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651" r:id="rId2"/>
    <p:sldId id="624" r:id="rId3"/>
    <p:sldId id="653" r:id="rId4"/>
    <p:sldId id="625" r:id="rId5"/>
    <p:sldId id="627" r:id="rId6"/>
    <p:sldId id="626" r:id="rId7"/>
    <p:sldId id="643" r:id="rId8"/>
    <p:sldId id="654" r:id="rId9"/>
    <p:sldId id="655" r:id="rId10"/>
    <p:sldId id="663" r:id="rId11"/>
    <p:sldId id="666" r:id="rId12"/>
    <p:sldId id="665" r:id="rId13"/>
    <p:sldId id="650" r:id="rId14"/>
    <p:sldId id="656" r:id="rId15"/>
    <p:sldId id="664" r:id="rId16"/>
    <p:sldId id="636" r:id="rId17"/>
    <p:sldId id="658" r:id="rId18"/>
    <p:sldId id="659" r:id="rId19"/>
    <p:sldId id="661" r:id="rId20"/>
    <p:sldId id="662" r:id="rId21"/>
    <p:sldId id="657" r:id="rId22"/>
    <p:sldId id="637" r:id="rId23"/>
    <p:sldId id="646" r:id="rId24"/>
    <p:sldId id="259"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5"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 jack"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85C9"/>
    <a:srgbClr val="0070C0"/>
    <a:srgbClr val="FFFFFF"/>
    <a:srgbClr val="FBFCFD"/>
    <a:srgbClr val="6F8BBE"/>
    <a:srgbClr val="7CA3C6"/>
    <a:srgbClr val="AFC7DD"/>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0858" autoAdjust="0"/>
  </p:normalViewPr>
  <p:slideViewPr>
    <p:cSldViewPr snapToGrid="0" showGuides="1">
      <p:cViewPr varScale="1">
        <p:scale>
          <a:sx n="97" d="100"/>
          <a:sy n="97" d="100"/>
        </p:scale>
        <p:origin x="966" y="96"/>
      </p:cViewPr>
      <p:guideLst>
        <p:guide orient="horz" pos="2135"/>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F5BD2-C27D-4F3F-95DF-498D73E9F148}" type="datetimeFigureOut">
              <a:rPr lang="zh-CN" altLang="en-US" smtClean="0"/>
              <a:t>2025/9/12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FFF0D-1DCA-4802-ADAD-E8DD53D69C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175B-1727-2A24-F5C0-AB460B9759A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AF7CADB-ACF2-A88F-9878-6B074E846FD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E883B0F-1A61-9329-B208-6AC9FCEF754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7AA67C7-5355-9B91-9389-19AD6E19748B}"/>
              </a:ext>
            </a:extLst>
          </p:cNvPr>
          <p:cNvSpPr>
            <a:spLocks noGrp="1"/>
          </p:cNvSpPr>
          <p:nvPr>
            <p:ph type="sldNum" sz="quarter" idx="5"/>
          </p:nvPr>
        </p:nvSpPr>
        <p:spPr/>
        <p:txBody>
          <a:bodyPr/>
          <a:lstStyle/>
          <a:p>
            <a:fld id="{07EFFF0D-1DCA-4802-ADAD-E8DD53D69C10}" type="slidenum">
              <a:rPr lang="zh-CN" altLang="en-US" smtClean="0"/>
              <a:t>1</a:t>
            </a:fld>
            <a:endParaRPr lang="zh-CN" altLang="en-US"/>
          </a:p>
        </p:txBody>
      </p:sp>
    </p:spTree>
    <p:extLst>
      <p:ext uri="{BB962C8B-B14F-4D97-AF65-F5344CB8AC3E}">
        <p14:creationId xmlns:p14="http://schemas.microsoft.com/office/powerpoint/2010/main" val="4327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0DCDA-527C-02E0-450B-DD55A317B18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5FC3823-03B9-04BA-2B2B-ED9F4FF07B6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60139C6-B1E4-942E-09B4-168662F3E3FD}"/>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F6DFAEB6-1C05-C555-201F-F5B59E571F8F}"/>
              </a:ext>
            </a:extLst>
          </p:cNvPr>
          <p:cNvSpPr>
            <a:spLocks noGrp="1"/>
          </p:cNvSpPr>
          <p:nvPr>
            <p:ph type="sldNum" sz="quarter" idx="5"/>
          </p:nvPr>
        </p:nvSpPr>
        <p:spPr/>
        <p:txBody>
          <a:bodyPr/>
          <a:lstStyle/>
          <a:p>
            <a:fld id="{07EFFF0D-1DCA-4802-ADAD-E8DD53D69C10}" type="slidenum">
              <a:rPr lang="zh-CN" altLang="en-US" smtClean="0"/>
              <a:t>10</a:t>
            </a:fld>
            <a:endParaRPr lang="zh-CN" altLang="en-US"/>
          </a:p>
        </p:txBody>
      </p:sp>
    </p:spTree>
    <p:extLst>
      <p:ext uri="{BB962C8B-B14F-4D97-AF65-F5344CB8AC3E}">
        <p14:creationId xmlns:p14="http://schemas.microsoft.com/office/powerpoint/2010/main" val="273179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997B9-E7E0-E1C8-8A47-65A34C042C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72E91F4-C058-6643-BC7D-6D59B69C61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4A20B38-E47F-5245-6E8C-ADD161487307}"/>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7DB48184-7487-FEEB-F998-AF6446ACA857}"/>
              </a:ext>
            </a:extLst>
          </p:cNvPr>
          <p:cNvSpPr>
            <a:spLocks noGrp="1"/>
          </p:cNvSpPr>
          <p:nvPr>
            <p:ph type="sldNum" sz="quarter" idx="5"/>
          </p:nvPr>
        </p:nvSpPr>
        <p:spPr/>
        <p:txBody>
          <a:bodyPr/>
          <a:lstStyle/>
          <a:p>
            <a:fld id="{07EFFF0D-1DCA-4802-ADAD-E8DD53D69C10}" type="slidenum">
              <a:rPr lang="zh-CN" altLang="en-US" smtClean="0"/>
              <a:t>11</a:t>
            </a:fld>
            <a:endParaRPr lang="zh-CN" altLang="en-US"/>
          </a:p>
        </p:txBody>
      </p:sp>
    </p:spTree>
    <p:extLst>
      <p:ext uri="{BB962C8B-B14F-4D97-AF65-F5344CB8AC3E}">
        <p14:creationId xmlns:p14="http://schemas.microsoft.com/office/powerpoint/2010/main" val="1966142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5205F-23D4-D2DA-02F4-7C1E632EF88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BC9DFFC-D42D-A057-6FC2-68EA5B219ED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4BFD370-1A24-55E3-6BED-FB20B8616CFC}"/>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012CCCC6-975E-B02C-D4DB-677555D96D20}"/>
              </a:ext>
            </a:extLst>
          </p:cNvPr>
          <p:cNvSpPr>
            <a:spLocks noGrp="1"/>
          </p:cNvSpPr>
          <p:nvPr>
            <p:ph type="sldNum" sz="quarter" idx="5"/>
          </p:nvPr>
        </p:nvSpPr>
        <p:spPr/>
        <p:txBody>
          <a:bodyPr/>
          <a:lstStyle/>
          <a:p>
            <a:fld id="{07EFFF0D-1DCA-4802-ADAD-E8DD53D69C10}" type="slidenum">
              <a:rPr lang="zh-CN" altLang="en-US" smtClean="0"/>
              <a:t>12</a:t>
            </a:fld>
            <a:endParaRPr lang="zh-CN" altLang="en-US"/>
          </a:p>
        </p:txBody>
      </p:sp>
    </p:spTree>
    <p:extLst>
      <p:ext uri="{BB962C8B-B14F-4D97-AF65-F5344CB8AC3E}">
        <p14:creationId xmlns:p14="http://schemas.microsoft.com/office/powerpoint/2010/main" val="414829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997B9-E7E0-E1C8-8A47-65A34C042CD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72E91F4-C058-6643-BC7D-6D59B69C611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4A20B38-E47F-5245-6E8C-ADD161487307}"/>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7DB48184-7487-FEEB-F998-AF6446ACA857}"/>
              </a:ext>
            </a:extLst>
          </p:cNvPr>
          <p:cNvSpPr>
            <a:spLocks noGrp="1"/>
          </p:cNvSpPr>
          <p:nvPr>
            <p:ph type="sldNum" sz="quarter" idx="5"/>
          </p:nvPr>
        </p:nvSpPr>
        <p:spPr/>
        <p:txBody>
          <a:bodyPr/>
          <a:lstStyle/>
          <a:p>
            <a:fld id="{07EFFF0D-1DCA-4802-ADAD-E8DD53D69C10}" type="slidenum">
              <a:rPr lang="zh-CN" altLang="en-US" smtClean="0"/>
              <a:t>13</a:t>
            </a:fld>
            <a:endParaRPr lang="zh-CN" altLang="en-US"/>
          </a:p>
        </p:txBody>
      </p:sp>
    </p:spTree>
    <p:extLst>
      <p:ext uri="{BB962C8B-B14F-4D97-AF65-F5344CB8AC3E}">
        <p14:creationId xmlns:p14="http://schemas.microsoft.com/office/powerpoint/2010/main" val="196614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1787E-C66D-775A-D4D0-6A8A7D78AF8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AACAEE-ECBA-EF57-60BF-86BD4E8B2B7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E185014-7229-FFF5-A08A-480317A51227}"/>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87F55EC0-FAE8-A8A5-9832-16224AC83ADC}"/>
              </a:ext>
            </a:extLst>
          </p:cNvPr>
          <p:cNvSpPr>
            <a:spLocks noGrp="1"/>
          </p:cNvSpPr>
          <p:nvPr>
            <p:ph type="sldNum" sz="quarter" idx="5"/>
          </p:nvPr>
        </p:nvSpPr>
        <p:spPr/>
        <p:txBody>
          <a:bodyPr/>
          <a:lstStyle/>
          <a:p>
            <a:fld id="{07EFFF0D-1DCA-4802-ADAD-E8DD53D69C10}" type="slidenum">
              <a:rPr lang="zh-CN" altLang="en-US" smtClean="0"/>
              <a:t>14</a:t>
            </a:fld>
            <a:endParaRPr lang="zh-CN" altLang="en-US"/>
          </a:p>
        </p:txBody>
      </p:sp>
    </p:spTree>
    <p:extLst>
      <p:ext uri="{BB962C8B-B14F-4D97-AF65-F5344CB8AC3E}">
        <p14:creationId xmlns:p14="http://schemas.microsoft.com/office/powerpoint/2010/main" val="1209310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45188-9B73-F047-DF6A-C0270C19E84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FAA5D4-7578-003E-EFC7-6BDF95625E3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2F58F12-D045-C4FE-E889-50D76CAEB41E}"/>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895DE82C-3CAF-C7F9-BD45-33BAF1A30FC6}"/>
              </a:ext>
            </a:extLst>
          </p:cNvPr>
          <p:cNvSpPr>
            <a:spLocks noGrp="1"/>
          </p:cNvSpPr>
          <p:nvPr>
            <p:ph type="sldNum" sz="quarter" idx="5"/>
          </p:nvPr>
        </p:nvSpPr>
        <p:spPr/>
        <p:txBody>
          <a:bodyPr/>
          <a:lstStyle/>
          <a:p>
            <a:fld id="{07EFFF0D-1DCA-4802-ADAD-E8DD53D69C10}" type="slidenum">
              <a:rPr lang="zh-CN" altLang="en-US" smtClean="0"/>
              <a:t>15</a:t>
            </a:fld>
            <a:endParaRPr lang="zh-CN" altLang="en-US"/>
          </a:p>
        </p:txBody>
      </p:sp>
    </p:spTree>
    <p:extLst>
      <p:ext uri="{BB962C8B-B14F-4D97-AF65-F5344CB8AC3E}">
        <p14:creationId xmlns:p14="http://schemas.microsoft.com/office/powerpoint/2010/main" val="244874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50BD9-9E87-F622-8143-FD937374814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438050D-2986-B2E6-09B3-24B25AE58B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6785D37-38E9-33B2-8789-8966E11082FB}"/>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F7FE2D15-E224-DA24-00A0-44C0AA32A1FD}"/>
              </a:ext>
            </a:extLst>
          </p:cNvPr>
          <p:cNvSpPr>
            <a:spLocks noGrp="1"/>
          </p:cNvSpPr>
          <p:nvPr>
            <p:ph type="sldNum" sz="quarter" idx="5"/>
          </p:nvPr>
        </p:nvSpPr>
        <p:spPr/>
        <p:txBody>
          <a:bodyPr/>
          <a:lstStyle/>
          <a:p>
            <a:fld id="{07EFFF0D-1DCA-4802-ADAD-E8DD53D69C10}" type="slidenum">
              <a:rPr lang="zh-CN" altLang="en-US" smtClean="0"/>
              <a:t>16</a:t>
            </a:fld>
            <a:endParaRPr lang="zh-CN" altLang="en-US"/>
          </a:p>
        </p:txBody>
      </p:sp>
    </p:spTree>
    <p:extLst>
      <p:ext uri="{BB962C8B-B14F-4D97-AF65-F5344CB8AC3E}">
        <p14:creationId xmlns:p14="http://schemas.microsoft.com/office/powerpoint/2010/main" val="21514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9A28-DB1C-AFD4-314E-3BF95F57A5A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BA17FA9-7DF6-AC90-E015-C24493B1F2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B415347-AAED-D7EE-BE33-6DEC54E37FE3}"/>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3DCB77F5-A8F6-F941-08B6-42F38EE58B9D}"/>
              </a:ext>
            </a:extLst>
          </p:cNvPr>
          <p:cNvSpPr>
            <a:spLocks noGrp="1"/>
          </p:cNvSpPr>
          <p:nvPr>
            <p:ph type="sldNum" sz="quarter" idx="5"/>
          </p:nvPr>
        </p:nvSpPr>
        <p:spPr/>
        <p:txBody>
          <a:bodyPr/>
          <a:lstStyle/>
          <a:p>
            <a:fld id="{07EFFF0D-1DCA-4802-ADAD-E8DD53D69C10}" type="slidenum">
              <a:rPr lang="zh-CN" altLang="en-US" smtClean="0"/>
              <a:t>17</a:t>
            </a:fld>
            <a:endParaRPr lang="zh-CN" altLang="en-US"/>
          </a:p>
        </p:txBody>
      </p:sp>
    </p:spTree>
    <p:extLst>
      <p:ext uri="{BB962C8B-B14F-4D97-AF65-F5344CB8AC3E}">
        <p14:creationId xmlns:p14="http://schemas.microsoft.com/office/powerpoint/2010/main" val="2697203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F0D89-A9A2-45DE-EA6D-102342F8365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37BE94A-58EF-6A7F-8D0C-4E45ED7263D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9F419F7-A5BA-02A7-8AA3-148E9E033A99}"/>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DC060299-32A1-56AC-54FD-40173D97ADE7}"/>
              </a:ext>
            </a:extLst>
          </p:cNvPr>
          <p:cNvSpPr>
            <a:spLocks noGrp="1"/>
          </p:cNvSpPr>
          <p:nvPr>
            <p:ph type="sldNum" sz="quarter" idx="5"/>
          </p:nvPr>
        </p:nvSpPr>
        <p:spPr/>
        <p:txBody>
          <a:bodyPr/>
          <a:lstStyle/>
          <a:p>
            <a:fld id="{07EFFF0D-1DCA-4802-ADAD-E8DD53D69C10}" type="slidenum">
              <a:rPr lang="zh-CN" altLang="en-US" smtClean="0"/>
              <a:t>18</a:t>
            </a:fld>
            <a:endParaRPr lang="zh-CN" altLang="en-US"/>
          </a:p>
        </p:txBody>
      </p:sp>
    </p:spTree>
    <p:extLst>
      <p:ext uri="{BB962C8B-B14F-4D97-AF65-F5344CB8AC3E}">
        <p14:creationId xmlns:p14="http://schemas.microsoft.com/office/powerpoint/2010/main" val="3395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08FA6-5B72-AD1E-ADC3-A05F9E592E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D3B4E1F-8109-8E15-5D49-68B27D65EBE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4619AB5-B2B9-226E-E629-ED9B6C54E4CE}"/>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34C6A810-1B6D-63A3-B320-AEADF1A70D54}"/>
              </a:ext>
            </a:extLst>
          </p:cNvPr>
          <p:cNvSpPr>
            <a:spLocks noGrp="1"/>
          </p:cNvSpPr>
          <p:nvPr>
            <p:ph type="sldNum" sz="quarter" idx="5"/>
          </p:nvPr>
        </p:nvSpPr>
        <p:spPr/>
        <p:txBody>
          <a:bodyPr/>
          <a:lstStyle/>
          <a:p>
            <a:fld id="{07EFFF0D-1DCA-4802-ADAD-E8DD53D69C10}" type="slidenum">
              <a:rPr lang="zh-CN" altLang="en-US" smtClean="0"/>
              <a:t>19</a:t>
            </a:fld>
            <a:endParaRPr lang="zh-CN" altLang="en-US"/>
          </a:p>
        </p:txBody>
      </p:sp>
    </p:spTree>
    <p:extLst>
      <p:ext uri="{BB962C8B-B14F-4D97-AF65-F5344CB8AC3E}">
        <p14:creationId xmlns:p14="http://schemas.microsoft.com/office/powerpoint/2010/main" val="110591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6C7EA-B8D0-E674-60BA-9BE2E9D9B48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21806C-D4BA-CAFF-6534-10B2FAAF192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6160A21-0453-B37B-1302-FB6C6C7DE7F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71B0F25-774E-19E6-2F1A-1233981B5B8F}"/>
              </a:ext>
            </a:extLst>
          </p:cNvPr>
          <p:cNvSpPr>
            <a:spLocks noGrp="1"/>
          </p:cNvSpPr>
          <p:nvPr>
            <p:ph type="sldNum" sz="quarter" idx="5"/>
          </p:nvPr>
        </p:nvSpPr>
        <p:spPr/>
        <p:txBody>
          <a:bodyPr/>
          <a:lstStyle/>
          <a:p>
            <a:fld id="{07EFFF0D-1DCA-4802-ADAD-E8DD53D69C10}" type="slidenum">
              <a:rPr lang="zh-CN" altLang="en-US" smtClean="0"/>
              <a:t>2</a:t>
            </a:fld>
            <a:endParaRPr lang="zh-CN" altLang="en-US"/>
          </a:p>
        </p:txBody>
      </p:sp>
    </p:spTree>
    <p:extLst>
      <p:ext uri="{BB962C8B-B14F-4D97-AF65-F5344CB8AC3E}">
        <p14:creationId xmlns:p14="http://schemas.microsoft.com/office/powerpoint/2010/main" val="2382907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E2B3A-B325-EA05-D366-9DE0CF7DC1E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5BF4794-2A7D-0FCE-E16D-27A2D421347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754F9A4-0A81-ABF4-A0D5-39AFCDCEC1D8}"/>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B9699A5F-C1CA-48E6-AD48-1BBE36FD868B}"/>
              </a:ext>
            </a:extLst>
          </p:cNvPr>
          <p:cNvSpPr>
            <a:spLocks noGrp="1"/>
          </p:cNvSpPr>
          <p:nvPr>
            <p:ph type="sldNum" sz="quarter" idx="5"/>
          </p:nvPr>
        </p:nvSpPr>
        <p:spPr/>
        <p:txBody>
          <a:bodyPr/>
          <a:lstStyle/>
          <a:p>
            <a:fld id="{07EFFF0D-1DCA-4802-ADAD-E8DD53D69C10}" type="slidenum">
              <a:rPr lang="zh-CN" altLang="en-US" smtClean="0"/>
              <a:t>20</a:t>
            </a:fld>
            <a:endParaRPr lang="zh-CN" altLang="en-US"/>
          </a:p>
        </p:txBody>
      </p:sp>
    </p:spTree>
    <p:extLst>
      <p:ext uri="{BB962C8B-B14F-4D97-AF65-F5344CB8AC3E}">
        <p14:creationId xmlns:p14="http://schemas.microsoft.com/office/powerpoint/2010/main" val="714030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77156-97CE-DFCA-665C-140381FABC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36B50A-11DC-3EFB-58D3-68A8A8437CC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54C5038-15E8-012D-07A6-D875931C0D27}"/>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2A9F6A21-F18A-4742-2832-843100F86585}"/>
              </a:ext>
            </a:extLst>
          </p:cNvPr>
          <p:cNvSpPr>
            <a:spLocks noGrp="1"/>
          </p:cNvSpPr>
          <p:nvPr>
            <p:ph type="sldNum" sz="quarter" idx="5"/>
          </p:nvPr>
        </p:nvSpPr>
        <p:spPr/>
        <p:txBody>
          <a:bodyPr/>
          <a:lstStyle/>
          <a:p>
            <a:fld id="{07EFFF0D-1DCA-4802-ADAD-E8DD53D69C10}" type="slidenum">
              <a:rPr lang="zh-CN" altLang="en-US" smtClean="0"/>
              <a:t>21</a:t>
            </a:fld>
            <a:endParaRPr lang="zh-CN" altLang="en-US"/>
          </a:p>
        </p:txBody>
      </p:sp>
    </p:spTree>
    <p:extLst>
      <p:ext uri="{BB962C8B-B14F-4D97-AF65-F5344CB8AC3E}">
        <p14:creationId xmlns:p14="http://schemas.microsoft.com/office/powerpoint/2010/main" val="1048513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4E5C-ACEE-FF40-8ED4-0653E4324C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1B17CE-E239-0BCC-D40F-CB25DE3187C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6846CCF-47E6-13DD-B6E0-92FF32C89942}"/>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5B34650F-4133-1563-C727-CA3EC00491A5}"/>
              </a:ext>
            </a:extLst>
          </p:cNvPr>
          <p:cNvSpPr>
            <a:spLocks noGrp="1"/>
          </p:cNvSpPr>
          <p:nvPr>
            <p:ph type="sldNum" sz="quarter" idx="5"/>
          </p:nvPr>
        </p:nvSpPr>
        <p:spPr/>
        <p:txBody>
          <a:bodyPr/>
          <a:lstStyle/>
          <a:p>
            <a:fld id="{07EFFF0D-1DCA-4802-ADAD-E8DD53D69C10}" type="slidenum">
              <a:rPr lang="zh-CN" altLang="en-US" smtClean="0"/>
              <a:t>22</a:t>
            </a:fld>
            <a:endParaRPr lang="zh-CN" altLang="en-US"/>
          </a:p>
        </p:txBody>
      </p:sp>
    </p:spTree>
    <p:extLst>
      <p:ext uri="{BB962C8B-B14F-4D97-AF65-F5344CB8AC3E}">
        <p14:creationId xmlns:p14="http://schemas.microsoft.com/office/powerpoint/2010/main" val="3050725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7D88B-3576-9511-B9F2-69AEFE0A475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43D9E56-1010-A4D0-2D4C-F430C093AEB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94EFE39-EE4C-0A46-D112-25AAB6E405D5}"/>
              </a:ext>
            </a:extLst>
          </p:cNvPr>
          <p:cNvSpPr>
            <a:spLocks noGrp="1"/>
          </p:cNvSpPr>
          <p:nvPr>
            <p:ph type="body" idx="1"/>
          </p:nvPr>
        </p:nvSpPr>
        <p:spPr/>
        <p:txBody>
          <a:bodyPr/>
          <a:lstStyle/>
          <a:p>
            <a:pPr marL="0" indent="0">
              <a:buNone/>
            </a:pPr>
            <a:endParaRPr lang="zh-CN" altLang="en-US" dirty="0"/>
          </a:p>
        </p:txBody>
      </p:sp>
      <p:sp>
        <p:nvSpPr>
          <p:cNvPr id="4" name="灯片编号占位符 3">
            <a:extLst>
              <a:ext uri="{FF2B5EF4-FFF2-40B4-BE49-F238E27FC236}">
                <a16:creationId xmlns:a16="http://schemas.microsoft.com/office/drawing/2014/main" id="{28117CA1-3DF1-FDE1-3934-47D72BB51354}"/>
              </a:ext>
            </a:extLst>
          </p:cNvPr>
          <p:cNvSpPr>
            <a:spLocks noGrp="1"/>
          </p:cNvSpPr>
          <p:nvPr>
            <p:ph type="sldNum" sz="quarter" idx="5"/>
          </p:nvPr>
        </p:nvSpPr>
        <p:spPr/>
        <p:txBody>
          <a:bodyPr/>
          <a:lstStyle/>
          <a:p>
            <a:fld id="{07EFFF0D-1DCA-4802-ADAD-E8DD53D69C10}" type="slidenum">
              <a:rPr lang="zh-CN" altLang="en-US" smtClean="0"/>
              <a:t>23</a:t>
            </a:fld>
            <a:endParaRPr lang="zh-CN" altLang="en-US"/>
          </a:p>
        </p:txBody>
      </p:sp>
    </p:spTree>
    <p:extLst>
      <p:ext uri="{BB962C8B-B14F-4D97-AF65-F5344CB8AC3E}">
        <p14:creationId xmlns:p14="http://schemas.microsoft.com/office/powerpoint/2010/main" val="68026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7EFFF0D-1DCA-4802-ADAD-E8DD53D69C10}"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2B3AB-A260-67BF-E1FA-3A2C26D797C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A6784C1-1D4E-508B-D289-3A2D2C13FFC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1D81CE2-0001-4972-C5F5-95AFA26D0A5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71925F9-DA80-52D3-8990-ED34A2B4B89C}"/>
              </a:ext>
            </a:extLst>
          </p:cNvPr>
          <p:cNvSpPr>
            <a:spLocks noGrp="1"/>
          </p:cNvSpPr>
          <p:nvPr>
            <p:ph type="sldNum" sz="quarter" idx="5"/>
          </p:nvPr>
        </p:nvSpPr>
        <p:spPr/>
        <p:txBody>
          <a:bodyPr/>
          <a:lstStyle/>
          <a:p>
            <a:fld id="{07EFFF0D-1DCA-4802-ADAD-E8DD53D69C10}" type="slidenum">
              <a:rPr lang="zh-CN" altLang="en-US" smtClean="0"/>
              <a:t>3</a:t>
            </a:fld>
            <a:endParaRPr lang="zh-CN" altLang="en-US"/>
          </a:p>
        </p:txBody>
      </p:sp>
    </p:spTree>
    <p:extLst>
      <p:ext uri="{BB962C8B-B14F-4D97-AF65-F5344CB8AC3E}">
        <p14:creationId xmlns:p14="http://schemas.microsoft.com/office/powerpoint/2010/main" val="424027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1152-5CEE-8529-6BE7-4F08A82929B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6F0848-0258-E21B-EFC1-9A76A5EDF62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34D1B4B-27BF-1999-5509-3E58C6BA286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EA8DDD38-25A2-FE00-E11F-2AFAC8133E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FFF0D-1DCA-4802-ADAD-E8DD53D69C1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7296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A7AE8-2B37-8678-5740-607F7783049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038046A-3951-A821-034C-1010D4024D5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DC0B9BF-4DF8-63B0-0C20-91B2A1810298}"/>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2B8ACCC0-3134-A050-8FA8-108819B5B97B}"/>
              </a:ext>
            </a:extLst>
          </p:cNvPr>
          <p:cNvSpPr>
            <a:spLocks noGrp="1"/>
          </p:cNvSpPr>
          <p:nvPr>
            <p:ph type="sldNum" sz="quarter" idx="5"/>
          </p:nvPr>
        </p:nvSpPr>
        <p:spPr/>
        <p:txBody>
          <a:bodyPr/>
          <a:lstStyle/>
          <a:p>
            <a:fld id="{07EFFF0D-1DCA-4802-ADAD-E8DD53D69C10}" type="slidenum">
              <a:rPr lang="zh-CN" altLang="en-US" smtClean="0"/>
              <a:t>5</a:t>
            </a:fld>
            <a:endParaRPr lang="zh-CN" altLang="en-US"/>
          </a:p>
        </p:txBody>
      </p:sp>
    </p:spTree>
    <p:extLst>
      <p:ext uri="{BB962C8B-B14F-4D97-AF65-F5344CB8AC3E}">
        <p14:creationId xmlns:p14="http://schemas.microsoft.com/office/powerpoint/2010/main" val="216497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FF5DB-BA68-3A77-A839-459F0FFCD63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3D25258-3B0B-3F73-4D40-3A9EE587C2F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7F14DEF-9A43-4EB3-7407-C4EB0F612729}"/>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26452A19-526D-7215-563B-0412F1C02F8A}"/>
              </a:ext>
            </a:extLst>
          </p:cNvPr>
          <p:cNvSpPr>
            <a:spLocks noGrp="1"/>
          </p:cNvSpPr>
          <p:nvPr>
            <p:ph type="sldNum" sz="quarter" idx="5"/>
          </p:nvPr>
        </p:nvSpPr>
        <p:spPr/>
        <p:txBody>
          <a:bodyPr/>
          <a:lstStyle/>
          <a:p>
            <a:fld id="{07EFFF0D-1DCA-4802-ADAD-E8DD53D69C10}" type="slidenum">
              <a:rPr lang="zh-CN" altLang="en-US" smtClean="0"/>
              <a:t>6</a:t>
            </a:fld>
            <a:endParaRPr lang="zh-CN" altLang="en-US"/>
          </a:p>
        </p:txBody>
      </p:sp>
    </p:spTree>
    <p:extLst>
      <p:ext uri="{BB962C8B-B14F-4D97-AF65-F5344CB8AC3E}">
        <p14:creationId xmlns:p14="http://schemas.microsoft.com/office/powerpoint/2010/main" val="369133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FC32-0A8C-CE71-5C2B-9D6CA07E95E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95BD07-084B-35E6-ABC8-343B94C806D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6BC4D4B-7E4E-9A53-FD96-D6225610F5FD}"/>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99534641-9403-2E87-1879-872FF06881DD}"/>
              </a:ext>
            </a:extLst>
          </p:cNvPr>
          <p:cNvSpPr>
            <a:spLocks noGrp="1"/>
          </p:cNvSpPr>
          <p:nvPr>
            <p:ph type="sldNum" sz="quarter" idx="5"/>
          </p:nvPr>
        </p:nvSpPr>
        <p:spPr/>
        <p:txBody>
          <a:bodyPr/>
          <a:lstStyle/>
          <a:p>
            <a:fld id="{07EFFF0D-1DCA-4802-ADAD-E8DD53D69C10}" type="slidenum">
              <a:rPr lang="zh-CN" altLang="en-US" smtClean="0"/>
              <a:t>7</a:t>
            </a:fld>
            <a:endParaRPr lang="zh-CN" altLang="en-US"/>
          </a:p>
        </p:txBody>
      </p:sp>
    </p:spTree>
    <p:extLst>
      <p:ext uri="{BB962C8B-B14F-4D97-AF65-F5344CB8AC3E}">
        <p14:creationId xmlns:p14="http://schemas.microsoft.com/office/powerpoint/2010/main" val="413842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AB1C-EE0D-27D5-159F-A9248D2A8D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A88E74-5F90-2523-F31E-6DC096A7B26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0376D71-2539-2D39-6A61-ACC1E1A71D41}"/>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7EEC0F52-7A16-92F5-005F-F1DA11735967}"/>
              </a:ext>
            </a:extLst>
          </p:cNvPr>
          <p:cNvSpPr>
            <a:spLocks noGrp="1"/>
          </p:cNvSpPr>
          <p:nvPr>
            <p:ph type="sldNum" sz="quarter" idx="5"/>
          </p:nvPr>
        </p:nvSpPr>
        <p:spPr/>
        <p:txBody>
          <a:bodyPr/>
          <a:lstStyle/>
          <a:p>
            <a:fld id="{07EFFF0D-1DCA-4802-ADAD-E8DD53D69C10}" type="slidenum">
              <a:rPr lang="zh-CN" altLang="en-US" smtClean="0"/>
              <a:t>8</a:t>
            </a:fld>
            <a:endParaRPr lang="zh-CN" altLang="en-US"/>
          </a:p>
        </p:txBody>
      </p:sp>
    </p:spTree>
    <p:extLst>
      <p:ext uri="{BB962C8B-B14F-4D97-AF65-F5344CB8AC3E}">
        <p14:creationId xmlns:p14="http://schemas.microsoft.com/office/powerpoint/2010/main" val="389492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52CF-5E9A-0424-093B-C19EBF7900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83B86C-94B9-AA6B-7D16-F0AEAF1B094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9495418-D569-E5AC-BF22-2EBBA98CB9B9}"/>
              </a:ext>
            </a:extLst>
          </p:cNvPr>
          <p:cNvSpPr>
            <a:spLocks noGrp="1"/>
          </p:cNvSpPr>
          <p:nvPr>
            <p:ph type="body" idx="1"/>
          </p:nvPr>
        </p:nvSpPr>
        <p:spPr/>
        <p:txBody>
          <a:bodyPr/>
          <a:lstStyle/>
          <a:p>
            <a:pPr algn="l"/>
            <a:endParaRPr lang="zh-CN" altLang="en-US" dirty="0"/>
          </a:p>
        </p:txBody>
      </p:sp>
      <p:sp>
        <p:nvSpPr>
          <p:cNvPr id="4" name="灯片编号占位符 3">
            <a:extLst>
              <a:ext uri="{FF2B5EF4-FFF2-40B4-BE49-F238E27FC236}">
                <a16:creationId xmlns:a16="http://schemas.microsoft.com/office/drawing/2014/main" id="{ECFDC32E-E901-BD0F-B1B7-6A660D8BF5B6}"/>
              </a:ext>
            </a:extLst>
          </p:cNvPr>
          <p:cNvSpPr>
            <a:spLocks noGrp="1"/>
          </p:cNvSpPr>
          <p:nvPr>
            <p:ph type="sldNum" sz="quarter" idx="5"/>
          </p:nvPr>
        </p:nvSpPr>
        <p:spPr/>
        <p:txBody>
          <a:bodyPr/>
          <a:lstStyle/>
          <a:p>
            <a:fld id="{07EFFF0D-1DCA-4802-ADAD-E8DD53D69C10}" type="slidenum">
              <a:rPr lang="zh-CN" altLang="en-US" smtClean="0"/>
              <a:t>9</a:t>
            </a:fld>
            <a:endParaRPr lang="zh-CN" altLang="en-US"/>
          </a:p>
        </p:txBody>
      </p:sp>
    </p:spTree>
    <p:extLst>
      <p:ext uri="{BB962C8B-B14F-4D97-AF65-F5344CB8AC3E}">
        <p14:creationId xmlns:p14="http://schemas.microsoft.com/office/powerpoint/2010/main" val="163661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0B54AB0-D4A0-4A2F-8CCB-B10D0CDEE3A6}"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930493-C828-4274-AE4B-A249225A4B3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54AB0-D4A0-4A2F-8CCB-B10D0CDEE3A6}" type="datetimeFigureOut">
              <a:rPr lang="zh-CN" altLang="en-US" smtClean="0"/>
              <a:t>2025/9/12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0493-C828-4274-AE4B-A249225A4B3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2C773-03B8-D71A-5783-7F42D41ACACD}"/>
            </a:ext>
          </a:extLst>
        </p:cNvPr>
        <p:cNvGrpSpPr/>
        <p:nvPr/>
      </p:nvGrpSpPr>
      <p:grpSpPr>
        <a:xfrm>
          <a:off x="0" y="0"/>
          <a:ext cx="0" cy="0"/>
          <a:chOff x="0" y="0"/>
          <a:chExt cx="0" cy="0"/>
        </a:xfrm>
      </p:grpSpPr>
      <p:sp>
        <p:nvSpPr>
          <p:cNvPr id="25" name="矩形 24">
            <a:extLst>
              <a:ext uri="{FF2B5EF4-FFF2-40B4-BE49-F238E27FC236}">
                <a16:creationId xmlns:a16="http://schemas.microsoft.com/office/drawing/2014/main" id="{9FFF7725-CDD4-1D35-421C-EA1541368594}"/>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12EEB004-59C9-1D05-B879-DE10697E3907}"/>
              </a:ext>
            </a:extLst>
          </p:cNvPr>
          <p:cNvSpPr/>
          <p:nvPr/>
        </p:nvSpPr>
        <p:spPr>
          <a:xfrm flipV="1">
            <a:off x="300250" y="2803229"/>
            <a:ext cx="667375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平行四边形 16">
            <a:extLst>
              <a:ext uri="{FF2B5EF4-FFF2-40B4-BE49-F238E27FC236}">
                <a16:creationId xmlns:a16="http://schemas.microsoft.com/office/drawing/2014/main" id="{AEBD0007-6416-C005-C302-83B7D947FAB5}"/>
              </a:ext>
            </a:extLst>
          </p:cNvPr>
          <p:cNvSpPr/>
          <p:nvPr/>
        </p:nvSpPr>
        <p:spPr>
          <a:xfrm>
            <a:off x="7113896" y="2777330"/>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平行四边形 17">
            <a:extLst>
              <a:ext uri="{FF2B5EF4-FFF2-40B4-BE49-F238E27FC236}">
                <a16:creationId xmlns:a16="http://schemas.microsoft.com/office/drawing/2014/main" id="{F4B401C7-BEAB-FC65-D5DB-19407B4DA71B}"/>
              </a:ext>
            </a:extLst>
          </p:cNvPr>
          <p:cNvSpPr/>
          <p:nvPr/>
        </p:nvSpPr>
        <p:spPr>
          <a:xfrm>
            <a:off x="7303317" y="2790683"/>
            <a:ext cx="99060" cy="18288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id="{F4C6A501-0569-B478-DCA5-FA38F4A3D61F}"/>
              </a:ext>
            </a:extLst>
          </p:cNvPr>
          <p:cNvSpPr txBox="1"/>
          <p:nvPr/>
        </p:nvSpPr>
        <p:spPr>
          <a:xfrm>
            <a:off x="142817" y="1266385"/>
            <a:ext cx="8848784" cy="1077218"/>
          </a:xfrm>
          <a:prstGeom prst="rect">
            <a:avLst/>
          </a:prstGeom>
          <a:noFill/>
        </p:spPr>
        <p:txBody>
          <a:bodyPr wrap="square" rtlCol="0">
            <a:spAutoFit/>
          </a:bodyPr>
          <a:lstStyle/>
          <a:p>
            <a:r>
              <a:rPr lang="en-US" altLang="zh-CN" sz="3200" b="1" dirty="0">
                <a:solidFill>
                  <a:schemeClr val="accent1">
                    <a:lumMod val="75000"/>
                  </a:schemeClr>
                </a:solidFill>
                <a:cs typeface="+mn-ea"/>
                <a:sym typeface="+mn-lt"/>
              </a:rPr>
              <a:t>Multi-UAV Collaborative 3D Object Detection Network by Reliable Feature Mapping</a:t>
            </a:r>
          </a:p>
        </p:txBody>
      </p:sp>
      <p:pic>
        <p:nvPicPr>
          <p:cNvPr id="2" name="图片 1">
            <a:extLst>
              <a:ext uri="{FF2B5EF4-FFF2-40B4-BE49-F238E27FC236}">
                <a16:creationId xmlns:a16="http://schemas.microsoft.com/office/drawing/2014/main" id="{E111C8B0-5F2B-FCC0-F241-EA9C4C055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
        <p:nvSpPr>
          <p:cNvPr id="21" name="矩形 20">
            <a:extLst>
              <a:ext uri="{FF2B5EF4-FFF2-40B4-BE49-F238E27FC236}">
                <a16:creationId xmlns:a16="http://schemas.microsoft.com/office/drawing/2014/main" id="{A716B669-7EDE-3B13-2D03-C8B2D5CFE378}"/>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id="{C7BBAA8B-DD8A-E453-1E63-2AD67D585A20}"/>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矩形 25">
            <a:extLst>
              <a:ext uri="{FF2B5EF4-FFF2-40B4-BE49-F238E27FC236}">
                <a16:creationId xmlns:a16="http://schemas.microsoft.com/office/drawing/2014/main" id="{705855BF-0BC7-2604-D909-CDE7101BBC70}"/>
              </a:ext>
            </a:extLst>
          </p:cNvPr>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id="{AB9729A0-4440-BDD5-DF6E-ED574085D126}"/>
              </a:ext>
            </a:extLst>
          </p:cNvPr>
          <p:cNvSpPr txBox="1"/>
          <p:nvPr/>
        </p:nvSpPr>
        <p:spPr>
          <a:xfrm>
            <a:off x="300250" y="3027624"/>
            <a:ext cx="7998588" cy="1077218"/>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3200" b="1" dirty="0" err="1">
                <a:solidFill>
                  <a:schemeClr val="accent1">
                    <a:lumMod val="75000"/>
                  </a:schemeClr>
                </a:solidFill>
                <a:cs typeface="+mn-ea"/>
              </a:rPr>
              <a:t>UCDNet</a:t>
            </a:r>
            <a:r>
              <a:rPr lang="en-US" altLang="zh-CN" sz="3200" b="1" dirty="0">
                <a:solidFill>
                  <a:schemeClr val="accent1">
                    <a:lumMod val="75000"/>
                  </a:schemeClr>
                </a:solidFill>
                <a:cs typeface="+mn-ea"/>
              </a:rPr>
              <a:t>: </a:t>
            </a:r>
            <a:r>
              <a:rPr lang="zh-CN" altLang="en-US" sz="3200" b="1" dirty="0">
                <a:solidFill>
                  <a:schemeClr val="accent1">
                    <a:lumMod val="75000"/>
                  </a:schemeClr>
                </a:solidFill>
                <a:cs typeface="+mn-ea"/>
              </a:rPr>
              <a:t>基于可靠特征映射的多无人机协同</a:t>
            </a:r>
            <a:r>
              <a:rPr lang="en-US" altLang="zh-CN" sz="3200" b="1" dirty="0">
                <a:solidFill>
                  <a:schemeClr val="accent1">
                    <a:lumMod val="75000"/>
                  </a:schemeClr>
                </a:solidFill>
                <a:cs typeface="+mn-ea"/>
              </a:rPr>
              <a:t>3D</a:t>
            </a:r>
            <a:r>
              <a:rPr lang="zh-CN" altLang="en-US" sz="3200" b="1" dirty="0">
                <a:solidFill>
                  <a:schemeClr val="accent1">
                    <a:lumMod val="75000"/>
                  </a:schemeClr>
                </a:solidFill>
                <a:cs typeface="+mn-ea"/>
              </a:rPr>
              <a:t>目标检测框架</a:t>
            </a:r>
          </a:p>
        </p:txBody>
      </p:sp>
      <p:sp>
        <p:nvSpPr>
          <p:cNvPr id="6" name="文本框 5">
            <a:extLst>
              <a:ext uri="{FF2B5EF4-FFF2-40B4-BE49-F238E27FC236}">
                <a16:creationId xmlns:a16="http://schemas.microsoft.com/office/drawing/2014/main" id="{A6C2CD20-C66D-B116-9F28-BB05505CE7C7}"/>
              </a:ext>
            </a:extLst>
          </p:cNvPr>
          <p:cNvSpPr txBox="1"/>
          <p:nvPr/>
        </p:nvSpPr>
        <p:spPr>
          <a:xfrm>
            <a:off x="300250" y="4158903"/>
            <a:ext cx="10901155" cy="2031325"/>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dirty="0"/>
              <a:t>Tian1,2, </a:t>
            </a:r>
            <a:r>
              <a:rPr lang="en-US" altLang="zh-CN" dirty="0" err="1"/>
              <a:t>Peirui</a:t>
            </a:r>
            <a:r>
              <a:rPr lang="en-US" altLang="zh-CN" dirty="0"/>
              <a:t> Cheng1, </a:t>
            </a:r>
            <a:r>
              <a:rPr lang="en-US" altLang="zh-CN" dirty="0" err="1"/>
              <a:t>Yuchao</a:t>
            </a:r>
            <a:r>
              <a:rPr lang="en-US" altLang="zh-CN" dirty="0"/>
              <a:t> Wang1,2, </a:t>
            </a:r>
            <a:r>
              <a:rPr lang="en-US" altLang="zh-CN" dirty="0" err="1"/>
              <a:t>Zhechao</a:t>
            </a:r>
            <a:r>
              <a:rPr lang="en-US" altLang="zh-CN" dirty="0"/>
              <a:t> Wang1,2, </a:t>
            </a:r>
            <a:r>
              <a:rPr lang="en-US" altLang="zh-CN" dirty="0" err="1"/>
              <a:t>Zhirui</a:t>
            </a:r>
            <a:r>
              <a:rPr lang="en-US" altLang="zh-CN" dirty="0"/>
              <a:t> Wang1∗</a:t>
            </a:r>
          </a:p>
          <a:p>
            <a:r>
              <a:rPr lang="en-US" altLang="zh-CN" dirty="0" err="1"/>
              <a:t>Menglong</a:t>
            </a:r>
            <a:r>
              <a:rPr lang="en-US" altLang="zh-CN" dirty="0"/>
              <a:t> Yan1, Xue Yang3, Xian Sun1,2</a:t>
            </a:r>
          </a:p>
          <a:p>
            <a:r>
              <a:rPr lang="en-US" altLang="zh-CN" dirty="0"/>
              <a:t>1Key Laboratory of Network Information System Technology,</a:t>
            </a:r>
          </a:p>
          <a:p>
            <a:r>
              <a:rPr lang="en-US" altLang="zh-CN" dirty="0"/>
              <a:t>Aerospace Information Research Institute, Chinese Academy of Sciences</a:t>
            </a:r>
          </a:p>
          <a:p>
            <a:r>
              <a:rPr lang="en-US" altLang="zh-CN" dirty="0"/>
              <a:t>2University of Chinese Academy of Sciences 3Shanghai AI Laboratory</a:t>
            </a:r>
          </a:p>
          <a:p>
            <a:endParaRPr lang="en-US" altLang="zh-CN" dirty="0"/>
          </a:p>
          <a:p>
            <a:r>
              <a:rPr lang="zh-CN" altLang="en-US" dirty="0"/>
              <a:t>已于</a:t>
            </a:r>
            <a:r>
              <a:rPr lang="en-US" altLang="zh-CN" dirty="0"/>
              <a:t>2024</a:t>
            </a:r>
            <a:r>
              <a:rPr lang="zh-CN" altLang="en-US" dirty="0"/>
              <a:t>年</a:t>
            </a:r>
            <a:r>
              <a:rPr lang="en-US" altLang="zh-CN" dirty="0"/>
              <a:t>12</a:t>
            </a:r>
            <a:r>
              <a:rPr lang="zh-CN" altLang="en-US" dirty="0"/>
              <a:t>月被</a:t>
            </a:r>
            <a:r>
              <a:rPr lang="en-US" altLang="zh-CN" dirty="0"/>
              <a:t>IEEE TGRS</a:t>
            </a:r>
            <a:r>
              <a:rPr lang="zh-CN" altLang="en-US" dirty="0"/>
              <a:t>期刊录用                          汇报时间：</a:t>
            </a:r>
            <a:r>
              <a:rPr lang="en-US" altLang="zh-CN" dirty="0"/>
              <a:t>2025.9.12</a:t>
            </a:r>
            <a:r>
              <a:rPr lang="zh-CN" altLang="en-US" dirty="0"/>
              <a:t>       汇报人：汪宇辰</a:t>
            </a:r>
          </a:p>
        </p:txBody>
      </p:sp>
    </p:spTree>
    <p:extLst>
      <p:ext uri="{BB962C8B-B14F-4D97-AF65-F5344CB8AC3E}">
        <p14:creationId xmlns:p14="http://schemas.microsoft.com/office/powerpoint/2010/main" val="94483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FDAD8-C768-72E3-D755-FA7B08C4200C}"/>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36443C86-AB49-81DC-55E0-5A6BEF3C8B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F1E3316-31CB-6AFE-3F75-DDA3D144A756}"/>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4D2F90C4-EF2B-4586-FE2B-1160B5D89C2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12EA3C01-EB92-1273-6A4E-D462539D3BF9}"/>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CF34696D-9867-2F58-9240-998CE4519EE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DC55DC7-46BD-08E6-B098-9CDB6C7F6FC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3B14FB3E-ABC6-834C-F65F-54D03B6F6B50}"/>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31" name="文本框 30">
            <a:extLst>
              <a:ext uri="{FF2B5EF4-FFF2-40B4-BE49-F238E27FC236}">
                <a16:creationId xmlns:a16="http://schemas.microsoft.com/office/drawing/2014/main" id="{47D0E00E-1A7C-E7FA-CB38-AB4CCB184EE4}"/>
              </a:ext>
            </a:extLst>
          </p:cNvPr>
          <p:cNvSpPr txBox="1"/>
          <p:nvPr/>
        </p:nvSpPr>
        <p:spPr>
          <a:xfrm>
            <a:off x="4735680" y="834999"/>
            <a:ext cx="6475245"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地面先验引导的特征映射模块（</a:t>
            </a:r>
            <a:r>
              <a:rPr lang="en-US" altLang="zh-CN" sz="2800" dirty="0">
                <a:solidFill>
                  <a:srgbClr val="0070C0"/>
                </a:solidFill>
                <a:latin typeface="Times New Roman"/>
                <a:ea typeface="微软雅黑"/>
              </a:rPr>
              <a:t>GFM</a:t>
            </a:r>
            <a:r>
              <a:rPr lang="zh-CN" altLang="en-US" sz="2800" dirty="0">
                <a:solidFill>
                  <a:srgbClr val="0070C0"/>
                </a:solidFill>
                <a:latin typeface="Times New Roman"/>
                <a:ea typeface="微软雅黑"/>
              </a:rPr>
              <a:t>）</a:t>
            </a:r>
          </a:p>
        </p:txBody>
      </p:sp>
      <p:pic>
        <p:nvPicPr>
          <p:cNvPr id="5" name="图片 4">
            <a:extLst>
              <a:ext uri="{FF2B5EF4-FFF2-40B4-BE49-F238E27FC236}">
                <a16:creationId xmlns:a16="http://schemas.microsoft.com/office/drawing/2014/main" id="{65366453-E18D-672D-DC14-A135F2953F8E}"/>
              </a:ext>
            </a:extLst>
          </p:cNvPr>
          <p:cNvPicPr>
            <a:picLocks noChangeAspect="1"/>
          </p:cNvPicPr>
          <p:nvPr/>
        </p:nvPicPr>
        <p:blipFill>
          <a:blip r:embed="rId4"/>
          <a:stretch>
            <a:fillRect/>
          </a:stretch>
        </p:blipFill>
        <p:spPr>
          <a:xfrm>
            <a:off x="464118" y="1503831"/>
            <a:ext cx="3032657" cy="5214843"/>
          </a:xfrm>
          <a:prstGeom prst="rect">
            <a:avLst/>
          </a:prstGeom>
        </p:spPr>
      </p:pic>
      <p:sp>
        <p:nvSpPr>
          <p:cNvPr id="9" name="文本框 8">
            <a:extLst>
              <a:ext uri="{FF2B5EF4-FFF2-40B4-BE49-F238E27FC236}">
                <a16:creationId xmlns:a16="http://schemas.microsoft.com/office/drawing/2014/main" id="{DDCA116A-9F28-FA5F-F090-9A25FB515C1A}"/>
              </a:ext>
            </a:extLst>
          </p:cNvPr>
          <p:cNvSpPr txBox="1"/>
          <p:nvPr/>
        </p:nvSpPr>
        <p:spPr>
          <a:xfrm>
            <a:off x="4265868" y="2373417"/>
            <a:ext cx="6824919" cy="3108543"/>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indent="457200"/>
            <a:r>
              <a:rPr lang="zh-CN" altLang="en-US" sz="2800" b="0" i="0" dirty="0">
                <a:solidFill>
                  <a:srgbClr val="000000"/>
                </a:solidFill>
                <a:effectLst/>
                <a:latin typeface="微软雅黑" panose="020B0503020204020204" pitchFamily="34" charset="-122"/>
                <a:ea typeface="微软雅黑" panose="020B0503020204020204" pitchFamily="34" charset="-122"/>
              </a:rPr>
              <a:t>地面先验引导的特征映射是一种</a:t>
            </a:r>
            <a:r>
              <a:rPr lang="zh-CN" altLang="en-US" sz="2800" b="0" i="0" dirty="0">
                <a:solidFill>
                  <a:srgbClr val="FF0000"/>
                </a:solidFill>
                <a:effectLst/>
                <a:latin typeface="微软雅黑" panose="020B0503020204020204" pitchFamily="34" charset="-122"/>
                <a:ea typeface="微软雅黑" panose="020B0503020204020204" pitchFamily="34" charset="-122"/>
              </a:rPr>
              <a:t>经济有效的方法</a:t>
            </a:r>
            <a:r>
              <a:rPr lang="zh-CN" altLang="en-US" sz="2800" b="0" i="0" dirty="0">
                <a:solidFill>
                  <a:srgbClr val="000000"/>
                </a:solidFill>
                <a:effectLst/>
                <a:latin typeface="微软雅黑" panose="020B0503020204020204" pitchFamily="34" charset="-122"/>
                <a:ea typeface="微软雅黑" panose="020B0503020204020204" pitchFamily="34" charset="-122"/>
              </a:rPr>
              <a:t>，通过缩小映射范围来提高特征映射的准确性。本文直接明确地利用地面深度作为精确的参考和强先验，从而提高从无人机视角进行特征映射的鲁棒性。当映射位置被限制</a:t>
            </a:r>
            <a:r>
              <a:rPr lang="zh-CN" altLang="en-US" sz="2800" b="0" i="0" dirty="0">
                <a:solidFill>
                  <a:srgbClr val="FF0000"/>
                </a:solidFill>
                <a:effectLst/>
                <a:latin typeface="微软雅黑" panose="020B0503020204020204" pitchFamily="34" charset="-122"/>
                <a:ea typeface="微软雅黑" panose="020B0503020204020204" pitchFamily="34" charset="-122"/>
              </a:rPr>
              <a:t>在真实地面附近</a:t>
            </a:r>
            <a:r>
              <a:rPr lang="zh-CN" altLang="en-US" sz="2800" b="0" i="0" dirty="0">
                <a:solidFill>
                  <a:srgbClr val="000000"/>
                </a:solidFill>
                <a:effectLst/>
                <a:latin typeface="微软雅黑" panose="020B0503020204020204" pitchFamily="34" charset="-122"/>
                <a:ea typeface="微软雅黑" panose="020B0503020204020204" pitchFamily="34" charset="-122"/>
              </a:rPr>
              <a:t>时，无人机视角下的特征映射变得更加合理。</a:t>
            </a:r>
            <a:endParaRPr lang="en-US" altLang="zh-CN" sz="2800" b="0" i="0" dirty="0">
              <a:solidFill>
                <a:srgbClr val="0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640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08F7-2954-2E3A-8BE1-A9EC56B11044}"/>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D40590C4-54EF-09C2-442E-B332A0D80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3D9EE5F-E7FB-0A66-7B81-602D2F3596E6}"/>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13287721-6F0C-0D72-3E02-717A19A38A6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B772FAB-CEE4-0B27-FF10-2DCBB2125BF7}"/>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105ECC28-A805-CEB1-C321-193D01E8271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A730B09-E532-F5C9-9D03-67353144DDF9}"/>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4D22E772-2EA3-ACC1-9F3A-CEEE0F9628CF}"/>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31" name="文本框 30">
            <a:extLst>
              <a:ext uri="{FF2B5EF4-FFF2-40B4-BE49-F238E27FC236}">
                <a16:creationId xmlns:a16="http://schemas.microsoft.com/office/drawing/2014/main" id="{882BF67F-BD11-D48F-9EF5-CEAC0A5B7778}"/>
              </a:ext>
            </a:extLst>
          </p:cNvPr>
          <p:cNvSpPr txBox="1"/>
          <p:nvPr/>
        </p:nvSpPr>
        <p:spPr>
          <a:xfrm>
            <a:off x="4735680" y="834999"/>
            <a:ext cx="6475245" cy="954107"/>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2800" dirty="0">
                <a:solidFill>
                  <a:srgbClr val="0070C0"/>
                </a:solidFill>
                <a:latin typeface="Times New Roman"/>
                <a:ea typeface="微软雅黑"/>
              </a:rPr>
              <a:t>DHD</a:t>
            </a:r>
            <a:r>
              <a:rPr lang="zh-CN" altLang="en-US" sz="2800" dirty="0">
                <a:solidFill>
                  <a:srgbClr val="0070C0"/>
                </a:solidFill>
                <a:latin typeface="Times New Roman"/>
                <a:ea typeface="微软雅黑"/>
              </a:rPr>
              <a:t>的基于地面先验的</a:t>
            </a:r>
            <a:r>
              <a:rPr lang="en-US" altLang="zh-CN" sz="2800" dirty="0">
                <a:solidFill>
                  <a:srgbClr val="0070C0"/>
                </a:solidFill>
                <a:latin typeface="Times New Roman"/>
                <a:ea typeface="微软雅黑"/>
              </a:rPr>
              <a:t>BEV</a:t>
            </a:r>
            <a:r>
              <a:rPr lang="zh-CN" altLang="en-US" sz="2800" dirty="0">
                <a:solidFill>
                  <a:srgbClr val="0070C0"/>
                </a:solidFill>
                <a:latin typeface="Times New Roman"/>
                <a:ea typeface="微软雅黑"/>
              </a:rPr>
              <a:t>生成（</a:t>
            </a:r>
            <a:r>
              <a:rPr lang="en-US" altLang="zh-CN" sz="2800" dirty="0">
                <a:solidFill>
                  <a:srgbClr val="0070C0"/>
                </a:solidFill>
                <a:latin typeface="Times New Roman"/>
                <a:ea typeface="微软雅黑"/>
              </a:rPr>
              <a:t>GBG</a:t>
            </a:r>
            <a:r>
              <a:rPr lang="zh-CN" altLang="en-US" sz="2800" dirty="0">
                <a:solidFill>
                  <a:srgbClr val="0070C0"/>
                </a:solidFill>
                <a:latin typeface="Times New Roman"/>
                <a:ea typeface="微软雅黑"/>
              </a:rPr>
              <a:t>）模块</a:t>
            </a:r>
          </a:p>
        </p:txBody>
      </p:sp>
      <p:pic>
        <p:nvPicPr>
          <p:cNvPr id="4" name="图片 3">
            <a:extLst>
              <a:ext uri="{FF2B5EF4-FFF2-40B4-BE49-F238E27FC236}">
                <a16:creationId xmlns:a16="http://schemas.microsoft.com/office/drawing/2014/main" id="{C68F2D15-161E-26D7-13A7-D0BF623910E1}"/>
              </a:ext>
            </a:extLst>
          </p:cNvPr>
          <p:cNvPicPr>
            <a:picLocks noChangeAspect="1"/>
          </p:cNvPicPr>
          <p:nvPr/>
        </p:nvPicPr>
        <p:blipFill>
          <a:blip r:embed="rId4"/>
          <a:srcRect r="48940"/>
          <a:stretch>
            <a:fillRect/>
          </a:stretch>
        </p:blipFill>
        <p:spPr>
          <a:xfrm>
            <a:off x="362290" y="1812964"/>
            <a:ext cx="4651984" cy="2992813"/>
          </a:xfrm>
          <a:prstGeom prst="rect">
            <a:avLst/>
          </a:prstGeom>
        </p:spPr>
      </p:pic>
      <p:sp>
        <p:nvSpPr>
          <p:cNvPr id="9" name="文本框 8">
            <a:extLst>
              <a:ext uri="{FF2B5EF4-FFF2-40B4-BE49-F238E27FC236}">
                <a16:creationId xmlns:a16="http://schemas.microsoft.com/office/drawing/2014/main" id="{AE6EE433-829B-6815-50B5-FCF3CFC445C8}"/>
              </a:ext>
            </a:extLst>
          </p:cNvPr>
          <p:cNvSpPr txBox="1"/>
          <p:nvPr/>
        </p:nvSpPr>
        <p:spPr>
          <a:xfrm>
            <a:off x="707367" y="5195109"/>
            <a:ext cx="3938381" cy="646331"/>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该模块对每个像素的深度进行细化，以生成更准确的</a:t>
            </a:r>
            <a:r>
              <a:rPr lang="en-US" altLang="zh-CN" b="0" i="0" dirty="0">
                <a:solidFill>
                  <a:srgbClr val="000000"/>
                </a:solidFill>
                <a:effectLst/>
                <a:latin typeface="微软雅黑" panose="020B0503020204020204" pitchFamily="34" charset="-122"/>
                <a:ea typeface="微软雅黑" panose="020B0503020204020204" pitchFamily="34" charset="-122"/>
              </a:rPr>
              <a:t>BEV</a:t>
            </a:r>
            <a:r>
              <a:rPr lang="zh-CN" altLang="en-US" b="0" i="0" dirty="0">
                <a:solidFill>
                  <a:srgbClr val="000000"/>
                </a:solidFill>
                <a:effectLst/>
                <a:latin typeface="微软雅黑" panose="020B0503020204020204" pitchFamily="34" charset="-122"/>
                <a:ea typeface="微软雅黑" panose="020B0503020204020204" pitchFamily="34" charset="-122"/>
              </a:rPr>
              <a:t>表示</a:t>
            </a:r>
            <a:endParaRPr lang="zh-CN" altLang="en-US" dirty="0"/>
          </a:p>
        </p:txBody>
      </p:sp>
      <p:sp>
        <p:nvSpPr>
          <p:cNvPr id="6" name="矩形 5">
            <a:extLst>
              <a:ext uri="{FF2B5EF4-FFF2-40B4-BE49-F238E27FC236}">
                <a16:creationId xmlns:a16="http://schemas.microsoft.com/office/drawing/2014/main" id="{82528A8F-68E6-CEE7-59C2-3B8D6CF0D92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a:extLst>
              <a:ext uri="{FF2B5EF4-FFF2-40B4-BE49-F238E27FC236}">
                <a16:creationId xmlns:a16="http://schemas.microsoft.com/office/drawing/2014/main" id="{29B732DF-4AD7-98D2-6E8C-76AFE7B9A918}"/>
              </a:ext>
            </a:extLst>
          </p:cNvPr>
          <p:cNvGrpSpPr/>
          <p:nvPr/>
        </p:nvGrpSpPr>
        <p:grpSpPr>
          <a:xfrm>
            <a:off x="5827156" y="2692680"/>
            <a:ext cx="3580776" cy="306188"/>
            <a:chOff x="4104035" y="5528492"/>
            <a:chExt cx="4865442" cy="402303"/>
          </a:xfrm>
        </p:grpSpPr>
        <p:pic>
          <p:nvPicPr>
            <p:cNvPr id="10" name="图片 9">
              <a:extLst>
                <a:ext uri="{FF2B5EF4-FFF2-40B4-BE49-F238E27FC236}">
                  <a16:creationId xmlns:a16="http://schemas.microsoft.com/office/drawing/2014/main" id="{1065EA99-B2EC-67A9-E012-4313F03F0C7F}"/>
                </a:ext>
              </a:extLst>
            </p:cNvPr>
            <p:cNvPicPr>
              <a:picLocks noChangeAspect="1"/>
            </p:cNvPicPr>
            <p:nvPr/>
          </p:nvPicPr>
          <p:blipFill>
            <a:blip r:embed="rId5"/>
            <a:stretch>
              <a:fillRect/>
            </a:stretch>
          </p:blipFill>
          <p:spPr>
            <a:xfrm>
              <a:off x="4104035" y="5564659"/>
              <a:ext cx="3047536" cy="366136"/>
            </a:xfrm>
            <a:prstGeom prst="rect">
              <a:avLst/>
            </a:prstGeom>
          </p:spPr>
        </p:pic>
        <p:pic>
          <p:nvPicPr>
            <p:cNvPr id="11" name="图片 10">
              <a:extLst>
                <a:ext uri="{FF2B5EF4-FFF2-40B4-BE49-F238E27FC236}">
                  <a16:creationId xmlns:a16="http://schemas.microsoft.com/office/drawing/2014/main" id="{3594D3B2-DADB-3F3F-732A-0BAB7CB305C2}"/>
                </a:ext>
              </a:extLst>
            </p:cNvPr>
            <p:cNvPicPr>
              <a:picLocks noChangeAspect="1"/>
            </p:cNvPicPr>
            <p:nvPr/>
          </p:nvPicPr>
          <p:blipFill>
            <a:blip r:embed="rId6"/>
            <a:stretch>
              <a:fillRect/>
            </a:stretch>
          </p:blipFill>
          <p:spPr>
            <a:xfrm>
              <a:off x="7274930" y="5528492"/>
              <a:ext cx="1694547" cy="402303"/>
            </a:xfrm>
            <a:prstGeom prst="rect">
              <a:avLst/>
            </a:prstGeom>
          </p:spPr>
        </p:pic>
      </p:grpSp>
      <p:sp>
        <p:nvSpPr>
          <p:cNvPr id="12" name="文本框 11">
            <a:extLst>
              <a:ext uri="{FF2B5EF4-FFF2-40B4-BE49-F238E27FC236}">
                <a16:creationId xmlns:a16="http://schemas.microsoft.com/office/drawing/2014/main" id="{33E1F1DB-250B-636E-0555-CA7E4F5FC0C9}"/>
              </a:ext>
            </a:extLst>
          </p:cNvPr>
          <p:cNvSpPr txBox="1"/>
          <p:nvPr/>
        </p:nvSpPr>
        <p:spPr>
          <a:xfrm>
            <a:off x="5527509" y="1746395"/>
            <a:ext cx="3268756"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buClr>
                <a:srgbClr val="2585C9"/>
              </a:buClr>
              <a:buFont typeface="Wingdings" panose="05000000000000000000" pitchFamily="2" charset="2"/>
              <a:buChar char="n"/>
            </a:pPr>
            <a:r>
              <a:rPr lang="en-US" altLang="zh-CN" dirty="0">
                <a:solidFill>
                  <a:srgbClr val="2585C9"/>
                </a:solidFill>
                <a:latin typeface="微软雅黑" panose="020B0503020204020204" pitchFamily="34" charset="-122"/>
                <a:ea typeface="微软雅黑" panose="020B0503020204020204" pitchFamily="34" charset="-122"/>
              </a:rPr>
              <a:t>BEV</a:t>
            </a:r>
            <a:r>
              <a:rPr lang="zh-CN" altLang="en-US" dirty="0">
                <a:solidFill>
                  <a:srgbClr val="2585C9"/>
                </a:solidFill>
                <a:latin typeface="微软雅黑" panose="020B0503020204020204" pitchFamily="34" charset="-122"/>
                <a:ea typeface="微软雅黑" panose="020B0503020204020204" pitchFamily="34" charset="-122"/>
              </a:rPr>
              <a:t>（鸟瞰图）生成过程：</a:t>
            </a:r>
            <a:endParaRPr lang="en-US" altLang="zh-CN" b="0" i="0" dirty="0">
              <a:solidFill>
                <a:srgbClr val="2585C9"/>
              </a:solidFill>
              <a:effectLst/>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84432F96-D32A-1B37-EB13-6C82A4E69CF7}"/>
              </a:ext>
            </a:extLst>
          </p:cNvPr>
          <p:cNvPicPr>
            <a:picLocks noChangeAspect="1"/>
          </p:cNvPicPr>
          <p:nvPr/>
        </p:nvPicPr>
        <p:blipFill>
          <a:blip r:embed="rId7"/>
          <a:srcRect t="3301" b="-1"/>
          <a:stretch>
            <a:fillRect/>
          </a:stretch>
        </p:blipFill>
        <p:spPr>
          <a:xfrm>
            <a:off x="5827156" y="4628558"/>
            <a:ext cx="1951912" cy="249290"/>
          </a:xfrm>
          <a:prstGeom prst="rect">
            <a:avLst/>
          </a:prstGeom>
        </p:spPr>
      </p:pic>
      <p:pic>
        <p:nvPicPr>
          <p:cNvPr id="15" name="图片 14">
            <a:extLst>
              <a:ext uri="{FF2B5EF4-FFF2-40B4-BE49-F238E27FC236}">
                <a16:creationId xmlns:a16="http://schemas.microsoft.com/office/drawing/2014/main" id="{708DF27A-4115-1026-CEDC-7CC7BF466AA5}"/>
              </a:ext>
            </a:extLst>
          </p:cNvPr>
          <p:cNvPicPr>
            <a:picLocks noChangeAspect="1"/>
          </p:cNvPicPr>
          <p:nvPr/>
        </p:nvPicPr>
        <p:blipFill>
          <a:blip r:embed="rId8"/>
          <a:stretch>
            <a:fillRect/>
          </a:stretch>
        </p:blipFill>
        <p:spPr>
          <a:xfrm>
            <a:off x="5827156" y="5685979"/>
            <a:ext cx="2790150" cy="280666"/>
          </a:xfrm>
          <a:prstGeom prst="rect">
            <a:avLst/>
          </a:prstGeom>
        </p:spPr>
      </p:pic>
      <p:sp>
        <p:nvSpPr>
          <p:cNvPr id="17" name="文本框 16">
            <a:extLst>
              <a:ext uri="{FF2B5EF4-FFF2-40B4-BE49-F238E27FC236}">
                <a16:creationId xmlns:a16="http://schemas.microsoft.com/office/drawing/2014/main" id="{8EB924CF-3F82-08DE-7CF8-4AA595273F2B}"/>
              </a:ext>
            </a:extLst>
          </p:cNvPr>
          <p:cNvSpPr txBox="1"/>
          <p:nvPr/>
        </p:nvSpPr>
        <p:spPr>
          <a:xfrm>
            <a:off x="5527509" y="2257732"/>
            <a:ext cx="6475245" cy="338554"/>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buClr>
                <a:srgbClr val="2585C9"/>
              </a:buClr>
            </a:pPr>
            <a:r>
              <a:rPr lang="en-US" altLang="zh-CN" sz="1600" dirty="0"/>
              <a:t>1</a:t>
            </a:r>
            <a:r>
              <a:rPr lang="zh-CN" altLang="en-US" sz="1600" dirty="0"/>
              <a:t>、</a:t>
            </a:r>
            <a:r>
              <a:rPr lang="zh-CN" altLang="en-US" sz="1600" b="0" i="0" dirty="0">
                <a:solidFill>
                  <a:srgbClr val="000000"/>
                </a:solidFill>
                <a:effectLst/>
                <a:latin typeface="微软雅黑" panose="020B0503020204020204" pitchFamily="34" charset="-122"/>
                <a:ea typeface="微软雅黑" panose="020B0503020204020204" pitchFamily="34" charset="-122"/>
              </a:rPr>
              <a:t>利用参数网络进行高度估计，它生成了一个像素级的高度分类分布：</a:t>
            </a:r>
            <a:endParaRPr lang="zh-CN" altLang="en-US" sz="1600" dirty="0"/>
          </a:p>
        </p:txBody>
      </p:sp>
      <p:pic>
        <p:nvPicPr>
          <p:cNvPr id="21" name="图片 20">
            <a:extLst>
              <a:ext uri="{FF2B5EF4-FFF2-40B4-BE49-F238E27FC236}">
                <a16:creationId xmlns:a16="http://schemas.microsoft.com/office/drawing/2014/main" id="{5A50FA1C-9196-D2D3-9005-5F3133801974}"/>
              </a:ext>
            </a:extLst>
          </p:cNvPr>
          <p:cNvPicPr>
            <a:picLocks noChangeAspect="1"/>
          </p:cNvPicPr>
          <p:nvPr/>
        </p:nvPicPr>
        <p:blipFill>
          <a:blip r:embed="rId9"/>
          <a:srcRect l="6425"/>
          <a:stretch>
            <a:fillRect/>
          </a:stretch>
        </p:blipFill>
        <p:spPr>
          <a:xfrm>
            <a:off x="7674740" y="3198254"/>
            <a:ext cx="709469" cy="306188"/>
          </a:xfrm>
          <a:prstGeom prst="rect">
            <a:avLst/>
          </a:prstGeom>
        </p:spPr>
      </p:pic>
      <p:pic>
        <p:nvPicPr>
          <p:cNvPr id="22" name="图片 21">
            <a:extLst>
              <a:ext uri="{FF2B5EF4-FFF2-40B4-BE49-F238E27FC236}">
                <a16:creationId xmlns:a16="http://schemas.microsoft.com/office/drawing/2014/main" id="{6988243D-A5D3-F0D6-2069-0AEF822875D2}"/>
              </a:ext>
            </a:extLst>
          </p:cNvPr>
          <p:cNvPicPr>
            <a:picLocks noChangeAspect="1"/>
          </p:cNvPicPr>
          <p:nvPr/>
        </p:nvPicPr>
        <p:blipFill>
          <a:blip r:embed="rId10"/>
          <a:srcRect l="5068"/>
          <a:stretch>
            <a:fillRect/>
          </a:stretch>
        </p:blipFill>
        <p:spPr>
          <a:xfrm>
            <a:off x="8564653" y="3232285"/>
            <a:ext cx="463223" cy="259449"/>
          </a:xfrm>
          <a:prstGeom prst="rect">
            <a:avLst/>
          </a:prstGeom>
        </p:spPr>
      </p:pic>
      <p:sp>
        <p:nvSpPr>
          <p:cNvPr id="24" name="文本框 23">
            <a:extLst>
              <a:ext uri="{FF2B5EF4-FFF2-40B4-BE49-F238E27FC236}">
                <a16:creationId xmlns:a16="http://schemas.microsoft.com/office/drawing/2014/main" id="{B49ECC26-1118-EC67-647B-488C829D668A}"/>
              </a:ext>
            </a:extLst>
          </p:cNvPr>
          <p:cNvSpPr txBox="1"/>
          <p:nvPr/>
        </p:nvSpPr>
        <p:spPr>
          <a:xfrm>
            <a:off x="5477934" y="3687281"/>
            <a:ext cx="6135168" cy="338554"/>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a:t>3</a:t>
            </a:r>
            <a:r>
              <a:rPr lang="zh-CN" altLang="en-US" sz="1600" dirty="0"/>
              <a:t>、</a:t>
            </a:r>
            <a:r>
              <a:rPr lang="zh-CN" altLang="en-US" sz="1600" dirty="0">
                <a:solidFill>
                  <a:srgbClr val="FF0000"/>
                </a:solidFill>
              </a:rPr>
              <a:t>图像特征</a:t>
            </a:r>
            <a:r>
              <a:rPr lang="en-US" altLang="zh-CN" sz="1600" dirty="0">
                <a:solidFill>
                  <a:srgbClr val="FF0000"/>
                </a:solidFill>
              </a:rPr>
              <a:t>F</a:t>
            </a:r>
            <a:r>
              <a:rPr lang="en-US" altLang="zh-CN" sz="1600" baseline="-25000" dirty="0">
                <a:solidFill>
                  <a:srgbClr val="FF0000"/>
                </a:solidFill>
              </a:rPr>
              <a:t>2D</a:t>
            </a:r>
            <a:r>
              <a:rPr lang="zh-CN" altLang="en-US" sz="1600" dirty="0"/>
              <a:t>与</a:t>
            </a:r>
            <a:r>
              <a:rPr lang="zh-CN" altLang="en-US" sz="1600" dirty="0">
                <a:solidFill>
                  <a:srgbClr val="FF0000"/>
                </a:solidFill>
              </a:rPr>
              <a:t>所有深度候选值</a:t>
            </a:r>
            <a:r>
              <a:rPr lang="en-US" altLang="zh-CN" sz="1600" dirty="0" err="1">
                <a:solidFill>
                  <a:srgbClr val="FF0000"/>
                </a:solidFill>
              </a:rPr>
              <a:t>dpred</a:t>
            </a:r>
            <a:r>
              <a:rPr lang="zh-CN" altLang="en-US" sz="1600" dirty="0"/>
              <a:t>外积运算</a:t>
            </a:r>
            <a:r>
              <a:rPr lang="zh-CN" altLang="en-US" sz="1600" dirty="0">
                <a:solidFill>
                  <a:srgbClr val="000000"/>
                </a:solidFill>
                <a:latin typeface="微软雅黑" panose="020B0503020204020204" pitchFamily="34" charset="-122"/>
                <a:ea typeface="微软雅黑" panose="020B0503020204020204" pitchFamily="34" charset="-122"/>
              </a:rPr>
              <a:t>生成视锥体特征</a:t>
            </a:r>
          </a:p>
        </p:txBody>
      </p:sp>
      <p:sp>
        <p:nvSpPr>
          <p:cNvPr id="25" name="文本框 24">
            <a:extLst>
              <a:ext uri="{FF2B5EF4-FFF2-40B4-BE49-F238E27FC236}">
                <a16:creationId xmlns:a16="http://schemas.microsoft.com/office/drawing/2014/main" id="{B18A092C-5C3B-B87F-0ECB-07613F6AB33B}"/>
              </a:ext>
            </a:extLst>
          </p:cNvPr>
          <p:cNvSpPr txBox="1"/>
          <p:nvPr/>
        </p:nvSpPr>
        <p:spPr>
          <a:xfrm>
            <a:off x="5477934" y="3167642"/>
            <a:ext cx="2147231" cy="338554"/>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a:t>2</a:t>
            </a:r>
            <a:r>
              <a:rPr lang="zh-CN" altLang="en-US" sz="1600" dirty="0"/>
              <a:t>、</a:t>
            </a:r>
            <a:r>
              <a:rPr lang="zh-CN" altLang="en-US" sz="1600" dirty="0">
                <a:solidFill>
                  <a:srgbClr val="000000"/>
                </a:solidFill>
                <a:latin typeface="微软雅黑" panose="020B0503020204020204" pitchFamily="34" charset="-122"/>
                <a:ea typeface="微软雅黑" panose="020B0503020204020204" pitchFamily="34" charset="-122"/>
              </a:rPr>
              <a:t>利用高度计算深度：</a:t>
            </a:r>
          </a:p>
        </p:txBody>
      </p:sp>
      <p:sp>
        <p:nvSpPr>
          <p:cNvPr id="29" name="文本框 28">
            <a:extLst>
              <a:ext uri="{FF2B5EF4-FFF2-40B4-BE49-F238E27FC236}">
                <a16:creationId xmlns:a16="http://schemas.microsoft.com/office/drawing/2014/main" id="{CB0C8A6A-2B8A-01DF-52E3-C320C8EF074F}"/>
              </a:ext>
            </a:extLst>
          </p:cNvPr>
          <p:cNvSpPr txBox="1"/>
          <p:nvPr/>
        </p:nvSpPr>
        <p:spPr>
          <a:xfrm>
            <a:off x="5477933" y="5023231"/>
            <a:ext cx="6475245" cy="584775"/>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a:t>5</a:t>
            </a:r>
            <a:r>
              <a:rPr lang="zh-CN" altLang="en-US" sz="1600" dirty="0"/>
              <a:t>、</a:t>
            </a:r>
            <a:r>
              <a:rPr lang="zh-CN" altLang="en-US" sz="1600" dirty="0">
                <a:solidFill>
                  <a:srgbClr val="000000"/>
                </a:solidFill>
                <a:latin typeface="微软雅黑" panose="020B0503020204020204" pitchFamily="34" charset="-122"/>
                <a:ea typeface="微软雅黑" panose="020B0503020204020204" pitchFamily="34" charset="-122"/>
              </a:rPr>
              <a:t>通过求和池</a:t>
            </a:r>
            <a:r>
              <a:rPr lang="en-US" altLang="zh-CN" sz="1600" dirty="0" err="1">
                <a:solidFill>
                  <a:srgbClr val="000000"/>
                </a:solidFill>
                <a:latin typeface="微软雅黑" panose="020B0503020204020204" pitchFamily="34" charset="-122"/>
                <a:ea typeface="微软雅黑" panose="020B0503020204020204" pitchFamily="34" charset="-122"/>
              </a:rPr>
              <a:t>ΦSp</a:t>
            </a:r>
            <a:r>
              <a:rPr lang="zh-CN" altLang="en-US" sz="1600" dirty="0">
                <a:solidFill>
                  <a:srgbClr val="000000"/>
                </a:solidFill>
                <a:latin typeface="微软雅黑" panose="020B0503020204020204" pitchFamily="34" charset="-122"/>
                <a:ea typeface="微软雅黑" panose="020B0503020204020204" pitchFamily="34" charset="-122"/>
              </a:rPr>
              <a:t>，这些体素特征</a:t>
            </a:r>
            <a:r>
              <a:rPr lang="en-US" altLang="zh-CN" sz="1600" dirty="0">
                <a:solidFill>
                  <a:srgbClr val="000000"/>
                </a:solidFill>
                <a:latin typeface="微软雅黑" panose="020B0503020204020204" pitchFamily="34" charset="-122"/>
                <a:ea typeface="微软雅黑" panose="020B0503020204020204" pitchFamily="34" charset="-122"/>
              </a:rPr>
              <a:t>V</a:t>
            </a:r>
            <a:r>
              <a:rPr lang="zh-CN" altLang="en-US" sz="1600" dirty="0">
                <a:solidFill>
                  <a:srgbClr val="000000"/>
                </a:solidFill>
                <a:latin typeface="微软雅黑" panose="020B0503020204020204" pitchFamily="34" charset="-122"/>
                <a:ea typeface="微软雅黑" panose="020B0503020204020204" pitchFamily="34" charset="-122"/>
              </a:rPr>
              <a:t>被压缩到一个单一的高度平面上以生成</a:t>
            </a:r>
            <a:r>
              <a:rPr lang="en-US" altLang="zh-CN" sz="1600" dirty="0">
                <a:solidFill>
                  <a:srgbClr val="FF0000"/>
                </a:solidFill>
                <a:latin typeface="微软雅黑" panose="020B0503020204020204" pitchFamily="34" charset="-122"/>
                <a:ea typeface="微软雅黑" panose="020B0503020204020204" pitchFamily="34" charset="-122"/>
              </a:rPr>
              <a:t>BEV</a:t>
            </a:r>
            <a:r>
              <a:rPr lang="zh-CN" altLang="en-US" sz="1600" dirty="0">
                <a:solidFill>
                  <a:srgbClr val="FF0000"/>
                </a:solidFill>
                <a:latin typeface="微软雅黑" panose="020B0503020204020204" pitchFamily="34" charset="-122"/>
                <a:ea typeface="微软雅黑" panose="020B0503020204020204" pitchFamily="34" charset="-122"/>
              </a:rPr>
              <a:t>特征</a:t>
            </a:r>
            <a:r>
              <a:rPr lang="zh-CN" altLang="en-US" sz="1600" dirty="0">
                <a:solidFill>
                  <a:srgbClr val="000000"/>
                </a:solidFill>
                <a:latin typeface="微软雅黑" panose="020B0503020204020204" pitchFamily="34" charset="-122"/>
                <a:ea typeface="微软雅黑" panose="020B0503020204020204" pitchFamily="34" charset="-122"/>
              </a:rPr>
              <a:t>：</a:t>
            </a:r>
          </a:p>
        </p:txBody>
      </p:sp>
      <p:sp>
        <p:nvSpPr>
          <p:cNvPr id="30" name="文本框 29">
            <a:extLst>
              <a:ext uri="{FF2B5EF4-FFF2-40B4-BE49-F238E27FC236}">
                <a16:creationId xmlns:a16="http://schemas.microsoft.com/office/drawing/2014/main" id="{164540A8-4925-9901-C344-8043237D759F}"/>
              </a:ext>
            </a:extLst>
          </p:cNvPr>
          <p:cNvSpPr txBox="1"/>
          <p:nvPr/>
        </p:nvSpPr>
        <p:spPr>
          <a:xfrm>
            <a:off x="5477934" y="4160653"/>
            <a:ext cx="6475245" cy="338554"/>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1600" dirty="0"/>
              <a:t>4</a:t>
            </a:r>
            <a:r>
              <a:rPr lang="zh-CN" altLang="en-US" sz="1600" dirty="0"/>
              <a:t>、基于逆向针孔相机模型投影至三维空间，该过程生成三维体素表示：</a:t>
            </a:r>
          </a:p>
        </p:txBody>
      </p:sp>
    </p:spTree>
    <p:extLst>
      <p:ext uri="{BB962C8B-B14F-4D97-AF65-F5344CB8AC3E}">
        <p14:creationId xmlns:p14="http://schemas.microsoft.com/office/powerpoint/2010/main" val="366020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466A8-BCC0-6591-66C0-00F45685D741}"/>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3EF6F5DC-301F-13CB-32F6-9E1DDF8381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992F03B1-945A-1633-88A9-AD8C4B08C5BF}"/>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91A23F05-9DC1-5157-3B97-6F5B8E0DA1F0}"/>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11060FE0-5F8B-86C3-BDAF-40EF1E995B35}"/>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105447C5-A712-A5AA-AE2D-F98B3171A2E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87A4443D-1B91-785E-6412-28EF4FAD108A}"/>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86EB8E08-05AF-8D1A-5197-A5D861064FC2}"/>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31" name="文本框 30">
            <a:extLst>
              <a:ext uri="{FF2B5EF4-FFF2-40B4-BE49-F238E27FC236}">
                <a16:creationId xmlns:a16="http://schemas.microsoft.com/office/drawing/2014/main" id="{AF02BF7E-DE69-7939-ECEE-6F255BDCAC9C}"/>
              </a:ext>
            </a:extLst>
          </p:cNvPr>
          <p:cNvSpPr txBox="1"/>
          <p:nvPr/>
        </p:nvSpPr>
        <p:spPr>
          <a:xfrm>
            <a:off x="4735680" y="834999"/>
            <a:ext cx="6475245" cy="1384995"/>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与</a:t>
            </a:r>
            <a:r>
              <a:rPr lang="en-US" altLang="zh-CN" sz="2800" dirty="0">
                <a:solidFill>
                  <a:srgbClr val="0070C0"/>
                </a:solidFill>
                <a:latin typeface="Times New Roman"/>
                <a:ea typeface="微软雅黑"/>
              </a:rPr>
              <a:t>DHD</a:t>
            </a:r>
            <a:r>
              <a:rPr lang="zh-CN" altLang="en-US" sz="2800" dirty="0">
                <a:solidFill>
                  <a:srgbClr val="0070C0"/>
                </a:solidFill>
                <a:latin typeface="Times New Roman"/>
                <a:ea typeface="微软雅黑"/>
              </a:rPr>
              <a:t>的基于地面先验的</a:t>
            </a:r>
            <a:r>
              <a:rPr lang="en-US" altLang="zh-CN" sz="2800" dirty="0">
                <a:solidFill>
                  <a:srgbClr val="0070C0"/>
                </a:solidFill>
                <a:latin typeface="Times New Roman"/>
                <a:ea typeface="微软雅黑"/>
              </a:rPr>
              <a:t>BEV</a:t>
            </a:r>
            <a:r>
              <a:rPr lang="zh-CN" altLang="en-US" sz="2800" dirty="0">
                <a:solidFill>
                  <a:srgbClr val="0070C0"/>
                </a:solidFill>
                <a:latin typeface="Times New Roman"/>
                <a:ea typeface="微软雅黑"/>
              </a:rPr>
              <a:t>生成（</a:t>
            </a:r>
            <a:r>
              <a:rPr lang="en-US" altLang="zh-CN" sz="2800" dirty="0">
                <a:solidFill>
                  <a:srgbClr val="0070C0"/>
                </a:solidFill>
                <a:latin typeface="Times New Roman"/>
                <a:ea typeface="微软雅黑"/>
              </a:rPr>
              <a:t>GBG</a:t>
            </a:r>
            <a:r>
              <a:rPr lang="zh-CN" altLang="en-US" sz="2800" dirty="0">
                <a:solidFill>
                  <a:srgbClr val="0070C0"/>
                </a:solidFill>
                <a:latin typeface="Times New Roman"/>
                <a:ea typeface="微软雅黑"/>
              </a:rPr>
              <a:t>）模块对比</a:t>
            </a:r>
          </a:p>
          <a:p>
            <a:pPr algn="ctr"/>
            <a:endParaRPr lang="zh-CN" altLang="en-US" sz="2800" dirty="0">
              <a:solidFill>
                <a:srgbClr val="0070C0"/>
              </a:solidFill>
              <a:latin typeface="Times New Roman"/>
              <a:ea typeface="微软雅黑"/>
            </a:endParaRPr>
          </a:p>
        </p:txBody>
      </p:sp>
      <p:pic>
        <p:nvPicPr>
          <p:cNvPr id="6" name="图片 5">
            <a:extLst>
              <a:ext uri="{FF2B5EF4-FFF2-40B4-BE49-F238E27FC236}">
                <a16:creationId xmlns:a16="http://schemas.microsoft.com/office/drawing/2014/main" id="{60E39146-F7D4-67DD-AE36-47BB677F43DD}"/>
              </a:ext>
            </a:extLst>
          </p:cNvPr>
          <p:cNvPicPr>
            <a:picLocks noChangeAspect="1"/>
          </p:cNvPicPr>
          <p:nvPr/>
        </p:nvPicPr>
        <p:blipFill>
          <a:blip r:embed="rId4"/>
          <a:stretch>
            <a:fillRect/>
          </a:stretch>
        </p:blipFill>
        <p:spPr>
          <a:xfrm>
            <a:off x="1245752" y="2007907"/>
            <a:ext cx="9518183" cy="3950729"/>
          </a:xfrm>
          <a:prstGeom prst="rect">
            <a:avLst/>
          </a:prstGeom>
        </p:spPr>
      </p:pic>
    </p:spTree>
    <p:extLst>
      <p:ext uri="{BB962C8B-B14F-4D97-AF65-F5344CB8AC3E}">
        <p14:creationId xmlns:p14="http://schemas.microsoft.com/office/powerpoint/2010/main" val="243577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08F7-2954-2E3A-8BE1-A9EC56B11044}"/>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D40590C4-54EF-09C2-442E-B332A0D80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3D9EE5F-E7FB-0A66-7B81-602D2F3596E6}"/>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13287721-6F0C-0D72-3E02-717A19A38A6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2B772FAB-CEE4-0B27-FF10-2DCBB2125BF7}"/>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105ECC28-A805-CEB1-C321-193D01E82714}"/>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DA730B09-E532-F5C9-9D03-67353144DDF9}"/>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4D22E772-2EA3-ACC1-9F3A-CEEE0F9628CF}"/>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31" name="文本框 30">
            <a:extLst>
              <a:ext uri="{FF2B5EF4-FFF2-40B4-BE49-F238E27FC236}">
                <a16:creationId xmlns:a16="http://schemas.microsoft.com/office/drawing/2014/main" id="{882BF67F-BD11-D48F-9EF5-CEAC0A5B7778}"/>
              </a:ext>
            </a:extLst>
          </p:cNvPr>
          <p:cNvSpPr txBox="1"/>
          <p:nvPr/>
        </p:nvSpPr>
        <p:spPr>
          <a:xfrm>
            <a:off x="4735680" y="834999"/>
            <a:ext cx="6475245"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同源点几何一致性损失（</a:t>
            </a:r>
            <a:r>
              <a:rPr lang="en-US" altLang="zh-CN" sz="2800" dirty="0">
                <a:solidFill>
                  <a:srgbClr val="0070C0"/>
                </a:solidFill>
                <a:latin typeface="Times New Roman"/>
                <a:ea typeface="微软雅黑"/>
              </a:rPr>
              <a:t>HCL</a:t>
            </a:r>
            <a:r>
              <a:rPr lang="zh-CN" altLang="en-US" sz="2800" dirty="0">
                <a:solidFill>
                  <a:srgbClr val="0070C0"/>
                </a:solidFill>
                <a:latin typeface="Times New Roman"/>
                <a:ea typeface="微软雅黑"/>
              </a:rPr>
              <a:t>）模块</a:t>
            </a:r>
          </a:p>
        </p:txBody>
      </p:sp>
      <p:sp>
        <p:nvSpPr>
          <p:cNvPr id="9" name="文本框 8">
            <a:extLst>
              <a:ext uri="{FF2B5EF4-FFF2-40B4-BE49-F238E27FC236}">
                <a16:creationId xmlns:a16="http://schemas.microsoft.com/office/drawing/2014/main" id="{AE6EE433-829B-6815-50B5-FCF3CFC445C8}"/>
              </a:ext>
            </a:extLst>
          </p:cNvPr>
          <p:cNvSpPr txBox="1"/>
          <p:nvPr/>
        </p:nvSpPr>
        <p:spPr>
          <a:xfrm>
            <a:off x="1245752" y="5245186"/>
            <a:ext cx="3938381"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同源点提取</a:t>
            </a:r>
            <a:endParaRPr lang="zh-CN" altLang="en-US" dirty="0"/>
          </a:p>
        </p:txBody>
      </p:sp>
      <p:sp>
        <p:nvSpPr>
          <p:cNvPr id="6" name="矩形 5">
            <a:extLst>
              <a:ext uri="{FF2B5EF4-FFF2-40B4-BE49-F238E27FC236}">
                <a16:creationId xmlns:a16="http://schemas.microsoft.com/office/drawing/2014/main" id="{82528A8F-68E6-CEE7-59C2-3B8D6CF0D92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5E592FDC-EFB7-6197-EDDB-377E6AA6F715}"/>
              </a:ext>
            </a:extLst>
          </p:cNvPr>
          <p:cNvPicPr>
            <a:picLocks noChangeAspect="1"/>
          </p:cNvPicPr>
          <p:nvPr/>
        </p:nvPicPr>
        <p:blipFill>
          <a:blip r:embed="rId4"/>
          <a:stretch>
            <a:fillRect/>
          </a:stretch>
        </p:blipFill>
        <p:spPr>
          <a:xfrm>
            <a:off x="4892209" y="2035745"/>
            <a:ext cx="7106642" cy="800212"/>
          </a:xfrm>
          <a:prstGeom prst="rect">
            <a:avLst/>
          </a:prstGeom>
        </p:spPr>
      </p:pic>
      <p:pic>
        <p:nvPicPr>
          <p:cNvPr id="23" name="图片 22">
            <a:extLst>
              <a:ext uri="{FF2B5EF4-FFF2-40B4-BE49-F238E27FC236}">
                <a16:creationId xmlns:a16="http://schemas.microsoft.com/office/drawing/2014/main" id="{03A57CC3-19FD-3EE1-C8F1-E9A2189E2B10}"/>
              </a:ext>
            </a:extLst>
          </p:cNvPr>
          <p:cNvPicPr>
            <a:picLocks noChangeAspect="1"/>
          </p:cNvPicPr>
          <p:nvPr/>
        </p:nvPicPr>
        <p:blipFill>
          <a:blip r:embed="rId5"/>
          <a:stretch>
            <a:fillRect/>
          </a:stretch>
        </p:blipFill>
        <p:spPr>
          <a:xfrm>
            <a:off x="142816" y="1971853"/>
            <a:ext cx="4682709" cy="2851755"/>
          </a:xfrm>
          <a:prstGeom prst="rect">
            <a:avLst/>
          </a:prstGeom>
        </p:spPr>
      </p:pic>
      <p:pic>
        <p:nvPicPr>
          <p:cNvPr id="28" name="图片 27">
            <a:extLst>
              <a:ext uri="{FF2B5EF4-FFF2-40B4-BE49-F238E27FC236}">
                <a16:creationId xmlns:a16="http://schemas.microsoft.com/office/drawing/2014/main" id="{3DC3D207-AC0D-9617-7D70-D477C2478277}"/>
              </a:ext>
            </a:extLst>
          </p:cNvPr>
          <p:cNvPicPr>
            <a:picLocks noChangeAspect="1"/>
          </p:cNvPicPr>
          <p:nvPr/>
        </p:nvPicPr>
        <p:blipFill>
          <a:blip r:embed="rId6"/>
          <a:stretch>
            <a:fillRect/>
          </a:stretch>
        </p:blipFill>
        <p:spPr>
          <a:xfrm>
            <a:off x="4825525" y="3286009"/>
            <a:ext cx="7173326" cy="885949"/>
          </a:xfrm>
          <a:prstGeom prst="rect">
            <a:avLst/>
          </a:prstGeom>
        </p:spPr>
      </p:pic>
      <p:pic>
        <p:nvPicPr>
          <p:cNvPr id="33" name="图片 32">
            <a:extLst>
              <a:ext uri="{FF2B5EF4-FFF2-40B4-BE49-F238E27FC236}">
                <a16:creationId xmlns:a16="http://schemas.microsoft.com/office/drawing/2014/main" id="{F1B581E9-970E-7978-C6BA-6C6F87A62928}"/>
              </a:ext>
            </a:extLst>
          </p:cNvPr>
          <p:cNvPicPr>
            <a:picLocks noChangeAspect="1"/>
          </p:cNvPicPr>
          <p:nvPr/>
        </p:nvPicPr>
        <p:blipFill>
          <a:blip r:embed="rId7"/>
          <a:stretch>
            <a:fillRect/>
          </a:stretch>
        </p:blipFill>
        <p:spPr>
          <a:xfrm>
            <a:off x="5878884" y="4458377"/>
            <a:ext cx="4465593" cy="1156141"/>
          </a:xfrm>
          <a:prstGeom prst="rect">
            <a:avLst/>
          </a:prstGeom>
        </p:spPr>
      </p:pic>
    </p:spTree>
    <p:extLst>
      <p:ext uri="{BB962C8B-B14F-4D97-AF65-F5344CB8AC3E}">
        <p14:creationId xmlns:p14="http://schemas.microsoft.com/office/powerpoint/2010/main" val="22010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B4252-C828-4ED0-AFD3-A7FBF53A051E}"/>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B1D79C4-137D-A64E-DD52-9F612316D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E046B77-3D8F-2A4B-5A3A-D5484744A146}"/>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1D5E4E7C-3793-9F3F-4A64-349CF5D0E0CB}"/>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1F80EA38-7A7B-71BE-B7D9-90C35BD56CB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5FEF3760-7CA5-4432-3E66-4368C413A888}"/>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636210B6-4026-DA40-F5F9-F1403F26FE24}"/>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DB49470C-5A81-F1CA-C525-EE83A05DD74F}"/>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31" name="文本框 30">
            <a:extLst>
              <a:ext uri="{FF2B5EF4-FFF2-40B4-BE49-F238E27FC236}">
                <a16:creationId xmlns:a16="http://schemas.microsoft.com/office/drawing/2014/main" id="{F30886DF-E3E9-EF45-13DA-357D9D5555A5}"/>
              </a:ext>
            </a:extLst>
          </p:cNvPr>
          <p:cNvSpPr txBox="1"/>
          <p:nvPr/>
        </p:nvSpPr>
        <p:spPr>
          <a:xfrm>
            <a:off x="4735680" y="834999"/>
            <a:ext cx="6475245"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同源点几何一致性损失（</a:t>
            </a:r>
            <a:r>
              <a:rPr lang="en-US" altLang="zh-CN" sz="2800" dirty="0">
                <a:solidFill>
                  <a:srgbClr val="0070C0"/>
                </a:solidFill>
                <a:latin typeface="Times New Roman"/>
                <a:ea typeface="微软雅黑"/>
              </a:rPr>
              <a:t>HCL</a:t>
            </a:r>
            <a:r>
              <a:rPr lang="zh-CN" altLang="en-US" sz="2800" dirty="0">
                <a:solidFill>
                  <a:srgbClr val="0070C0"/>
                </a:solidFill>
                <a:latin typeface="Times New Roman"/>
                <a:ea typeface="微软雅黑"/>
              </a:rPr>
              <a:t>）模块</a:t>
            </a:r>
          </a:p>
        </p:txBody>
      </p:sp>
      <p:sp>
        <p:nvSpPr>
          <p:cNvPr id="9" name="文本框 8">
            <a:extLst>
              <a:ext uri="{FF2B5EF4-FFF2-40B4-BE49-F238E27FC236}">
                <a16:creationId xmlns:a16="http://schemas.microsoft.com/office/drawing/2014/main" id="{33EAFAE7-0A1C-A02B-8037-2B4B6A53F3B3}"/>
              </a:ext>
            </a:extLst>
          </p:cNvPr>
          <p:cNvSpPr txBox="1"/>
          <p:nvPr/>
        </p:nvSpPr>
        <p:spPr>
          <a:xfrm>
            <a:off x="1245752" y="5245186"/>
            <a:ext cx="3938381" cy="369332"/>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一致性约束</a:t>
            </a:r>
            <a:endParaRPr lang="zh-CN" altLang="en-US" dirty="0"/>
          </a:p>
        </p:txBody>
      </p:sp>
      <p:sp>
        <p:nvSpPr>
          <p:cNvPr id="6" name="矩形 5">
            <a:extLst>
              <a:ext uri="{FF2B5EF4-FFF2-40B4-BE49-F238E27FC236}">
                <a16:creationId xmlns:a16="http://schemas.microsoft.com/office/drawing/2014/main" id="{1D1ACED4-ACFF-C278-1D1A-E3562FB8FAD5}"/>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a:extLst>
              <a:ext uri="{FF2B5EF4-FFF2-40B4-BE49-F238E27FC236}">
                <a16:creationId xmlns:a16="http://schemas.microsoft.com/office/drawing/2014/main" id="{D6F6FE15-D724-87EA-0A50-148C259BF509}"/>
              </a:ext>
            </a:extLst>
          </p:cNvPr>
          <p:cNvPicPr>
            <a:picLocks noChangeAspect="1"/>
          </p:cNvPicPr>
          <p:nvPr/>
        </p:nvPicPr>
        <p:blipFill>
          <a:blip r:embed="rId4"/>
          <a:stretch>
            <a:fillRect/>
          </a:stretch>
        </p:blipFill>
        <p:spPr>
          <a:xfrm>
            <a:off x="509287" y="1626428"/>
            <a:ext cx="3458058" cy="3448531"/>
          </a:xfrm>
          <a:prstGeom prst="rect">
            <a:avLst/>
          </a:prstGeom>
        </p:spPr>
      </p:pic>
      <p:pic>
        <p:nvPicPr>
          <p:cNvPr id="10" name="图片 9">
            <a:extLst>
              <a:ext uri="{FF2B5EF4-FFF2-40B4-BE49-F238E27FC236}">
                <a16:creationId xmlns:a16="http://schemas.microsoft.com/office/drawing/2014/main" id="{568966CD-DB0F-5EEF-8BC9-82261364F0E2}"/>
              </a:ext>
            </a:extLst>
          </p:cNvPr>
          <p:cNvPicPr>
            <a:picLocks noChangeAspect="1"/>
          </p:cNvPicPr>
          <p:nvPr/>
        </p:nvPicPr>
        <p:blipFill>
          <a:blip r:embed="rId5"/>
          <a:stretch>
            <a:fillRect/>
          </a:stretch>
        </p:blipFill>
        <p:spPr>
          <a:xfrm>
            <a:off x="4155776" y="2976712"/>
            <a:ext cx="7720663" cy="819692"/>
          </a:xfrm>
          <a:prstGeom prst="rect">
            <a:avLst/>
          </a:prstGeom>
        </p:spPr>
      </p:pic>
      <p:pic>
        <p:nvPicPr>
          <p:cNvPr id="12" name="图片 11">
            <a:extLst>
              <a:ext uri="{FF2B5EF4-FFF2-40B4-BE49-F238E27FC236}">
                <a16:creationId xmlns:a16="http://schemas.microsoft.com/office/drawing/2014/main" id="{739102B2-AC70-7290-ECD3-EB873CB5E44E}"/>
              </a:ext>
            </a:extLst>
          </p:cNvPr>
          <p:cNvPicPr>
            <a:picLocks noChangeAspect="1"/>
          </p:cNvPicPr>
          <p:nvPr/>
        </p:nvPicPr>
        <p:blipFill>
          <a:blip r:embed="rId6"/>
          <a:stretch>
            <a:fillRect/>
          </a:stretch>
        </p:blipFill>
        <p:spPr>
          <a:xfrm>
            <a:off x="5401937" y="4034952"/>
            <a:ext cx="3924848" cy="971686"/>
          </a:xfrm>
          <a:prstGeom prst="rect">
            <a:avLst/>
          </a:prstGeom>
        </p:spPr>
      </p:pic>
      <p:pic>
        <p:nvPicPr>
          <p:cNvPr id="20" name="图片 19">
            <a:extLst>
              <a:ext uri="{FF2B5EF4-FFF2-40B4-BE49-F238E27FC236}">
                <a16:creationId xmlns:a16="http://schemas.microsoft.com/office/drawing/2014/main" id="{001734E2-A364-8255-557C-C96B4A19E1F8}"/>
              </a:ext>
            </a:extLst>
          </p:cNvPr>
          <p:cNvPicPr>
            <a:picLocks noChangeAspect="1"/>
          </p:cNvPicPr>
          <p:nvPr/>
        </p:nvPicPr>
        <p:blipFill>
          <a:blip r:embed="rId7"/>
          <a:stretch>
            <a:fillRect/>
          </a:stretch>
        </p:blipFill>
        <p:spPr>
          <a:xfrm>
            <a:off x="4735680" y="5175333"/>
            <a:ext cx="5704362" cy="971685"/>
          </a:xfrm>
          <a:prstGeom prst="rect">
            <a:avLst/>
          </a:prstGeom>
        </p:spPr>
      </p:pic>
    </p:spTree>
    <p:extLst>
      <p:ext uri="{BB962C8B-B14F-4D97-AF65-F5344CB8AC3E}">
        <p14:creationId xmlns:p14="http://schemas.microsoft.com/office/powerpoint/2010/main" val="282002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66CD2-4BA7-71A8-7ACE-AD1078E5A353}"/>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BABCB733-28DC-06C6-B771-9435C2983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29EDAAEF-F492-C425-4E1F-D3E499A70AA6}"/>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DBF633CF-D094-C742-2B6E-1E7982AFB56E}"/>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33DE241C-3A99-A6CE-4118-9BB11248FCDC}"/>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ED629650-0F1D-2164-BEDD-67F1165C2A68}"/>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172AA232-BC27-6BD7-399F-312E03F1E68B}"/>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B4B2DC44-D805-2E89-B588-8C8C6B3F604A}"/>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31" name="文本框 30">
            <a:extLst>
              <a:ext uri="{FF2B5EF4-FFF2-40B4-BE49-F238E27FC236}">
                <a16:creationId xmlns:a16="http://schemas.microsoft.com/office/drawing/2014/main" id="{D2923C82-DFFE-A3A1-C93F-2B6038345D5F}"/>
              </a:ext>
            </a:extLst>
          </p:cNvPr>
          <p:cNvSpPr txBox="1"/>
          <p:nvPr/>
        </p:nvSpPr>
        <p:spPr>
          <a:xfrm>
            <a:off x="4735680" y="834999"/>
            <a:ext cx="6475245"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同源点几何一致性损失（</a:t>
            </a:r>
            <a:r>
              <a:rPr lang="en-US" altLang="zh-CN" sz="2800" dirty="0">
                <a:solidFill>
                  <a:srgbClr val="0070C0"/>
                </a:solidFill>
                <a:latin typeface="Times New Roman"/>
                <a:ea typeface="微软雅黑"/>
              </a:rPr>
              <a:t>HCL</a:t>
            </a:r>
            <a:r>
              <a:rPr lang="zh-CN" altLang="en-US" sz="2800" dirty="0">
                <a:solidFill>
                  <a:srgbClr val="0070C0"/>
                </a:solidFill>
                <a:latin typeface="Times New Roman"/>
                <a:ea typeface="微软雅黑"/>
              </a:rPr>
              <a:t>）模块</a:t>
            </a:r>
          </a:p>
        </p:txBody>
      </p:sp>
      <p:sp>
        <p:nvSpPr>
          <p:cNvPr id="6" name="矩形 5">
            <a:extLst>
              <a:ext uri="{FF2B5EF4-FFF2-40B4-BE49-F238E27FC236}">
                <a16:creationId xmlns:a16="http://schemas.microsoft.com/office/drawing/2014/main" id="{48C239C9-2280-1552-F325-BEA2C4C6F05A}"/>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E3C60AB6-3E3E-479B-FF6D-6840D820D562}"/>
              </a:ext>
            </a:extLst>
          </p:cNvPr>
          <p:cNvPicPr>
            <a:picLocks noChangeAspect="1"/>
          </p:cNvPicPr>
          <p:nvPr/>
        </p:nvPicPr>
        <p:blipFill>
          <a:blip r:embed="rId4"/>
          <a:stretch>
            <a:fillRect/>
          </a:stretch>
        </p:blipFill>
        <p:spPr>
          <a:xfrm>
            <a:off x="600330" y="1442950"/>
            <a:ext cx="3578943" cy="5118010"/>
          </a:xfrm>
          <a:prstGeom prst="rect">
            <a:avLst/>
          </a:prstGeom>
        </p:spPr>
      </p:pic>
      <p:sp>
        <p:nvSpPr>
          <p:cNvPr id="11" name="文本框 10">
            <a:extLst>
              <a:ext uri="{FF2B5EF4-FFF2-40B4-BE49-F238E27FC236}">
                <a16:creationId xmlns:a16="http://schemas.microsoft.com/office/drawing/2014/main" id="{82BB3DB0-4141-CB6D-E3AF-5E8E7D05522A}"/>
              </a:ext>
            </a:extLst>
          </p:cNvPr>
          <p:cNvSpPr txBox="1"/>
          <p:nvPr/>
        </p:nvSpPr>
        <p:spPr>
          <a:xfrm>
            <a:off x="5043948" y="2886518"/>
            <a:ext cx="6312310" cy="2031325"/>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b="0" i="0" dirty="0">
                <a:solidFill>
                  <a:srgbClr val="292929"/>
                </a:solidFill>
                <a:effectLst/>
                <a:latin typeface="Noto Serif" panose="02020600060500020200" pitchFamily="18" charset="0"/>
              </a:rPr>
              <a:t>     我们的同源点几何一致性损失明确地利用了不同图像及其底层场景几何之间的关系，强制学习全局且几何精确的解，从而增强模型对 </a:t>
            </a:r>
            <a:r>
              <a:rPr lang="en-US" altLang="zh-CN" b="0" i="0" dirty="0">
                <a:solidFill>
                  <a:srgbClr val="292929"/>
                </a:solidFill>
                <a:effectLst/>
                <a:latin typeface="Noto Serif" panose="02020600060500020200" pitchFamily="18" charset="0"/>
              </a:rPr>
              <a:t>3D </a:t>
            </a:r>
            <a:r>
              <a:rPr lang="zh-CN" altLang="en-US" b="0" i="0" dirty="0">
                <a:solidFill>
                  <a:srgbClr val="292929"/>
                </a:solidFill>
                <a:effectLst/>
                <a:latin typeface="Noto Serif" panose="02020600060500020200" pitchFamily="18" charset="0"/>
              </a:rPr>
              <a:t>场景的理解，并在推理过程中不利用额外的计算成本的情况下，改善目标检测效果。 此外，我们的同源点几何一致性损失直接影响特征映射网络和图像特征，而不是下游 </a:t>
            </a:r>
            <a:r>
              <a:rPr lang="en-US" altLang="zh-CN" b="0" i="0" dirty="0">
                <a:solidFill>
                  <a:srgbClr val="292929"/>
                </a:solidFill>
                <a:effectLst/>
                <a:latin typeface="Noto Serif" panose="02020600060500020200" pitchFamily="18" charset="0"/>
              </a:rPr>
              <a:t>BEV </a:t>
            </a:r>
            <a:r>
              <a:rPr lang="zh-CN" altLang="en-US" b="0" i="0" dirty="0">
                <a:solidFill>
                  <a:srgbClr val="292929"/>
                </a:solidFill>
                <a:effectLst/>
                <a:latin typeface="Noto Serif" panose="02020600060500020200" pitchFamily="18" charset="0"/>
              </a:rPr>
              <a:t>特征，从而提高 </a:t>
            </a:r>
            <a:r>
              <a:rPr lang="en-US" altLang="zh-CN" b="0" i="0" dirty="0">
                <a:solidFill>
                  <a:srgbClr val="292929"/>
                </a:solidFill>
                <a:effectLst/>
                <a:latin typeface="Noto Serif" panose="02020600060500020200" pitchFamily="18" charset="0"/>
              </a:rPr>
              <a:t>3D </a:t>
            </a:r>
            <a:r>
              <a:rPr lang="zh-CN" altLang="en-US" b="0" i="0" dirty="0">
                <a:solidFill>
                  <a:srgbClr val="292929"/>
                </a:solidFill>
                <a:effectLst/>
                <a:latin typeface="Noto Serif" panose="02020600060500020200" pitchFamily="18" charset="0"/>
              </a:rPr>
              <a:t>目标检测的准确性，同时加速模型收敛。</a:t>
            </a:r>
            <a:endParaRPr lang="zh-CN" altLang="en-US" dirty="0"/>
          </a:p>
        </p:txBody>
      </p:sp>
    </p:spTree>
    <p:extLst>
      <p:ext uri="{BB962C8B-B14F-4D97-AF65-F5344CB8AC3E}">
        <p14:creationId xmlns:p14="http://schemas.microsoft.com/office/powerpoint/2010/main" val="30601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32324-5A85-D6AD-6A9C-20C4771DB691}"/>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9C933D6E-917D-0FEB-4F90-BF510FC63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95AC8868-1B9C-61A4-E81F-9666E359DC1E}"/>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F6D70972-A79C-7856-953A-BB37141D96B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DD7C43E-69F8-4D99-4AC2-50517DFCFC3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E9CD085D-637D-8044-7807-943E6B116195}"/>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37FC035-3871-3436-9853-BCB13E008ABD}"/>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B409904A-1717-9778-95C7-7821FBAB64D3}"/>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4" name="文本框 3">
            <a:extLst>
              <a:ext uri="{FF2B5EF4-FFF2-40B4-BE49-F238E27FC236}">
                <a16:creationId xmlns:a16="http://schemas.microsoft.com/office/drawing/2014/main" id="{22FF4555-94BB-C418-6E58-A1B22E5188EE}"/>
              </a:ext>
            </a:extLst>
          </p:cNvPr>
          <p:cNvSpPr txBox="1"/>
          <p:nvPr/>
        </p:nvSpPr>
        <p:spPr>
          <a:xfrm>
            <a:off x="4735680" y="834999"/>
            <a:ext cx="5137663"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2800" dirty="0">
                <a:solidFill>
                  <a:srgbClr val="0070C0"/>
                </a:solidFill>
                <a:latin typeface="Times New Roman"/>
                <a:ea typeface="微软雅黑"/>
              </a:rPr>
              <a:t>AeroCollab3D </a:t>
            </a:r>
            <a:r>
              <a:rPr lang="zh-CN" altLang="en-US" sz="2800" dirty="0">
                <a:solidFill>
                  <a:srgbClr val="0070C0"/>
                </a:solidFill>
                <a:latin typeface="Times New Roman"/>
                <a:ea typeface="微软雅黑"/>
              </a:rPr>
              <a:t>数据集</a:t>
            </a:r>
          </a:p>
        </p:txBody>
      </p:sp>
      <p:sp>
        <p:nvSpPr>
          <p:cNvPr id="8" name="文本框 7">
            <a:extLst>
              <a:ext uri="{FF2B5EF4-FFF2-40B4-BE49-F238E27FC236}">
                <a16:creationId xmlns:a16="http://schemas.microsoft.com/office/drawing/2014/main" id="{53534DD6-4528-D3F4-7BCF-B98C30BEFCE4}"/>
              </a:ext>
            </a:extLst>
          </p:cNvPr>
          <p:cNvSpPr txBox="1"/>
          <p:nvPr/>
        </p:nvSpPr>
        <p:spPr>
          <a:xfrm>
            <a:off x="142816" y="5351871"/>
            <a:ext cx="11863877" cy="1200329"/>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dirty="0"/>
              <a:t>     我们设计了一个名为 </a:t>
            </a:r>
            <a:r>
              <a:rPr lang="en-US" altLang="zh-CN" dirty="0"/>
              <a:t>AeroCollab3D </a:t>
            </a:r>
            <a:r>
              <a:rPr lang="zh-CN" altLang="en-US" dirty="0"/>
              <a:t>的大规模基于无人机的协同感知数据集，该数据集包括 </a:t>
            </a:r>
            <a:r>
              <a:rPr lang="en-US" altLang="zh-CN" dirty="0"/>
              <a:t>8 </a:t>
            </a:r>
            <a:r>
              <a:rPr lang="zh-CN" altLang="en-US" dirty="0"/>
              <a:t>张地图、</a:t>
            </a:r>
            <a:r>
              <a:rPr lang="en-US" altLang="zh-CN" dirty="0"/>
              <a:t>3.2K </a:t>
            </a:r>
            <a:r>
              <a:rPr lang="zh-CN" altLang="en-US" dirty="0"/>
              <a:t>个样本、</a:t>
            </a:r>
            <a:r>
              <a:rPr lang="en-US" altLang="zh-CN" dirty="0"/>
              <a:t>19.2K </a:t>
            </a:r>
            <a:r>
              <a:rPr lang="zh-CN" altLang="en-US" dirty="0"/>
              <a:t>个无人机图像和 </a:t>
            </a:r>
            <a:r>
              <a:rPr lang="en-US" altLang="zh-CN" dirty="0"/>
              <a:t>218K </a:t>
            </a:r>
            <a:r>
              <a:rPr lang="zh-CN" altLang="en-US" dirty="0"/>
              <a:t>个跨 </a:t>
            </a:r>
            <a:r>
              <a:rPr lang="en-US" altLang="zh-CN" dirty="0"/>
              <a:t>4 </a:t>
            </a:r>
            <a:r>
              <a:rPr lang="zh-CN" altLang="en-US" dirty="0"/>
              <a:t>个类别的 </a:t>
            </a:r>
            <a:r>
              <a:rPr lang="en-US" altLang="zh-CN" dirty="0"/>
              <a:t>3D </a:t>
            </a:r>
            <a:r>
              <a:rPr lang="zh-CN" altLang="en-US" dirty="0"/>
              <a:t>框。 我们设置了 </a:t>
            </a:r>
            <a:r>
              <a:rPr lang="en-US" altLang="zh-CN" dirty="0"/>
              <a:t>6 </a:t>
            </a:r>
            <a:r>
              <a:rPr lang="zh-CN" altLang="en-US" dirty="0"/>
              <a:t>架协同无人机以 </a:t>
            </a:r>
            <a:r>
              <a:rPr lang="en-US" altLang="zh-CN" dirty="0"/>
              <a:t>50 </a:t>
            </a:r>
            <a:r>
              <a:rPr lang="zh-CN" altLang="en-US" dirty="0"/>
              <a:t>米的高度飞行，每架无人机仅配备一个俯仰角为</a:t>
            </a:r>
            <a:r>
              <a:rPr lang="en-US" altLang="zh-CN" dirty="0"/>
              <a:t>45∘ </a:t>
            </a:r>
            <a:r>
              <a:rPr lang="zh-CN" altLang="en-US" dirty="0"/>
              <a:t>的摄像头，以模拟真实情况。 图像分辨率为 </a:t>
            </a:r>
            <a:r>
              <a:rPr lang="en-US" altLang="zh-CN" dirty="0"/>
              <a:t>1600 ×900</a:t>
            </a:r>
            <a:r>
              <a:rPr lang="zh-CN" altLang="en-US" dirty="0"/>
              <a:t>，检测范围为 </a:t>
            </a:r>
            <a:r>
              <a:rPr lang="en-US" altLang="zh-CN" dirty="0"/>
              <a:t>110 </a:t>
            </a:r>
            <a:r>
              <a:rPr lang="zh-CN" altLang="en-US" dirty="0"/>
              <a:t>米 </a:t>
            </a:r>
            <a:r>
              <a:rPr lang="en-US" altLang="zh-CN" dirty="0"/>
              <a:t>×110 </a:t>
            </a:r>
            <a:r>
              <a:rPr lang="zh-CN" altLang="en-US" dirty="0"/>
              <a:t>米。 样本数据以 </a:t>
            </a:r>
            <a:r>
              <a:rPr lang="en-US" altLang="zh-CN" dirty="0"/>
              <a:t>2 Hz </a:t>
            </a:r>
            <a:r>
              <a:rPr lang="zh-CN" altLang="en-US" dirty="0"/>
              <a:t>的频率随机收集。 该数据集采用与 </a:t>
            </a:r>
            <a:r>
              <a:rPr lang="en-US" altLang="zh-CN" dirty="0" err="1"/>
              <a:t>NuScenes</a:t>
            </a:r>
            <a:r>
              <a:rPr lang="en-US" altLang="zh-CN" dirty="0"/>
              <a:t> </a:t>
            </a:r>
            <a:r>
              <a:rPr lang="zh-CN" altLang="en-US" dirty="0"/>
              <a:t>数据集相同的评估指标。</a:t>
            </a:r>
            <a:endParaRPr lang="en-US" altLang="zh-CN" dirty="0"/>
          </a:p>
        </p:txBody>
      </p:sp>
      <p:pic>
        <p:nvPicPr>
          <p:cNvPr id="10" name="图片 9">
            <a:extLst>
              <a:ext uri="{FF2B5EF4-FFF2-40B4-BE49-F238E27FC236}">
                <a16:creationId xmlns:a16="http://schemas.microsoft.com/office/drawing/2014/main" id="{F29EFD54-0611-4DEB-D828-7472AF111BEF}"/>
              </a:ext>
            </a:extLst>
          </p:cNvPr>
          <p:cNvPicPr>
            <a:picLocks noChangeAspect="1"/>
          </p:cNvPicPr>
          <p:nvPr/>
        </p:nvPicPr>
        <p:blipFill>
          <a:blip r:embed="rId4"/>
          <a:stretch>
            <a:fillRect/>
          </a:stretch>
        </p:blipFill>
        <p:spPr>
          <a:xfrm>
            <a:off x="2415296" y="1340280"/>
            <a:ext cx="6463232" cy="3826757"/>
          </a:xfrm>
          <a:prstGeom prst="rect">
            <a:avLst/>
          </a:prstGeom>
        </p:spPr>
      </p:pic>
    </p:spTree>
    <p:extLst>
      <p:ext uri="{BB962C8B-B14F-4D97-AF65-F5344CB8AC3E}">
        <p14:creationId xmlns:p14="http://schemas.microsoft.com/office/powerpoint/2010/main" val="383457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C7740-E456-A170-2C24-C579567AE31C}"/>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A35CA11-F461-D156-037D-C1909D6C3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D367CBDA-48DD-9D1B-96A1-8AE7DDE03F97}"/>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0C0335C8-9BF4-E0A0-751C-7CD8921BD9D1}"/>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C13F48B-4CF7-B560-C2A0-D25BF63D019A}"/>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7ECAD9C8-3CE4-8CB4-5655-0C0FA5D2128E}"/>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98B81007-3263-14ED-6C2F-A8B4DC72EFA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170C7CCE-96E6-78D6-69AD-E224421D6E25}"/>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8" name="文本框 7">
            <a:extLst>
              <a:ext uri="{FF2B5EF4-FFF2-40B4-BE49-F238E27FC236}">
                <a16:creationId xmlns:a16="http://schemas.microsoft.com/office/drawing/2014/main" id="{F22080D9-2D35-FEC8-6C07-3BD6F01EC972}"/>
              </a:ext>
            </a:extLst>
          </p:cNvPr>
          <p:cNvSpPr txBox="1"/>
          <p:nvPr/>
        </p:nvSpPr>
        <p:spPr>
          <a:xfrm>
            <a:off x="4735680" y="834999"/>
            <a:ext cx="5137663"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评价指标</a:t>
            </a:r>
          </a:p>
        </p:txBody>
      </p:sp>
      <p:sp>
        <p:nvSpPr>
          <p:cNvPr id="6" name="文本框 5">
            <a:extLst>
              <a:ext uri="{FF2B5EF4-FFF2-40B4-BE49-F238E27FC236}">
                <a16:creationId xmlns:a16="http://schemas.microsoft.com/office/drawing/2014/main" id="{E4074756-332B-2E5D-815F-E67FFB51CF6E}"/>
              </a:ext>
            </a:extLst>
          </p:cNvPr>
          <p:cNvSpPr txBox="1"/>
          <p:nvPr/>
        </p:nvSpPr>
        <p:spPr>
          <a:xfrm>
            <a:off x="329917" y="2389453"/>
            <a:ext cx="11243733" cy="2308324"/>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buNone/>
            </a:pPr>
            <a:r>
              <a:rPr lang="zh-CN" altLang="en-US" b="0" i="0" dirty="0">
                <a:solidFill>
                  <a:srgbClr val="000000"/>
                </a:solidFill>
                <a:effectLst/>
                <a:latin typeface="微软雅黑" panose="020B0503020204020204" pitchFamily="34" charset="-122"/>
                <a:ea typeface="微软雅黑" panose="020B0503020204020204" pitchFamily="34" charset="-122"/>
              </a:rPr>
              <a:t>    我们本次检测评估指标是平均精度均值 </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en-US" altLang="zh-CN" b="0" i="0" dirty="0" err="1">
                <a:solidFill>
                  <a:srgbClr val="000000"/>
                </a:solidFill>
                <a:effectLst/>
                <a:latin typeface="微软雅黑" panose="020B0503020204020204" pitchFamily="34" charset="-122"/>
                <a:ea typeface="微软雅黑" panose="020B0503020204020204" pitchFamily="34" charset="-122"/>
              </a:rPr>
              <a:t>mAP</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、平均绝对轨迹误差 </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en-US" altLang="zh-CN" b="0" i="0" dirty="0" err="1">
                <a:solidFill>
                  <a:srgbClr val="000000"/>
                </a:solidFill>
                <a:effectLst/>
                <a:latin typeface="微软雅黑" panose="020B0503020204020204" pitchFamily="34" charset="-122"/>
                <a:ea typeface="微软雅黑" panose="020B0503020204020204" pitchFamily="34" charset="-122"/>
              </a:rPr>
              <a:t>mATE</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、平均绝对尺度误差 </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en-US" altLang="zh-CN" b="0" i="0" dirty="0" err="1">
                <a:solidFill>
                  <a:srgbClr val="000000"/>
                </a:solidFill>
                <a:effectLst/>
                <a:latin typeface="微软雅黑" panose="020B0503020204020204" pitchFamily="34" charset="-122"/>
                <a:ea typeface="微软雅黑" panose="020B0503020204020204" pitchFamily="34" charset="-122"/>
              </a:rPr>
              <a:t>mASE</a:t>
            </a:r>
            <a:r>
              <a:rPr lang="en-US" altLang="zh-CN" b="0" i="0" dirty="0">
                <a:solidFill>
                  <a:srgbClr val="000000"/>
                </a:solidFill>
                <a:effectLst/>
                <a:latin typeface="微软雅黑" panose="020B0503020204020204" pitchFamily="34" charset="-122"/>
                <a:ea typeface="微软雅黑" panose="020B0503020204020204" pitchFamily="34" charset="-122"/>
              </a:rPr>
              <a:t>) </a:t>
            </a:r>
            <a:r>
              <a:rPr lang="zh-CN" altLang="en-US" b="0" i="0" dirty="0">
                <a:solidFill>
                  <a:srgbClr val="000000"/>
                </a:solidFill>
                <a:effectLst/>
                <a:latin typeface="微软雅黑" panose="020B0503020204020204" pitchFamily="34" charset="-122"/>
                <a:ea typeface="微软雅黑" panose="020B0503020204020204" pitchFamily="34" charset="-122"/>
              </a:rPr>
              <a:t>和平均绝对方向误差 </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en-US" altLang="zh-CN" b="0" i="0" dirty="0" err="1">
                <a:solidFill>
                  <a:srgbClr val="000000"/>
                </a:solidFill>
                <a:effectLst/>
                <a:latin typeface="微软雅黑" panose="020B0503020204020204" pitchFamily="34" charset="-122"/>
                <a:ea typeface="微软雅黑" panose="020B0503020204020204" pitchFamily="34" charset="-122"/>
              </a:rPr>
              <a:t>mAOE</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，其中 </a:t>
            </a:r>
            <a:r>
              <a:rPr lang="en-US" altLang="zh-CN" b="0" i="0" dirty="0">
                <a:solidFill>
                  <a:srgbClr val="000000"/>
                </a:solidFill>
                <a:effectLst/>
                <a:latin typeface="微软雅黑" panose="020B0503020204020204" pitchFamily="34" charset="-122"/>
                <a:ea typeface="微软雅黑" panose="020B0503020204020204" pitchFamily="34" charset="-122"/>
              </a:rPr>
              <a:t>0.5</a:t>
            </a:r>
            <a:r>
              <a:rPr lang="zh-CN" altLang="en-US" b="0" i="0" dirty="0">
                <a:solidFill>
                  <a:srgbClr val="000000"/>
                </a:solidFill>
                <a:effectLst/>
                <a:latin typeface="微软雅黑" panose="020B0503020204020204" pitchFamily="34" charset="-122"/>
                <a:ea typeface="微软雅黑" panose="020B0503020204020204" pitchFamily="34" charset="-122"/>
              </a:rPr>
              <a:t>、</a:t>
            </a:r>
            <a:r>
              <a:rPr lang="en-US" altLang="zh-CN" b="0" i="0" dirty="0">
                <a:solidFill>
                  <a:srgbClr val="000000"/>
                </a:solidFill>
                <a:effectLst/>
                <a:latin typeface="微软雅黑" panose="020B0503020204020204" pitchFamily="34" charset="-122"/>
                <a:ea typeface="微软雅黑" panose="020B0503020204020204" pitchFamily="34" charset="-122"/>
              </a:rPr>
              <a:t>1.0</a:t>
            </a:r>
            <a:r>
              <a:rPr lang="zh-CN" altLang="en-US" b="0" i="0" dirty="0">
                <a:solidFill>
                  <a:srgbClr val="000000"/>
                </a:solidFill>
                <a:effectLst/>
                <a:latin typeface="微软雅黑" panose="020B0503020204020204" pitchFamily="34" charset="-122"/>
                <a:ea typeface="微软雅黑" panose="020B0503020204020204" pitchFamily="34" charset="-122"/>
              </a:rPr>
              <a:t>、</a:t>
            </a:r>
            <a:r>
              <a:rPr lang="en-US" altLang="zh-CN" b="0" i="0" dirty="0">
                <a:solidFill>
                  <a:srgbClr val="000000"/>
                </a:solidFill>
                <a:effectLst/>
                <a:latin typeface="微软雅黑" panose="020B0503020204020204" pitchFamily="34" charset="-122"/>
                <a:ea typeface="微软雅黑" panose="020B0503020204020204" pitchFamily="34" charset="-122"/>
              </a:rPr>
              <a:t>2.0</a:t>
            </a:r>
            <a:r>
              <a:rPr lang="zh-CN" altLang="en-US" b="0" i="0" dirty="0">
                <a:solidFill>
                  <a:srgbClr val="000000"/>
                </a:solidFill>
                <a:effectLst/>
                <a:latin typeface="微软雅黑" panose="020B0503020204020204" pitchFamily="34" charset="-122"/>
                <a:ea typeface="微软雅黑" panose="020B0503020204020204" pitchFamily="34" charset="-122"/>
              </a:rPr>
              <a:t>、</a:t>
            </a:r>
            <a:r>
              <a:rPr lang="en-US" altLang="zh-CN" b="0" i="0" dirty="0">
                <a:solidFill>
                  <a:srgbClr val="000000"/>
                </a:solidFill>
                <a:effectLst/>
                <a:latin typeface="微软雅黑" panose="020B0503020204020204" pitchFamily="34" charset="-122"/>
                <a:ea typeface="微软雅黑" panose="020B0503020204020204" pitchFamily="34" charset="-122"/>
              </a:rPr>
              <a:t>4.0 </a:t>
            </a:r>
            <a:r>
              <a:rPr lang="zh-CN" altLang="en-US" b="0" i="0" dirty="0">
                <a:solidFill>
                  <a:srgbClr val="000000"/>
                </a:solidFill>
                <a:effectLst/>
                <a:latin typeface="微软雅黑" panose="020B0503020204020204" pitchFamily="34" charset="-122"/>
                <a:ea typeface="微软雅黑" panose="020B0503020204020204" pitchFamily="34" charset="-122"/>
              </a:rPr>
              <a:t>用作判断真阳性的目标中心距离阈值。 为了定量评估 </a:t>
            </a:r>
            <a:r>
              <a:rPr lang="en-US" altLang="zh-CN" b="0" i="0" dirty="0" err="1">
                <a:solidFill>
                  <a:srgbClr val="000000"/>
                </a:solidFill>
                <a:effectLst/>
                <a:latin typeface="微软雅黑" panose="020B0503020204020204" pitchFamily="34" charset="-122"/>
                <a:ea typeface="微软雅黑" panose="020B0503020204020204" pitchFamily="34" charset="-122"/>
              </a:rPr>
              <a:t>UCDNet</a:t>
            </a:r>
            <a:r>
              <a:rPr lang="en-US" altLang="zh-CN" b="0" i="0" dirty="0">
                <a:solidFill>
                  <a:srgbClr val="000000"/>
                </a:solidFill>
                <a:effectLst/>
                <a:latin typeface="微软雅黑" panose="020B0503020204020204" pitchFamily="34" charset="-122"/>
                <a:ea typeface="微软雅黑" panose="020B0503020204020204" pitchFamily="34" charset="-122"/>
              </a:rPr>
              <a:t> </a:t>
            </a:r>
            <a:r>
              <a:rPr lang="zh-CN" altLang="en-US" b="0" i="0" dirty="0">
                <a:solidFill>
                  <a:srgbClr val="000000"/>
                </a:solidFill>
                <a:effectLst/>
                <a:latin typeface="微软雅黑" panose="020B0503020204020204" pitchFamily="34" charset="-122"/>
                <a:ea typeface="微软雅黑" panose="020B0503020204020204" pitchFamily="34" charset="-122"/>
              </a:rPr>
              <a:t>对特征映射的影响，我们设计了一个评估指标平均特征映射得分 </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en-US" altLang="zh-CN" b="0" i="0" dirty="0" err="1">
                <a:solidFill>
                  <a:srgbClr val="000000"/>
                </a:solidFill>
                <a:effectLst/>
                <a:latin typeface="微软雅黑" panose="020B0503020204020204" pitchFamily="34" charset="-122"/>
                <a:ea typeface="微软雅黑" panose="020B0503020204020204" pitchFamily="34" charset="-122"/>
              </a:rPr>
              <a:t>mFMS</a:t>
            </a:r>
            <a:r>
              <a:rPr lang="en-US" altLang="zh-CN"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 以目标 </a:t>
            </a:r>
            <a:r>
              <a:rPr lang="en-US" altLang="zh-CN" b="0" i="0" dirty="0">
                <a:solidFill>
                  <a:srgbClr val="000000"/>
                </a:solidFill>
                <a:effectLst/>
                <a:latin typeface="微软雅黑" panose="020B0503020204020204" pitchFamily="34" charset="-122"/>
                <a:ea typeface="微软雅黑" panose="020B0503020204020204" pitchFamily="34" charset="-122"/>
              </a:rPr>
              <a:t>GT </a:t>
            </a:r>
            <a:r>
              <a:rPr lang="zh-CN" altLang="en-US" b="0" i="0" dirty="0">
                <a:solidFill>
                  <a:srgbClr val="000000"/>
                </a:solidFill>
                <a:effectLst/>
                <a:latin typeface="微软雅黑" panose="020B0503020204020204" pitchFamily="34" charset="-122"/>
                <a:ea typeface="微软雅黑" panose="020B0503020204020204" pitchFamily="34" charset="-122"/>
              </a:rPr>
              <a:t>位置为中心，定义了一个 </a:t>
            </a:r>
            <a:r>
              <a:rPr lang="en-US" altLang="zh-CN" b="0" i="0" dirty="0">
                <a:solidFill>
                  <a:srgbClr val="000000"/>
                </a:solidFill>
                <a:effectLst/>
                <a:latin typeface="微软雅黑" panose="020B0503020204020204" pitchFamily="34" charset="-122"/>
                <a:ea typeface="微软雅黑" panose="020B0503020204020204" pitchFamily="34" charset="-122"/>
              </a:rPr>
              <a:t>4×4×4</a:t>
            </a:r>
            <a:r>
              <a:rPr lang="zh-CN" altLang="en-US" b="0" i="0" dirty="0">
                <a:solidFill>
                  <a:srgbClr val="000000"/>
                </a:solidFill>
                <a:effectLst/>
                <a:latin typeface="微软雅黑" panose="020B0503020204020204" pitchFamily="34" charset="-122"/>
                <a:ea typeface="微软雅黑" panose="020B0503020204020204" pitchFamily="34" charset="-122"/>
              </a:rPr>
              <a:t>的立方区域。将投影到该区域内的所有特征的概率值相加以得到 </a:t>
            </a:r>
            <a:r>
              <a:rPr lang="en-US" altLang="zh-CN" b="0" i="0" dirty="0">
                <a:solidFill>
                  <a:srgbClr val="000000"/>
                </a:solidFill>
                <a:effectLst/>
                <a:latin typeface="微软雅黑" panose="020B0503020204020204" pitchFamily="34" charset="-122"/>
                <a:ea typeface="微软雅黑" panose="020B0503020204020204" pitchFamily="34" charset="-122"/>
              </a:rPr>
              <a:t>FMS</a:t>
            </a:r>
            <a:r>
              <a:rPr lang="zh-CN" altLang="en-US" b="0" i="0" dirty="0">
                <a:solidFill>
                  <a:srgbClr val="000000"/>
                </a:solidFill>
                <a:effectLst/>
                <a:latin typeface="微软雅黑" panose="020B0503020204020204" pitchFamily="34" charset="-122"/>
                <a:ea typeface="微软雅黑" panose="020B0503020204020204" pitchFamily="34" charset="-122"/>
              </a:rPr>
              <a:t>，并将每个对象的得分平均得到 </a:t>
            </a:r>
            <a:r>
              <a:rPr lang="en-US" altLang="zh-CN" b="0" i="0" dirty="0" err="1">
                <a:solidFill>
                  <a:srgbClr val="000000"/>
                </a:solidFill>
                <a:effectLst/>
                <a:latin typeface="微软雅黑" panose="020B0503020204020204" pitchFamily="34" charset="-122"/>
                <a:ea typeface="微软雅黑" panose="020B0503020204020204" pitchFamily="34" charset="-122"/>
              </a:rPr>
              <a:t>mFMS</a:t>
            </a:r>
            <a:r>
              <a:rPr lang="zh-CN" altLang="en-US" b="0" i="0" dirty="0">
                <a:solidFill>
                  <a:srgbClr val="000000"/>
                </a:solidFill>
                <a:effectLst/>
                <a:latin typeface="微软雅黑" panose="020B0503020204020204" pitchFamily="34" charset="-122"/>
                <a:ea typeface="微软雅黑" panose="020B0503020204020204" pitchFamily="34" charset="-122"/>
              </a:rPr>
              <a:t>。 更高的结果表明，目标特征被正确映射到预期位置的概率更大。</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buNone/>
            </a:pPr>
            <a:r>
              <a:rPr lang="zh-CN" altLang="en-US" dirty="0">
                <a:solidFill>
                  <a:srgbClr val="000000"/>
                </a:solidFill>
                <a:latin typeface="微软雅黑" panose="020B0503020204020204" pitchFamily="34" charset="-122"/>
                <a:ea typeface="微软雅黑" panose="020B0503020204020204" pitchFamily="34" charset="-122"/>
              </a:rPr>
              <a:t>   在我们的实验设置中，我们选择 </a:t>
            </a:r>
            <a:r>
              <a:rPr lang="en-US" altLang="zh-CN" dirty="0">
                <a:solidFill>
                  <a:srgbClr val="000000"/>
                </a:solidFill>
                <a:latin typeface="微软雅黑" panose="020B0503020204020204" pitchFamily="34" charset="-122"/>
                <a:ea typeface="微软雅黑" panose="020B0503020204020204" pitchFamily="34" charset="-122"/>
              </a:rPr>
              <a:t>BEVDet4D </a:t>
            </a:r>
            <a:r>
              <a:rPr lang="zh-CN" altLang="en-US" dirty="0">
                <a:solidFill>
                  <a:srgbClr val="000000"/>
                </a:solidFill>
                <a:latin typeface="微软雅黑" panose="020B0503020204020204" pitchFamily="34" charset="-122"/>
                <a:ea typeface="微软雅黑" panose="020B0503020204020204" pitchFamily="34" charset="-122"/>
              </a:rPr>
              <a:t>作为我们的基线，</a:t>
            </a:r>
            <a:r>
              <a:rPr lang="en-US" altLang="zh-CN" dirty="0">
                <a:solidFill>
                  <a:srgbClr val="000000"/>
                </a:solidFill>
                <a:latin typeface="微软雅黑" panose="020B0503020204020204" pitchFamily="34" charset="-122"/>
                <a:ea typeface="微软雅黑" panose="020B0503020204020204" pitchFamily="34" charset="-122"/>
              </a:rPr>
              <a:t>CenterPoint </a:t>
            </a:r>
            <a:r>
              <a:rPr lang="zh-CN" altLang="en-US" dirty="0">
                <a:solidFill>
                  <a:srgbClr val="000000"/>
                </a:solidFill>
                <a:latin typeface="微软雅黑" panose="020B0503020204020204" pitchFamily="34" charset="-122"/>
                <a:ea typeface="微软雅黑" panose="020B0503020204020204" pitchFamily="34" charset="-122"/>
              </a:rPr>
              <a:t>作为 </a:t>
            </a:r>
            <a:r>
              <a:rPr lang="en-US" altLang="zh-CN" dirty="0">
                <a:solidFill>
                  <a:srgbClr val="000000"/>
                </a:solidFill>
                <a:latin typeface="微软雅黑" panose="020B0503020204020204" pitchFamily="34" charset="-122"/>
                <a:ea typeface="微软雅黑" panose="020B0503020204020204" pitchFamily="34" charset="-122"/>
              </a:rPr>
              <a:t>3D </a:t>
            </a:r>
            <a:r>
              <a:rPr lang="zh-CN" altLang="en-US" dirty="0">
                <a:solidFill>
                  <a:srgbClr val="000000"/>
                </a:solidFill>
                <a:latin typeface="微软雅黑" panose="020B0503020204020204" pitchFamily="34" charset="-122"/>
                <a:ea typeface="微软雅黑" panose="020B0503020204020204" pitchFamily="34" charset="-122"/>
              </a:rPr>
              <a:t>对象检测头。 我们的方法通过 </a:t>
            </a:r>
            <a:r>
              <a:rPr lang="en-US" altLang="zh-CN" dirty="0" err="1">
                <a:solidFill>
                  <a:srgbClr val="000000"/>
                </a:solidFill>
                <a:latin typeface="微软雅黑" panose="020B0503020204020204" pitchFamily="34" charset="-122"/>
                <a:ea typeface="微软雅黑" panose="020B0503020204020204" pitchFamily="34" charset="-122"/>
              </a:rPr>
              <a:t>AdamW</a:t>
            </a:r>
            <a:r>
              <a:rPr lang="en-US" altLang="zh-CN" dirty="0">
                <a:solidFill>
                  <a:srgbClr val="000000"/>
                </a:solidFill>
                <a:latin typeface="微软雅黑" panose="020B0503020204020204" pitchFamily="34" charset="-122"/>
                <a:ea typeface="微软雅黑" panose="020B0503020204020204" pitchFamily="34" charset="-122"/>
              </a:rPr>
              <a:t> </a:t>
            </a:r>
            <a:r>
              <a:rPr lang="zh-CN" altLang="en-US" dirty="0">
                <a:solidFill>
                  <a:srgbClr val="000000"/>
                </a:solidFill>
                <a:latin typeface="微软雅黑" panose="020B0503020204020204" pitchFamily="34" charset="-122"/>
                <a:ea typeface="微软雅黑" panose="020B0503020204020204" pitchFamily="34" charset="-122"/>
              </a:rPr>
              <a:t>优化器训练，学习率为 </a:t>
            </a:r>
            <a:r>
              <a:rPr lang="en-US" altLang="zh-CN" dirty="0">
                <a:solidFill>
                  <a:srgbClr val="000000"/>
                </a:solidFill>
                <a:latin typeface="微软雅黑" panose="020B0503020204020204" pitchFamily="34" charset="-122"/>
                <a:ea typeface="微软雅黑" panose="020B0503020204020204" pitchFamily="34" charset="-122"/>
              </a:rPr>
              <a:t>2 ×10−4</a:t>
            </a:r>
            <a:r>
              <a:rPr lang="zh-CN" altLang="en-US" dirty="0">
                <a:solidFill>
                  <a:srgbClr val="000000"/>
                </a:solidFill>
                <a:latin typeface="微软雅黑" panose="020B0503020204020204" pitchFamily="34" charset="-122"/>
                <a:ea typeface="微软雅黑" panose="020B0503020204020204" pitchFamily="34" charset="-122"/>
              </a:rPr>
              <a:t>。模型经过 </a:t>
            </a:r>
            <a:r>
              <a:rPr lang="en-US" altLang="zh-CN" dirty="0">
                <a:solidFill>
                  <a:srgbClr val="000000"/>
                </a:solidFill>
                <a:latin typeface="微软雅黑" panose="020B0503020204020204" pitchFamily="34" charset="-122"/>
                <a:ea typeface="微软雅黑" panose="020B0503020204020204" pitchFamily="34" charset="-122"/>
              </a:rPr>
              <a:t>40 </a:t>
            </a:r>
            <a:r>
              <a:rPr lang="zh-CN" altLang="en-US" dirty="0">
                <a:solidFill>
                  <a:srgbClr val="000000"/>
                </a:solidFill>
                <a:latin typeface="微软雅黑" panose="020B0503020204020204" pitchFamily="34" charset="-122"/>
                <a:ea typeface="微软雅黑" panose="020B0503020204020204" pitchFamily="34" charset="-122"/>
              </a:rPr>
              <a:t>个 </a:t>
            </a:r>
            <a:r>
              <a:rPr lang="en-US" altLang="zh-CN" dirty="0">
                <a:solidFill>
                  <a:srgbClr val="000000"/>
                </a:solidFill>
                <a:latin typeface="微软雅黑" panose="020B0503020204020204" pitchFamily="34" charset="-122"/>
                <a:ea typeface="微软雅黑" panose="020B0503020204020204" pitchFamily="34" charset="-122"/>
              </a:rPr>
              <a:t>epoch </a:t>
            </a:r>
            <a:r>
              <a:rPr lang="zh-CN" altLang="en-US" dirty="0">
                <a:solidFill>
                  <a:srgbClr val="000000"/>
                </a:solidFill>
                <a:latin typeface="微软雅黑" panose="020B0503020204020204" pitchFamily="34" charset="-122"/>
                <a:ea typeface="微软雅黑" panose="020B0503020204020204" pitchFamily="34" charset="-122"/>
              </a:rPr>
              <a:t>的训练，批次大小为 </a:t>
            </a:r>
            <a:r>
              <a:rPr lang="en-US" altLang="zh-CN" dirty="0">
                <a:solidFill>
                  <a:srgbClr val="000000"/>
                </a:solidFill>
                <a:latin typeface="微软雅黑" panose="020B0503020204020204" pitchFamily="34" charset="-122"/>
                <a:ea typeface="微软雅黑" panose="020B0503020204020204" pitchFamily="34" charset="-122"/>
              </a:rPr>
              <a:t>8</a:t>
            </a:r>
            <a:r>
              <a:rPr lang="zh-CN" altLang="en-US" dirty="0">
                <a:solidFill>
                  <a:srgbClr val="000000"/>
                </a:solidFill>
                <a:latin typeface="微软雅黑" panose="020B0503020204020204" pitchFamily="34" charset="-122"/>
                <a:ea typeface="微软雅黑" panose="020B0503020204020204" pitchFamily="34" charset="-122"/>
              </a:rPr>
              <a:t>。 在训练和推断过程中只使用关键帧。</a:t>
            </a:r>
            <a:endParaRPr lang="zh-CN" altLang="en-US" b="0" i="0" dirty="0">
              <a:solidFill>
                <a:srgbClr val="0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7225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37B23-2EF6-E75E-B2CF-0EFABF0FD8F2}"/>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2B6B4C64-B377-373D-572E-D4D666B07C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74374F8-B68C-D324-0B91-89E74EC7E628}"/>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679D9703-D3E2-DBD3-BBAA-29E5FCE2A569}"/>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DEBCBCB7-C2AB-63E9-AC14-F61FF14354EC}"/>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C3911850-930D-5356-C454-1E14F1D00052}"/>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7A8442C3-3766-9BDE-1057-FB5505AFF55E}"/>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738E3B45-B34B-754B-C0F8-578D6EB8CDD7}"/>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8" name="文本框 7">
            <a:extLst>
              <a:ext uri="{FF2B5EF4-FFF2-40B4-BE49-F238E27FC236}">
                <a16:creationId xmlns:a16="http://schemas.microsoft.com/office/drawing/2014/main" id="{2D73EFD4-5C2E-A091-F4D5-3C15F7A77F6B}"/>
              </a:ext>
            </a:extLst>
          </p:cNvPr>
          <p:cNvSpPr txBox="1"/>
          <p:nvPr/>
        </p:nvSpPr>
        <p:spPr>
          <a:xfrm>
            <a:off x="4735680" y="834999"/>
            <a:ext cx="5137663"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评价指标</a:t>
            </a:r>
          </a:p>
        </p:txBody>
      </p:sp>
      <p:sp>
        <p:nvSpPr>
          <p:cNvPr id="6" name="文本框 5">
            <a:extLst>
              <a:ext uri="{FF2B5EF4-FFF2-40B4-BE49-F238E27FC236}">
                <a16:creationId xmlns:a16="http://schemas.microsoft.com/office/drawing/2014/main" id="{AD471B10-CC4A-B323-8F1D-8617E6F3C684}"/>
              </a:ext>
            </a:extLst>
          </p:cNvPr>
          <p:cNvSpPr txBox="1"/>
          <p:nvPr/>
        </p:nvSpPr>
        <p:spPr>
          <a:xfrm>
            <a:off x="329917" y="5501134"/>
            <a:ext cx="11243733" cy="646331"/>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buNone/>
            </a:pPr>
            <a:r>
              <a:rPr lang="zh-CN" altLang="en-US" dirty="0">
                <a:solidFill>
                  <a:srgbClr val="000000"/>
                </a:solidFill>
                <a:latin typeface="微软雅黑" panose="020B0503020204020204" pitchFamily="34" charset="-122"/>
                <a:ea typeface="微软雅黑" panose="020B0503020204020204" pitchFamily="34" charset="-122"/>
              </a:rPr>
              <a:t>下表为对比实验结果，相比于基线模型，本文的方法分别在两个数据集上分别提升了</a:t>
            </a:r>
            <a:r>
              <a:rPr lang="en-US" altLang="zh-CN" dirty="0">
                <a:solidFill>
                  <a:srgbClr val="000000"/>
                </a:solidFill>
                <a:latin typeface="微软雅黑" panose="020B0503020204020204" pitchFamily="34" charset="-122"/>
                <a:ea typeface="微软雅黑" panose="020B0503020204020204" pitchFamily="34" charset="-122"/>
              </a:rPr>
              <a:t>4.7%mAP</a:t>
            </a:r>
            <a:r>
              <a:rPr lang="zh-CN" altLang="en-US" dirty="0">
                <a:solidFill>
                  <a:srgbClr val="000000"/>
                </a:solidFill>
                <a:latin typeface="微软雅黑" panose="020B0503020204020204" pitchFamily="34" charset="-122"/>
                <a:ea typeface="微软雅黑" panose="020B0503020204020204" pitchFamily="34" charset="-122"/>
              </a:rPr>
              <a:t>和</a:t>
            </a:r>
            <a:r>
              <a:rPr lang="en-US" altLang="zh-CN" dirty="0">
                <a:solidFill>
                  <a:srgbClr val="000000"/>
                </a:solidFill>
                <a:latin typeface="微软雅黑" panose="020B0503020204020204" pitchFamily="34" charset="-122"/>
                <a:ea typeface="微软雅黑" panose="020B0503020204020204" pitchFamily="34" charset="-122"/>
              </a:rPr>
              <a:t>8.7%mAP</a:t>
            </a:r>
            <a:r>
              <a:rPr lang="zh-CN" altLang="en-US" dirty="0">
                <a:solidFill>
                  <a:srgbClr val="000000"/>
                </a:solidFill>
                <a:latin typeface="微软雅黑" panose="020B0503020204020204" pitchFamily="34" charset="-122"/>
                <a:ea typeface="微软雅黑" panose="020B0503020204020204" pitchFamily="34" charset="-122"/>
              </a:rPr>
              <a:t>，实现了良好的</a:t>
            </a:r>
            <a:r>
              <a:rPr lang="en-US" altLang="zh-CN" dirty="0">
                <a:solidFill>
                  <a:srgbClr val="000000"/>
                </a:solidFill>
                <a:latin typeface="微软雅黑" panose="020B0503020204020204" pitchFamily="34" charset="-122"/>
                <a:ea typeface="微软雅黑" panose="020B0503020204020204" pitchFamily="34" charset="-122"/>
              </a:rPr>
              <a:t>3D</a:t>
            </a:r>
            <a:r>
              <a:rPr lang="zh-CN" altLang="en-US" dirty="0">
                <a:solidFill>
                  <a:srgbClr val="000000"/>
                </a:solidFill>
                <a:latin typeface="微软雅黑" panose="020B0503020204020204" pitchFamily="34" charset="-122"/>
                <a:ea typeface="微软雅黑" panose="020B0503020204020204" pitchFamily="34" charset="-122"/>
              </a:rPr>
              <a:t>目标检测效果。</a:t>
            </a:r>
            <a:endParaRPr lang="zh-CN" altLang="en-US" b="0" i="0" dirty="0">
              <a:solidFill>
                <a:srgbClr val="000000"/>
              </a:solidFill>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23D2B9AC-9665-B26B-0CE6-31F876539590}"/>
              </a:ext>
            </a:extLst>
          </p:cNvPr>
          <p:cNvPicPr>
            <a:picLocks noChangeAspect="1"/>
          </p:cNvPicPr>
          <p:nvPr/>
        </p:nvPicPr>
        <p:blipFill>
          <a:blip r:embed="rId4"/>
          <a:stretch>
            <a:fillRect/>
          </a:stretch>
        </p:blipFill>
        <p:spPr>
          <a:xfrm>
            <a:off x="913378" y="2005320"/>
            <a:ext cx="10076809" cy="2933755"/>
          </a:xfrm>
          <a:prstGeom prst="rect">
            <a:avLst/>
          </a:prstGeom>
        </p:spPr>
      </p:pic>
    </p:spTree>
    <p:extLst>
      <p:ext uri="{BB962C8B-B14F-4D97-AF65-F5344CB8AC3E}">
        <p14:creationId xmlns:p14="http://schemas.microsoft.com/office/powerpoint/2010/main" val="245436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4EC68-5B37-8282-93F1-AF7F18F43835}"/>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9D8573BB-BE23-C33A-1A7D-F4DEC52FD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E8AD1D95-7171-977B-F567-1135180C1EAD}"/>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E2A9F154-D28A-F458-8778-47FE130E8EF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16DA5E2C-D93E-33A8-448A-C4A04A68743B}"/>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2020C05E-8ABB-85AA-64B1-294B102CD771}"/>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02142B73-D981-701D-87F6-3017900A15A2}"/>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115593AB-79C0-56CA-5FA4-2828CA6E01C1}"/>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8" name="文本框 7">
            <a:extLst>
              <a:ext uri="{FF2B5EF4-FFF2-40B4-BE49-F238E27FC236}">
                <a16:creationId xmlns:a16="http://schemas.microsoft.com/office/drawing/2014/main" id="{6921E903-4673-3844-27B1-75878593AA5E}"/>
              </a:ext>
            </a:extLst>
          </p:cNvPr>
          <p:cNvSpPr txBox="1"/>
          <p:nvPr/>
        </p:nvSpPr>
        <p:spPr>
          <a:xfrm>
            <a:off x="6338338" y="867993"/>
            <a:ext cx="5137663"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重新训练了</a:t>
            </a:r>
            <a:r>
              <a:rPr lang="en-US" altLang="zh-CN" sz="2800" dirty="0">
                <a:solidFill>
                  <a:srgbClr val="0070C0"/>
                </a:solidFill>
                <a:latin typeface="Times New Roman"/>
                <a:ea typeface="微软雅黑"/>
              </a:rPr>
              <a:t>30</a:t>
            </a:r>
            <a:r>
              <a:rPr lang="zh-CN" altLang="en-US" sz="2800" dirty="0">
                <a:solidFill>
                  <a:srgbClr val="0070C0"/>
                </a:solidFill>
                <a:latin typeface="Times New Roman"/>
                <a:ea typeface="微软雅黑"/>
              </a:rPr>
              <a:t>轮</a:t>
            </a:r>
          </a:p>
        </p:txBody>
      </p:sp>
      <p:pic>
        <p:nvPicPr>
          <p:cNvPr id="7" name="图片 6">
            <a:extLst>
              <a:ext uri="{FF2B5EF4-FFF2-40B4-BE49-F238E27FC236}">
                <a16:creationId xmlns:a16="http://schemas.microsoft.com/office/drawing/2014/main" id="{40DDC9A7-F47C-EDC5-71A5-9A8F7944CD7C}"/>
              </a:ext>
            </a:extLst>
          </p:cNvPr>
          <p:cNvPicPr>
            <a:picLocks noChangeAspect="1"/>
          </p:cNvPicPr>
          <p:nvPr/>
        </p:nvPicPr>
        <p:blipFill>
          <a:blip r:embed="rId4"/>
          <a:stretch>
            <a:fillRect/>
          </a:stretch>
        </p:blipFill>
        <p:spPr>
          <a:xfrm>
            <a:off x="1087680" y="1485178"/>
            <a:ext cx="9639314" cy="5020343"/>
          </a:xfrm>
          <a:prstGeom prst="rect">
            <a:avLst/>
          </a:prstGeom>
        </p:spPr>
      </p:pic>
    </p:spTree>
    <p:extLst>
      <p:ext uri="{BB962C8B-B14F-4D97-AF65-F5344CB8AC3E}">
        <p14:creationId xmlns:p14="http://schemas.microsoft.com/office/powerpoint/2010/main" val="358105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86D52-9855-112E-AAB1-ADF86E4A28CA}"/>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77F13742-A9FE-BF3C-26A8-5E8199A30578}"/>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EB6733C-2035-0A20-06BB-0AF641901F72}"/>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E5E1CF27-2EC3-4405-4F46-6B71C7D74D63}"/>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72760E69-9977-B599-939D-D3013EA9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4D59C88-8BEC-F4AC-F308-332EA79E2A15}"/>
              </a:ext>
            </a:extLst>
          </p:cNvPr>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9BE50F77-305B-1EE2-592F-6C3C31AE91CE}"/>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a:extLst>
              <a:ext uri="{FF2B5EF4-FFF2-40B4-BE49-F238E27FC236}">
                <a16:creationId xmlns:a16="http://schemas.microsoft.com/office/drawing/2014/main" id="{B4EA807C-37B3-F8A1-594C-384AD4B83C50}"/>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B61DB731-6B4A-70B5-8C16-C9E9BE10CC0C}"/>
              </a:ext>
            </a:extLst>
          </p:cNvPr>
          <p:cNvSpPr txBox="1"/>
          <p:nvPr/>
        </p:nvSpPr>
        <p:spPr>
          <a:xfrm>
            <a:off x="1655328" y="1479524"/>
            <a:ext cx="915835" cy="511807"/>
          </a:xfrm>
          <a:prstGeom prst="rect">
            <a:avLst/>
          </a:prstGeom>
          <a:noFill/>
        </p:spPr>
        <p:txBody>
          <a:bodyPr wrap="square">
            <a:spAutoFit/>
          </a:bodyPr>
          <a:lstStyle/>
          <a:p>
            <a:pPr>
              <a:lnSpc>
                <a:spcPct val="125000"/>
              </a:lnSpc>
              <a:spcBef>
                <a:spcPts val="120"/>
              </a:spcBef>
              <a:buClr>
                <a:srgbClr val="0070C0"/>
              </a:buClr>
              <a:defRPr/>
            </a:pPr>
            <a:r>
              <a:rPr lang="zh-CN" altLang="en-US" sz="2400" b="1" dirty="0">
                <a:solidFill>
                  <a:srgbClr val="2585C9"/>
                </a:solidFill>
                <a:latin typeface="+mj-ea"/>
                <a:ea typeface="+mj-ea"/>
                <a:cs typeface="Times New Roman" panose="02020603050405020304" pitchFamily="18" charset="0"/>
              </a:rPr>
              <a:t>背景</a:t>
            </a:r>
            <a:endParaRPr lang="zh-CN" altLang="zh-CN" sz="2400" b="1" dirty="0">
              <a:solidFill>
                <a:srgbClr val="2585C9"/>
              </a:solidFill>
              <a:latin typeface="+mj-ea"/>
              <a:ea typeface="+mj-ea"/>
              <a:cs typeface="Times New Roman" panose="02020603050405020304" pitchFamily="18" charset="0"/>
            </a:endParaRPr>
          </a:p>
        </p:txBody>
      </p:sp>
      <p:sp>
        <p:nvSpPr>
          <p:cNvPr id="9" name="文本框 8">
            <a:extLst>
              <a:ext uri="{FF2B5EF4-FFF2-40B4-BE49-F238E27FC236}">
                <a16:creationId xmlns:a16="http://schemas.microsoft.com/office/drawing/2014/main" id="{89AB1C09-6F9B-E8FB-CA87-39A43BD7412E}"/>
              </a:ext>
            </a:extLst>
          </p:cNvPr>
          <p:cNvSpPr txBox="1"/>
          <p:nvPr/>
        </p:nvSpPr>
        <p:spPr>
          <a:xfrm>
            <a:off x="600330" y="2512425"/>
            <a:ext cx="10382302" cy="3477875"/>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spcBef>
                <a:spcPts val="1200"/>
              </a:spcBef>
              <a:buFont typeface="Arial" panose="020B0604020202020204" pitchFamily="34" charset="0"/>
              <a:buChar char="•"/>
            </a:pPr>
            <a:r>
              <a:rPr lang="zh-CN" altLang="en-US" dirty="0"/>
              <a:t>当前的多无人机协同感知方法采用</a:t>
            </a:r>
            <a:r>
              <a:rPr lang="zh-CN" altLang="en-US" dirty="0">
                <a:solidFill>
                  <a:srgbClr val="FF0000"/>
                </a:solidFill>
              </a:rPr>
              <a:t>多阶段技术方法</a:t>
            </a:r>
            <a:r>
              <a:rPr lang="zh-CN" altLang="en-US" dirty="0"/>
              <a:t>。 具体来说，它首先在每个视图中进行二维目标检测，然后进行跨图像目标关联，最后包含已识别目标的协同三维定位。 多阶段方法可能会导致系统的</a:t>
            </a:r>
            <a:r>
              <a:rPr lang="zh-CN" altLang="en-US" dirty="0">
                <a:solidFill>
                  <a:srgbClr val="FF0000"/>
                </a:solidFill>
              </a:rPr>
              <a:t>高复杂度和错误累积</a:t>
            </a:r>
            <a:r>
              <a:rPr lang="zh-CN" altLang="en-US" dirty="0"/>
              <a:t>的倾向。 </a:t>
            </a:r>
            <a:endParaRPr lang="en-US" altLang="zh-CN" dirty="0"/>
          </a:p>
          <a:p>
            <a:pPr marL="285750" indent="-285750">
              <a:spcBef>
                <a:spcPts val="1200"/>
              </a:spcBef>
              <a:buFont typeface="Arial" panose="020B0604020202020204" pitchFamily="34" charset="0"/>
              <a:buChar char="•"/>
            </a:pPr>
            <a:r>
              <a:rPr lang="zh-CN" altLang="en-US" dirty="0"/>
              <a:t>相反，鸟瞰图 </a:t>
            </a:r>
            <a:r>
              <a:rPr lang="en-US" altLang="zh-CN" dirty="0"/>
              <a:t>(</a:t>
            </a:r>
            <a:r>
              <a:rPr lang="en-US" altLang="zh-CN" dirty="0">
                <a:solidFill>
                  <a:srgbClr val="FF0000"/>
                </a:solidFill>
              </a:rPr>
              <a:t>BEV</a:t>
            </a:r>
            <a:r>
              <a:rPr lang="en-US" altLang="zh-CN" dirty="0"/>
              <a:t>) </a:t>
            </a:r>
            <a:r>
              <a:rPr lang="zh-CN" altLang="en-US" dirty="0"/>
              <a:t>方法 是一种新颖的</a:t>
            </a:r>
            <a:r>
              <a:rPr lang="zh-CN" altLang="en-US" dirty="0">
                <a:solidFill>
                  <a:srgbClr val="FF0000"/>
                </a:solidFill>
              </a:rPr>
              <a:t>端到端范式</a:t>
            </a:r>
            <a:r>
              <a:rPr lang="zh-CN" altLang="en-US" dirty="0"/>
              <a:t>，用于自动驾驶场景中的协同感知，其中来自不同无人机的图像特征最初被提取，然后被映射到统一的三维坐标系中。</a:t>
            </a:r>
            <a:r>
              <a:rPr lang="zh-CN" altLang="en-US" dirty="0">
                <a:solidFill>
                  <a:srgbClr val="FF0000"/>
                </a:solidFill>
              </a:rPr>
              <a:t>在特征融合之后，获得 </a:t>
            </a:r>
            <a:r>
              <a:rPr lang="en-US" altLang="zh-CN" dirty="0">
                <a:solidFill>
                  <a:srgbClr val="FF0000"/>
                </a:solidFill>
              </a:rPr>
              <a:t>BEV </a:t>
            </a:r>
            <a:r>
              <a:rPr lang="zh-CN" altLang="en-US" dirty="0">
                <a:solidFill>
                  <a:srgbClr val="FF0000"/>
                </a:solidFill>
              </a:rPr>
              <a:t>特征</a:t>
            </a:r>
            <a:r>
              <a:rPr lang="zh-CN" altLang="en-US" dirty="0"/>
              <a:t>，这些特征随后用于三维目标检测。这种端到端的做法直接优化了整个模型，促进了全局信息的学习，提高了 </a:t>
            </a:r>
            <a:r>
              <a:rPr lang="en-US" altLang="zh-CN" dirty="0"/>
              <a:t>3D </a:t>
            </a:r>
            <a:r>
              <a:rPr lang="zh-CN" altLang="en-US" dirty="0"/>
              <a:t>物体检测的精度。</a:t>
            </a:r>
          </a:p>
          <a:p>
            <a:pPr marL="285750" indent="-285750">
              <a:spcBef>
                <a:spcPts val="1200"/>
              </a:spcBef>
              <a:buFont typeface="Arial" panose="020B0604020202020204" pitchFamily="34" charset="0"/>
              <a:buChar char="•"/>
            </a:pPr>
            <a:endParaRPr lang="zh-CN" altLang="en-US" dirty="0"/>
          </a:p>
          <a:p>
            <a:pPr marL="285750" indent="-285750">
              <a:spcBef>
                <a:spcPts val="1200"/>
              </a:spcBef>
              <a:buFont typeface="Arial" panose="020B0604020202020204" pitchFamily="34" charset="0"/>
              <a:buChar char="•"/>
            </a:pPr>
            <a:endParaRPr lang="en-US" altLang="zh-CN" dirty="0"/>
          </a:p>
          <a:p>
            <a:pPr marL="285750" indent="-285750">
              <a:spcBef>
                <a:spcPts val="1200"/>
              </a:spcBef>
              <a:buFont typeface="Arial" panose="020B0604020202020204" pitchFamily="34" charset="0"/>
              <a:buChar char="•"/>
            </a:pPr>
            <a:endParaRPr lang="en-US" altLang="zh-CN" dirty="0"/>
          </a:p>
        </p:txBody>
      </p:sp>
    </p:spTree>
    <p:extLst>
      <p:ext uri="{BB962C8B-B14F-4D97-AF65-F5344CB8AC3E}">
        <p14:creationId xmlns:p14="http://schemas.microsoft.com/office/powerpoint/2010/main" val="222405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114B7-C17B-CFA9-9327-F18AD995AEF1}"/>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D57E5D61-72BD-1B50-685E-14784A7F0F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7F245A7F-C1F9-BF13-3DC9-BC6F67DC48D8}"/>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9D05CCF8-532F-A36F-5D6E-77F7BA74FB3C}"/>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F24152D6-2A19-6028-D206-C3316564FB23}"/>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cs typeface="+mn-ea"/>
              <a:sym typeface="+mn-lt"/>
            </a:endParaRPr>
          </a:p>
        </p:txBody>
      </p:sp>
      <p:sp>
        <p:nvSpPr>
          <p:cNvPr id="19" name="矩形 18">
            <a:extLst>
              <a:ext uri="{FF2B5EF4-FFF2-40B4-BE49-F238E27FC236}">
                <a16:creationId xmlns:a16="http://schemas.microsoft.com/office/drawing/2014/main" id="{E5BD6901-5A1C-5F49-A057-E1923132FEF8}"/>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5C2A186C-4B82-25A8-A5C8-86217BB9CC0B}"/>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CAA3EC7F-A310-B515-87BC-7075534CC8D9}"/>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8" name="文本框 7">
            <a:extLst>
              <a:ext uri="{FF2B5EF4-FFF2-40B4-BE49-F238E27FC236}">
                <a16:creationId xmlns:a16="http://schemas.microsoft.com/office/drawing/2014/main" id="{B2167CC3-AEE9-C46C-A8DD-5E0163BFFCBB}"/>
              </a:ext>
            </a:extLst>
          </p:cNvPr>
          <p:cNvSpPr txBox="1"/>
          <p:nvPr/>
        </p:nvSpPr>
        <p:spPr>
          <a:xfrm>
            <a:off x="6724420" y="865152"/>
            <a:ext cx="5137663"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自己重新训练的结果</a:t>
            </a:r>
          </a:p>
        </p:txBody>
      </p:sp>
      <p:pic>
        <p:nvPicPr>
          <p:cNvPr id="10" name="图片 9">
            <a:extLst>
              <a:ext uri="{FF2B5EF4-FFF2-40B4-BE49-F238E27FC236}">
                <a16:creationId xmlns:a16="http://schemas.microsoft.com/office/drawing/2014/main" id="{FF3D2E86-CF51-766B-D40F-8AC0F779347D}"/>
              </a:ext>
            </a:extLst>
          </p:cNvPr>
          <p:cNvPicPr>
            <a:picLocks noChangeAspect="1"/>
          </p:cNvPicPr>
          <p:nvPr/>
        </p:nvPicPr>
        <p:blipFill>
          <a:blip r:embed="rId4"/>
          <a:stretch>
            <a:fillRect/>
          </a:stretch>
        </p:blipFill>
        <p:spPr>
          <a:xfrm>
            <a:off x="890791" y="1432817"/>
            <a:ext cx="10410417" cy="5205210"/>
          </a:xfrm>
          <a:prstGeom prst="rect">
            <a:avLst/>
          </a:prstGeom>
        </p:spPr>
      </p:pic>
    </p:spTree>
    <p:extLst>
      <p:ext uri="{BB962C8B-B14F-4D97-AF65-F5344CB8AC3E}">
        <p14:creationId xmlns:p14="http://schemas.microsoft.com/office/powerpoint/2010/main" val="190852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E8270-0D02-1DD3-2C44-72F125E2C29F}"/>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620FE28-4919-3BAC-4F33-1224330FF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CDA802FA-896E-891A-CD52-71B592991E79}"/>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3E33418E-295A-412B-7163-3D63BB175946}"/>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96175AA1-44F3-B54E-610E-73208B9D1E87}"/>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9BBE8106-FC66-42CD-B414-FD32855E19A0}"/>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38F5E840-A448-2843-4427-7A5D09748CA3}"/>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A2E63F9B-EF77-C136-DD27-89AF3A94E59C}"/>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8" name="文本框 7">
            <a:extLst>
              <a:ext uri="{FF2B5EF4-FFF2-40B4-BE49-F238E27FC236}">
                <a16:creationId xmlns:a16="http://schemas.microsoft.com/office/drawing/2014/main" id="{41AFAAF2-E494-CC65-F065-8DCA0424D6C3}"/>
              </a:ext>
            </a:extLst>
          </p:cNvPr>
          <p:cNvSpPr txBox="1"/>
          <p:nvPr/>
        </p:nvSpPr>
        <p:spPr>
          <a:xfrm>
            <a:off x="5492763" y="854173"/>
            <a:ext cx="5137663"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可视化结果</a:t>
            </a:r>
          </a:p>
        </p:txBody>
      </p:sp>
      <p:sp>
        <p:nvSpPr>
          <p:cNvPr id="6" name="文本框 5">
            <a:extLst>
              <a:ext uri="{FF2B5EF4-FFF2-40B4-BE49-F238E27FC236}">
                <a16:creationId xmlns:a16="http://schemas.microsoft.com/office/drawing/2014/main" id="{AC1510E4-A27A-9E5A-7721-C8FBB0C3440B}"/>
              </a:ext>
            </a:extLst>
          </p:cNvPr>
          <p:cNvSpPr txBox="1"/>
          <p:nvPr/>
        </p:nvSpPr>
        <p:spPr>
          <a:xfrm>
            <a:off x="329917" y="2095678"/>
            <a:ext cx="11243733" cy="92333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buNone/>
            </a:pPr>
            <a:r>
              <a:rPr lang="zh-CN" altLang="en-US" dirty="0">
                <a:solidFill>
                  <a:srgbClr val="000000"/>
                </a:solidFill>
                <a:latin typeface="微软雅黑" panose="020B0503020204020204" pitchFamily="34" charset="-122"/>
                <a:ea typeface="微软雅黑" panose="020B0503020204020204" pitchFamily="34" charset="-122"/>
              </a:rPr>
              <a:t>为检测结果可视化图像，</a:t>
            </a:r>
            <a:r>
              <a:rPr lang="en-US" altLang="zh-CN" dirty="0">
                <a:solidFill>
                  <a:srgbClr val="000000"/>
                </a:solidFill>
                <a:latin typeface="微软雅黑" panose="020B0503020204020204" pitchFamily="34" charset="-122"/>
                <a:ea typeface="微软雅黑" panose="020B0503020204020204" pitchFamily="34" charset="-122"/>
              </a:rPr>
              <a:t>BEV</a:t>
            </a:r>
            <a:r>
              <a:rPr lang="zh-CN" altLang="en-US" dirty="0">
                <a:solidFill>
                  <a:srgbClr val="000000"/>
                </a:solidFill>
                <a:latin typeface="微软雅黑" panose="020B0503020204020204" pitchFamily="34" charset="-122"/>
                <a:ea typeface="微软雅黑" panose="020B0503020204020204" pitchFamily="34" charset="-122"/>
              </a:rPr>
              <a:t>结果中椭圆圈出的部分可以明显看出</a:t>
            </a:r>
            <a:r>
              <a:rPr lang="en-US" altLang="zh-CN" dirty="0" err="1">
                <a:solidFill>
                  <a:srgbClr val="000000"/>
                </a:solidFill>
                <a:latin typeface="微软雅黑" panose="020B0503020204020204" pitchFamily="34" charset="-122"/>
                <a:ea typeface="微软雅黑" panose="020B0503020204020204" pitchFamily="34" charset="-122"/>
              </a:rPr>
              <a:t>UCDNet</a:t>
            </a:r>
            <a:r>
              <a:rPr lang="zh-CN" altLang="en-US" dirty="0">
                <a:solidFill>
                  <a:srgbClr val="000000"/>
                </a:solidFill>
                <a:latin typeface="微软雅黑" panose="020B0503020204020204" pitchFamily="34" charset="-122"/>
                <a:ea typeface="微软雅黑" panose="020B0503020204020204" pitchFamily="34" charset="-122"/>
              </a:rPr>
              <a:t>在检测小物体方面具有优势。此外，一些物体在光学图像中被茂密的路边树木遮挡，但通过多无人机协作仍能被检测到，这展示了其准确性和鲁棒性。</a:t>
            </a:r>
            <a:endParaRPr lang="zh-CN" altLang="en-US" b="0" i="0" dirty="0">
              <a:solidFill>
                <a:srgbClr val="000000"/>
              </a:solidFill>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DEFEA547-D051-B83E-411E-D3E94D0D4EF6}"/>
              </a:ext>
            </a:extLst>
          </p:cNvPr>
          <p:cNvPicPr>
            <a:picLocks noChangeAspect="1"/>
          </p:cNvPicPr>
          <p:nvPr/>
        </p:nvPicPr>
        <p:blipFill>
          <a:blip r:embed="rId4"/>
          <a:stretch>
            <a:fillRect/>
          </a:stretch>
        </p:blipFill>
        <p:spPr>
          <a:xfrm>
            <a:off x="329917" y="3005034"/>
            <a:ext cx="11425084" cy="2607847"/>
          </a:xfrm>
          <a:prstGeom prst="rect">
            <a:avLst/>
          </a:prstGeom>
        </p:spPr>
      </p:pic>
    </p:spTree>
    <p:extLst>
      <p:ext uri="{BB962C8B-B14F-4D97-AF65-F5344CB8AC3E}">
        <p14:creationId xmlns:p14="http://schemas.microsoft.com/office/powerpoint/2010/main" val="12109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27689-F1B1-2C5B-39C5-5D16BAEC88A6}"/>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73F6A08-8705-4537-3D65-09BD1B1B2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62675CD3-23F5-7610-C73E-99A662F1980D}"/>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3</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DAF71E0C-9B8B-2A26-3616-A89DFD2AB9A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E8DFC411-4CA2-882B-765C-88B2B0849A30}"/>
              </a:ext>
            </a:extLst>
          </p:cNvPr>
          <p:cNvSpPr/>
          <p:nvPr/>
        </p:nvSpPr>
        <p:spPr>
          <a:xfrm>
            <a:off x="0" y="27956"/>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C9C603A8-AD63-9B08-FB22-1EADD5CD878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7C365B2-C8E1-2637-8410-9BC928804393}"/>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B558DA94-A04B-2CDA-67A1-49F58EE06A70}"/>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Experiments</a:t>
            </a:r>
            <a:endParaRPr lang="zh-CN" altLang="en-US" sz="3200" dirty="0">
              <a:solidFill>
                <a:srgbClr val="0070C0"/>
              </a:solidFill>
              <a:cs typeface="+mn-ea"/>
              <a:sym typeface="+mn-lt"/>
            </a:endParaRPr>
          </a:p>
        </p:txBody>
      </p:sp>
      <p:sp>
        <p:nvSpPr>
          <p:cNvPr id="8" name="文本框 7">
            <a:extLst>
              <a:ext uri="{FF2B5EF4-FFF2-40B4-BE49-F238E27FC236}">
                <a16:creationId xmlns:a16="http://schemas.microsoft.com/office/drawing/2014/main" id="{54C96495-F0E7-3A3C-CA11-7B8B5C58ACF5}"/>
              </a:ext>
            </a:extLst>
          </p:cNvPr>
          <p:cNvSpPr txBox="1"/>
          <p:nvPr/>
        </p:nvSpPr>
        <p:spPr>
          <a:xfrm>
            <a:off x="7631004" y="825696"/>
            <a:ext cx="3145150" cy="461665"/>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400" dirty="0">
                <a:solidFill>
                  <a:srgbClr val="0070C0"/>
                </a:solidFill>
              </a:rPr>
              <a:t>消融实验</a:t>
            </a:r>
            <a:endParaRPr lang="zh-CN" altLang="en-US" sz="2400" dirty="0">
              <a:solidFill>
                <a:srgbClr val="0070C0"/>
              </a:solidFill>
              <a:latin typeface="Times New Roman"/>
              <a:ea typeface="微软雅黑"/>
            </a:endParaRPr>
          </a:p>
        </p:txBody>
      </p:sp>
      <p:pic>
        <p:nvPicPr>
          <p:cNvPr id="7" name="图片 6">
            <a:extLst>
              <a:ext uri="{FF2B5EF4-FFF2-40B4-BE49-F238E27FC236}">
                <a16:creationId xmlns:a16="http://schemas.microsoft.com/office/drawing/2014/main" id="{1AD065A6-AE83-4194-6D9F-55FF279983A7}"/>
              </a:ext>
            </a:extLst>
          </p:cNvPr>
          <p:cNvPicPr>
            <a:picLocks noChangeAspect="1"/>
          </p:cNvPicPr>
          <p:nvPr/>
        </p:nvPicPr>
        <p:blipFill>
          <a:blip r:embed="rId4"/>
          <a:stretch>
            <a:fillRect/>
          </a:stretch>
        </p:blipFill>
        <p:spPr>
          <a:xfrm>
            <a:off x="689512" y="1797279"/>
            <a:ext cx="10221314" cy="1881805"/>
          </a:xfrm>
          <a:prstGeom prst="rect">
            <a:avLst/>
          </a:prstGeom>
        </p:spPr>
      </p:pic>
      <p:pic>
        <p:nvPicPr>
          <p:cNvPr id="13" name="图片 12">
            <a:extLst>
              <a:ext uri="{FF2B5EF4-FFF2-40B4-BE49-F238E27FC236}">
                <a16:creationId xmlns:a16="http://schemas.microsoft.com/office/drawing/2014/main" id="{244FD289-18D3-C563-24DF-50CA0431A2E8}"/>
              </a:ext>
            </a:extLst>
          </p:cNvPr>
          <p:cNvPicPr>
            <a:picLocks noChangeAspect="1"/>
          </p:cNvPicPr>
          <p:nvPr/>
        </p:nvPicPr>
        <p:blipFill>
          <a:blip r:embed="rId5"/>
          <a:stretch>
            <a:fillRect/>
          </a:stretch>
        </p:blipFill>
        <p:spPr>
          <a:xfrm>
            <a:off x="827664" y="3888961"/>
            <a:ext cx="10347911" cy="2351138"/>
          </a:xfrm>
          <a:prstGeom prst="rect">
            <a:avLst/>
          </a:prstGeom>
        </p:spPr>
      </p:pic>
    </p:spTree>
    <p:extLst>
      <p:ext uri="{BB962C8B-B14F-4D97-AF65-F5344CB8AC3E}">
        <p14:creationId xmlns:p14="http://schemas.microsoft.com/office/powerpoint/2010/main" val="300948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DB86E-8810-C759-654A-016D99397AA6}"/>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8865FE7B-67DF-781D-B109-541D5D6EE8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7A700435-A15C-8135-445E-EA7CBA7173C5}"/>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4</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D0F6C58E-709A-338A-3E26-8F8309789B2D}"/>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BAC6AE3C-2BFC-5B83-9C32-3AD592AA63C0}"/>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7357EDA6-B4B2-AE3D-D872-12030AC3990E}"/>
              </a:ext>
            </a:extLst>
          </p:cNvPr>
          <p:cNvSpPr/>
          <p:nvPr/>
        </p:nvSpPr>
        <p:spPr>
          <a:xfrm>
            <a:off x="0" y="675260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AFE15622-5973-8BB4-F05F-6A4FD1B3AC73}"/>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C925D911-1463-2842-7961-C18A2E5C2820}"/>
              </a:ext>
            </a:extLst>
          </p:cNvPr>
          <p:cNvSpPr txBox="1"/>
          <p:nvPr/>
        </p:nvSpPr>
        <p:spPr>
          <a:xfrm>
            <a:off x="1655445" y="793750"/>
            <a:ext cx="5605780"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Conclusion</a:t>
            </a:r>
          </a:p>
        </p:txBody>
      </p:sp>
      <p:sp>
        <p:nvSpPr>
          <p:cNvPr id="5" name="文本框 4">
            <a:extLst>
              <a:ext uri="{FF2B5EF4-FFF2-40B4-BE49-F238E27FC236}">
                <a16:creationId xmlns:a16="http://schemas.microsoft.com/office/drawing/2014/main" id="{BFABE020-4240-9ED9-295C-70332322C4A9}"/>
              </a:ext>
            </a:extLst>
          </p:cNvPr>
          <p:cNvSpPr txBox="1"/>
          <p:nvPr/>
        </p:nvSpPr>
        <p:spPr>
          <a:xfrm>
            <a:off x="1515134" y="2066126"/>
            <a:ext cx="9161731" cy="3367204"/>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lang="zh-CN" altLang="en-US" dirty="0"/>
              <a:t>在本文中，我们提出了一种名为 </a:t>
            </a:r>
            <a:r>
              <a:rPr lang="en-US" altLang="zh-CN" dirty="0" err="1">
                <a:solidFill>
                  <a:srgbClr val="FF0000"/>
                </a:solidFill>
              </a:rPr>
              <a:t>UCDNet</a:t>
            </a:r>
            <a:r>
              <a:rPr lang="en-US" altLang="zh-CN" dirty="0">
                <a:solidFill>
                  <a:srgbClr val="FF0000"/>
                </a:solidFill>
              </a:rPr>
              <a:t> </a:t>
            </a:r>
            <a:r>
              <a:rPr lang="zh-CN" altLang="en-US" dirty="0"/>
              <a:t>的多无人机协作 </a:t>
            </a:r>
            <a:r>
              <a:rPr lang="en-US" altLang="zh-CN" dirty="0"/>
              <a:t>3D </a:t>
            </a:r>
            <a:r>
              <a:rPr lang="zh-CN" altLang="en-US" dirty="0"/>
              <a:t>目标检测网络。 为了解决多无人机协作感知中的特征映射挑战，显式地利用</a:t>
            </a:r>
            <a:r>
              <a:rPr lang="zh-CN" altLang="en-US" dirty="0">
                <a:solidFill>
                  <a:srgbClr val="FF0000"/>
                </a:solidFill>
              </a:rPr>
              <a:t>地面深度作为强先验</a:t>
            </a:r>
            <a:r>
              <a:rPr lang="zh-CN" altLang="en-US" dirty="0"/>
              <a:t>，为更准确和更具泛化能力的特征映射提供参考。 此外，我们引入了</a:t>
            </a:r>
            <a:r>
              <a:rPr lang="zh-CN" altLang="en-US" dirty="0">
                <a:solidFill>
                  <a:srgbClr val="FF0000"/>
                </a:solidFill>
              </a:rPr>
              <a:t>同源点几何一致性损</a:t>
            </a:r>
            <a:r>
              <a:rPr lang="zh-CN" altLang="en-US" dirty="0"/>
              <a:t>失作为辅助自监督，这增强了多视图感知的全局一致性。 此外，我们构建了一个用于多无人机协作感知任务的模拟数据集。 实验结果充分证明了所提出的 </a:t>
            </a:r>
            <a:r>
              <a:rPr lang="en-US" altLang="zh-CN" dirty="0" err="1"/>
              <a:t>UCDNet</a:t>
            </a:r>
            <a:r>
              <a:rPr lang="en-US" altLang="zh-CN" dirty="0"/>
              <a:t> </a:t>
            </a:r>
            <a:r>
              <a:rPr lang="zh-CN" altLang="en-US" dirty="0"/>
              <a:t>的优越性，消融研究证实了两个提出的模块的有效性。</a:t>
            </a:r>
          </a:p>
          <a:p>
            <a:pPr marL="285750" indent="-285750">
              <a:lnSpc>
                <a:spcPct val="150000"/>
              </a:lnSpc>
              <a:buFont typeface="Arial" panose="020B0604020202020204" pitchFamily="34" charset="0"/>
              <a:buChar char="•"/>
            </a:pPr>
            <a:r>
              <a:rPr lang="zh-CN" altLang="en-US" dirty="0"/>
              <a:t>局限性和未来的工作：当前研究</a:t>
            </a:r>
            <a:r>
              <a:rPr lang="zh-CN" altLang="en-US" dirty="0">
                <a:solidFill>
                  <a:srgbClr val="FF0000"/>
                </a:solidFill>
              </a:rPr>
              <a:t>仅利用模拟数据集</a:t>
            </a:r>
            <a:r>
              <a:rPr lang="zh-CN" altLang="en-US" dirty="0"/>
              <a:t>来验证算法的有效性。 未来，我们计划将这项研究扩展到现实世界场景中，调查传感器噪声、通信延迟等问题。</a:t>
            </a:r>
            <a:endParaRPr lang="en-US" altLang="zh-CN" dirty="0"/>
          </a:p>
        </p:txBody>
      </p:sp>
    </p:spTree>
    <p:extLst>
      <p:ext uri="{BB962C8B-B14F-4D97-AF65-F5344CB8AC3E}">
        <p14:creationId xmlns:p14="http://schemas.microsoft.com/office/powerpoint/2010/main" val="232038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 name="文本框 1"/>
          <p:cNvSpPr txBox="1"/>
          <p:nvPr/>
        </p:nvSpPr>
        <p:spPr>
          <a:xfrm>
            <a:off x="3009418" y="2801073"/>
            <a:ext cx="5856790" cy="923330"/>
          </a:xfrm>
          <a:prstGeom prst="rect">
            <a:avLst/>
          </a:prstGeom>
          <a:noFill/>
        </p:spPr>
        <p:txBody>
          <a:bodyPr wrap="square" rtlCol="0">
            <a:spAutoFit/>
          </a:bodyPr>
          <a:lstStyle/>
          <a:p>
            <a:r>
              <a:rPr lang="en-US" altLang="zh-CN" sz="5400" dirty="0">
                <a:solidFill>
                  <a:schemeClr val="accent1">
                    <a:lumMod val="75000"/>
                  </a:schemeClr>
                </a:solidFill>
                <a:cs typeface="+mn-ea"/>
                <a:sym typeface="+mn-lt"/>
              </a:rPr>
              <a:t>Thanks!</a:t>
            </a:r>
            <a:endParaRPr lang="zh-CN" altLang="en-US" sz="5400" dirty="0">
              <a:solidFill>
                <a:schemeClr val="accent1">
                  <a:lumMod val="75000"/>
                </a:schemeClr>
              </a:solidFill>
              <a:cs typeface="+mn-ea"/>
              <a:sym typeface="+mn-lt"/>
            </a:endParaRPr>
          </a:p>
        </p:txBody>
      </p:sp>
      <p:cxnSp>
        <p:nvCxnSpPr>
          <p:cNvPr id="4" name="直接连接符 3"/>
          <p:cNvCxnSpPr/>
          <p:nvPr/>
        </p:nvCxnSpPr>
        <p:spPr>
          <a:xfrm>
            <a:off x="3194613" y="3724403"/>
            <a:ext cx="3923817"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0" y="6697897"/>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矩形 7"/>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7265" t="9160" r="23350"/>
          <a:stretch>
            <a:fillRect/>
          </a:stretch>
        </p:blipFill>
        <p:spPr>
          <a:xfrm>
            <a:off x="8839200" y="83757"/>
            <a:ext cx="3421380" cy="6720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AA3DC-3AF4-C43C-D4C3-BDF7D4F88D15}"/>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DF4CAB83-9863-D135-7CD9-4080C3C67FAA}"/>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14804FF9-F0AF-3E5C-0355-5AC690AEDDB1}"/>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B2C41365-BC26-D81F-F551-69143455898C}"/>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pic>
        <p:nvPicPr>
          <p:cNvPr id="2" name="图片 1">
            <a:extLst>
              <a:ext uri="{FF2B5EF4-FFF2-40B4-BE49-F238E27FC236}">
                <a16:creationId xmlns:a16="http://schemas.microsoft.com/office/drawing/2014/main" id="{EC4E97C0-BF02-AE55-DEBA-D0559EE0D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2F2D7C7E-FE2C-FCF8-A790-6AA068381521}"/>
              </a:ext>
            </a:extLst>
          </p:cNvPr>
          <p:cNvSpPr txBox="1"/>
          <p:nvPr/>
        </p:nvSpPr>
        <p:spPr>
          <a:xfrm>
            <a:off x="600330" y="759151"/>
            <a:ext cx="375008" cy="58356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1</a:t>
            </a:r>
            <a:endParaRPr lang="zh-CN" altLang="en-US" sz="3200" dirty="0">
              <a:solidFill>
                <a:schemeClr val="accent1">
                  <a:lumMod val="75000"/>
                </a:schemeClr>
              </a:solidFill>
              <a:cs typeface="+mn-ea"/>
              <a:sym typeface="+mn-lt"/>
            </a:endParaRPr>
          </a:p>
        </p:txBody>
      </p:sp>
      <p:sp>
        <p:nvSpPr>
          <p:cNvPr id="26" name="文本框 25">
            <a:extLst>
              <a:ext uri="{FF2B5EF4-FFF2-40B4-BE49-F238E27FC236}">
                <a16:creationId xmlns:a16="http://schemas.microsoft.com/office/drawing/2014/main" id="{15FDCC3E-CC29-54ED-C885-FBA15E9E1EB7}"/>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Introduction</a:t>
            </a:r>
          </a:p>
        </p:txBody>
      </p:sp>
      <p:sp>
        <p:nvSpPr>
          <p:cNvPr id="19" name="矩形 18">
            <a:extLst>
              <a:ext uri="{FF2B5EF4-FFF2-40B4-BE49-F238E27FC236}">
                <a16:creationId xmlns:a16="http://schemas.microsoft.com/office/drawing/2014/main" id="{D57D4EAA-3F57-950D-1751-23A9BF1C0981}"/>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75C3077E-D946-E2CF-79F9-501F2CA808CB}"/>
              </a:ext>
            </a:extLst>
          </p:cNvPr>
          <p:cNvSpPr txBox="1"/>
          <p:nvPr/>
        </p:nvSpPr>
        <p:spPr>
          <a:xfrm>
            <a:off x="1655328" y="1479524"/>
            <a:ext cx="915835" cy="511807"/>
          </a:xfrm>
          <a:prstGeom prst="rect">
            <a:avLst/>
          </a:prstGeom>
          <a:noFill/>
        </p:spPr>
        <p:txBody>
          <a:bodyPr wrap="square">
            <a:spAutoFit/>
          </a:bodyPr>
          <a:lstStyle/>
          <a:p>
            <a:pPr>
              <a:lnSpc>
                <a:spcPct val="125000"/>
              </a:lnSpc>
              <a:spcBef>
                <a:spcPts val="120"/>
              </a:spcBef>
              <a:buClr>
                <a:srgbClr val="0070C0"/>
              </a:buClr>
              <a:defRPr/>
            </a:pPr>
            <a:r>
              <a:rPr lang="zh-CN" altLang="en-US" sz="2400" b="1" dirty="0">
                <a:solidFill>
                  <a:srgbClr val="2585C9"/>
                </a:solidFill>
                <a:latin typeface="+mj-ea"/>
                <a:ea typeface="+mj-ea"/>
                <a:cs typeface="Times New Roman" panose="02020603050405020304" pitchFamily="18" charset="0"/>
              </a:rPr>
              <a:t>背景</a:t>
            </a:r>
            <a:endParaRPr lang="zh-CN" altLang="zh-CN" sz="2400" b="1" dirty="0">
              <a:solidFill>
                <a:srgbClr val="2585C9"/>
              </a:solidFill>
              <a:latin typeface="+mj-ea"/>
              <a:ea typeface="+mj-ea"/>
              <a:cs typeface="Times New Roman" panose="02020603050405020304" pitchFamily="18" charset="0"/>
            </a:endParaRPr>
          </a:p>
        </p:txBody>
      </p:sp>
      <p:sp>
        <p:nvSpPr>
          <p:cNvPr id="9" name="文本框 8">
            <a:extLst>
              <a:ext uri="{FF2B5EF4-FFF2-40B4-BE49-F238E27FC236}">
                <a16:creationId xmlns:a16="http://schemas.microsoft.com/office/drawing/2014/main" id="{9FF45619-9C6E-D878-49F8-84A731A84E65}"/>
              </a:ext>
            </a:extLst>
          </p:cNvPr>
          <p:cNvSpPr txBox="1"/>
          <p:nvPr/>
        </p:nvSpPr>
        <p:spPr>
          <a:xfrm>
            <a:off x="329917" y="3784900"/>
            <a:ext cx="11170639" cy="2800767"/>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spcBef>
                <a:spcPts val="1200"/>
              </a:spcBef>
              <a:buFont typeface="Arial" panose="020B0604020202020204" pitchFamily="34" charset="0"/>
              <a:buChar char="•"/>
            </a:pPr>
            <a:r>
              <a:rPr lang="zh-CN" altLang="en-US" sz="1600" dirty="0"/>
              <a:t> 然而，由于</a:t>
            </a:r>
            <a:r>
              <a:rPr lang="zh-CN" altLang="en-US" sz="1600" dirty="0">
                <a:solidFill>
                  <a:srgbClr val="FF0000"/>
                </a:solidFill>
              </a:rPr>
              <a:t>难以实现精确一致的特征映射</a:t>
            </a:r>
            <a:r>
              <a:rPr lang="zh-CN" altLang="en-US" sz="1600" dirty="0"/>
              <a:t>，而这对于多 </a:t>
            </a:r>
            <a:r>
              <a:rPr lang="en-US" altLang="zh-CN" sz="1600" dirty="0"/>
              <a:t>UAV </a:t>
            </a:r>
            <a:r>
              <a:rPr lang="zh-CN" altLang="en-US" sz="1600" dirty="0"/>
              <a:t>协同 </a:t>
            </a:r>
            <a:r>
              <a:rPr lang="en-US" altLang="zh-CN" sz="1600" dirty="0"/>
              <a:t>3D </a:t>
            </a:r>
            <a:r>
              <a:rPr lang="zh-CN" altLang="en-US" sz="1600" dirty="0"/>
              <a:t>物体检测至关重要，因此 </a:t>
            </a:r>
            <a:r>
              <a:rPr lang="en-US" altLang="zh-CN" sz="1600" dirty="0">
                <a:solidFill>
                  <a:srgbClr val="FF0000"/>
                </a:solidFill>
              </a:rPr>
              <a:t>BEV </a:t>
            </a:r>
            <a:r>
              <a:rPr lang="zh-CN" altLang="en-US" sz="1600" dirty="0">
                <a:solidFill>
                  <a:srgbClr val="FF0000"/>
                </a:solidFill>
              </a:rPr>
              <a:t>方法不能有效地应用于无人机遥感场景</a:t>
            </a:r>
            <a:r>
              <a:rPr lang="zh-CN" altLang="en-US" sz="1600" dirty="0"/>
              <a:t>。 </a:t>
            </a:r>
            <a:endParaRPr lang="en-US" altLang="zh-CN" sz="1600" dirty="0"/>
          </a:p>
          <a:p>
            <a:pPr marL="285750" indent="-285750">
              <a:spcBef>
                <a:spcPts val="1200"/>
              </a:spcBef>
              <a:buFont typeface="Arial" panose="020B0604020202020204" pitchFamily="34" charset="0"/>
              <a:buChar char="•"/>
            </a:pPr>
            <a:r>
              <a:rPr lang="zh-CN" altLang="en-US" sz="1600" dirty="0"/>
              <a:t>在空中环境中，无人机的飞行高度很高，导致观测范围非常广。 通常的应对策略是增加映射类别，但这实际上会</a:t>
            </a:r>
            <a:r>
              <a:rPr lang="zh-CN" altLang="en-US" sz="1600" dirty="0">
                <a:solidFill>
                  <a:srgbClr val="FF0000"/>
                </a:solidFill>
              </a:rPr>
              <a:t>使每个类别映射箱的精确概率的获取变得复杂</a:t>
            </a:r>
            <a:r>
              <a:rPr lang="zh-CN" altLang="en-US" sz="1600" dirty="0"/>
              <a:t>，从而严重影响 </a:t>
            </a:r>
            <a:r>
              <a:rPr lang="en-US" altLang="zh-CN" sz="1600" dirty="0"/>
              <a:t>BEV </a:t>
            </a:r>
            <a:r>
              <a:rPr lang="zh-CN" altLang="en-US" sz="1600" dirty="0"/>
              <a:t>空间中的感知任务。</a:t>
            </a:r>
            <a:endParaRPr lang="en-US" altLang="zh-CN" sz="1600" dirty="0"/>
          </a:p>
          <a:p>
            <a:pPr marL="285750" indent="-285750">
              <a:spcBef>
                <a:spcPts val="1200"/>
              </a:spcBef>
              <a:buFont typeface="Arial" panose="020B0604020202020204" pitchFamily="34" charset="0"/>
              <a:buChar char="•"/>
            </a:pPr>
            <a:r>
              <a:rPr lang="zh-CN" altLang="en-US" sz="1600" dirty="0"/>
              <a:t> 其次，与在原始 </a:t>
            </a:r>
            <a:r>
              <a:rPr lang="en-US" altLang="zh-CN" sz="1600" dirty="0"/>
              <a:t>BEV </a:t>
            </a:r>
            <a:r>
              <a:rPr lang="zh-CN" altLang="en-US" sz="1600" dirty="0"/>
              <a:t>感知中没有显著重叠范围的不同传感器观察不同，多 </a:t>
            </a:r>
            <a:r>
              <a:rPr lang="en-US" altLang="zh-CN" sz="1600" dirty="0"/>
              <a:t>UAV </a:t>
            </a:r>
            <a:r>
              <a:rPr lang="zh-CN" altLang="en-US" sz="1600" dirty="0"/>
              <a:t>协同 </a:t>
            </a:r>
            <a:r>
              <a:rPr lang="en-US" altLang="zh-CN" sz="1600" dirty="0"/>
              <a:t>3D </a:t>
            </a:r>
            <a:r>
              <a:rPr lang="zh-CN" altLang="en-US" sz="1600" dirty="0"/>
              <a:t>物体检测需要多个 </a:t>
            </a:r>
            <a:r>
              <a:rPr lang="en-US" altLang="zh-CN" sz="1600" dirty="0"/>
              <a:t>UAV </a:t>
            </a:r>
            <a:r>
              <a:rPr lang="zh-CN" altLang="en-US" sz="1600" dirty="0"/>
              <a:t>观察同一场景，不同视角之间存在显著重叠。 显著的视角变化导致每个视角的特征映射模块的泛化能力不足。 在协作过程中，</a:t>
            </a:r>
            <a:r>
              <a:rPr lang="zh-CN" altLang="en-US" sz="1600" dirty="0">
                <a:solidFill>
                  <a:srgbClr val="FF0000"/>
                </a:solidFill>
              </a:rPr>
              <a:t>来自不同 </a:t>
            </a:r>
            <a:r>
              <a:rPr lang="en-US" altLang="zh-CN" sz="1600" dirty="0">
                <a:solidFill>
                  <a:srgbClr val="FF0000"/>
                </a:solidFill>
              </a:rPr>
              <a:t>UAV </a:t>
            </a:r>
            <a:r>
              <a:rPr lang="zh-CN" altLang="en-US" sz="1600" dirty="0">
                <a:solidFill>
                  <a:srgbClr val="FF0000"/>
                </a:solidFill>
              </a:rPr>
              <a:t>的信息在构建一致的 </a:t>
            </a:r>
            <a:r>
              <a:rPr lang="en-US" altLang="zh-CN" sz="1600" dirty="0">
                <a:solidFill>
                  <a:srgbClr val="FF0000"/>
                </a:solidFill>
              </a:rPr>
              <a:t>3D </a:t>
            </a:r>
            <a:r>
              <a:rPr lang="zh-CN" altLang="en-US" sz="1600" dirty="0">
                <a:solidFill>
                  <a:srgbClr val="FF0000"/>
                </a:solidFill>
              </a:rPr>
              <a:t>空间表示方面遇到了困难。错误映射特征与准确映射特征的叠加会扭曲 </a:t>
            </a:r>
            <a:r>
              <a:rPr lang="en-US" altLang="zh-CN" sz="1600" dirty="0">
                <a:solidFill>
                  <a:srgbClr val="FF0000"/>
                </a:solidFill>
              </a:rPr>
              <a:t>BEV </a:t>
            </a:r>
            <a:r>
              <a:rPr lang="zh-CN" altLang="en-US" sz="1600" dirty="0">
                <a:solidFill>
                  <a:srgbClr val="FF0000"/>
                </a:solidFill>
              </a:rPr>
              <a:t>表示</a:t>
            </a:r>
            <a:r>
              <a:rPr lang="zh-CN" altLang="en-US" sz="1600" dirty="0"/>
              <a:t>。</a:t>
            </a:r>
            <a:endParaRPr lang="en-US" altLang="zh-CN" sz="1600" dirty="0"/>
          </a:p>
          <a:p>
            <a:pPr>
              <a:spcBef>
                <a:spcPts val="1200"/>
              </a:spcBef>
            </a:pPr>
            <a:endParaRPr lang="en-US" altLang="zh-CN" dirty="0"/>
          </a:p>
        </p:txBody>
      </p:sp>
      <p:pic>
        <p:nvPicPr>
          <p:cNvPr id="5" name="图片 4">
            <a:extLst>
              <a:ext uri="{FF2B5EF4-FFF2-40B4-BE49-F238E27FC236}">
                <a16:creationId xmlns:a16="http://schemas.microsoft.com/office/drawing/2014/main" id="{441EA979-4DDB-511C-30FB-224CEE37C27F}"/>
              </a:ext>
            </a:extLst>
          </p:cNvPr>
          <p:cNvPicPr>
            <a:picLocks noChangeAspect="1"/>
          </p:cNvPicPr>
          <p:nvPr/>
        </p:nvPicPr>
        <p:blipFill>
          <a:blip r:embed="rId4"/>
          <a:stretch>
            <a:fillRect/>
          </a:stretch>
        </p:blipFill>
        <p:spPr>
          <a:xfrm>
            <a:off x="3985484" y="561555"/>
            <a:ext cx="7152283" cy="2954676"/>
          </a:xfrm>
          <a:prstGeom prst="rect">
            <a:avLst/>
          </a:prstGeom>
        </p:spPr>
      </p:pic>
    </p:spTree>
    <p:extLst>
      <p:ext uri="{BB962C8B-B14F-4D97-AF65-F5344CB8AC3E}">
        <p14:creationId xmlns:p14="http://schemas.microsoft.com/office/powerpoint/2010/main" val="25150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8FF6C-48F3-A12C-0011-49F3F48372FC}"/>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C22FDF1D-884C-3348-91E0-1A92A488A712}"/>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ea"/>
              <a:sym typeface="+mn-lt"/>
            </a:endParaRPr>
          </a:p>
        </p:txBody>
      </p:sp>
      <p:sp>
        <p:nvSpPr>
          <p:cNvPr id="18" name="矩形 17">
            <a:extLst>
              <a:ext uri="{FF2B5EF4-FFF2-40B4-BE49-F238E27FC236}">
                <a16:creationId xmlns:a16="http://schemas.microsoft.com/office/drawing/2014/main" id="{AFD2829C-8289-A8B4-22FE-80E06EFF2A81}"/>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ea"/>
              <a:sym typeface="+mn-lt"/>
            </a:endParaRPr>
          </a:p>
        </p:txBody>
      </p:sp>
      <p:sp>
        <p:nvSpPr>
          <p:cNvPr id="14" name="文本框 13">
            <a:extLst>
              <a:ext uri="{FF2B5EF4-FFF2-40B4-BE49-F238E27FC236}">
                <a16:creationId xmlns:a16="http://schemas.microsoft.com/office/drawing/2014/main" id="{61A606D4-53EE-DF9A-2A7E-71CBE3C4591E}"/>
              </a:ext>
            </a:extLst>
          </p:cNvPr>
          <p:cNvSpPr txBox="1"/>
          <p:nvPr/>
        </p:nvSpPr>
        <p:spPr>
          <a:xfrm>
            <a:off x="142816" y="65238"/>
            <a:ext cx="20955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Times New Roman"/>
                <a:ea typeface="微软雅黑"/>
                <a:cs typeface="+mn-ea"/>
                <a:sym typeface="+mn-lt"/>
              </a:rPr>
              <a:t>Presentation</a:t>
            </a:r>
            <a:endParaRPr kumimoji="0" lang="zh-CN" altLang="en-US" sz="1800" b="0" i="0" u="none" strike="noStrike" kern="1200" cap="none" spc="0" normalizeH="0" baseline="0" noProof="0" dirty="0">
              <a:ln>
                <a:noFill/>
              </a:ln>
              <a:solidFill>
                <a:prstClr val="white"/>
              </a:solidFill>
              <a:effectLst/>
              <a:uLnTx/>
              <a:uFillTx/>
              <a:latin typeface="Times New Roman"/>
              <a:ea typeface="微软雅黑"/>
              <a:cs typeface="+mn-ea"/>
              <a:sym typeface="+mn-lt"/>
            </a:endParaRPr>
          </a:p>
        </p:txBody>
      </p:sp>
      <p:pic>
        <p:nvPicPr>
          <p:cNvPr id="2" name="图片 1">
            <a:extLst>
              <a:ext uri="{FF2B5EF4-FFF2-40B4-BE49-F238E27FC236}">
                <a16:creationId xmlns:a16="http://schemas.microsoft.com/office/drawing/2014/main" id="{92AFF369-8D92-2C02-BF9A-DFB790175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B642D771-B3FA-BEE1-7700-4AB8A6F8704D}"/>
              </a:ext>
            </a:extLst>
          </p:cNvPr>
          <p:cNvSpPr txBox="1"/>
          <p:nvPr/>
        </p:nvSpPr>
        <p:spPr>
          <a:xfrm>
            <a:off x="600330" y="759151"/>
            <a:ext cx="375008"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5B9BD5">
                    <a:lumMod val="75000"/>
                  </a:srgbClr>
                </a:solidFill>
                <a:effectLst/>
                <a:uLnTx/>
                <a:uFillTx/>
                <a:latin typeface="Times New Roman"/>
                <a:ea typeface="微软雅黑"/>
                <a:cs typeface="+mn-ea"/>
                <a:sym typeface="+mn-lt"/>
              </a:rPr>
              <a:t>1</a:t>
            </a:r>
            <a:endParaRPr kumimoji="0" lang="zh-CN" altLang="en-US" sz="3200" b="0" i="0" u="none" strike="noStrike" kern="1200" cap="none" spc="0" normalizeH="0" baseline="0" noProof="0" dirty="0">
              <a:ln>
                <a:noFill/>
              </a:ln>
              <a:solidFill>
                <a:srgbClr val="5B9BD5">
                  <a:lumMod val="75000"/>
                </a:srgbClr>
              </a:solidFill>
              <a:effectLst/>
              <a:uLnTx/>
              <a:uFillTx/>
              <a:latin typeface="Times New Roman"/>
              <a:ea typeface="微软雅黑"/>
              <a:cs typeface="+mn-ea"/>
              <a:sym typeface="+mn-lt"/>
            </a:endParaRPr>
          </a:p>
        </p:txBody>
      </p:sp>
      <p:sp>
        <p:nvSpPr>
          <p:cNvPr id="26" name="文本框 25">
            <a:extLst>
              <a:ext uri="{FF2B5EF4-FFF2-40B4-BE49-F238E27FC236}">
                <a16:creationId xmlns:a16="http://schemas.microsoft.com/office/drawing/2014/main" id="{4839AE0C-9C52-2E14-216C-1BE8F3C59B49}"/>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70C0"/>
                </a:solidFill>
                <a:effectLst/>
                <a:uLnTx/>
                <a:uFillTx/>
                <a:latin typeface="Times New Roman"/>
                <a:ea typeface="微软雅黑"/>
                <a:cs typeface="+mn-ea"/>
                <a:sym typeface="+mn-lt"/>
              </a:rPr>
              <a:t>Introduction</a:t>
            </a:r>
          </a:p>
        </p:txBody>
      </p:sp>
      <p:sp>
        <p:nvSpPr>
          <p:cNvPr id="19" name="矩形 18">
            <a:extLst>
              <a:ext uri="{FF2B5EF4-FFF2-40B4-BE49-F238E27FC236}">
                <a16:creationId xmlns:a16="http://schemas.microsoft.com/office/drawing/2014/main" id="{7DB14DA0-BAE7-2814-A3D1-6EE157A7B759}"/>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a:ea typeface="微软雅黑"/>
              <a:cs typeface="+mn-ea"/>
              <a:sym typeface="+mn-lt"/>
            </a:endParaRPr>
          </a:p>
        </p:txBody>
      </p:sp>
      <p:sp>
        <p:nvSpPr>
          <p:cNvPr id="4" name="文本框 3">
            <a:extLst>
              <a:ext uri="{FF2B5EF4-FFF2-40B4-BE49-F238E27FC236}">
                <a16:creationId xmlns:a16="http://schemas.microsoft.com/office/drawing/2014/main" id="{CC213F40-41E1-1E27-EB5F-602EEF671A9E}"/>
              </a:ext>
            </a:extLst>
          </p:cNvPr>
          <p:cNvSpPr txBox="1"/>
          <p:nvPr/>
        </p:nvSpPr>
        <p:spPr>
          <a:xfrm>
            <a:off x="9668619" y="892756"/>
            <a:ext cx="2377704" cy="511807"/>
          </a:xfrm>
          <a:prstGeom prst="rect">
            <a:avLst/>
          </a:prstGeom>
          <a:noFill/>
        </p:spPr>
        <p:txBody>
          <a:bodyPr wrap="square">
            <a:spAutoFit/>
          </a:bodyPr>
          <a:lstStyle/>
          <a:p>
            <a:pPr marL="0" marR="0" lvl="0" indent="0" algn="l" defTabSz="914400" rtl="0" eaLnBrk="1" fontAlgn="auto" latinLnBrk="0" hangingPunct="1">
              <a:lnSpc>
                <a:spcPct val="125000"/>
              </a:lnSpc>
              <a:spcBef>
                <a:spcPts val="120"/>
              </a:spcBef>
              <a:spcAft>
                <a:spcPts val="0"/>
              </a:spcAft>
              <a:buClr>
                <a:srgbClr val="0070C0"/>
              </a:buClr>
              <a:buSzTx/>
              <a:buFontTx/>
              <a:buNone/>
              <a:tabLst/>
              <a:defRPr/>
            </a:pPr>
            <a:r>
              <a:rPr lang="zh-CN" altLang="en-US" sz="2400" b="1" dirty="0">
                <a:solidFill>
                  <a:srgbClr val="2585C9"/>
                </a:solidFill>
                <a:latin typeface="微软雅黑"/>
                <a:ea typeface="微软雅黑"/>
                <a:cs typeface="Times New Roman" panose="02020603050405020304" pitchFamily="18" charset="0"/>
              </a:rPr>
              <a:t>本文贡献</a:t>
            </a:r>
            <a:endParaRPr kumimoji="0" lang="zh-CN" altLang="zh-CN" sz="2400" b="1" i="0" u="none" strike="noStrike" kern="1200" cap="none" spc="0" normalizeH="0" baseline="0" noProof="0" dirty="0">
              <a:ln>
                <a:noFill/>
              </a:ln>
              <a:solidFill>
                <a:srgbClr val="2585C9"/>
              </a:solidFill>
              <a:effectLst/>
              <a:uLnTx/>
              <a:uFillTx/>
              <a:latin typeface="微软雅黑"/>
              <a:ea typeface="微软雅黑"/>
              <a:cs typeface="Times New Roman" panose="02020603050405020304" pitchFamily="18" charset="0"/>
            </a:endParaRPr>
          </a:p>
        </p:txBody>
      </p:sp>
      <p:sp>
        <p:nvSpPr>
          <p:cNvPr id="17" name="文本框 16">
            <a:extLst>
              <a:ext uri="{FF2B5EF4-FFF2-40B4-BE49-F238E27FC236}">
                <a16:creationId xmlns:a16="http://schemas.microsoft.com/office/drawing/2014/main" id="{F1BF8954-2DCD-0177-95DC-66E2CBA68503}"/>
              </a:ext>
            </a:extLst>
          </p:cNvPr>
          <p:cNvSpPr txBox="1"/>
          <p:nvPr/>
        </p:nvSpPr>
        <p:spPr>
          <a:xfrm>
            <a:off x="142816" y="3677187"/>
            <a:ext cx="11728174" cy="2769989"/>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marL="285750" lvl="0" indent="-285750">
              <a:spcBef>
                <a:spcPts val="1200"/>
              </a:spcBef>
              <a:buFont typeface="Arial" panose="020B0604020202020204" pitchFamily="34" charset="0"/>
              <a:buChar char="•"/>
              <a:defRPr/>
            </a:pPr>
            <a:r>
              <a:rPr lang="zh-CN" altLang="en-US" dirty="0">
                <a:solidFill>
                  <a:srgbClr val="0070C0"/>
                </a:solidFill>
              </a:rPr>
              <a:t>本文创新性地提出了 </a:t>
            </a:r>
            <a:r>
              <a:rPr lang="en-US" altLang="zh-CN" dirty="0" err="1">
                <a:solidFill>
                  <a:srgbClr val="0070C0"/>
                </a:solidFill>
              </a:rPr>
              <a:t>UCDNet</a:t>
            </a:r>
            <a:r>
              <a:rPr lang="zh-CN" altLang="en-US" dirty="0">
                <a:solidFill>
                  <a:srgbClr val="0070C0"/>
                </a:solidFill>
              </a:rPr>
              <a:t>，这是一种端到端的方法，通过精确一致的特征映射来增强多无人机协同 </a:t>
            </a:r>
            <a:r>
              <a:rPr lang="en-US" altLang="zh-CN" dirty="0">
                <a:solidFill>
                  <a:srgbClr val="0070C0"/>
                </a:solidFill>
              </a:rPr>
              <a:t>3D </a:t>
            </a:r>
            <a:r>
              <a:rPr lang="zh-CN" altLang="en-US" dirty="0">
                <a:solidFill>
                  <a:srgbClr val="0070C0"/>
                </a:solidFill>
              </a:rPr>
              <a:t>物体检测。</a:t>
            </a:r>
          </a:p>
          <a:p>
            <a:pPr marL="285750" lvl="0" indent="-285750">
              <a:spcBef>
                <a:spcPts val="1200"/>
              </a:spcBef>
              <a:buFont typeface="Arial" panose="020B0604020202020204" pitchFamily="34" charset="0"/>
              <a:buChar char="•"/>
              <a:defRPr/>
            </a:pPr>
            <a:r>
              <a:rPr lang="zh-CN" altLang="en-US" dirty="0">
                <a:solidFill>
                  <a:srgbClr val="0070C0"/>
                </a:solidFill>
              </a:rPr>
              <a:t>我们设计了一个地面先验引导特征映射模块，该模块明确利用地面作为强先验来为更准确和更通用的特征映射提供参考。</a:t>
            </a:r>
            <a:endParaRPr lang="en-US" altLang="zh-CN" dirty="0">
              <a:solidFill>
                <a:srgbClr val="0070C0"/>
              </a:solidFill>
            </a:endParaRPr>
          </a:p>
          <a:p>
            <a:pPr marL="285750" lvl="0" indent="-285750">
              <a:spcBef>
                <a:spcPts val="1200"/>
              </a:spcBef>
              <a:buFont typeface="Arial" panose="020B0604020202020204" pitchFamily="34" charset="0"/>
              <a:buChar char="•"/>
              <a:defRPr/>
            </a:pPr>
            <a:r>
              <a:rPr lang="zh-CN" altLang="en-US" dirty="0">
                <a:solidFill>
                  <a:srgbClr val="0070C0"/>
                </a:solidFill>
              </a:rPr>
              <a:t>提出了同源点几何一致性损失作为辅助自监督信号，它直接影响特征映射模块，加强多视图特征映射的全局一致性。</a:t>
            </a:r>
          </a:p>
          <a:p>
            <a:pPr marL="285750" lvl="0" indent="-285750">
              <a:spcBef>
                <a:spcPts val="1200"/>
              </a:spcBef>
              <a:buFont typeface="Arial" panose="020B0604020202020204" pitchFamily="34" charset="0"/>
              <a:buChar char="•"/>
              <a:defRPr/>
            </a:pPr>
            <a:r>
              <a:rPr lang="zh-CN" altLang="en-US" dirty="0">
                <a:solidFill>
                  <a:srgbClr val="0070C0"/>
                </a:solidFill>
              </a:rPr>
              <a:t>引入了一个名为“</a:t>
            </a:r>
            <a:r>
              <a:rPr lang="en-US" altLang="zh-CN" dirty="0">
                <a:solidFill>
                  <a:srgbClr val="0070C0"/>
                </a:solidFill>
              </a:rPr>
              <a:t>AeroCollab3D”</a:t>
            </a:r>
            <a:r>
              <a:rPr lang="zh-CN" altLang="en-US" dirty="0">
                <a:solidFill>
                  <a:srgbClr val="0070C0"/>
                </a:solidFill>
              </a:rPr>
              <a:t>的模拟数据集，该数据集专为多无人机协同 </a:t>
            </a:r>
            <a:r>
              <a:rPr lang="en-US" altLang="zh-CN" dirty="0">
                <a:solidFill>
                  <a:srgbClr val="0070C0"/>
                </a:solidFill>
              </a:rPr>
              <a:t>3D </a:t>
            </a:r>
            <a:r>
              <a:rPr lang="zh-CN" altLang="en-US" dirty="0">
                <a:solidFill>
                  <a:srgbClr val="0070C0"/>
                </a:solidFill>
              </a:rPr>
              <a:t>物体检测而设计，用于验证所提出的 </a:t>
            </a:r>
            <a:r>
              <a:rPr lang="en-US" altLang="zh-CN" dirty="0" err="1">
                <a:solidFill>
                  <a:srgbClr val="0070C0"/>
                </a:solidFill>
              </a:rPr>
              <a:t>UCDNet</a:t>
            </a:r>
            <a:r>
              <a:rPr lang="en-US" altLang="zh-CN" dirty="0">
                <a:solidFill>
                  <a:srgbClr val="0070C0"/>
                </a:solidFill>
              </a:rPr>
              <a:t> </a:t>
            </a:r>
            <a:r>
              <a:rPr lang="zh-CN" altLang="en-US" dirty="0">
                <a:solidFill>
                  <a:srgbClr val="0070C0"/>
                </a:solidFill>
              </a:rPr>
              <a:t>的有效性。</a:t>
            </a:r>
            <a:endParaRPr lang="en-US" altLang="zh-CN" dirty="0">
              <a:solidFill>
                <a:srgbClr val="0070C0"/>
              </a:solidFill>
            </a:endParaRPr>
          </a:p>
        </p:txBody>
      </p:sp>
      <p:sp>
        <p:nvSpPr>
          <p:cNvPr id="6" name="文本框 5">
            <a:extLst>
              <a:ext uri="{FF2B5EF4-FFF2-40B4-BE49-F238E27FC236}">
                <a16:creationId xmlns:a16="http://schemas.microsoft.com/office/drawing/2014/main" id="{F88DAC55-2625-B447-70E7-909EA5FAB9FE}"/>
              </a:ext>
            </a:extLst>
          </p:cNvPr>
          <p:cNvSpPr txBox="1"/>
          <p:nvPr/>
        </p:nvSpPr>
        <p:spPr>
          <a:xfrm>
            <a:off x="500114" y="1922861"/>
            <a:ext cx="11191772" cy="1754326"/>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indent="457200"/>
            <a:r>
              <a:rPr lang="zh-CN" altLang="en-US" b="0" i="0" dirty="0">
                <a:solidFill>
                  <a:srgbClr val="000000"/>
                </a:solidFill>
                <a:effectLst/>
                <a:latin typeface="微软雅黑" panose="020B0503020204020204" pitchFamily="34" charset="-122"/>
                <a:ea typeface="微软雅黑" panose="020B0503020204020204" pitchFamily="34" charset="-122"/>
              </a:rPr>
              <a:t>为了解决实现精确一致的特征映射的挑战，我们利用无人机空中视角先验来缩小特征映射概率分布，并利用无人机协同观测特性来联合学习跨多个视图的特征映射关系。</a:t>
            </a:r>
          </a:p>
          <a:p>
            <a:pPr indent="457200"/>
            <a:r>
              <a:rPr lang="zh-CN" altLang="en-US" b="0" i="0" dirty="0">
                <a:solidFill>
                  <a:srgbClr val="000000"/>
                </a:solidFill>
                <a:effectLst/>
                <a:latin typeface="微软雅黑" panose="020B0503020204020204" pitchFamily="34" charset="-122"/>
                <a:ea typeface="微软雅黑" panose="020B0503020204020204" pitchFamily="34" charset="-122"/>
              </a:rPr>
              <a:t>本文介绍了一种叫做</a:t>
            </a:r>
            <a:r>
              <a:rPr lang="en-US" altLang="zh-CN" b="0" i="0" dirty="0" err="1">
                <a:solidFill>
                  <a:srgbClr val="FF0000"/>
                </a:solidFill>
                <a:effectLst/>
                <a:latin typeface="微软雅黑" panose="020B0503020204020204" pitchFamily="34" charset="-122"/>
                <a:ea typeface="微软雅黑" panose="020B0503020204020204" pitchFamily="34" charset="-122"/>
              </a:rPr>
              <a:t>UCDNet</a:t>
            </a:r>
            <a:r>
              <a:rPr lang="zh-CN" altLang="en-US" b="0" i="0" dirty="0">
                <a:solidFill>
                  <a:srgbClr val="000000"/>
                </a:solidFill>
                <a:effectLst/>
                <a:latin typeface="微软雅黑" panose="020B0503020204020204" pitchFamily="34" charset="-122"/>
                <a:ea typeface="微软雅黑" panose="020B0503020204020204" pitchFamily="34" charset="-122"/>
              </a:rPr>
              <a:t>的</a:t>
            </a:r>
            <a:r>
              <a:rPr lang="zh-CN" altLang="en-US" b="0" i="0" dirty="0">
                <a:solidFill>
                  <a:srgbClr val="FF0000"/>
                </a:solidFill>
                <a:effectLst/>
                <a:latin typeface="微软雅黑" panose="020B0503020204020204" pitchFamily="34" charset="-122"/>
                <a:ea typeface="微软雅黑" panose="020B0503020204020204" pitchFamily="34" charset="-122"/>
              </a:rPr>
              <a:t>多无人机协同</a:t>
            </a:r>
            <a:r>
              <a:rPr lang="en-US" altLang="zh-CN" b="0" i="0" dirty="0">
                <a:solidFill>
                  <a:srgbClr val="FF0000"/>
                </a:solidFill>
                <a:effectLst/>
                <a:latin typeface="微软雅黑" panose="020B0503020204020204" pitchFamily="34" charset="-122"/>
                <a:ea typeface="微软雅黑" panose="020B0503020204020204" pitchFamily="34" charset="-122"/>
              </a:rPr>
              <a:t>3D</a:t>
            </a:r>
            <a:r>
              <a:rPr lang="zh-CN" altLang="en-US" b="0" i="0" dirty="0">
                <a:solidFill>
                  <a:srgbClr val="FF0000"/>
                </a:solidFill>
                <a:effectLst/>
                <a:latin typeface="微软雅黑" panose="020B0503020204020204" pitchFamily="34" charset="-122"/>
                <a:ea typeface="微软雅黑" panose="020B0503020204020204" pitchFamily="34" charset="-122"/>
              </a:rPr>
              <a:t>目标检测框架</a:t>
            </a:r>
            <a:r>
              <a:rPr lang="zh-CN" altLang="en-US" b="0" i="0" dirty="0">
                <a:solidFill>
                  <a:srgbClr val="000000"/>
                </a:solidFill>
                <a:effectLst/>
                <a:latin typeface="微软雅黑" panose="020B0503020204020204" pitchFamily="34" charset="-122"/>
                <a:ea typeface="微软雅黑" panose="020B0503020204020204" pitchFamily="34" charset="-122"/>
              </a:rPr>
              <a:t>，通过地面先验引导的特征映射模块（</a:t>
            </a:r>
            <a:r>
              <a:rPr lang="en-US" altLang="zh-CN" b="1" dirty="0"/>
              <a:t>Ground-Prior-Guided Feature Mapping</a:t>
            </a:r>
            <a:r>
              <a:rPr lang="zh-CN" altLang="en-US" b="1" dirty="0"/>
              <a:t>，简称</a:t>
            </a:r>
            <a:r>
              <a:rPr lang="en-US" altLang="zh-CN" b="1" dirty="0">
                <a:solidFill>
                  <a:srgbClr val="FF0000"/>
                </a:solidFill>
              </a:rPr>
              <a:t>GFM</a:t>
            </a:r>
            <a:r>
              <a:rPr lang="zh-CN" altLang="en-US" b="0" i="0" dirty="0">
                <a:solidFill>
                  <a:srgbClr val="000000"/>
                </a:solidFill>
                <a:effectLst/>
                <a:latin typeface="微软雅黑" panose="020B0503020204020204" pitchFamily="34" charset="-122"/>
                <a:ea typeface="微软雅黑" panose="020B0503020204020204" pitchFamily="34" charset="-122"/>
              </a:rPr>
              <a:t>）和同</a:t>
            </a:r>
            <a:r>
              <a:rPr lang="zh-CN" altLang="en-US" dirty="0">
                <a:solidFill>
                  <a:srgbClr val="000000"/>
                </a:solidFill>
                <a:latin typeface="微软雅黑" panose="020B0503020204020204" pitchFamily="34" charset="-122"/>
                <a:ea typeface="微软雅黑" panose="020B0503020204020204" pitchFamily="34" charset="-122"/>
              </a:rPr>
              <a:t>源</a:t>
            </a:r>
            <a:r>
              <a:rPr lang="zh-CN" altLang="en-US" b="0" i="0" dirty="0">
                <a:solidFill>
                  <a:srgbClr val="000000"/>
                </a:solidFill>
                <a:effectLst/>
                <a:latin typeface="微软雅黑" panose="020B0503020204020204" pitchFamily="34" charset="-122"/>
                <a:ea typeface="微软雅黑" panose="020B0503020204020204" pitchFamily="34" charset="-122"/>
              </a:rPr>
              <a:t>点几何一致性损失（</a:t>
            </a:r>
            <a:r>
              <a:rPr lang="en-US" altLang="zh-CN" b="1" dirty="0"/>
              <a:t>Homologous Point Geometric Consistency Loss</a:t>
            </a:r>
            <a:r>
              <a:rPr lang="zh-CN" altLang="en-US" b="1" dirty="0"/>
              <a:t>，简称</a:t>
            </a:r>
            <a:r>
              <a:rPr lang="en-US" altLang="zh-CN" b="1" dirty="0">
                <a:solidFill>
                  <a:srgbClr val="FF0000"/>
                </a:solidFill>
              </a:rPr>
              <a:t>HPL</a:t>
            </a:r>
            <a:r>
              <a:rPr lang="zh-CN" altLang="en-US" b="0" i="0" dirty="0">
                <a:solidFill>
                  <a:srgbClr val="000000"/>
                </a:solidFill>
                <a:effectLst/>
                <a:latin typeface="微软雅黑" panose="020B0503020204020204" pitchFamily="34" charset="-122"/>
                <a:ea typeface="微软雅黑" panose="020B0503020204020204" pitchFamily="34" charset="-122"/>
              </a:rPr>
              <a:t>），实现了二维图像到三维空间特征映射的精确性和一致性，显著提升了多无人机协同</a:t>
            </a:r>
            <a:r>
              <a:rPr lang="en-US" altLang="zh-CN" b="0" i="0" dirty="0">
                <a:solidFill>
                  <a:srgbClr val="000000"/>
                </a:solidFill>
                <a:effectLst/>
                <a:latin typeface="微软雅黑" panose="020B0503020204020204" pitchFamily="34" charset="-122"/>
                <a:ea typeface="微软雅黑" panose="020B0503020204020204" pitchFamily="34" charset="-122"/>
              </a:rPr>
              <a:t>3D</a:t>
            </a:r>
            <a:r>
              <a:rPr lang="zh-CN" altLang="en-US" b="0" i="0" dirty="0">
                <a:solidFill>
                  <a:srgbClr val="000000"/>
                </a:solidFill>
                <a:effectLst/>
                <a:latin typeface="微软雅黑" panose="020B0503020204020204" pitchFamily="34" charset="-122"/>
                <a:ea typeface="微软雅黑" panose="020B0503020204020204" pitchFamily="34" charset="-122"/>
              </a:rPr>
              <a:t>目标检测性能。</a:t>
            </a:r>
            <a:endParaRPr lang="en-US" altLang="zh-CN" b="0" i="0" dirty="0">
              <a:solidFill>
                <a:srgbClr val="0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5917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61BFB-77F7-DAF4-5D7C-2B8F02F9C68C}"/>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09CD4889-A2C6-6F76-8E38-07F40A6E02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29BED52F-D143-C9B0-7610-1870847205CC}"/>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AD566553-889A-1028-B71B-D23AADBA909E}"/>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AAF760C5-FA83-2C92-3826-CD4CBD005E02}"/>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107A277C-564F-DBD9-47B5-EC423057B7C5}"/>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47754A3E-4747-27DB-20BE-CD6037F95215}"/>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512DEE7B-0C40-189B-52A3-3ED656EEF3A9}"/>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6" name="文本框 5">
            <a:extLst>
              <a:ext uri="{FF2B5EF4-FFF2-40B4-BE49-F238E27FC236}">
                <a16:creationId xmlns:a16="http://schemas.microsoft.com/office/drawing/2014/main" id="{FF53759D-12E7-C8D9-3AB2-963A8E69138A}"/>
              </a:ext>
            </a:extLst>
          </p:cNvPr>
          <p:cNvSpPr txBox="1"/>
          <p:nvPr/>
        </p:nvSpPr>
        <p:spPr>
          <a:xfrm>
            <a:off x="827664" y="1663069"/>
            <a:ext cx="10946248" cy="92333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buNone/>
            </a:pPr>
            <a:r>
              <a:rPr lang="zh-CN" altLang="en-US" dirty="0"/>
              <a:t>在本文中，我们开发了一种名为</a:t>
            </a:r>
            <a:r>
              <a:rPr lang="en-US" altLang="zh-CN" dirty="0" err="1"/>
              <a:t>UCDNet</a:t>
            </a:r>
            <a:r>
              <a:rPr lang="zh-CN" altLang="en-US" dirty="0"/>
              <a:t>的多无人机协作 </a:t>
            </a:r>
            <a:r>
              <a:rPr lang="en-US" altLang="zh-CN" dirty="0"/>
              <a:t>3D </a:t>
            </a:r>
            <a:r>
              <a:rPr lang="zh-CN" altLang="en-US" dirty="0"/>
              <a:t>目标检测网络。考虑场景中的 </a:t>
            </a:r>
            <a:r>
              <a:rPr lang="en-US" altLang="zh-CN" dirty="0"/>
              <a:t>N </a:t>
            </a:r>
            <a:r>
              <a:rPr lang="zh-CN" altLang="en-US" dirty="0"/>
              <a:t>架无人机，其中第 </a:t>
            </a:r>
            <a:r>
              <a:rPr lang="en-US" altLang="zh-CN" dirty="0"/>
              <a:t>N </a:t>
            </a:r>
            <a:r>
              <a:rPr lang="zh-CN" altLang="en-US" dirty="0"/>
              <a:t>架无人机是自我无人机，令                          表示第</a:t>
            </a:r>
            <a:r>
              <a:rPr lang="en-US" altLang="zh-CN" dirty="0" err="1"/>
              <a:t>i</a:t>
            </a:r>
            <a:r>
              <a:rPr lang="zh-CN" altLang="en-US" dirty="0"/>
              <a:t>架无人机捕获的图像观察结果，并令      表示来自自我无人机的图像。</a:t>
            </a:r>
            <a:r>
              <a:rPr lang="en-US" altLang="zh-CN" dirty="0"/>
              <a:t>Y</a:t>
            </a:r>
            <a:r>
              <a:rPr lang="zh-CN" altLang="en-US" dirty="0"/>
              <a:t>表示相应的真实地面监督。</a:t>
            </a:r>
            <a:r>
              <a:rPr lang="en-US" altLang="zh-CN" dirty="0" err="1"/>
              <a:t>UCDNet</a:t>
            </a:r>
            <a:r>
              <a:rPr lang="zh-CN" altLang="en-US" dirty="0"/>
              <a:t>的目标就是最大化给予相机的</a:t>
            </a:r>
            <a:r>
              <a:rPr lang="en-US" altLang="zh-CN" dirty="0"/>
              <a:t>3D</a:t>
            </a:r>
            <a:r>
              <a:rPr lang="zh-CN" altLang="en-US" dirty="0"/>
              <a:t>检测性能：</a:t>
            </a:r>
            <a:endParaRPr lang="zh-CN" altLang="en-US" b="0" i="0" dirty="0">
              <a:solidFill>
                <a:srgbClr val="000000"/>
              </a:solidFill>
              <a:effectLst/>
              <a:latin typeface="微软雅黑" panose="020B0503020204020204" pitchFamily="34" charset="-122"/>
              <a:ea typeface="微软雅黑" panose="020B0503020204020204" pitchFamily="34" charset="-122"/>
            </a:endParaRPr>
          </a:p>
        </p:txBody>
      </p:sp>
      <p:graphicFrame>
        <p:nvGraphicFramePr>
          <p:cNvPr id="4" name="对象 3">
            <a:extLst>
              <a:ext uri="{FF2B5EF4-FFF2-40B4-BE49-F238E27FC236}">
                <a16:creationId xmlns:a16="http://schemas.microsoft.com/office/drawing/2014/main" id="{BE09321D-A596-2FAB-9A0A-53792D8693A1}"/>
              </a:ext>
            </a:extLst>
          </p:cNvPr>
          <p:cNvGraphicFramePr>
            <a:graphicFrameLocks noChangeAspect="1"/>
          </p:cNvGraphicFramePr>
          <p:nvPr>
            <p:extLst>
              <p:ext uri="{D42A27DB-BD31-4B8C-83A1-F6EECF244321}">
                <p14:modId xmlns:p14="http://schemas.microsoft.com/office/powerpoint/2010/main" val="226652430"/>
              </p:ext>
            </p:extLst>
          </p:nvPr>
        </p:nvGraphicFramePr>
        <p:xfrm>
          <a:off x="4432549" y="1985073"/>
          <a:ext cx="1456973" cy="355542"/>
        </p:xfrm>
        <a:graphic>
          <a:graphicData uri="http://schemas.openxmlformats.org/presentationml/2006/ole">
            <mc:AlternateContent xmlns:mc="http://schemas.openxmlformats.org/markup-compatibility/2006">
              <mc:Choice xmlns:v="urn:schemas-microsoft-com:vml" Requires="v">
                <p:oleObj name="AxMath" r:id="rId4" imgW="930960" imgH="226800" progId="Equation.AxMath">
                  <p:embed/>
                </p:oleObj>
              </mc:Choice>
              <mc:Fallback>
                <p:oleObj name="AxMath" r:id="rId4" imgW="930960" imgH="226800" progId="Equation.AxMath">
                  <p:embed/>
                  <p:pic>
                    <p:nvPicPr>
                      <p:cNvPr id="0" name=""/>
                      <p:cNvPicPr/>
                      <p:nvPr/>
                    </p:nvPicPr>
                    <p:blipFill>
                      <a:blip r:embed="rId5"/>
                      <a:stretch>
                        <a:fillRect/>
                      </a:stretch>
                    </p:blipFill>
                    <p:spPr>
                      <a:xfrm>
                        <a:off x="4432549" y="1985073"/>
                        <a:ext cx="1456973" cy="35554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C0A28BCC-5FFC-867D-B2FF-64FDDF024457}"/>
              </a:ext>
            </a:extLst>
          </p:cNvPr>
          <p:cNvGraphicFramePr>
            <a:graphicFrameLocks noChangeAspect="1"/>
          </p:cNvGraphicFramePr>
          <p:nvPr>
            <p:extLst>
              <p:ext uri="{D42A27DB-BD31-4B8C-83A1-F6EECF244321}">
                <p14:modId xmlns:p14="http://schemas.microsoft.com/office/powerpoint/2010/main" val="1483046101"/>
              </p:ext>
            </p:extLst>
          </p:nvPr>
        </p:nvGraphicFramePr>
        <p:xfrm>
          <a:off x="10403036" y="1929484"/>
          <a:ext cx="376749" cy="390500"/>
        </p:xfrm>
        <a:graphic>
          <a:graphicData uri="http://schemas.openxmlformats.org/presentationml/2006/ole">
            <mc:AlternateContent xmlns:mc="http://schemas.openxmlformats.org/markup-compatibility/2006">
              <mc:Choice xmlns:v="urn:schemas-microsoft-com:vml" Requires="v">
                <p:oleObj name="AxMath" r:id="rId6" imgW="216720" imgH="226080" progId="Equation.AxMath">
                  <p:embed/>
                </p:oleObj>
              </mc:Choice>
              <mc:Fallback>
                <p:oleObj name="AxMath" r:id="rId6" imgW="216720" imgH="226080" progId="Equation.AxMath">
                  <p:embed/>
                  <p:pic>
                    <p:nvPicPr>
                      <p:cNvPr id="0" name=""/>
                      <p:cNvPicPr/>
                      <p:nvPr/>
                    </p:nvPicPr>
                    <p:blipFill>
                      <a:blip r:embed="rId7"/>
                      <a:stretch>
                        <a:fillRect/>
                      </a:stretch>
                    </p:blipFill>
                    <p:spPr>
                      <a:xfrm>
                        <a:off x="10403036" y="1929484"/>
                        <a:ext cx="376749" cy="390500"/>
                      </a:xfrm>
                      <a:prstGeom prst="rect">
                        <a:avLst/>
                      </a:prstGeom>
                    </p:spPr>
                  </p:pic>
                </p:oleObj>
              </mc:Fallback>
            </mc:AlternateContent>
          </a:graphicData>
        </a:graphic>
      </p:graphicFrame>
      <p:pic>
        <p:nvPicPr>
          <p:cNvPr id="17" name="图片 16">
            <a:extLst>
              <a:ext uri="{FF2B5EF4-FFF2-40B4-BE49-F238E27FC236}">
                <a16:creationId xmlns:a16="http://schemas.microsoft.com/office/drawing/2014/main" id="{C46EFC5D-578C-ECEA-F375-CD20020BA61F}"/>
              </a:ext>
            </a:extLst>
          </p:cNvPr>
          <p:cNvPicPr>
            <a:picLocks noChangeAspect="1"/>
          </p:cNvPicPr>
          <p:nvPr/>
        </p:nvPicPr>
        <p:blipFill>
          <a:blip r:embed="rId8"/>
          <a:stretch>
            <a:fillRect/>
          </a:stretch>
        </p:blipFill>
        <p:spPr>
          <a:xfrm>
            <a:off x="2544334" y="3072425"/>
            <a:ext cx="6244015" cy="923329"/>
          </a:xfrm>
          <a:prstGeom prst="rect">
            <a:avLst/>
          </a:prstGeom>
        </p:spPr>
      </p:pic>
      <p:pic>
        <p:nvPicPr>
          <p:cNvPr id="21" name="图片 20">
            <a:extLst>
              <a:ext uri="{FF2B5EF4-FFF2-40B4-BE49-F238E27FC236}">
                <a16:creationId xmlns:a16="http://schemas.microsoft.com/office/drawing/2014/main" id="{8D0D9127-9CCA-B2CB-E791-F3E20BD9C483}"/>
              </a:ext>
            </a:extLst>
          </p:cNvPr>
          <p:cNvPicPr>
            <a:picLocks noChangeAspect="1"/>
          </p:cNvPicPr>
          <p:nvPr/>
        </p:nvPicPr>
        <p:blipFill>
          <a:blip r:embed="rId9"/>
          <a:stretch>
            <a:fillRect/>
          </a:stretch>
        </p:blipFill>
        <p:spPr>
          <a:xfrm>
            <a:off x="747925" y="4391702"/>
            <a:ext cx="10443183" cy="923330"/>
          </a:xfrm>
          <a:prstGeom prst="rect">
            <a:avLst/>
          </a:prstGeom>
        </p:spPr>
      </p:pic>
      <p:sp>
        <p:nvSpPr>
          <p:cNvPr id="7" name="文本框 6">
            <a:extLst>
              <a:ext uri="{FF2B5EF4-FFF2-40B4-BE49-F238E27FC236}">
                <a16:creationId xmlns:a16="http://schemas.microsoft.com/office/drawing/2014/main" id="{D0E565A2-AD34-BB80-693F-FB330A02BFBA}"/>
              </a:ext>
            </a:extLst>
          </p:cNvPr>
          <p:cNvSpPr txBox="1"/>
          <p:nvPr/>
        </p:nvSpPr>
        <p:spPr>
          <a:xfrm>
            <a:off x="5677912" y="1065165"/>
            <a:ext cx="6096000" cy="461665"/>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2400" dirty="0" err="1">
                <a:solidFill>
                  <a:srgbClr val="0070C0"/>
                </a:solidFill>
                <a:latin typeface="Times New Roman"/>
                <a:ea typeface="微软雅黑"/>
              </a:rPr>
              <a:t>UCDNet</a:t>
            </a:r>
            <a:r>
              <a:rPr lang="zh-CN" altLang="en-US" sz="2400" dirty="0">
                <a:solidFill>
                  <a:srgbClr val="0070C0"/>
                </a:solidFill>
                <a:latin typeface="Times New Roman"/>
                <a:ea typeface="微软雅黑"/>
              </a:rPr>
              <a:t>（多无人机协同</a:t>
            </a:r>
            <a:r>
              <a:rPr lang="en-US" altLang="zh-CN" sz="2400" dirty="0">
                <a:solidFill>
                  <a:srgbClr val="0070C0"/>
                </a:solidFill>
                <a:latin typeface="Times New Roman"/>
                <a:ea typeface="微软雅黑"/>
              </a:rPr>
              <a:t>3D</a:t>
            </a:r>
            <a:r>
              <a:rPr lang="zh-CN" altLang="en-US" sz="2400" dirty="0">
                <a:solidFill>
                  <a:srgbClr val="0070C0"/>
                </a:solidFill>
                <a:latin typeface="Times New Roman"/>
                <a:ea typeface="微软雅黑"/>
              </a:rPr>
              <a:t>目标检测框架</a:t>
            </a:r>
            <a:r>
              <a:rPr lang="zh-CN" altLang="en-US" sz="1800" dirty="0">
                <a:solidFill>
                  <a:srgbClr val="0070C0"/>
                </a:solidFill>
                <a:latin typeface="Times New Roman"/>
                <a:ea typeface="微软雅黑"/>
              </a:rPr>
              <a:t>）</a:t>
            </a:r>
            <a:endParaRPr lang="en-US" altLang="zh-CN" sz="1800" dirty="0">
              <a:solidFill>
                <a:srgbClr val="0070C0"/>
              </a:solidFill>
              <a:latin typeface="Times New Roman"/>
              <a:ea typeface="微软雅黑"/>
            </a:endParaRPr>
          </a:p>
        </p:txBody>
      </p:sp>
    </p:spTree>
    <p:extLst>
      <p:ext uri="{BB962C8B-B14F-4D97-AF65-F5344CB8AC3E}">
        <p14:creationId xmlns:p14="http://schemas.microsoft.com/office/powerpoint/2010/main" val="3591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D2CCC-0C1F-1087-96AE-5DDAA90F34CB}"/>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2BF805CA-6F7E-B85B-7978-B9820D7CA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C14D66A0-CE38-EF3B-9469-A6E4CAE71E54}"/>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46A190E9-FB6D-0B02-2B65-B34925E244D4}"/>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D0238087-8E79-A705-3672-9FB6F913B253}"/>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41913623-EF75-CA77-18C9-A08C77112C37}"/>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C4BF0865-6119-CD62-D113-20D7A48C6DAC}"/>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54E3B919-9520-4ED7-7039-C3A099E87D51}"/>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9" name="文本框 8">
            <a:extLst>
              <a:ext uri="{FF2B5EF4-FFF2-40B4-BE49-F238E27FC236}">
                <a16:creationId xmlns:a16="http://schemas.microsoft.com/office/drawing/2014/main" id="{596A2F8C-F0D9-6CA3-1791-D3D9679E5679}"/>
              </a:ext>
            </a:extLst>
          </p:cNvPr>
          <p:cNvSpPr txBox="1"/>
          <p:nvPr/>
        </p:nvSpPr>
        <p:spPr>
          <a:xfrm>
            <a:off x="4699859" y="634824"/>
            <a:ext cx="7315159" cy="954107"/>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zh-CN" sz="2800" dirty="0" err="1">
                <a:solidFill>
                  <a:srgbClr val="0070C0"/>
                </a:solidFill>
                <a:latin typeface="Times New Roman"/>
                <a:ea typeface="微软雅黑"/>
              </a:rPr>
              <a:t>UCDNet</a:t>
            </a:r>
            <a:r>
              <a:rPr lang="zh-CN" altLang="en-US" sz="2800" dirty="0">
                <a:solidFill>
                  <a:srgbClr val="0070C0"/>
                </a:solidFill>
                <a:latin typeface="Times New Roman"/>
                <a:ea typeface="微软雅黑"/>
              </a:rPr>
              <a:t>（多无人机协同</a:t>
            </a:r>
            <a:r>
              <a:rPr lang="en-US" altLang="zh-CN" sz="2800" dirty="0">
                <a:solidFill>
                  <a:srgbClr val="0070C0"/>
                </a:solidFill>
                <a:latin typeface="Times New Roman"/>
                <a:ea typeface="微软雅黑"/>
              </a:rPr>
              <a:t>3D</a:t>
            </a:r>
            <a:r>
              <a:rPr lang="zh-CN" altLang="en-US" sz="2800" dirty="0">
                <a:solidFill>
                  <a:srgbClr val="0070C0"/>
                </a:solidFill>
                <a:latin typeface="Times New Roman"/>
                <a:ea typeface="微软雅黑"/>
              </a:rPr>
              <a:t>目标检测框架）</a:t>
            </a:r>
            <a:endParaRPr lang="en-US" altLang="zh-CN" sz="2800" dirty="0">
              <a:solidFill>
                <a:srgbClr val="0070C0"/>
              </a:solidFill>
              <a:latin typeface="Times New Roman"/>
              <a:ea typeface="微软雅黑"/>
            </a:endParaRPr>
          </a:p>
          <a:p>
            <a:pPr algn="ctr"/>
            <a:r>
              <a:rPr lang="zh-CN" altLang="en-US" sz="2800" dirty="0">
                <a:solidFill>
                  <a:srgbClr val="0070C0"/>
                </a:solidFill>
                <a:latin typeface="Times New Roman"/>
                <a:ea typeface="微软雅黑"/>
              </a:rPr>
              <a:t>图像编码→特征映射→特征融合→</a:t>
            </a:r>
            <a:r>
              <a:rPr lang="en-US" altLang="zh-CN" sz="2800" dirty="0">
                <a:solidFill>
                  <a:srgbClr val="0070C0"/>
                </a:solidFill>
                <a:latin typeface="Times New Roman"/>
                <a:ea typeface="微软雅黑"/>
              </a:rPr>
              <a:t>3D </a:t>
            </a:r>
            <a:r>
              <a:rPr lang="zh-CN" altLang="en-US" sz="2800" dirty="0">
                <a:solidFill>
                  <a:srgbClr val="0070C0"/>
                </a:solidFill>
                <a:latin typeface="Times New Roman"/>
                <a:ea typeface="微软雅黑"/>
              </a:rPr>
              <a:t>检测</a:t>
            </a:r>
            <a:endParaRPr lang="en-US" altLang="zh-CN" sz="2800" dirty="0">
              <a:solidFill>
                <a:srgbClr val="0070C0"/>
              </a:solidFill>
              <a:latin typeface="Times New Roman"/>
              <a:ea typeface="微软雅黑"/>
            </a:endParaRPr>
          </a:p>
        </p:txBody>
      </p:sp>
      <p:pic>
        <p:nvPicPr>
          <p:cNvPr id="11" name="图片 10">
            <a:extLst>
              <a:ext uri="{FF2B5EF4-FFF2-40B4-BE49-F238E27FC236}">
                <a16:creationId xmlns:a16="http://schemas.microsoft.com/office/drawing/2014/main" id="{1D0DA394-3336-CC3C-C721-66A8741B8C65}"/>
              </a:ext>
            </a:extLst>
          </p:cNvPr>
          <p:cNvPicPr>
            <a:picLocks noChangeAspect="1"/>
          </p:cNvPicPr>
          <p:nvPr/>
        </p:nvPicPr>
        <p:blipFill>
          <a:blip r:embed="rId4"/>
          <a:stretch>
            <a:fillRect/>
          </a:stretch>
        </p:blipFill>
        <p:spPr>
          <a:xfrm>
            <a:off x="975337" y="1762370"/>
            <a:ext cx="10184275" cy="4643112"/>
          </a:xfrm>
          <a:prstGeom prst="rect">
            <a:avLst/>
          </a:prstGeom>
        </p:spPr>
      </p:pic>
    </p:spTree>
    <p:extLst>
      <p:ext uri="{BB962C8B-B14F-4D97-AF65-F5344CB8AC3E}">
        <p14:creationId xmlns:p14="http://schemas.microsoft.com/office/powerpoint/2010/main" val="3081384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5D18E-7E1A-0901-AA54-35E35EAAA8B3}"/>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FCB4E8DB-51DF-5F08-F9D1-F886BB85C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D87FB504-E550-9581-BB38-4C20EF544D3A}"/>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90AD1985-C0CB-144E-9E27-CF63E07C1CF9}"/>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B5AA18BF-DDF9-02D2-9D40-6109F230418E}"/>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957E23F7-9C46-7332-4085-1DAAA14A1966}"/>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18684DDD-A8A8-8B31-CC47-16C04C67BA01}"/>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C28EFFF1-9E3B-9D86-50BF-471930B7C01B}"/>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31" name="文本框 30">
            <a:extLst>
              <a:ext uri="{FF2B5EF4-FFF2-40B4-BE49-F238E27FC236}">
                <a16:creationId xmlns:a16="http://schemas.microsoft.com/office/drawing/2014/main" id="{B8BFC0FC-CBD7-11D3-FC2F-317F42556CC0}"/>
              </a:ext>
            </a:extLst>
          </p:cNvPr>
          <p:cNvSpPr txBox="1"/>
          <p:nvPr/>
        </p:nvSpPr>
        <p:spPr>
          <a:xfrm>
            <a:off x="4735680" y="834999"/>
            <a:ext cx="6475245"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地面先验引导的特征映射模块（</a:t>
            </a:r>
            <a:r>
              <a:rPr lang="en-US" altLang="zh-CN" sz="2800" dirty="0">
                <a:solidFill>
                  <a:srgbClr val="0070C0"/>
                </a:solidFill>
                <a:latin typeface="Times New Roman"/>
                <a:ea typeface="微软雅黑"/>
              </a:rPr>
              <a:t>GFM</a:t>
            </a:r>
            <a:r>
              <a:rPr lang="zh-CN" altLang="en-US" sz="2800" dirty="0">
                <a:solidFill>
                  <a:srgbClr val="0070C0"/>
                </a:solidFill>
                <a:latin typeface="Times New Roman"/>
                <a:ea typeface="微软雅黑"/>
              </a:rPr>
              <a:t>）</a:t>
            </a:r>
          </a:p>
        </p:txBody>
      </p:sp>
      <p:sp>
        <p:nvSpPr>
          <p:cNvPr id="24" name="文本框 23">
            <a:extLst>
              <a:ext uri="{FF2B5EF4-FFF2-40B4-BE49-F238E27FC236}">
                <a16:creationId xmlns:a16="http://schemas.microsoft.com/office/drawing/2014/main" id="{302EFFA1-AF16-A6F4-B6EB-F939A04C0AA4}"/>
              </a:ext>
            </a:extLst>
          </p:cNvPr>
          <p:cNvSpPr txBox="1"/>
          <p:nvPr/>
        </p:nvSpPr>
        <p:spPr>
          <a:xfrm>
            <a:off x="4472376" y="2077209"/>
            <a:ext cx="5633708" cy="1138773"/>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3200" dirty="0"/>
              <a:t>Step1</a:t>
            </a:r>
            <a:r>
              <a:rPr lang="en-US" altLang="zh-CN" dirty="0"/>
              <a:t>:</a:t>
            </a:r>
          </a:p>
          <a:p>
            <a:endParaRPr lang="en-US" altLang="zh-CN" dirty="0"/>
          </a:p>
          <a:p>
            <a:pPr marL="285750" indent="-285750">
              <a:buFont typeface="Wingdings" panose="05000000000000000000" pitchFamily="2" charset="2"/>
              <a:buChar char="l"/>
            </a:pPr>
            <a:endParaRPr lang="en-US" altLang="zh-CN" dirty="0"/>
          </a:p>
        </p:txBody>
      </p:sp>
      <p:pic>
        <p:nvPicPr>
          <p:cNvPr id="11" name="图片 10">
            <a:extLst>
              <a:ext uri="{FF2B5EF4-FFF2-40B4-BE49-F238E27FC236}">
                <a16:creationId xmlns:a16="http://schemas.microsoft.com/office/drawing/2014/main" id="{E1283347-6E3E-2648-015F-1715FD832E4A}"/>
              </a:ext>
            </a:extLst>
          </p:cNvPr>
          <p:cNvPicPr>
            <a:picLocks noChangeAspect="1"/>
          </p:cNvPicPr>
          <p:nvPr/>
        </p:nvPicPr>
        <p:blipFill>
          <a:blip r:embed="rId4"/>
          <a:stretch>
            <a:fillRect/>
          </a:stretch>
        </p:blipFill>
        <p:spPr>
          <a:xfrm>
            <a:off x="166339" y="1548989"/>
            <a:ext cx="4425326" cy="2645023"/>
          </a:xfrm>
          <a:prstGeom prst="rect">
            <a:avLst/>
          </a:prstGeom>
        </p:spPr>
      </p:pic>
      <p:pic>
        <p:nvPicPr>
          <p:cNvPr id="15" name="图片 14">
            <a:extLst>
              <a:ext uri="{FF2B5EF4-FFF2-40B4-BE49-F238E27FC236}">
                <a16:creationId xmlns:a16="http://schemas.microsoft.com/office/drawing/2014/main" id="{768C796A-F68F-63CE-F0D2-EAB5E3D1DE56}"/>
              </a:ext>
            </a:extLst>
          </p:cNvPr>
          <p:cNvPicPr>
            <a:picLocks noChangeAspect="1"/>
          </p:cNvPicPr>
          <p:nvPr/>
        </p:nvPicPr>
        <p:blipFill>
          <a:blip r:embed="rId5"/>
          <a:stretch>
            <a:fillRect/>
          </a:stretch>
        </p:blipFill>
        <p:spPr>
          <a:xfrm>
            <a:off x="166339" y="4095774"/>
            <a:ext cx="5633709" cy="2626302"/>
          </a:xfrm>
          <a:prstGeom prst="rect">
            <a:avLst/>
          </a:prstGeom>
        </p:spPr>
      </p:pic>
      <p:pic>
        <p:nvPicPr>
          <p:cNvPr id="33" name="图片 32">
            <a:extLst>
              <a:ext uri="{FF2B5EF4-FFF2-40B4-BE49-F238E27FC236}">
                <a16:creationId xmlns:a16="http://schemas.microsoft.com/office/drawing/2014/main" id="{7AF97BC9-9D0A-6A1E-7AD3-177642B3A94F}"/>
              </a:ext>
            </a:extLst>
          </p:cNvPr>
          <p:cNvPicPr>
            <a:picLocks noChangeAspect="1"/>
          </p:cNvPicPr>
          <p:nvPr/>
        </p:nvPicPr>
        <p:blipFill>
          <a:blip r:embed="rId6"/>
          <a:stretch>
            <a:fillRect/>
          </a:stretch>
        </p:blipFill>
        <p:spPr>
          <a:xfrm>
            <a:off x="5726419" y="4329639"/>
            <a:ext cx="5714286" cy="838095"/>
          </a:xfrm>
          <a:prstGeom prst="rect">
            <a:avLst/>
          </a:prstGeom>
        </p:spPr>
      </p:pic>
      <p:pic>
        <p:nvPicPr>
          <p:cNvPr id="5" name="图片 4">
            <a:extLst>
              <a:ext uri="{FF2B5EF4-FFF2-40B4-BE49-F238E27FC236}">
                <a16:creationId xmlns:a16="http://schemas.microsoft.com/office/drawing/2014/main" id="{3135A140-84F1-9617-495B-2964E5C4E617}"/>
              </a:ext>
            </a:extLst>
          </p:cNvPr>
          <p:cNvPicPr>
            <a:picLocks noChangeAspect="1"/>
          </p:cNvPicPr>
          <p:nvPr/>
        </p:nvPicPr>
        <p:blipFill>
          <a:blip r:embed="rId7"/>
          <a:stretch>
            <a:fillRect/>
          </a:stretch>
        </p:blipFill>
        <p:spPr>
          <a:xfrm>
            <a:off x="4472376" y="2830168"/>
            <a:ext cx="7553286" cy="811850"/>
          </a:xfrm>
          <a:prstGeom prst="rect">
            <a:avLst/>
          </a:prstGeom>
        </p:spPr>
      </p:pic>
    </p:spTree>
    <p:extLst>
      <p:ext uri="{BB962C8B-B14F-4D97-AF65-F5344CB8AC3E}">
        <p14:creationId xmlns:p14="http://schemas.microsoft.com/office/powerpoint/2010/main" val="240676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A0645-CA19-F955-DF56-07CE3769DAAE}"/>
            </a:ext>
          </a:extLst>
        </p:cNvPr>
        <p:cNvGrpSpPr/>
        <p:nvPr/>
      </p:nvGrpSpPr>
      <p:grpSpPr>
        <a:xfrm>
          <a:off x="0" y="0"/>
          <a:ext cx="0" cy="0"/>
          <a:chOff x="0" y="0"/>
          <a:chExt cx="0" cy="0"/>
        </a:xfrm>
      </p:grpSpPr>
      <p:sp>
        <p:nvSpPr>
          <p:cNvPr id="12" name="文本框 11">
            <a:extLst>
              <a:ext uri="{FF2B5EF4-FFF2-40B4-BE49-F238E27FC236}">
                <a16:creationId xmlns:a16="http://schemas.microsoft.com/office/drawing/2014/main" id="{17B89E5E-3C22-BFAA-7183-5C0509BC91B8}"/>
              </a:ext>
            </a:extLst>
          </p:cNvPr>
          <p:cNvSpPr txBox="1"/>
          <p:nvPr/>
        </p:nvSpPr>
        <p:spPr>
          <a:xfrm>
            <a:off x="4369887" y="1894821"/>
            <a:ext cx="5633708" cy="1138773"/>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3200" dirty="0"/>
              <a:t>Step2</a:t>
            </a:r>
            <a:r>
              <a:rPr lang="en-US" altLang="zh-CN" dirty="0"/>
              <a:t>:</a:t>
            </a:r>
          </a:p>
          <a:p>
            <a:endParaRPr lang="en-US" altLang="zh-CN" dirty="0"/>
          </a:p>
          <a:p>
            <a:pPr marL="285750" indent="-285750">
              <a:buFont typeface="Wingdings" panose="05000000000000000000" pitchFamily="2" charset="2"/>
              <a:buChar char="l"/>
            </a:pPr>
            <a:endParaRPr lang="en-US" altLang="zh-CN" dirty="0"/>
          </a:p>
        </p:txBody>
      </p:sp>
      <p:pic>
        <p:nvPicPr>
          <p:cNvPr id="2" name="图片 1">
            <a:extLst>
              <a:ext uri="{FF2B5EF4-FFF2-40B4-BE49-F238E27FC236}">
                <a16:creationId xmlns:a16="http://schemas.microsoft.com/office/drawing/2014/main" id="{16DB421F-E42F-6321-B40E-4F2776F8BB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AA977EF8-9888-AB77-DFAF-3AD41E0771DA}"/>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EB99B8C8-AB0A-1F8F-427E-A1B482536EB1}"/>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A4BEBD4-092E-7C87-D3BE-E45DCE318E06}"/>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F4B80FF3-441C-6B41-1EDD-F263AD803C97}"/>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E8C45546-CA34-330A-40FB-1DAC2AD92FC9}"/>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9CEEF042-7EDF-06E7-38D7-7FDF708FAA7F}"/>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sp>
        <p:nvSpPr>
          <p:cNvPr id="31" name="文本框 30">
            <a:extLst>
              <a:ext uri="{FF2B5EF4-FFF2-40B4-BE49-F238E27FC236}">
                <a16:creationId xmlns:a16="http://schemas.microsoft.com/office/drawing/2014/main" id="{2FD20E43-4011-7BB7-AF0B-680B3D7FA4AF}"/>
              </a:ext>
            </a:extLst>
          </p:cNvPr>
          <p:cNvSpPr txBox="1"/>
          <p:nvPr/>
        </p:nvSpPr>
        <p:spPr>
          <a:xfrm>
            <a:off x="4735680" y="834999"/>
            <a:ext cx="6475245"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地面先验引导的特征映射模块（</a:t>
            </a:r>
            <a:r>
              <a:rPr lang="en-US" altLang="zh-CN" sz="2800" dirty="0">
                <a:solidFill>
                  <a:srgbClr val="0070C0"/>
                </a:solidFill>
                <a:latin typeface="Times New Roman"/>
                <a:ea typeface="微软雅黑"/>
              </a:rPr>
              <a:t>GFM</a:t>
            </a:r>
            <a:r>
              <a:rPr lang="zh-CN" altLang="en-US" sz="2800" dirty="0">
                <a:solidFill>
                  <a:srgbClr val="0070C0"/>
                </a:solidFill>
                <a:latin typeface="Times New Roman"/>
                <a:ea typeface="微软雅黑"/>
              </a:rPr>
              <a:t>）</a:t>
            </a:r>
          </a:p>
        </p:txBody>
      </p:sp>
      <p:pic>
        <p:nvPicPr>
          <p:cNvPr id="11" name="图片 10">
            <a:extLst>
              <a:ext uri="{FF2B5EF4-FFF2-40B4-BE49-F238E27FC236}">
                <a16:creationId xmlns:a16="http://schemas.microsoft.com/office/drawing/2014/main" id="{3F88AD88-A3FD-7502-97CB-BC06BB9C6DCC}"/>
              </a:ext>
            </a:extLst>
          </p:cNvPr>
          <p:cNvPicPr>
            <a:picLocks noChangeAspect="1"/>
          </p:cNvPicPr>
          <p:nvPr/>
        </p:nvPicPr>
        <p:blipFill>
          <a:blip r:embed="rId4"/>
          <a:stretch>
            <a:fillRect/>
          </a:stretch>
        </p:blipFill>
        <p:spPr>
          <a:xfrm>
            <a:off x="142816" y="1499635"/>
            <a:ext cx="4301365" cy="2570931"/>
          </a:xfrm>
          <a:prstGeom prst="rect">
            <a:avLst/>
          </a:prstGeom>
        </p:spPr>
      </p:pic>
      <p:pic>
        <p:nvPicPr>
          <p:cNvPr id="15" name="图片 14">
            <a:extLst>
              <a:ext uri="{FF2B5EF4-FFF2-40B4-BE49-F238E27FC236}">
                <a16:creationId xmlns:a16="http://schemas.microsoft.com/office/drawing/2014/main" id="{85FE2F06-90FF-8892-B2F2-777DE57545F1}"/>
              </a:ext>
            </a:extLst>
          </p:cNvPr>
          <p:cNvPicPr>
            <a:picLocks noChangeAspect="1"/>
          </p:cNvPicPr>
          <p:nvPr/>
        </p:nvPicPr>
        <p:blipFill>
          <a:blip r:embed="rId5"/>
          <a:stretch>
            <a:fillRect/>
          </a:stretch>
        </p:blipFill>
        <p:spPr>
          <a:xfrm>
            <a:off x="207856" y="3879712"/>
            <a:ext cx="5888144" cy="2744914"/>
          </a:xfrm>
          <a:prstGeom prst="rect">
            <a:avLst/>
          </a:prstGeom>
        </p:spPr>
      </p:pic>
      <p:pic>
        <p:nvPicPr>
          <p:cNvPr id="6" name="图片 5">
            <a:extLst>
              <a:ext uri="{FF2B5EF4-FFF2-40B4-BE49-F238E27FC236}">
                <a16:creationId xmlns:a16="http://schemas.microsoft.com/office/drawing/2014/main" id="{30832E4F-F222-8F14-C2D8-13B83CF32383}"/>
              </a:ext>
            </a:extLst>
          </p:cNvPr>
          <p:cNvPicPr>
            <a:picLocks noChangeAspect="1"/>
          </p:cNvPicPr>
          <p:nvPr/>
        </p:nvPicPr>
        <p:blipFill>
          <a:blip r:embed="rId6"/>
          <a:stretch>
            <a:fillRect/>
          </a:stretch>
        </p:blipFill>
        <p:spPr>
          <a:xfrm>
            <a:off x="4369887" y="2595179"/>
            <a:ext cx="7605170" cy="1127451"/>
          </a:xfrm>
          <a:prstGeom prst="rect">
            <a:avLst/>
          </a:prstGeom>
        </p:spPr>
      </p:pic>
      <p:pic>
        <p:nvPicPr>
          <p:cNvPr id="8" name="图片 7">
            <a:extLst>
              <a:ext uri="{FF2B5EF4-FFF2-40B4-BE49-F238E27FC236}">
                <a16:creationId xmlns:a16="http://schemas.microsoft.com/office/drawing/2014/main" id="{9E16B791-F0D1-C190-E55C-382E24F80422}"/>
              </a:ext>
            </a:extLst>
          </p:cNvPr>
          <p:cNvPicPr>
            <a:picLocks noChangeAspect="1"/>
          </p:cNvPicPr>
          <p:nvPr/>
        </p:nvPicPr>
        <p:blipFill>
          <a:blip r:embed="rId7"/>
          <a:stretch>
            <a:fillRect/>
          </a:stretch>
        </p:blipFill>
        <p:spPr>
          <a:xfrm>
            <a:off x="6317089" y="3810253"/>
            <a:ext cx="4173251" cy="671222"/>
          </a:xfrm>
          <a:prstGeom prst="rect">
            <a:avLst/>
          </a:prstGeom>
        </p:spPr>
      </p:pic>
      <p:pic>
        <p:nvPicPr>
          <p:cNvPr id="10" name="图片 9">
            <a:extLst>
              <a:ext uri="{FF2B5EF4-FFF2-40B4-BE49-F238E27FC236}">
                <a16:creationId xmlns:a16="http://schemas.microsoft.com/office/drawing/2014/main" id="{D10F3E0C-0C5E-5AF7-94E5-B3D6E39A39E1}"/>
              </a:ext>
            </a:extLst>
          </p:cNvPr>
          <p:cNvPicPr>
            <a:picLocks noChangeAspect="1"/>
          </p:cNvPicPr>
          <p:nvPr/>
        </p:nvPicPr>
        <p:blipFill>
          <a:blip r:embed="rId8"/>
          <a:stretch>
            <a:fillRect/>
          </a:stretch>
        </p:blipFill>
        <p:spPr>
          <a:xfrm>
            <a:off x="6531438" y="4569098"/>
            <a:ext cx="4191504" cy="947644"/>
          </a:xfrm>
          <a:prstGeom prst="rect">
            <a:avLst/>
          </a:prstGeom>
        </p:spPr>
      </p:pic>
    </p:spTree>
    <p:extLst>
      <p:ext uri="{BB962C8B-B14F-4D97-AF65-F5344CB8AC3E}">
        <p14:creationId xmlns:p14="http://schemas.microsoft.com/office/powerpoint/2010/main" val="240584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D6C51-90B0-EDA0-EE4F-F02335833572}"/>
            </a:ext>
          </a:extLst>
        </p:cNvPr>
        <p:cNvGrpSpPr/>
        <p:nvPr/>
      </p:nvGrpSpPr>
      <p:grpSpPr>
        <a:xfrm>
          <a:off x="0" y="0"/>
          <a:ext cx="0" cy="0"/>
          <a:chOff x="0" y="0"/>
          <a:chExt cx="0" cy="0"/>
        </a:xfrm>
      </p:grpSpPr>
      <p:sp>
        <p:nvSpPr>
          <p:cNvPr id="17" name="文本框 16">
            <a:extLst>
              <a:ext uri="{FF2B5EF4-FFF2-40B4-BE49-F238E27FC236}">
                <a16:creationId xmlns:a16="http://schemas.microsoft.com/office/drawing/2014/main" id="{062144DA-7F0C-A461-4347-BCA7DF7E8371}"/>
              </a:ext>
            </a:extLst>
          </p:cNvPr>
          <p:cNvSpPr txBox="1"/>
          <p:nvPr/>
        </p:nvSpPr>
        <p:spPr>
          <a:xfrm>
            <a:off x="4444181" y="1646327"/>
            <a:ext cx="5633708" cy="1138773"/>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zh-CN" sz="3200" dirty="0"/>
              <a:t>Step3</a:t>
            </a:r>
            <a:r>
              <a:rPr lang="en-US" altLang="zh-CN" dirty="0"/>
              <a:t>:</a:t>
            </a:r>
          </a:p>
          <a:p>
            <a:endParaRPr lang="en-US" altLang="zh-CN" dirty="0"/>
          </a:p>
          <a:p>
            <a:pPr marL="285750" indent="-285750">
              <a:buFont typeface="Wingdings" panose="05000000000000000000" pitchFamily="2" charset="2"/>
              <a:buChar char="l"/>
            </a:pPr>
            <a:endParaRPr lang="en-US" altLang="zh-CN" dirty="0"/>
          </a:p>
        </p:txBody>
      </p:sp>
      <p:pic>
        <p:nvPicPr>
          <p:cNvPr id="2" name="图片 1">
            <a:extLst>
              <a:ext uri="{FF2B5EF4-FFF2-40B4-BE49-F238E27FC236}">
                <a16:creationId xmlns:a16="http://schemas.microsoft.com/office/drawing/2014/main" id="{C26A07E2-AB9A-7C56-96FA-91B73BF63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17" y="617901"/>
            <a:ext cx="915835" cy="867277"/>
          </a:xfrm>
          <a:prstGeom prst="rect">
            <a:avLst/>
          </a:prstGeom>
        </p:spPr>
      </p:pic>
      <p:sp>
        <p:nvSpPr>
          <p:cNvPr id="3" name="文本框 2">
            <a:extLst>
              <a:ext uri="{FF2B5EF4-FFF2-40B4-BE49-F238E27FC236}">
                <a16:creationId xmlns:a16="http://schemas.microsoft.com/office/drawing/2014/main" id="{91D4CC34-2BCE-2A80-341B-5207831E36BA}"/>
              </a:ext>
            </a:extLst>
          </p:cNvPr>
          <p:cNvSpPr txBox="1"/>
          <p:nvPr/>
        </p:nvSpPr>
        <p:spPr>
          <a:xfrm>
            <a:off x="600330" y="759151"/>
            <a:ext cx="375008" cy="584775"/>
          </a:xfrm>
          <a:prstGeom prst="rect">
            <a:avLst/>
          </a:prstGeom>
          <a:noFill/>
        </p:spPr>
        <p:txBody>
          <a:bodyPr wrap="square" rtlCol="0">
            <a:spAutoFit/>
          </a:bodyPr>
          <a:lstStyle/>
          <a:p>
            <a:r>
              <a:rPr lang="en-US" altLang="zh-CN" sz="3200" dirty="0">
                <a:solidFill>
                  <a:schemeClr val="accent1">
                    <a:lumMod val="75000"/>
                  </a:schemeClr>
                </a:solidFill>
                <a:cs typeface="+mn-ea"/>
                <a:sym typeface="+mn-lt"/>
              </a:rPr>
              <a:t>2</a:t>
            </a:r>
            <a:endParaRPr lang="zh-CN" altLang="en-US" sz="3200" dirty="0">
              <a:solidFill>
                <a:schemeClr val="accent1">
                  <a:lumMod val="75000"/>
                </a:schemeClr>
              </a:solidFill>
              <a:cs typeface="+mn-ea"/>
              <a:sym typeface="+mn-lt"/>
            </a:endParaRPr>
          </a:p>
        </p:txBody>
      </p:sp>
      <p:sp>
        <p:nvSpPr>
          <p:cNvPr id="16" name="矩形 15">
            <a:extLst>
              <a:ext uri="{FF2B5EF4-FFF2-40B4-BE49-F238E27FC236}">
                <a16:creationId xmlns:a16="http://schemas.microsoft.com/office/drawing/2014/main" id="{DF490DB2-10DA-3CDB-37EC-6DF2F3F3954F}"/>
              </a:ext>
            </a:extLst>
          </p:cNvPr>
          <p:cNvSpPr/>
          <p:nvPr/>
        </p:nvSpPr>
        <p:spPr>
          <a:xfrm>
            <a:off x="0" y="155115"/>
            <a:ext cx="1655328" cy="257314"/>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a16="http://schemas.microsoft.com/office/drawing/2014/main" id="{8ACCAF55-2695-5712-8C30-6A8AEC47D49F}"/>
              </a:ext>
            </a:extLst>
          </p:cNvPr>
          <p:cNvSpPr/>
          <p:nvPr/>
        </p:nvSpPr>
        <p:spPr>
          <a:xfrm>
            <a:off x="0" y="1614"/>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a:extLst>
              <a:ext uri="{FF2B5EF4-FFF2-40B4-BE49-F238E27FC236}">
                <a16:creationId xmlns:a16="http://schemas.microsoft.com/office/drawing/2014/main" id="{A5E33185-4499-B1D0-5FEE-E2386639DB02}"/>
              </a:ext>
            </a:extLst>
          </p:cNvPr>
          <p:cNvSpPr/>
          <p:nvPr/>
        </p:nvSpPr>
        <p:spPr>
          <a:xfrm>
            <a:off x="0" y="6693452"/>
            <a:ext cx="12192000" cy="164287"/>
          </a:xfrm>
          <a:prstGeom prst="rect">
            <a:avLst/>
          </a:prstGeom>
          <a:solidFill>
            <a:srgbClr val="6F8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id="{7B1341BE-B708-CCA4-8CC9-496523DC56F9}"/>
              </a:ext>
            </a:extLst>
          </p:cNvPr>
          <p:cNvSpPr txBox="1"/>
          <p:nvPr/>
        </p:nvSpPr>
        <p:spPr>
          <a:xfrm>
            <a:off x="142816" y="65238"/>
            <a:ext cx="2095500" cy="369332"/>
          </a:xfrm>
          <a:prstGeom prst="rect">
            <a:avLst/>
          </a:prstGeom>
          <a:noFill/>
        </p:spPr>
        <p:txBody>
          <a:bodyPr wrap="square" rtlCol="0">
            <a:spAutoFit/>
          </a:bodyPr>
          <a:lstStyle/>
          <a:p>
            <a:r>
              <a:rPr lang="en-US" altLang="zh-CN" dirty="0">
                <a:solidFill>
                  <a:schemeClr val="bg1"/>
                </a:solidFill>
                <a:cs typeface="+mn-ea"/>
                <a:sym typeface="+mn-lt"/>
              </a:rPr>
              <a:t>Presentation</a:t>
            </a:r>
            <a:endParaRPr lang="zh-CN" altLang="en-US" dirty="0">
              <a:solidFill>
                <a:schemeClr val="bg1"/>
              </a:solidFill>
              <a:cs typeface="+mn-ea"/>
              <a:sym typeface="+mn-lt"/>
            </a:endParaRPr>
          </a:p>
        </p:txBody>
      </p:sp>
      <p:sp>
        <p:nvSpPr>
          <p:cNvPr id="26" name="文本框 25">
            <a:extLst>
              <a:ext uri="{FF2B5EF4-FFF2-40B4-BE49-F238E27FC236}">
                <a16:creationId xmlns:a16="http://schemas.microsoft.com/office/drawing/2014/main" id="{47BC6FBA-18F2-5BD5-FBEF-8BD720061069}"/>
              </a:ext>
            </a:extLst>
          </p:cNvPr>
          <p:cNvSpPr txBox="1"/>
          <p:nvPr/>
        </p:nvSpPr>
        <p:spPr>
          <a:xfrm>
            <a:off x="1655328" y="793828"/>
            <a:ext cx="2330156" cy="58356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rtlCol="0">
            <a:spAutoFit/>
          </a:bodyPr>
          <a:lstStyle/>
          <a:p>
            <a:r>
              <a:rPr lang="en-US" altLang="zh-CN" sz="3200" dirty="0">
                <a:solidFill>
                  <a:srgbClr val="0070C0"/>
                </a:solidFill>
                <a:cs typeface="+mn-ea"/>
                <a:sym typeface="+mn-lt"/>
              </a:rPr>
              <a:t>Method</a:t>
            </a:r>
            <a:endParaRPr lang="zh-CN" altLang="en-US" sz="3200" dirty="0">
              <a:solidFill>
                <a:srgbClr val="0070C0"/>
              </a:solidFill>
              <a:cs typeface="+mn-ea"/>
              <a:sym typeface="+mn-lt"/>
            </a:endParaRPr>
          </a:p>
        </p:txBody>
      </p:sp>
      <p:pic>
        <p:nvPicPr>
          <p:cNvPr id="11" name="图片 10">
            <a:extLst>
              <a:ext uri="{FF2B5EF4-FFF2-40B4-BE49-F238E27FC236}">
                <a16:creationId xmlns:a16="http://schemas.microsoft.com/office/drawing/2014/main" id="{F4F6FE7F-0B4C-C131-43D8-BD041C25E291}"/>
              </a:ext>
            </a:extLst>
          </p:cNvPr>
          <p:cNvPicPr>
            <a:picLocks noChangeAspect="1"/>
          </p:cNvPicPr>
          <p:nvPr/>
        </p:nvPicPr>
        <p:blipFill>
          <a:blip r:embed="rId4"/>
          <a:stretch>
            <a:fillRect/>
          </a:stretch>
        </p:blipFill>
        <p:spPr>
          <a:xfrm>
            <a:off x="142816" y="1499635"/>
            <a:ext cx="4301365" cy="2570931"/>
          </a:xfrm>
          <a:prstGeom prst="rect">
            <a:avLst/>
          </a:prstGeom>
        </p:spPr>
      </p:pic>
      <p:pic>
        <p:nvPicPr>
          <p:cNvPr id="15" name="图片 14">
            <a:extLst>
              <a:ext uri="{FF2B5EF4-FFF2-40B4-BE49-F238E27FC236}">
                <a16:creationId xmlns:a16="http://schemas.microsoft.com/office/drawing/2014/main" id="{3725D757-6AF9-B1C6-FC02-3F5CBFACAE1C}"/>
              </a:ext>
            </a:extLst>
          </p:cNvPr>
          <p:cNvPicPr>
            <a:picLocks noChangeAspect="1"/>
          </p:cNvPicPr>
          <p:nvPr/>
        </p:nvPicPr>
        <p:blipFill>
          <a:blip r:embed="rId5"/>
          <a:stretch>
            <a:fillRect/>
          </a:stretch>
        </p:blipFill>
        <p:spPr>
          <a:xfrm>
            <a:off x="207856" y="3879712"/>
            <a:ext cx="5888144" cy="2744914"/>
          </a:xfrm>
          <a:prstGeom prst="rect">
            <a:avLst/>
          </a:prstGeom>
        </p:spPr>
      </p:pic>
      <p:pic>
        <p:nvPicPr>
          <p:cNvPr id="6" name="图片 5">
            <a:extLst>
              <a:ext uri="{FF2B5EF4-FFF2-40B4-BE49-F238E27FC236}">
                <a16:creationId xmlns:a16="http://schemas.microsoft.com/office/drawing/2014/main" id="{444008E7-F231-103A-A4C1-DF9B75847032}"/>
              </a:ext>
            </a:extLst>
          </p:cNvPr>
          <p:cNvPicPr>
            <a:picLocks noChangeAspect="1"/>
          </p:cNvPicPr>
          <p:nvPr/>
        </p:nvPicPr>
        <p:blipFill>
          <a:blip r:embed="rId6"/>
          <a:stretch>
            <a:fillRect/>
          </a:stretch>
        </p:blipFill>
        <p:spPr>
          <a:xfrm>
            <a:off x="4444181" y="2381421"/>
            <a:ext cx="7427635" cy="698837"/>
          </a:xfrm>
          <a:prstGeom prst="rect">
            <a:avLst/>
          </a:prstGeom>
        </p:spPr>
      </p:pic>
      <p:pic>
        <p:nvPicPr>
          <p:cNvPr id="8" name="图片 7">
            <a:extLst>
              <a:ext uri="{FF2B5EF4-FFF2-40B4-BE49-F238E27FC236}">
                <a16:creationId xmlns:a16="http://schemas.microsoft.com/office/drawing/2014/main" id="{C5C90F3F-2EDE-45B8-E51F-74CB4B65656D}"/>
              </a:ext>
            </a:extLst>
          </p:cNvPr>
          <p:cNvPicPr>
            <a:picLocks noChangeAspect="1"/>
          </p:cNvPicPr>
          <p:nvPr/>
        </p:nvPicPr>
        <p:blipFill>
          <a:blip r:embed="rId7"/>
          <a:stretch>
            <a:fillRect/>
          </a:stretch>
        </p:blipFill>
        <p:spPr>
          <a:xfrm>
            <a:off x="6874919" y="3556404"/>
            <a:ext cx="3305636" cy="3010320"/>
          </a:xfrm>
          <a:prstGeom prst="rect">
            <a:avLst/>
          </a:prstGeom>
        </p:spPr>
      </p:pic>
      <p:sp>
        <p:nvSpPr>
          <p:cNvPr id="31" name="文本框 30">
            <a:extLst>
              <a:ext uri="{FF2B5EF4-FFF2-40B4-BE49-F238E27FC236}">
                <a16:creationId xmlns:a16="http://schemas.microsoft.com/office/drawing/2014/main" id="{5550FA1D-E4C0-40DE-37FD-32B13472AB78}"/>
              </a:ext>
            </a:extLst>
          </p:cNvPr>
          <p:cNvSpPr txBox="1"/>
          <p:nvPr/>
        </p:nvSpPr>
        <p:spPr>
          <a:xfrm>
            <a:off x="4735680" y="834999"/>
            <a:ext cx="6475245" cy="523220"/>
          </a:xfrm>
          <a:prstGeom prst="rect">
            <a:avLst/>
          </a:prstGeom>
          <a:solidFill>
            <a:schemeClr val="lt1"/>
          </a:solidFill>
          <a:ln w="12700" cap="flat" cmpd="sng" algn="ctr">
            <a:noFill/>
            <a:prstDash val="solid"/>
            <a:miter lim="800000"/>
          </a:ln>
          <a:effectLst/>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en-US" sz="2800" dirty="0">
                <a:solidFill>
                  <a:srgbClr val="0070C0"/>
                </a:solidFill>
                <a:latin typeface="Times New Roman"/>
                <a:ea typeface="微软雅黑"/>
              </a:rPr>
              <a:t>地面先验引导的特征映射模块（</a:t>
            </a:r>
            <a:r>
              <a:rPr lang="en-US" altLang="zh-CN" sz="2800" dirty="0">
                <a:solidFill>
                  <a:srgbClr val="0070C0"/>
                </a:solidFill>
                <a:latin typeface="Times New Roman"/>
                <a:ea typeface="微软雅黑"/>
              </a:rPr>
              <a:t>GFM</a:t>
            </a:r>
            <a:r>
              <a:rPr lang="zh-CN" altLang="en-US" sz="2800" dirty="0">
                <a:solidFill>
                  <a:srgbClr val="0070C0"/>
                </a:solidFill>
                <a:latin typeface="Times New Roman"/>
                <a:ea typeface="微软雅黑"/>
              </a:rPr>
              <a:t>）</a:t>
            </a:r>
          </a:p>
        </p:txBody>
      </p:sp>
      <p:pic>
        <p:nvPicPr>
          <p:cNvPr id="13" name="图片 12">
            <a:extLst>
              <a:ext uri="{FF2B5EF4-FFF2-40B4-BE49-F238E27FC236}">
                <a16:creationId xmlns:a16="http://schemas.microsoft.com/office/drawing/2014/main" id="{66774A23-4601-00ED-7968-8AECDA87A071}"/>
              </a:ext>
            </a:extLst>
          </p:cNvPr>
          <p:cNvPicPr>
            <a:picLocks noChangeAspect="1"/>
          </p:cNvPicPr>
          <p:nvPr/>
        </p:nvPicPr>
        <p:blipFill>
          <a:blip r:embed="rId8"/>
          <a:stretch>
            <a:fillRect/>
          </a:stretch>
        </p:blipFill>
        <p:spPr>
          <a:xfrm>
            <a:off x="7115343" y="3080875"/>
            <a:ext cx="2085310" cy="524691"/>
          </a:xfrm>
          <a:prstGeom prst="rect">
            <a:avLst/>
          </a:prstGeom>
        </p:spPr>
      </p:pic>
    </p:spTree>
    <p:extLst>
      <p:ext uri="{BB962C8B-B14F-4D97-AF65-F5344CB8AC3E}">
        <p14:creationId xmlns:p14="http://schemas.microsoft.com/office/powerpoint/2010/main" val="1449367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RkNGU4MDkyYjk4OTYxOGJjMTQ3OThhYjg3ZDAxOW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afgyjid">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lt1"/>
        </a:solidFill>
        <a:ln w="12700" cap="flat" cmpd="sng" algn="ctr">
          <a:noFill/>
          <a:prstDash val="solid"/>
          <a:miter lim="800000"/>
        </a:ln>
        <a:effectLst/>
      </a:spPr>
      <a:bodyPr wrap="square">
        <a:spAutoFit/>
      </a:bodyPr>
      <a:lstStyle>
        <a:defPPr algn="l">
          <a:defRPr dirty="0" smtClean="0">
            <a:solidFill>
              <a:srgbClr val="0070C0"/>
            </a:solidFill>
            <a:cs typeface="+mn-ea"/>
          </a:defRPr>
        </a:defPPr>
      </a:lstStyle>
      <a:style>
        <a:lnRef idx="2">
          <a:schemeClr val="accent6"/>
        </a:lnRef>
        <a:fillRef idx="1">
          <a:schemeClr val="lt1"/>
        </a:fillRef>
        <a:effectRef idx="0">
          <a:schemeClr val="accent6"/>
        </a:effectRef>
        <a:fontRef idx="minor">
          <a:schemeClr val="dk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38347</TotalTime>
  <Words>1878</Words>
  <Application>Microsoft Office PowerPoint</Application>
  <PresentationFormat>宽屏</PresentationFormat>
  <Paragraphs>158</Paragraphs>
  <Slides>24</Slides>
  <Notes>24</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32" baseType="lpstr">
      <vt:lpstr>等线</vt:lpstr>
      <vt:lpstr>微软雅黑</vt:lpstr>
      <vt:lpstr>Arial</vt:lpstr>
      <vt:lpstr>Noto Serif</vt:lpstr>
      <vt:lpstr>Times New Roman</vt:lpstr>
      <vt:lpstr>Wingdings</vt:lpstr>
      <vt:lpstr>Office 主题​​</vt:lpstr>
      <vt:lpstr>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supreyurime</dc:creator>
  <cp:lastModifiedBy>宇辰 汪</cp:lastModifiedBy>
  <cp:revision>2833</cp:revision>
  <dcterms:created xsi:type="dcterms:W3CDTF">2021-07-12T00:37:00Z</dcterms:created>
  <dcterms:modified xsi:type="dcterms:W3CDTF">2025-09-12T00:39:49Z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KSORubyTemplateID">
    <vt:lpwstr>13</vt:lpwstr>
  </property>
  <property fmtid="{D5CDD505-2E9C-101B-9397-08002B2CF9AE}" pid="4" name="ICV">
    <vt:lpwstr>00BC3D043F0C46F7AA98137394EFD989</vt:lpwstr>
  </property>
</Properties>
</file>