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20" r:id="rId2"/>
    <p:sldId id="539" r:id="rId3"/>
    <p:sldId id="538" r:id="rId4"/>
    <p:sldId id="488" r:id="rId5"/>
    <p:sldId id="565" r:id="rId6"/>
    <p:sldId id="568" r:id="rId7"/>
    <p:sldId id="571" r:id="rId8"/>
    <p:sldId id="566" r:id="rId9"/>
    <p:sldId id="569" r:id="rId10"/>
    <p:sldId id="572" r:id="rId11"/>
    <p:sldId id="573" r:id="rId12"/>
    <p:sldId id="588" r:id="rId13"/>
    <p:sldId id="581" r:id="rId14"/>
    <p:sldId id="582" r:id="rId15"/>
    <p:sldId id="570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56" r:id="rId24"/>
    <p:sldId id="583" r:id="rId25"/>
    <p:sldId id="584" r:id="rId26"/>
    <p:sldId id="585" r:id="rId27"/>
    <p:sldId id="586" r:id="rId28"/>
    <p:sldId id="587" r:id="rId29"/>
    <p:sldId id="555" r:id="rId30"/>
    <p:sldId id="259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 jack" initials="s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  <a:srgbClr val="FBFCFD"/>
    <a:srgbClr val="6F8BBE"/>
    <a:srgbClr val="7CA3C6"/>
    <a:srgbClr val="AFC7DD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1635" autoAdjust="0"/>
  </p:normalViewPr>
  <p:slideViewPr>
    <p:cSldViewPr snapToGrid="0" showGuides="1">
      <p:cViewPr varScale="1">
        <p:scale>
          <a:sx n="101" d="100"/>
          <a:sy n="101" d="100"/>
        </p:scale>
        <p:origin x="216" y="72"/>
      </p:cViewPr>
      <p:guideLst>
        <p:guide orient="horz" pos="2135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5BD2-C27D-4F3F-95DF-498D73E9F148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FFF0D-1DCA-4802-ADAD-E8DD53D69C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0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79EDA-01CA-AE46-B162-D7A3EA89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B80C352-A099-AF80-1105-6ED54C713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B14F6B-9E4B-E18A-006E-CB7572574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77B413-D3B7-FDB2-BE7C-B3B715007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4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03445-85B8-E1C8-136C-E05938B10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9EAAFA-A033-4E6C-1AC4-411D6DF5F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981C22E-558C-8318-DDCB-0F37B94B7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CFC088-4EB8-6C5A-D8BB-0954E1C68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26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31216-D17D-BF23-F23A-E85EFB2D9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2D5C8C-C6A4-63E5-13EF-2CDEB04AB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288BF0-E458-5196-ACF4-C6380AB09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19A8E8-8EA0-84F9-C0FA-51FC786AB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85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8115-9B36-8463-5314-4B3A56CA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322912-178D-A9B1-092F-064107AB4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625924-5650-ED1B-1F79-DCA5B5B10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FA7096-5349-3537-17CB-D2E47E33E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7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0B2B9-BB14-8D43-335A-084AF06FD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951CF7-AD17-A4F1-1287-8EB5F9CA0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D725355-3527-5CC2-5BDA-E0BF59E62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C57D0F-F263-5B03-9E7B-97A97032B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165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216DF-62F7-8CD3-7F48-961C1F94B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D03C71-5439-41E2-BC54-DC18FE415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111A27F-3D63-3587-CDF0-F269E980B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4DFD03-2E64-F5A4-3BBC-58867FB5E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358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576D7-8C67-35A1-F2FD-2679E06A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56A9E3-00CF-265A-5AF7-F8851E7F3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53CF12-D13A-E190-118B-FCFB00FF9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5D8CB2-91AA-4AA3-F109-5C75976BD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387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A45D0-1245-3CED-FB35-90768FE85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5CB1F9-87EC-3AB1-9E0C-C3097EC6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9C04B3-7894-7B07-D0EB-E34C5AA55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60A07A-49D3-5AE8-64C3-A3DE4DD21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008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4718D-7A0D-F1CD-6AC9-CF09D3CE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1E61B6-A32A-7DFF-AD1E-76565497D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C4058A-EA72-4627-D547-BCADE578C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68C1A2-14D4-84ED-90F0-C6CB556DB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8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61B9A-DAF2-709C-F1E1-2E4B2A98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C31DAC-0B76-B5F3-59C7-78D1C119C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0BE95F-BC4C-73E1-7268-DD74B26AC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DE4F72-30E9-926C-55EA-A450D3760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37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879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B977E-FC52-06D8-826A-D3D8EA503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449619-E353-CA93-F2C3-77D09ADF0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A1E2D4-58C8-DB55-1E09-EA8649B53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35231-1696-147E-474D-9EEDBA65F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74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D8CB4-E5BE-3ABC-2180-86ACE83A6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C4A071-06B0-B664-9EB2-E26985A4A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AC08B0-516F-F405-93EB-ED277DB52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E4C381-DAC4-1242-5475-8F03DD6C4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355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5ACFC-811C-F01A-0813-9724A39FA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25DAA1-37E5-3D5D-A8A4-237942FFB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45729E-1863-1268-D7AA-CBD8736DD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43C248-D1DA-24FB-69F1-52BA01E89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09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62DD6-9DCC-1D0F-9695-AE9CCE28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2CC888-7D56-F251-2BD2-11198D74A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140F97-CE96-BAE2-8981-8DB558ADD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066CC3-7BE8-E3A8-3189-E3FC73E43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5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49160-3E16-08E3-DB26-5656CCF9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63464C-3A87-912D-41F8-66F2C6B70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43A793-2F11-F5B3-5DB7-4CDE4CC8D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E5B89A-B052-F7ED-CF5E-93293F67B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630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F4CD4-70FC-A43C-0E06-55B7AB53C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24DD7B-FEC2-7A08-3D50-C1FC0EC85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71F65C-54EE-1A29-FE5F-064E175B0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3BC72E-C28A-E0AA-856B-5D348C5F4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416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C005E-5EC2-5621-827E-11440257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C12E071-0C0A-1A32-2623-F4298F55B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71F121-A33E-27B8-5C57-EF34AA47B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F0A85D-B482-F1C6-B3FC-CF566A57B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570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DF683-5C12-27E4-63A7-D96B4F102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6C7154-0EC8-0B83-DAFB-CA749E5BD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5F7977-9546-BF44-F146-52756CC98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9E599D-E9FB-0947-7BFE-EDDBC94B6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50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A8D95-DCC2-0FDA-2081-389808D35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A7C819-9E7A-4578-FB18-85888ABC6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004639-9CE9-192A-B6A4-5967796F7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96C0E6-4DF8-4311-3AB0-547018790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09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04969-64DE-D457-3E00-1E3755119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EB77AC-4FEB-8316-4D95-D64C06762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420841-4AD1-2F99-7798-7B9C5AE46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824D80-4CCB-EE85-83E6-C419CD93F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34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04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2600A-20B3-3C4B-1A35-8F142FDF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0F2DED-65D7-D9F0-091F-E34CDCFCD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22F49F3-F28C-E3C9-FEE8-6A1FAA3C1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78AFE9-4626-4908-7C47-08B7C1A14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93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40894-52C1-C03F-D9D1-2DA70ED5B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180F77-8558-B3F4-F407-0022F3A13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103881-900F-F28A-9B21-0D43BB0E1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12DE55-3D9A-64CB-0AEF-487A05FFB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3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51621-21C3-1ABE-FFF7-F11CC01E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7792C9-6454-7DBE-263A-D9BE7D7B4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A9E8FD-B4BD-23C3-AE68-45EBA8595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506F0C-9FF0-A309-E591-6D1FEFDBF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24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13BDB-AEA9-3B43-EB69-1924591B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2408B6-A449-66AD-CFFD-AEA4C4269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51A2574-81F8-2C1F-C5C1-4BA9CF1F4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AE0B72-128F-6862-09D3-FB286B280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390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0579-FBA9-43D1-6A8E-B557FC66A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4F2B05-11B0-04C7-7EDF-721B25508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EE6935-2994-03BC-4CA5-92CBF2331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324505-378D-B1CD-37AD-13E35F612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92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4AB0-D4A0-4A2F-8CCB-B10D0CDEE3A6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300250" y="3108966"/>
            <a:ext cx="667375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7113896" y="3005515"/>
            <a:ext cx="99060" cy="18288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7307240" y="3005516"/>
            <a:ext cx="99060" cy="18288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0251" y="1477468"/>
            <a:ext cx="6557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RaceVLA: VLA-based Racing Drone Navigation with Human-like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Behaviour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9160" r="23350"/>
          <a:stretch>
            <a:fillRect/>
          </a:stretch>
        </p:blipFill>
        <p:spPr>
          <a:xfrm>
            <a:off x="8839200" y="83757"/>
            <a:ext cx="3421380" cy="67204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69789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4794922" y="5284930"/>
            <a:ext cx="26113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主讲人：胡亦添</a:t>
            </a:r>
            <a:b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</a:b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日期：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10.22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986A74-DD4D-0B58-4D60-B760C9DE9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16" y="3299844"/>
            <a:ext cx="9396039" cy="6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1AB5B-3CAB-1AF3-C4FC-4F21BA834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602C16-2001-EFC0-71E0-972E019CD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B742F97-B8B5-84EA-6D40-1F6D71A47611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E3DDE79-AD46-2586-899C-E62DE2F3C88C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6C8A53F-B3FD-78CA-FA17-6E9F157EED50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0A27C37-50CF-1CEA-F84A-B07B51D40257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2C5B1C-976F-5C4D-F3D8-34A736B177A5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9EF5AE8-792A-435B-A20C-BE10D7B80ADC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832BC-EE10-7803-5DA4-00E25A82F989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训练过程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F7C123-336A-6190-7ACC-44750829B00C}"/>
              </a:ext>
            </a:extLst>
          </p:cNvPr>
          <p:cNvSpPr txBox="1"/>
          <p:nvPr/>
        </p:nvSpPr>
        <p:spPr>
          <a:xfrm>
            <a:off x="601837" y="1953032"/>
            <a:ext cx="10745035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为了训练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，对预训练的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Prismatic-7B VLM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主干模型进行微调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。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E2E17F-9C72-92BF-F9B5-E8EC4CF146A6}"/>
              </a:ext>
            </a:extLst>
          </p:cNvPr>
          <p:cNvSpPr txBox="1"/>
          <p:nvPr/>
        </p:nvSpPr>
        <p:spPr>
          <a:xfrm>
            <a:off x="601838" y="2609484"/>
            <a:ext cx="10745034" cy="8047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为了让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VLM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的语言模型主干能够预测机器人动作，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模型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通过将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连续的机器人动作映射到语言模型分词器所使用的离散标记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，来在大型语言模型（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LLM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）的输出空间中表示这些动作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。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760A12-8057-AC97-51E9-98FEDA336255}"/>
              </a:ext>
            </a:extLst>
          </p:cNvPr>
          <p:cNvSpPr txBox="1"/>
          <p:nvPr/>
        </p:nvSpPr>
        <p:spPr>
          <a:xfrm>
            <a:off x="601838" y="3773185"/>
            <a:ext cx="10745034" cy="8049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在模型使用前，预先将语言模型词表中 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256 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个最不常用的标记 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ID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，如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31744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至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31999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，重新定义为 机器人单一动作维度的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256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个离散值。（原本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ID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应该对应于此时输出的相关词汇）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2BE0BC2-3C9A-4734-6453-71027265C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73" y="4662085"/>
            <a:ext cx="4701810" cy="178483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099B48F-58A8-5474-0F75-DD66E7A182A6}"/>
              </a:ext>
            </a:extLst>
          </p:cNvPr>
          <p:cNvSpPr txBox="1"/>
          <p:nvPr/>
        </p:nvSpPr>
        <p:spPr>
          <a:xfrm>
            <a:off x="600330" y="4997482"/>
            <a:ext cx="6094268" cy="11688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/>
              <a:t>通过线性变换，离散值 </a:t>
            </a:r>
            <a:r>
              <a:rPr lang="en-US" altLang="zh-CN" sz="2000" dirty="0"/>
              <a:t>= </a:t>
            </a:r>
            <a:r>
              <a:rPr lang="zh-CN" altLang="en-US" sz="2000" dirty="0"/>
              <a:t>标记</a:t>
            </a:r>
            <a:r>
              <a:rPr lang="en-US" altLang="zh-CN" sz="2000" dirty="0"/>
              <a:t>ID - 31744</a:t>
            </a:r>
            <a:r>
              <a:rPr lang="zh-CN" altLang="en-US" sz="2000" dirty="0"/>
              <a:t>，将标记 </a:t>
            </a:r>
            <a:r>
              <a:rPr lang="en-US" altLang="zh-CN" sz="2000" dirty="0"/>
              <a:t>ID </a:t>
            </a:r>
            <a:r>
              <a:rPr lang="zh-CN" altLang="en-US" sz="2000" dirty="0"/>
              <a:t>还原为一个 </a:t>
            </a:r>
            <a:r>
              <a:rPr lang="en-US" altLang="zh-CN" sz="2000" dirty="0"/>
              <a:t>0 </a:t>
            </a:r>
            <a:r>
              <a:rPr lang="zh-CN" altLang="en-US" sz="2000" dirty="0"/>
              <a:t>到 </a:t>
            </a:r>
            <a:r>
              <a:rPr lang="en-US" altLang="zh-CN" sz="2000" dirty="0"/>
              <a:t>255 </a:t>
            </a:r>
            <a:r>
              <a:rPr lang="zh-CN" altLang="en-US" sz="2000" dirty="0"/>
              <a:t>之间的离散整数值。此整数代表该动作维度在预定义量化区间中的“档位”。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955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A12C1-3C3E-23FC-CEE7-B68DA28C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E3EA9C-213F-F768-7EC7-B8FFC3553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FAD9C8E-D8DC-18DA-8E08-1EA2E50DA466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0E5ABAB-FD6A-723A-6C77-F8844AEB20E5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A84E50B-9370-0703-9E1E-82A2B224F1A8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930F31B-7FBC-EAF7-7740-201E797C3C2C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F686-1C80-BC33-04AB-2E8978BBE36B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1220362-C595-366B-6A5E-7EEBB4F7B2DB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DA08ED-7FA5-B08F-46FF-A815E7B695BA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训练过程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AFAFE0-1932-5ADE-113B-D648625D4C29}"/>
              </a:ext>
            </a:extLst>
          </p:cNvPr>
          <p:cNvSpPr txBox="1"/>
          <p:nvPr/>
        </p:nvSpPr>
        <p:spPr>
          <a:xfrm>
            <a:off x="601837" y="1953032"/>
            <a:ext cx="10745035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对一个 </a:t>
            </a:r>
            <a:r>
              <a:rPr lang="en-US" altLang="zh-CN" sz="2000" dirty="0">
                <a:solidFill>
                  <a:srgbClr val="0F1115"/>
                </a:solidFill>
                <a:latin typeface="quote-cjk-patch"/>
              </a:rPr>
              <a:t>7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维的动作空间，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重复步骤 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7 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次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，每次循环生成一个维度的连续值。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C73F50-3BF3-78D1-DFED-A316816FBDAE}"/>
              </a:ext>
            </a:extLst>
          </p:cNvPr>
          <p:cNvSpPr txBox="1"/>
          <p:nvPr/>
        </p:nvSpPr>
        <p:spPr>
          <a:xfrm>
            <a:off x="601838" y="2527502"/>
            <a:ext cx="10745034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将 </a:t>
            </a:r>
            <a:r>
              <a:rPr lang="en-US" altLang="zh-CN" sz="2000" dirty="0">
                <a:solidFill>
                  <a:srgbClr val="0F1115"/>
                </a:solidFill>
                <a:latin typeface="quote-cjk-patch"/>
              </a:rPr>
              <a:t>7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个标量值按预定顺序组合，构建出最终的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7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维连续机器人动作向量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[a_1, a_2, ..., a_7]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18265A-9DED-CDFF-8982-43FBDBBDD157}"/>
              </a:ext>
            </a:extLst>
          </p:cNvPr>
          <p:cNvSpPr txBox="1"/>
          <p:nvPr/>
        </p:nvSpPr>
        <p:spPr>
          <a:xfrm>
            <a:off x="601838" y="3194942"/>
            <a:ext cx="10745034" cy="7995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/>
              <a:t>通过这种方式，模型既直接继承并利用了</a:t>
            </a:r>
            <a:r>
              <a:rPr lang="en-US" altLang="zh-CN" sz="2000" dirty="0"/>
              <a:t>Llama</a:t>
            </a:r>
            <a:r>
              <a:rPr lang="zh-CN" altLang="en-US" sz="2000" dirty="0"/>
              <a:t>模型强大的预训练能力，又以一种稳定、可扩展且具备强大泛化能力的方式来解决物理世界的任务。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13F3EBE-B2C6-8EEA-848C-00AA38497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25" y="4124706"/>
            <a:ext cx="6146147" cy="23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5A662-079A-49CE-52A0-972390719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44F89D-9955-11D7-9E97-923F5D47B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7D79B2-A1B3-B0D6-5416-0A2961402F0A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E856230-D29A-6FC2-7D03-D6006D8F6606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2FDBFB-8AF1-64E1-1366-21A1A8A55FF4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9874BA6-25EC-7F90-CECD-C7940668A9CD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E8BE1E-D022-EDDA-C0A0-FAB51BB3C7BE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6322FD4-0781-72B6-ECF0-E5D10E9B1F4E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414A3F-F643-B01C-BD63-54B8C2CE06A8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损失函数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866FDA-7D60-2123-0D79-CADBF97F6D65}"/>
              </a:ext>
            </a:extLst>
          </p:cNvPr>
          <p:cNvSpPr txBox="1"/>
          <p:nvPr/>
        </p:nvSpPr>
        <p:spPr>
          <a:xfrm>
            <a:off x="601837" y="2064279"/>
            <a:ext cx="10745035" cy="7995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一旦动作被处理成一个标记序列，</a:t>
            </a:r>
            <a:r>
              <a:rPr lang="en-US" altLang="zh-CN" sz="2000" b="0" i="0" dirty="0" err="1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便使用标准的下一标记预测目标进行训练，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仅在预测的动作标记上计算交叉熵损失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09179D2-EED7-6694-B530-1B9E2841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25" y="3700738"/>
            <a:ext cx="6641755" cy="25212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7A303F0-2DE9-A278-A564-F76CDFEBB6A0}"/>
              </a:ext>
            </a:extLst>
          </p:cNvPr>
          <p:cNvSpPr txBox="1"/>
          <p:nvPr/>
        </p:nvSpPr>
        <p:spPr>
          <a:xfrm>
            <a:off x="601838" y="3007102"/>
            <a:ext cx="10745034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即仅对生成动作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[a_1, a_2, ..., a_7]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计算交叉熵损失。</a:t>
            </a:r>
            <a:endParaRPr lang="zh-CN" altLang="en-US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E944FD-B83D-7920-0BF9-853012FAB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644" y="2863793"/>
            <a:ext cx="3952702" cy="6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2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7CEF0-B05A-8A5A-960D-08FE5D8F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8500F71-05E3-C676-DACF-DEB1F3DE5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08E6343-4391-1CF2-F2A1-B186905B93A8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BC453CC-D5D1-530F-588D-FBDA6EBA7AF5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B45AB69-3B7F-A275-F171-8A9BF3A4A8E1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C7AAE4B-A130-FFD8-4EB9-7C4FE9A90E34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6241AA-3914-CB2B-336F-D0A1C25EC974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52E2510-87A4-FFC6-4455-3DAAB1D24A63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76C538-2939-EA34-389E-91797549FBDE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设计决策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EEC604-9E2B-5B61-52C4-AC04C89660B0}"/>
              </a:ext>
            </a:extLst>
          </p:cNvPr>
          <p:cNvSpPr txBox="1"/>
          <p:nvPr/>
        </p:nvSpPr>
        <p:spPr>
          <a:xfrm>
            <a:off x="601837" y="2122022"/>
            <a:ext cx="10745035" cy="18076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对比了多个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VLM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骨干网络的性能表现。实验发现，</a:t>
            </a:r>
            <a:r>
              <a:rPr lang="en-US" altLang="zh-CN" b="0" i="0" dirty="0" err="1">
                <a:solidFill>
                  <a:srgbClr val="FF0000"/>
                </a:solidFill>
                <a:effectLst/>
                <a:latin typeface="quote-cjk-patch"/>
              </a:rPr>
              <a:t>LLaVA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和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quote-cjk-patch"/>
              </a:rPr>
              <a:t>IDEFICS-1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在单一物体的简单任务上表现相当，但在涉及多物体的复杂场景中，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LLaVA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展现出更强的语言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grounding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能力。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具体而言，在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BridgeData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 V2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水槽环境的五个语言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grounding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任务中，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LLaVA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相比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IDEFICS-1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的绝对成功率提高了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35%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。基于此，我们选择了性能更优的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Prismatic-7B VLM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作为骨干，该模型在简单单物体任务和多物体语言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grounding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任务上均比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LLaVA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进一步提高约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10%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的绝对成功率。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5A40DC-F1DC-3CAA-699F-D66993225E3B}"/>
              </a:ext>
            </a:extLst>
          </p:cNvPr>
          <p:cNvSpPr txBox="1"/>
          <p:nvPr/>
        </p:nvSpPr>
        <p:spPr>
          <a:xfrm>
            <a:off x="596120" y="4067590"/>
            <a:ext cx="10745035" cy="4010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这种性能差异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推测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归因于融合的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SigLIP-DinoV2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主干网络所带来的空间推理能力的。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C24F53-ECE6-90B5-6C03-4D65F1F2E69F}"/>
              </a:ext>
            </a:extLst>
          </p:cNvPr>
          <p:cNvSpPr txBox="1"/>
          <p:nvPr/>
        </p:nvSpPr>
        <p:spPr>
          <a:xfrm>
            <a:off x="596120" y="1715481"/>
            <a:ext cx="2161479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2585C9"/>
                </a:solidFill>
                <a:latin typeface="__Inter_36bd41"/>
              </a:rPr>
              <a:t>VLM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骨干网络选择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D7F6-5547-257F-2471-6F1AA8F87CDB}"/>
              </a:ext>
            </a:extLst>
          </p:cNvPr>
          <p:cNvSpPr txBox="1"/>
          <p:nvPr/>
        </p:nvSpPr>
        <p:spPr>
          <a:xfrm>
            <a:off x="596119" y="4709647"/>
            <a:ext cx="2161479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图像分辨率选择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A7CA43-0A08-C5F9-B798-00C5E3E854FA}"/>
              </a:ext>
            </a:extLst>
          </p:cNvPr>
          <p:cNvSpPr txBox="1"/>
          <p:nvPr/>
        </p:nvSpPr>
        <p:spPr>
          <a:xfrm>
            <a:off x="601837" y="5102706"/>
            <a:ext cx="10745035" cy="7287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评估了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224×224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像素和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384×384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像素两种输入分辨率。结果显示，在机器人任务性能上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两者无显著差异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，但高分辨率训练时间增加了三倍。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00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555E7-F361-1C90-702F-B36739D63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D97331-4F75-2E17-2575-F540EAA49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327F18C-55D7-BE9B-B552-6FE9263D241B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9548CB5-20B1-1803-6E29-32A96D34C1A9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D8D523C-BDFD-F61C-81A7-93BB435B9F86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1E2AB05-D909-32B5-65BD-ED02AAD46A4B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3CA110C-5F8B-AD51-A29A-B35BDDCB03C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AB5D3D-18FD-60B2-372A-00B1546E3F0F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A46FA7-5915-AD47-46D9-4011FA9D14A5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设计决策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F4D543-487C-A16A-E442-01EA4267733D}"/>
              </a:ext>
            </a:extLst>
          </p:cNvPr>
          <p:cNvSpPr txBox="1"/>
          <p:nvPr/>
        </p:nvSpPr>
        <p:spPr>
          <a:xfrm>
            <a:off x="601837" y="2122022"/>
            <a:ext cx="10745035" cy="10660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与常规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VLM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训练中通常冻结视觉编码器的做法不同，我们发现对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视觉编码器进行端到端微调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对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VLA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性能至关重要。我们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猜测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预训练的视觉骨干可能缺乏机器人控制所需的细粒度空间细节，因此需要针对性地调整视觉特征提取。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73BD44-A0F3-3D12-BB10-0958D7C67BBD}"/>
              </a:ext>
            </a:extLst>
          </p:cNvPr>
          <p:cNvSpPr txBox="1"/>
          <p:nvPr/>
        </p:nvSpPr>
        <p:spPr>
          <a:xfrm>
            <a:off x="596120" y="1715481"/>
            <a:ext cx="2411941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视觉编码器微调策略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69A42E-B34C-FC19-9A32-3C752171E05D}"/>
              </a:ext>
            </a:extLst>
          </p:cNvPr>
          <p:cNvSpPr txBox="1"/>
          <p:nvPr/>
        </p:nvSpPr>
        <p:spPr>
          <a:xfrm>
            <a:off x="596119" y="4940037"/>
            <a:ext cx="2161479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学习率配置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24B710-618E-2B40-8C0B-BDEC1320F26C}"/>
              </a:ext>
            </a:extLst>
          </p:cNvPr>
          <p:cNvSpPr txBox="1"/>
          <p:nvPr/>
        </p:nvSpPr>
        <p:spPr>
          <a:xfrm>
            <a:off x="601837" y="5333096"/>
            <a:ext cx="10745035" cy="7287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通过多数量级的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学习率扫描实验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，我们确定使用固定的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2e-5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学习率（与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VLM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预训练阶段相同）可获得最佳效果，且学习率预热并未带来明显收益。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FE9891-DF02-0F55-F415-A499A65BABCB}"/>
              </a:ext>
            </a:extLst>
          </p:cNvPr>
          <p:cNvSpPr txBox="1"/>
          <p:nvPr/>
        </p:nvSpPr>
        <p:spPr>
          <a:xfrm>
            <a:off x="596119" y="3468896"/>
            <a:ext cx="2161479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训练周期设计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AB6689-C046-F061-EA36-F80C80F9CC0A}"/>
              </a:ext>
            </a:extLst>
          </p:cNvPr>
          <p:cNvSpPr txBox="1"/>
          <p:nvPr/>
        </p:nvSpPr>
        <p:spPr>
          <a:xfrm>
            <a:off x="601837" y="3893696"/>
            <a:ext cx="10745035" cy="7336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典型的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LLM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或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VLM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训练通常只需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1-2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个训练周期，但我们发现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VLA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训练需要显著更多的周期。当训练动作标记准确率超过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95%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时，真实机器人性能仍持续提升。最终，我们的完整训练运行完成了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27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个训练周期。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355058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2555E-3166-AE39-06C0-AE11EF662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71813C-1A54-3211-EB05-BF6B96902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637CCB6-E947-519F-0D04-4906D70516B7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3652736-6763-B9B3-D441-DE41427A4276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54E062E-75AB-0D3D-861F-BE20BFAFF6F6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65D20BF-3629-4E83-7E45-8B55F4D80A58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B7EAEBB-70C1-5FF8-FF3C-9A98E3B61C2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8C7D92-2FFE-281D-E05D-81D0C2FC1905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5809B8-7F05-3EAD-3E08-2A70E4B9034A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RaceVLA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模型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FD0F70-3FE5-2474-2E26-0FB9EEC64188}"/>
              </a:ext>
            </a:extLst>
          </p:cNvPr>
          <p:cNvSpPr txBox="1"/>
          <p:nvPr/>
        </p:nvSpPr>
        <p:spPr>
          <a:xfrm>
            <a:off x="601837" y="1953032"/>
            <a:ext cx="10745035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RaceVLA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模型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基于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OpenVLA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模型设计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751C08-F308-E8D4-FA9B-A05B3C60D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273" y="1953032"/>
            <a:ext cx="4800599" cy="430667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9C2E472-8F23-DC46-9D80-9BCBCC48837D}"/>
              </a:ext>
            </a:extLst>
          </p:cNvPr>
          <p:cNvSpPr txBox="1"/>
          <p:nvPr/>
        </p:nvSpPr>
        <p:spPr>
          <a:xfrm>
            <a:off x="601838" y="2654344"/>
            <a:ext cx="5144336" cy="10660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RaceVLA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移除了与机械臂末端执行器和复杂旋转相关的输出维度，只保留了对无人机导航最关键的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线速度和偏航角速度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870F5B-F915-0B5F-B98B-33CC90F4D00A}"/>
              </a:ext>
            </a:extLst>
          </p:cNvPr>
          <p:cNvSpPr txBox="1"/>
          <p:nvPr/>
        </p:nvSpPr>
        <p:spPr>
          <a:xfrm>
            <a:off x="600330" y="4094576"/>
            <a:ext cx="6164152" cy="20337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FF0000"/>
                </a:solidFill>
              </a:rPr>
              <a:t>输入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无人机第一人称视角摄像头实时捕获的图像。</a:t>
            </a:r>
            <a:endParaRPr lang="en-US" altLang="zh-CN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自然语言指令，例如 “</a:t>
            </a:r>
            <a:r>
              <a:rPr lang="en-US" altLang="zh-CN" dirty="0"/>
              <a:t>Fly through the arch gate”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FF0000"/>
                </a:solidFill>
              </a:rPr>
              <a:t>输出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一个</a:t>
            </a:r>
            <a:r>
              <a:rPr lang="en-US" altLang="zh-CN" dirty="0"/>
              <a:t>4</a:t>
            </a:r>
            <a:r>
              <a:rPr lang="zh-CN" altLang="en-US" dirty="0"/>
              <a:t>维动作向量 </a:t>
            </a:r>
            <a:r>
              <a:rPr lang="en-US" altLang="zh-CN" dirty="0"/>
              <a:t>[Vx, Vy, </a:t>
            </a:r>
            <a:r>
              <a:rPr lang="en-US" altLang="zh-CN" dirty="0" err="1"/>
              <a:t>Vz</a:t>
            </a:r>
            <a:r>
              <a:rPr lang="en-US" altLang="zh-CN" dirty="0"/>
              <a:t>, ω]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6033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4F9E-F0E1-8226-9407-658AAF0C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8A9A25-BC41-C074-73E2-D22746DC4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F688C2D-4DEA-AA02-80A1-D2FB8608C176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FC5C733-80C5-8448-91FB-F1584F7D49AE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0AE459-A47C-B937-E429-2FED2597EF8D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23B420F-A1B9-385C-AA64-0274DF555483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17801D-E572-113D-51CB-1307561BE879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B124B53-4096-444D-BC75-76155D768E84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400FD2-73EC-054E-0979-CF6CE35E2755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RaceVLA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模型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45D3DD-73FD-BBCE-A754-4C606C1D9FC2}"/>
              </a:ext>
            </a:extLst>
          </p:cNvPr>
          <p:cNvSpPr txBox="1"/>
          <p:nvPr/>
        </p:nvSpPr>
        <p:spPr>
          <a:xfrm>
            <a:off x="601837" y="1953032"/>
            <a:ext cx="10745035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与传统的基于路径点导航方法相比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，</a:t>
            </a:r>
            <a:r>
              <a:rPr lang="en-US" altLang="zh-CN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US" altLang="zh-CN" sz="2000" dirty="0" err="1">
                <a:solidFill>
                  <a:srgbClr val="0F1115"/>
                </a:solidFill>
                <a:latin typeface="quote-cjk-patch"/>
              </a:rPr>
              <a:t>RaceVLA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更改了其迭代控制流程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928F12-9E6B-6FDB-24C5-A4B76196277B}"/>
              </a:ext>
            </a:extLst>
          </p:cNvPr>
          <p:cNvSpPr txBox="1"/>
          <p:nvPr/>
        </p:nvSpPr>
        <p:spPr>
          <a:xfrm>
            <a:off x="601838" y="2654344"/>
            <a:ext cx="5144336" cy="8049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传统方法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：无人机被命令飞往一个具体的坐标点，到达后，系统再计算下一个路径点。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C1D8647-FB66-825C-3E9A-6C82076D7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900" y="2941829"/>
            <a:ext cx="5827262" cy="30555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7415629-E121-7A06-17AB-D87471B9A45F}"/>
              </a:ext>
            </a:extLst>
          </p:cNvPr>
          <p:cNvSpPr txBox="1"/>
          <p:nvPr/>
        </p:nvSpPr>
        <p:spPr>
          <a:xfrm>
            <a:off x="601837" y="5790222"/>
            <a:ext cx="10745035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这种方法确保了飞行的平滑性和连续性。</a:t>
            </a:r>
            <a:endParaRPr lang="zh-CN" altLang="en-US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ADF572-B86F-D0F2-56D1-C62B0FFBE265}"/>
              </a:ext>
            </a:extLst>
          </p:cNvPr>
          <p:cNvSpPr txBox="1"/>
          <p:nvPr/>
        </p:nvSpPr>
        <p:spPr>
          <a:xfrm>
            <a:off x="600330" y="3805594"/>
            <a:ext cx="5144336" cy="16975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b="0" i="0" dirty="0" err="1">
                <a:solidFill>
                  <a:srgbClr val="FF0000"/>
                </a:solidFill>
                <a:effectLst/>
                <a:latin typeface="quote-cjk-patch"/>
              </a:rPr>
              <a:t>RaceVLA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的迭代方法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系统会持续不断地处理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FPV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视频流和语言指令。对于每一帧新图像，模型都会立即计算出一个新的动作向量，并发送给无人机执行。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157972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C830C-F777-3BED-139D-59E5DAF0C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21AA3B2-332F-D24F-B148-9C5DDE90B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EBF53FA-4D33-E96E-F938-5FDAC5CD318F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BCEF402-3939-1A9F-324F-80E27A49CB8A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835DEC-1C5A-09ED-1F09-1AC7152E5EC2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3F6C51-05DC-009C-8E3E-9EB809264786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1BAC7C-5BCE-D103-09EC-92BECABAAFC6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D1634CE-E2D7-D777-F01B-8B3AA8489369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087DAE-1C8E-A578-5704-A84028882C58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RaceVLA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模型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101EF0-6757-92FB-75B9-BDCCDBBD0BBA}"/>
              </a:ext>
            </a:extLst>
          </p:cNvPr>
          <p:cNvSpPr txBox="1"/>
          <p:nvPr/>
        </p:nvSpPr>
        <p:spPr>
          <a:xfrm>
            <a:off x="601837" y="2111450"/>
            <a:ext cx="10745035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为了满足竞速无人机对低延迟的高要求，对基线模型采取了以下优化措施：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3D7535-9D85-058B-D3B6-605CE44DD94C}"/>
              </a:ext>
            </a:extLst>
          </p:cNvPr>
          <p:cNvSpPr txBox="1"/>
          <p:nvPr/>
        </p:nvSpPr>
        <p:spPr>
          <a:xfrm>
            <a:off x="601838" y="2873446"/>
            <a:ext cx="5144336" cy="2220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将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VLA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模型从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原始的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FP32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精度量化至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INT8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精度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，从而加快了推理速度。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通过量化以及使用高性能的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NVIDIA RTX 4090 GPU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和高效的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Flask API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进行通信，整个系统达到了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4 Hz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的操作频率。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5700373-5344-6045-4DD5-727F4DEA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82" y="2856262"/>
            <a:ext cx="5397180" cy="283001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B61EE2D-9804-FD0F-37DB-AA2F4969443C}"/>
              </a:ext>
            </a:extLst>
          </p:cNvPr>
          <p:cNvSpPr txBox="1"/>
          <p:nvPr/>
        </p:nvSpPr>
        <p:spPr>
          <a:xfrm>
            <a:off x="601837" y="5508523"/>
            <a:ext cx="10745035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这种优化使</a:t>
            </a:r>
            <a:r>
              <a:rPr lang="en-US" altLang="zh-CN" sz="2000" b="0" i="0" dirty="0" err="1">
                <a:solidFill>
                  <a:srgbClr val="0F1115"/>
                </a:solidFill>
                <a:effectLst/>
                <a:latin typeface="quote-cjk-patch"/>
              </a:rPr>
              <a:t>RaceVLA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能够满足高速无人机竞速的实时控制需求。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005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CF2B9-2196-5BC2-3A4B-26A4A7B1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98B008-042D-4154-CB9F-72EA965D2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B17461-8B43-2BA2-C037-FFD2781EE2CC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ECDA25-C8DE-75E8-4F52-572B891830E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91E68E1-98CF-30C1-F561-5F25F1912E6C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23F4FE0-1A10-E59D-AD0D-2C05EC2B6B74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2073F8-8E01-135C-7C8A-03387F93994C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C64C48D-9046-E301-127D-3E8827881481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D289E0-65D9-C959-2591-9667C246027E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自主竞速无人机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0A00B0-EF17-3D04-F24F-61CA16540CE9}"/>
              </a:ext>
            </a:extLst>
          </p:cNvPr>
          <p:cNvSpPr txBox="1"/>
          <p:nvPr/>
        </p:nvSpPr>
        <p:spPr>
          <a:xfrm>
            <a:off x="601837" y="2111450"/>
            <a:ext cx="10843929" cy="16920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0" i="0" dirty="0" err="1">
                <a:solidFill>
                  <a:srgbClr val="FF0000"/>
                </a:solidFill>
                <a:effectLst/>
                <a:latin typeface="quote-cjk-patch"/>
              </a:rPr>
              <a:t>RaceVLA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的硬件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为一架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8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英寸的竞速无人机，搭载了负责底层控制的</a:t>
            </a:r>
            <a:r>
              <a:rPr lang="en-US" altLang="zh-CN" sz="2000" b="0" i="0" dirty="0" err="1">
                <a:solidFill>
                  <a:srgbClr val="0F1115"/>
                </a:solidFill>
                <a:effectLst/>
                <a:latin typeface="quote-cjk-patch"/>
              </a:rPr>
              <a:t>SpeedyBee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 F405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飞控和作为处理核心的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Intel NUC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机载电脑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无人机使用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Intel RealSense T265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跟踪摄像头，它同时提供第一人称视角视频流和用于定位的原始图像数据。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E3B70F-5E31-97FC-8527-271BFF40D912}"/>
              </a:ext>
            </a:extLst>
          </p:cNvPr>
          <p:cNvSpPr txBox="1"/>
          <p:nvPr/>
        </p:nvSpPr>
        <p:spPr>
          <a:xfrm>
            <a:off x="601838" y="4104666"/>
            <a:ext cx="10843928" cy="18459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quote-cjk-patch"/>
              </a:rPr>
              <a:t>系统构建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在</a:t>
            </a:r>
            <a:r>
              <a:rPr lang="en-US" altLang="zh-CN" sz="2000" dirty="0">
                <a:solidFill>
                  <a:srgbClr val="0F1115"/>
                </a:solidFill>
                <a:latin typeface="quote-cjk-patch"/>
              </a:rPr>
              <a:t>ROS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机器人操作系统之上</a:t>
            </a:r>
            <a:endParaRPr lang="en-US" altLang="zh-CN" sz="2000" dirty="0">
              <a:solidFill>
                <a:srgbClr val="0F1115"/>
              </a:solidFill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通过</a:t>
            </a:r>
            <a:r>
              <a:rPr lang="en-US" altLang="zh-CN" sz="2000" dirty="0" err="1">
                <a:solidFill>
                  <a:srgbClr val="0F1115"/>
                </a:solidFill>
                <a:latin typeface="quote-cjk-patch"/>
              </a:rPr>
              <a:t>OpenVINS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视觉惯性里程计系统，无人机融合摄像头和</a:t>
            </a:r>
            <a:r>
              <a:rPr lang="en-US" altLang="zh-CN" sz="2000" dirty="0">
                <a:solidFill>
                  <a:srgbClr val="0F1115"/>
                </a:solidFill>
                <a:latin typeface="quote-cjk-patch"/>
              </a:rPr>
              <a:t>IMU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数据来实现实时的精确定位</a:t>
            </a:r>
            <a:endParaRPr lang="en-US" altLang="zh-CN" sz="2000" dirty="0">
              <a:solidFill>
                <a:srgbClr val="0F1115"/>
              </a:solidFill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F1115"/>
                </a:solidFill>
                <a:latin typeface="quote-cjk-patch"/>
              </a:rPr>
              <a:t>VLA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模型在地面站生成的控制指令，通过</a:t>
            </a:r>
            <a:r>
              <a:rPr lang="en-US" altLang="zh-CN" sz="2000" dirty="0">
                <a:solidFill>
                  <a:srgbClr val="0F1115"/>
                </a:solidFill>
                <a:latin typeface="quote-cjk-patch"/>
              </a:rPr>
              <a:t>MAVROS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桥梁发送给飞控，驱动无人机完成高速、自主的飞行任务。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497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7ECC2-0CBB-30D1-A276-A860AD906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CA803E8-74C5-256F-0D8B-BF4C538A4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94DDC9B-3712-5B11-2F50-35857B8A0E59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DDC67B7-9384-DA46-D6E3-61E6E2524238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84562F-D611-14AB-315B-9E66855F924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EE7186A-5BA1-13D8-AEBC-8534491737FF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2583FD7-6A09-07A0-CEF3-57134BB2E47D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8F9FF4B-DF28-1006-EF49-113F93129753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B0ADB5-70F4-4217-F95F-1152499CBD65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数据集收集与训练流程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1228D0-1890-2B5F-695B-5749148407E6}"/>
              </a:ext>
            </a:extLst>
          </p:cNvPr>
          <p:cNvSpPr txBox="1"/>
          <p:nvPr/>
        </p:nvSpPr>
        <p:spPr>
          <a:xfrm>
            <a:off x="412651" y="2005320"/>
            <a:ext cx="5148521" cy="41820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论文构建的数据集总共包含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quote-cjk-patch"/>
              </a:rPr>
              <a:t>200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个飞行片段和大约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quote-cjk-patch"/>
              </a:rPr>
              <a:t>20,000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张图像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，竞速任务，例如穿越拱形门、方形门以及在圆形赛道中连续通过多个门。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无人机的位置和速度由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Vicon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运动捕捉系统以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60Hz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的频率精确记录，机载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T265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摄像头以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30Hz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的频率同步拍摄图像。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每个数据样本都包含了位置、速度、偏航角变化以及与之对应的时间同步视觉帧，并配有明确的自然语言指令。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使用该数据集，并采用了</a:t>
            </a:r>
            <a:r>
              <a:rPr lang="en-US" altLang="zh-CN" dirty="0" err="1">
                <a:solidFill>
                  <a:srgbClr val="FF0000"/>
                </a:solidFill>
              </a:rPr>
              <a:t>LoRA</a:t>
            </a:r>
            <a:r>
              <a:rPr lang="zh-CN" altLang="en-US" dirty="0">
                <a:solidFill>
                  <a:srgbClr val="FF0000"/>
                </a:solidFill>
              </a:rPr>
              <a:t>微调技术</a:t>
            </a:r>
            <a:r>
              <a:rPr lang="zh-CN" altLang="en-US" dirty="0"/>
              <a:t>，对</a:t>
            </a:r>
            <a:r>
              <a:rPr lang="en-US" altLang="zh-CN" dirty="0"/>
              <a:t>OpenVLA-7B</a:t>
            </a:r>
            <a:r>
              <a:rPr lang="zh-CN" altLang="en-US" dirty="0"/>
              <a:t>模型进行了微调。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0240A6-48D7-BD71-C9FF-E73E65F1E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173" y="2043889"/>
            <a:ext cx="6630827" cy="39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Introduction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9575EE-7646-235C-4166-90B5B32FC7FC}"/>
              </a:ext>
            </a:extLst>
          </p:cNvPr>
          <p:cNvSpPr txBox="1"/>
          <p:nvPr/>
        </p:nvSpPr>
        <p:spPr>
          <a:xfrm>
            <a:off x="1714902" y="1579214"/>
            <a:ext cx="1932307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研究背景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5C0361D-DF56-5334-DA3E-7A789D0B5D05}"/>
              </a:ext>
            </a:extLst>
          </p:cNvPr>
          <p:cNvSpPr txBox="1"/>
          <p:nvPr/>
        </p:nvSpPr>
        <p:spPr>
          <a:xfrm>
            <a:off x="779318" y="2134488"/>
            <a:ext cx="10806546" cy="18798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认知机器人学的核心是让机器人在动态真实环境中，执行自然语言定义的复杂任务，技术已覆盖类人机器人、移动机器人、机械臂等平台且成果显著。但作为重要自主机器人的无人机，在视觉 </a:t>
            </a:r>
            <a:r>
              <a:rPr lang="en-US" altLang="zh-CN" dirty="0">
                <a:solidFill>
                  <a:schemeClr val="tx1"/>
                </a:solidFill>
              </a:rPr>
              <a:t>- </a:t>
            </a:r>
            <a:r>
              <a:rPr lang="zh-CN" altLang="en-US" dirty="0">
                <a:solidFill>
                  <a:schemeClr val="tx1"/>
                </a:solidFill>
              </a:rPr>
              <a:t>语言 </a:t>
            </a:r>
            <a:r>
              <a:rPr lang="en-US" altLang="zh-CN" dirty="0">
                <a:solidFill>
                  <a:schemeClr val="tx1"/>
                </a:solidFill>
              </a:rPr>
              <a:t>- </a:t>
            </a:r>
            <a:r>
              <a:rPr lang="zh-CN" altLang="en-US" dirty="0">
                <a:solidFill>
                  <a:schemeClr val="tx1"/>
                </a:solidFill>
              </a:rPr>
              <a:t>动作（</a:t>
            </a:r>
            <a:r>
              <a:rPr lang="en-US" altLang="zh-CN" dirty="0">
                <a:solidFill>
                  <a:schemeClr val="tx1"/>
                </a:solidFill>
              </a:rPr>
              <a:t>VLA</a:t>
            </a:r>
            <a:r>
              <a:rPr lang="zh-CN" altLang="en-US" dirty="0">
                <a:solidFill>
                  <a:schemeClr val="tx1"/>
                </a:solidFill>
              </a:rPr>
              <a:t>）模型应用上明显滞后。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无人机竞速对导航系统要求严苛：需实时响应环境变化以避免碰撞；需精准理解自然语言指令，控制速度</a:t>
            </a:r>
            <a:r>
              <a:rPr lang="en-US" altLang="zh-CN" dirty="0" err="1">
                <a:solidFill>
                  <a:schemeClr val="tx1"/>
                </a:solidFill>
              </a:rPr>
              <a:t>V_x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 err="1">
                <a:solidFill>
                  <a:schemeClr val="tx1"/>
                </a:solidFill>
              </a:rPr>
              <a:t>V_y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 err="1">
                <a:solidFill>
                  <a:schemeClr val="tx1"/>
                </a:solidFill>
              </a:rPr>
              <a:t>V_z</a:t>
            </a:r>
            <a:r>
              <a:rPr lang="zh-CN" altLang="en-US" dirty="0">
                <a:solidFill>
                  <a:schemeClr val="tx1"/>
                </a:solidFill>
              </a:rPr>
              <a:t>，与偏航角速度；还需适配陌生赛道布局，这些需求与 </a:t>
            </a:r>
            <a:r>
              <a:rPr lang="en-US" altLang="zh-CN" dirty="0">
                <a:solidFill>
                  <a:schemeClr val="tx1"/>
                </a:solidFill>
              </a:rPr>
              <a:t>VLA </a:t>
            </a:r>
            <a:r>
              <a:rPr lang="zh-CN" altLang="en-US" dirty="0">
                <a:solidFill>
                  <a:schemeClr val="tx1"/>
                </a:solidFill>
              </a:rPr>
              <a:t>模型特性高度契合。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5CD735-B547-0296-2776-7929F5836A33}"/>
              </a:ext>
            </a:extLst>
          </p:cNvPr>
          <p:cNvSpPr txBox="1"/>
          <p:nvPr/>
        </p:nvSpPr>
        <p:spPr>
          <a:xfrm>
            <a:off x="1714902" y="4240777"/>
            <a:ext cx="2377704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问题挑战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300F47-ED37-7D57-96FB-3DCA43419D1A}"/>
              </a:ext>
            </a:extLst>
          </p:cNvPr>
          <p:cNvSpPr txBox="1"/>
          <p:nvPr/>
        </p:nvSpPr>
        <p:spPr>
          <a:xfrm>
            <a:off x="827664" y="4752584"/>
            <a:ext cx="10806546" cy="1289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将 </a:t>
            </a:r>
            <a:r>
              <a:rPr lang="en-US" altLang="zh-CN" dirty="0">
                <a:solidFill>
                  <a:schemeClr val="tx1"/>
                </a:solidFill>
              </a:rPr>
              <a:t>VLA </a:t>
            </a:r>
            <a:r>
              <a:rPr lang="zh-CN" altLang="en-US" dirty="0">
                <a:solidFill>
                  <a:schemeClr val="tx1"/>
                </a:solidFill>
              </a:rPr>
              <a:t>模型迁移至无人机竞速需解决适配问题：一是无人机 </a:t>
            </a:r>
            <a:r>
              <a:rPr lang="en-US" altLang="zh-CN" dirty="0">
                <a:solidFill>
                  <a:schemeClr val="tx1"/>
                </a:solidFill>
              </a:rPr>
              <a:t>FPV </a:t>
            </a:r>
            <a:r>
              <a:rPr lang="zh-CN" altLang="en-US" dirty="0">
                <a:solidFill>
                  <a:schemeClr val="tx1"/>
                </a:solidFill>
              </a:rPr>
              <a:t>视频流高动态、高畸变，传统 </a:t>
            </a:r>
            <a:r>
              <a:rPr lang="en-US" altLang="zh-CN" dirty="0">
                <a:solidFill>
                  <a:schemeClr val="tx1"/>
                </a:solidFill>
              </a:rPr>
              <a:t>VLA </a:t>
            </a:r>
            <a:r>
              <a:rPr lang="zh-CN" altLang="en-US" dirty="0">
                <a:solidFill>
                  <a:schemeClr val="tx1"/>
                </a:solidFill>
              </a:rPr>
              <a:t>视觉编码器难稳定提取特征；二是机械臂 </a:t>
            </a:r>
            <a:r>
              <a:rPr lang="en-US" altLang="zh-CN" dirty="0">
                <a:solidFill>
                  <a:schemeClr val="tx1"/>
                </a:solidFill>
              </a:rPr>
              <a:t>VLA </a:t>
            </a:r>
            <a:r>
              <a:rPr lang="zh-CN" altLang="en-US" dirty="0">
                <a:solidFill>
                  <a:schemeClr val="tx1"/>
                </a:solidFill>
              </a:rPr>
              <a:t>输出 </a:t>
            </a:r>
            <a:r>
              <a:rPr lang="en-US" altLang="zh-CN" dirty="0">
                <a:solidFill>
                  <a:schemeClr val="tx1"/>
                </a:solidFill>
              </a:rPr>
              <a:t>7 </a:t>
            </a:r>
            <a:r>
              <a:rPr lang="zh-CN" altLang="en-US" dirty="0">
                <a:solidFill>
                  <a:schemeClr val="tx1"/>
                </a:solidFill>
              </a:rPr>
              <a:t>维信号，需重构为无人机所需的 </a:t>
            </a:r>
            <a:r>
              <a:rPr lang="en-US" altLang="zh-CN" dirty="0">
                <a:solidFill>
                  <a:schemeClr val="tx1"/>
                </a:solidFill>
              </a:rPr>
              <a:t>4 </a:t>
            </a:r>
            <a:r>
              <a:rPr lang="zh-CN" altLang="en-US" dirty="0">
                <a:solidFill>
                  <a:schemeClr val="tx1"/>
                </a:solidFill>
              </a:rPr>
              <a:t>维控制信号；三是竞速场景中障碍门形状、尺寸多变，无人机视角易导致物体畸变，影响模型空间理解。</a:t>
            </a:r>
          </a:p>
        </p:txBody>
      </p:sp>
    </p:spTree>
    <p:extLst>
      <p:ext uri="{BB962C8B-B14F-4D97-AF65-F5344CB8AC3E}">
        <p14:creationId xmlns:p14="http://schemas.microsoft.com/office/powerpoint/2010/main" val="316561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29A0E-54A2-9136-4E0C-89754741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190DD7D-8249-CBAE-6920-747943BD1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93B7AB2-F6D5-179D-9D01-9E409CA68670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D36169-574B-813D-5D35-DE370D6DF3B6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60BDB54-A465-A464-EDEE-D02854D1D208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5F1612F-CFC8-D22E-468D-CA0FEC20E1F1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BC38EA-9700-71C5-98F3-5129A518FBC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14449BB-2819-2D36-DE47-3622FE882DAA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C4099C-AF05-1543-4648-5CF7DA32CB93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无人机竞速任务测试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4F0A68-EFF1-16E8-B839-37B3A6D3CE54}"/>
              </a:ext>
            </a:extLst>
          </p:cNvPr>
          <p:cNvSpPr txBox="1"/>
          <p:nvPr/>
        </p:nvSpPr>
        <p:spPr>
          <a:xfrm>
            <a:off x="600330" y="1974257"/>
            <a:ext cx="5868330" cy="18845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首项测试针对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基础导航任务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，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要求模型完成单门穿越、选择性门穿越及多门序列穿越。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实测数据显示该场景下无人机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平均速度保持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quote-cjk-patch"/>
              </a:rPr>
              <a:t>0.51 m/s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，最高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quote-cjk-patch"/>
              </a:rPr>
              <a:t>0.80 m/s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，偏航角速度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quote-cjk-patch"/>
              </a:rPr>
              <a:t>0.243 rad/s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，任务平均耗时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quote-cjk-patch"/>
              </a:rPr>
              <a:t>26.92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秒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，证实了系统在基础任务中的稳定执行能力。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6E0407F-36A0-8EAA-3921-458864F79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245" y="1957550"/>
            <a:ext cx="4714151" cy="45474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58B1199-E645-14EC-07D1-B8FA64C0A020}"/>
              </a:ext>
            </a:extLst>
          </p:cNvPr>
          <p:cNvSpPr txBox="1"/>
          <p:nvPr/>
        </p:nvSpPr>
        <p:spPr>
          <a:xfrm>
            <a:off x="600330" y="4176869"/>
            <a:ext cx="6061916" cy="21354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1600" b="1" dirty="0"/>
              <a:t>(a)</a:t>
            </a:r>
            <a:r>
              <a:rPr lang="zh-CN" altLang="en-US" sz="1600" dirty="0"/>
              <a:t> 让无人机从不同初始位置开始，执行“穿越一个 </a:t>
            </a:r>
            <a:r>
              <a:rPr lang="en-US" altLang="zh-CN" sz="1600" dirty="0"/>
              <a:t>gate</a:t>
            </a:r>
            <a:r>
              <a:rPr lang="zh-CN" altLang="en-US" sz="1600" dirty="0"/>
              <a:t>”任务时的模型性能。</a:t>
            </a:r>
            <a:br>
              <a:rPr lang="zh-CN" altLang="en-US" sz="1600" dirty="0"/>
            </a:br>
            <a:r>
              <a:rPr lang="en-US" altLang="zh-CN" sz="1600" b="1" dirty="0"/>
              <a:t>(b)</a:t>
            </a:r>
            <a:r>
              <a:rPr lang="zh-CN" altLang="en-US" sz="1600" dirty="0"/>
              <a:t> 对“穿越右侧 </a:t>
            </a:r>
            <a:r>
              <a:rPr lang="en-US" altLang="zh-CN" sz="1600" dirty="0"/>
              <a:t>gate</a:t>
            </a:r>
            <a:r>
              <a:rPr lang="zh-CN" altLang="en-US" sz="1600" dirty="0"/>
              <a:t>”和“穿越左侧 </a:t>
            </a:r>
            <a:r>
              <a:rPr lang="en-US" altLang="zh-CN" sz="1600" dirty="0"/>
              <a:t>gate</a:t>
            </a:r>
            <a:r>
              <a:rPr lang="zh-CN" altLang="en-US" sz="1600" dirty="0"/>
              <a:t>”任务的模型评估。</a:t>
            </a:r>
            <a:br>
              <a:rPr lang="zh-CN" altLang="en-US" sz="1600" dirty="0"/>
            </a:br>
            <a:r>
              <a:rPr lang="en-US" altLang="zh-CN" sz="1600" b="1" dirty="0"/>
              <a:t>(c)</a:t>
            </a:r>
            <a:r>
              <a:rPr lang="zh-CN" altLang="en-US" sz="1600" dirty="0"/>
              <a:t> 对顺序任务“穿越拱门 </a:t>
            </a:r>
            <a:r>
              <a:rPr lang="en-US" altLang="zh-CN" sz="1600" dirty="0"/>
              <a:t>gate</a:t>
            </a:r>
            <a:r>
              <a:rPr lang="zh-CN" altLang="en-US" sz="1600" dirty="0"/>
              <a:t> ” 、“穿越方形 </a:t>
            </a:r>
            <a:r>
              <a:rPr lang="en-US" altLang="zh-CN" sz="1600" dirty="0"/>
              <a:t>gate</a:t>
            </a:r>
            <a:r>
              <a:rPr lang="zh-CN" altLang="en-US" sz="1600" dirty="0"/>
              <a:t> ” 、“穿越右侧 </a:t>
            </a:r>
            <a:r>
              <a:rPr lang="en-US" altLang="zh-CN" sz="1600" dirty="0"/>
              <a:t>gate</a:t>
            </a:r>
            <a:r>
              <a:rPr lang="zh-CN" altLang="en-US" sz="1600" dirty="0"/>
              <a:t> ”以及“穿越左侧 </a:t>
            </a:r>
            <a:r>
              <a:rPr lang="en-US" altLang="zh-CN" sz="1600" dirty="0"/>
              <a:t>gate</a:t>
            </a:r>
            <a:r>
              <a:rPr lang="zh-CN" altLang="en-US" sz="1600" dirty="0"/>
              <a:t> ”的评估。</a:t>
            </a:r>
            <a:br>
              <a:rPr lang="zh-CN" altLang="en-US" sz="1600" dirty="0"/>
            </a:br>
            <a:r>
              <a:rPr lang="en-US" altLang="zh-CN" sz="1600" b="1" dirty="0"/>
              <a:t>(d)</a:t>
            </a:r>
            <a:r>
              <a:rPr lang="zh-CN" altLang="en-US" sz="1600" dirty="0"/>
              <a:t> 在拱门 </a:t>
            </a:r>
            <a:r>
              <a:rPr lang="en-US" altLang="zh-CN" sz="1600" dirty="0"/>
              <a:t>gate </a:t>
            </a:r>
            <a:r>
              <a:rPr lang="zh-CN" altLang="en-US" sz="1600" dirty="0"/>
              <a:t>位于飞行区右侧、方形 </a:t>
            </a:r>
            <a:r>
              <a:rPr lang="en-US" altLang="zh-CN" sz="1600" dirty="0"/>
              <a:t>gate </a:t>
            </a:r>
            <a:r>
              <a:rPr lang="zh-CN" altLang="en-US" sz="1600" dirty="0"/>
              <a:t>位于飞行区左侧的场景下的评估。</a:t>
            </a:r>
          </a:p>
        </p:txBody>
      </p:sp>
    </p:spTree>
    <p:extLst>
      <p:ext uri="{BB962C8B-B14F-4D97-AF65-F5344CB8AC3E}">
        <p14:creationId xmlns:p14="http://schemas.microsoft.com/office/powerpoint/2010/main" val="187772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0B38-80C5-BAA0-DA76-37EA8F2E1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D908F-F2D6-1F1A-4109-2B558FF64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6A3AFA7-E06B-961E-6689-A78B242CBCC2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3277825-4871-2428-C220-AEB55C46BD44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23B9207-B95D-BD13-EF7C-D87157824E1B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72E3007-9869-FAC5-DC70-BC3729438815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F681B8F-3128-B0F7-D6DB-F62E2FA34671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B6A7CF8-82A0-A95F-E9B4-A038AE256CDE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380469-AFFD-B70F-E182-30AEBE0CFA5F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无人机竞速任务测试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C294F3F-F160-DA3A-B5D9-BA8CFF376B3C}"/>
              </a:ext>
            </a:extLst>
          </p:cNvPr>
          <p:cNvSpPr txBox="1"/>
          <p:nvPr/>
        </p:nvSpPr>
        <p:spPr>
          <a:xfrm>
            <a:off x="600330" y="1974257"/>
            <a:ext cx="11293176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第二项测试聚焦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连续赛道性能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，记录无人机在圆形赛道完成多圈飞行的轨迹数据。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BE6159-0E4E-8DFA-19CB-E89B4AD3A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507" y="3469369"/>
            <a:ext cx="6963333" cy="29775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D2F431C-040C-B9F2-EAD1-7C2E7A7B227B}"/>
              </a:ext>
            </a:extLst>
          </p:cNvPr>
          <p:cNvSpPr txBox="1"/>
          <p:nvPr/>
        </p:nvSpPr>
        <p:spPr>
          <a:xfrm>
            <a:off x="600330" y="2527502"/>
            <a:ext cx="11293176" cy="7336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三项轨迹分析显示系统</a:t>
            </a: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平均速度显著提升至</a:t>
            </a:r>
            <a:r>
              <a:rPr lang="en-US" altLang="zh-CN" dirty="0">
                <a:solidFill>
                  <a:srgbClr val="FF0000"/>
                </a:solidFill>
                <a:latin typeface="quote-cjk-patch"/>
              </a:rPr>
              <a:t>1.04 m/s</a:t>
            </a: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，峰值速度达</a:t>
            </a:r>
            <a:r>
              <a:rPr lang="en-US" altLang="zh-CN" dirty="0">
                <a:solidFill>
                  <a:srgbClr val="FF0000"/>
                </a:solidFill>
                <a:latin typeface="quote-cjk-patch"/>
              </a:rPr>
              <a:t>2.02 m/s</a:t>
            </a: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，标准差</a:t>
            </a:r>
            <a:r>
              <a:rPr lang="en-US" altLang="zh-CN" dirty="0">
                <a:solidFill>
                  <a:srgbClr val="FF0000"/>
                </a:solidFill>
                <a:latin typeface="quote-cjk-patch"/>
              </a:rPr>
              <a:t>0.27 m/s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，同时偏航角速度提升至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0.40 rad/s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，标准差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0.12 rad/s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。</a:t>
            </a:r>
            <a:endParaRPr lang="en-US" altLang="zh-CN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5C8444-B00A-BF60-D795-63EB2B75CBCB}"/>
              </a:ext>
            </a:extLst>
          </p:cNvPr>
          <p:cNvSpPr txBox="1"/>
          <p:nvPr/>
        </p:nvSpPr>
        <p:spPr>
          <a:xfrm>
            <a:off x="600330" y="3507692"/>
            <a:ext cx="4583372" cy="7336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连续赛道测试证明了系统在高速动态环境中的运动控制能力。</a:t>
            </a:r>
            <a:endParaRPr lang="en-US" altLang="zh-CN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6727E5-8BE2-017C-8AEC-9625E9E24A41}"/>
              </a:ext>
            </a:extLst>
          </p:cNvPr>
          <p:cNvSpPr txBox="1"/>
          <p:nvPr/>
        </p:nvSpPr>
        <p:spPr>
          <a:xfrm>
            <a:off x="600330" y="4426672"/>
            <a:ext cx="4432023" cy="1998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lphaLcParenR"/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圆形赛道任务中记录的轨迹图。图中显示了记录的飞行轨迹（灰色）、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VLA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模型生成的动作（红色箭头）以及无人机竞速 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gates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（灰色线条）。</a:t>
            </a:r>
            <a:endParaRPr lang="en-US" altLang="zh-CN" sz="1600" dirty="0">
              <a:solidFill>
                <a:srgbClr val="0F1115"/>
              </a:solidFill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lphaLcParenR"/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右侧图表可视化了无人机完成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3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圈飞行的速度动作向量和偏航旋转角度。</a:t>
            </a:r>
            <a:endParaRPr lang="en-US" altLang="zh-CN" sz="1600" dirty="0">
              <a:solidFill>
                <a:srgbClr val="0F1115"/>
              </a:solidFill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352564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4BD1-97C8-3224-092F-4334CE00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4CBFA28-4EC9-3817-7728-AC0133804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0789CA4-4D76-45B1-3F2E-FFADA99C2CDC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D355018-3402-446C-96B2-2EED84663382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ABB0FCA-9822-E0E3-1406-087AF3D136D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639BD60-7189-44FC-4FF0-5A3B090D1D14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9265EB4-67E0-54C6-7472-FE46EEF43FE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004075A-22DA-50E9-EA2C-890C6D7E28CF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20B115-4945-F155-4060-9D25F22FD1FB}"/>
              </a:ext>
            </a:extLst>
          </p:cNvPr>
          <p:cNvSpPr txBox="1"/>
          <p:nvPr/>
        </p:nvSpPr>
        <p:spPr>
          <a:xfrm>
            <a:off x="4240282" y="120354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泛化能力测试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334AFC-ED0A-29EA-B4D3-61925CAEE993}"/>
              </a:ext>
            </a:extLst>
          </p:cNvPr>
          <p:cNvSpPr txBox="1"/>
          <p:nvPr/>
        </p:nvSpPr>
        <p:spPr>
          <a:xfrm>
            <a:off x="6602598" y="2191115"/>
            <a:ext cx="4981903" cy="36779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视觉泛化性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：</a:t>
            </a:r>
            <a:endParaRPr lang="en-US" altLang="zh-CN" sz="1600" dirty="0">
              <a:solidFill>
                <a:srgbClr val="0F1115"/>
              </a:solidFill>
              <a:latin typeface="quote-cjk-patch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所设计的任务用于测试RaceVLA在面对具有全新背景、干扰物以及目标物品外观变化的新环境时的泛化能力。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运动泛化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：</a:t>
            </a:r>
            <a:endParaRPr lang="en-US" altLang="zh-CN" sz="1600" dirty="0">
              <a:solidFill>
                <a:srgbClr val="0F1115"/>
              </a:solidFill>
              <a:latin typeface="quote-cjk-patch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新的赛道被创建出来，以评估RaceVLA在动态运动过程中处理未见过的物体位置和方向的能力。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物理泛化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：</a:t>
            </a:r>
            <a:endParaRPr lang="en-US" altLang="zh-CN" sz="1600" dirty="0">
              <a:solidFill>
                <a:srgbClr val="0F1115"/>
              </a:solidFill>
              <a:latin typeface="quote-cjk-patch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任务包括对门的形状和大小进行修改，以测试RaceVLA适应物理环境变化的能力。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语义泛化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：</a:t>
            </a:r>
            <a:endParaRPr lang="en-US" altLang="zh-CN" sz="1600" dirty="0">
              <a:solidFill>
                <a:srgbClr val="0F1115"/>
              </a:solidFill>
              <a:latin typeface="quote-cjk-patch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设置了未见过的无人机特定任务，以评估模型理解陌生指令和目标对象并据此行动的能力。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7943D2-A1BD-0219-B074-56C42E725B82}"/>
              </a:ext>
            </a:extLst>
          </p:cNvPr>
          <p:cNvSpPr txBox="1"/>
          <p:nvPr/>
        </p:nvSpPr>
        <p:spPr>
          <a:xfrm>
            <a:off x="499767" y="1945530"/>
            <a:ext cx="5938871" cy="4469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quote-cjk-patch"/>
              </a:rPr>
              <a:t>视觉泛化测试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目的：检验模型对物体外观和背景变化的适应能力。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方法：使用颜色、纹理不同的同类物体，并在场景中加入未见过的干扰物。例如测试模型操作不同颜色的杯子，或在有杂物环境下完成任务的能力。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quote-cjk-patch"/>
              </a:rPr>
              <a:t>运动泛化测试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目的：评估模型对物体位置和空间布局变化的应对能力。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方法：将物体放置在陌生位置或改变场景布局。例如要求机器人在远处抓取物体，或将物品放置到抬高了的平台上。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quote-cjk-patch"/>
              </a:rPr>
              <a:t>物理泛化测试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目的：测试模型处理不同尺寸、形状物体的能力。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方法：引入尺寸形状迥异的同类物体。例如抓取极细的</a:t>
            </a:r>
            <a:r>
              <a:rPr lang="en-US" altLang="zh-CN" sz="1400" dirty="0">
                <a:solidFill>
                  <a:srgbClr val="0F1115"/>
                </a:solidFill>
                <a:latin typeface="quote-cjk-patch"/>
              </a:rPr>
              <a:t>AAA</a:t>
            </a: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电池，或操作更宽更矮的陌生锅具。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quote-cjk-patch"/>
              </a:rPr>
              <a:t>语义泛化测试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目的：验证模型理解新概念和执行新指令的能力。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方法：引入全新物体和陌生任务指令。例如操作训练中未见的骷髅头玩具，或执行“堆叠杯子”等新指令。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43325F-602D-1113-E782-DF7231204BCF}"/>
              </a:ext>
            </a:extLst>
          </p:cNvPr>
          <p:cNvSpPr txBox="1"/>
          <p:nvPr/>
        </p:nvSpPr>
        <p:spPr>
          <a:xfrm>
            <a:off x="2238316" y="1666717"/>
            <a:ext cx="2161479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2585C9"/>
                </a:solidFill>
                <a:latin typeface="__Inter_36bd41"/>
              </a:rPr>
              <a:t>OpenVLA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测试方法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178490-0B9D-684D-934A-131C80707AC2}"/>
              </a:ext>
            </a:extLst>
          </p:cNvPr>
          <p:cNvSpPr txBox="1"/>
          <p:nvPr/>
        </p:nvSpPr>
        <p:spPr>
          <a:xfrm>
            <a:off x="7785860" y="1666717"/>
            <a:ext cx="2161479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dirty="0" err="1">
                <a:solidFill>
                  <a:srgbClr val="2585C9"/>
                </a:solidFill>
                <a:latin typeface="__Inter_36bd41"/>
              </a:rPr>
              <a:t>RaceVLA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测试方法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</p:spTree>
    <p:extLst>
      <p:ext uri="{BB962C8B-B14F-4D97-AF65-F5344CB8AC3E}">
        <p14:creationId xmlns:p14="http://schemas.microsoft.com/office/powerpoint/2010/main" val="11435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A2F1C-3333-04B4-408D-5EE9C885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1B4E838-D5C3-588F-00DE-0F25A0469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0A95517-8D51-1432-3300-79CC00BF0FA8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C58783F-5CD5-A1DA-41C9-5FFD40E68E1B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33A81BE-BF41-A5E8-D4CA-C74BA46A1B88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1DE25F6-0DDA-2CC8-7433-E6B04E4C6F9E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9F73EA8-A8F0-1675-4C21-517D78ACB022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71D6CF4-A57A-0297-CB4E-1AEF8985CE2C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5C9B97E-EF1C-70E3-44DF-9602EA00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482" y="2581345"/>
            <a:ext cx="6256024" cy="36296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EFF8E47-8A5E-F5E3-F507-B4A3CD635F8F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泛化能力测试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7A4E4D-D972-F5CB-BCB6-9BADD5814650}"/>
              </a:ext>
            </a:extLst>
          </p:cNvPr>
          <p:cNvSpPr txBox="1"/>
          <p:nvPr/>
        </p:nvSpPr>
        <p:spPr>
          <a:xfrm>
            <a:off x="515399" y="1929447"/>
            <a:ext cx="11293176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参照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的评估框架，从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视觉、运动、物理和语义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四个维度测试模型的适应能力，共完成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200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组实验。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C41FBBF-3E75-51E0-D923-E2D4B74C0C90}"/>
              </a:ext>
            </a:extLst>
          </p:cNvPr>
          <p:cNvSpPr txBox="1"/>
          <p:nvPr/>
        </p:nvSpPr>
        <p:spPr>
          <a:xfrm>
            <a:off x="515399" y="2477606"/>
            <a:ext cx="5024471" cy="8106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运动泛化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得分为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75.0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，显著超过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OpenVLA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的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60.0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语义泛化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得分为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45.5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，优于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OpenVLA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的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36.3</a:t>
            </a:r>
            <a:endParaRPr lang="zh-CN" altLang="en-US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9448682-308C-F5B9-5015-A6A4E7658E51}"/>
              </a:ext>
            </a:extLst>
          </p:cNvPr>
          <p:cNvSpPr txBox="1"/>
          <p:nvPr/>
        </p:nvSpPr>
        <p:spPr>
          <a:xfrm>
            <a:off x="515399" y="5328315"/>
            <a:ext cx="5122083" cy="5847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这主要是由于无人机在动态环境中飞行时面临更多视觉干扰，且远处物体的尺寸变化会影响其空间感知能力。</a:t>
            </a:r>
            <a:endParaRPr lang="zh-CN" altLang="en-US" sz="16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325C513-A915-6A9D-1DE0-053D501468FE}"/>
              </a:ext>
            </a:extLst>
          </p:cNvPr>
          <p:cNvSpPr txBox="1"/>
          <p:nvPr/>
        </p:nvSpPr>
        <p:spPr>
          <a:xfrm>
            <a:off x="515399" y="3359777"/>
            <a:ext cx="5074921" cy="6623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这一优势主要源于无人机动态相机提供的多样化视觉输入，以及导航任务相比机械臂操作更简单的运动特性。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A47A4A4-794D-AC3B-E561-6F410E1351E6}"/>
              </a:ext>
            </a:extLst>
          </p:cNvPr>
          <p:cNvSpPr txBox="1"/>
          <p:nvPr/>
        </p:nvSpPr>
        <p:spPr>
          <a:xfrm>
            <a:off x="518684" y="4317279"/>
            <a:ext cx="5339782" cy="8106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视觉泛化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得分为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79.6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，低于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OpenVLA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的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87.0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物理泛化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得分为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50.0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，明显低于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OpenVLA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的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76.7</a:t>
            </a:r>
            <a:endParaRPr lang="zh-CN" altLang="en-US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0CCDFBE-D084-F6AE-23C1-FE1F158A408E}"/>
              </a:ext>
            </a:extLst>
          </p:cNvPr>
          <p:cNvSpPr txBox="1"/>
          <p:nvPr/>
        </p:nvSpPr>
        <p:spPr>
          <a:xfrm>
            <a:off x="515399" y="6123100"/>
            <a:ext cx="5122083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rgbClr val="0F1115"/>
                </a:solidFill>
                <a:latin typeface="quote-cjk-patch"/>
              </a:rPr>
              <a:t>RaceVLA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在所有四个维度上</a:t>
            </a: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全面超越了</a:t>
            </a:r>
            <a:r>
              <a:rPr lang="en-US" altLang="zh-CN" sz="1600" dirty="0">
                <a:solidFill>
                  <a:srgbClr val="FF0000"/>
                </a:solidFill>
                <a:latin typeface="quote-cjk-patch"/>
              </a:rPr>
              <a:t>RT-2</a:t>
            </a: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模型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08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DAF50-0EAA-EBA1-7565-F52411DA6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43A1818-E641-D03D-A010-772E5B85A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B8A1DF6-5823-D314-D940-C9C506B492AE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BD706A7-CE16-7467-C6C3-0261FE215AF8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DC14771-E46F-E2FC-C36A-337D22BE8D77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52DBDF-0DAC-B3AD-6F32-300F414192C5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7F77289-EECE-4359-D92C-002539CCA31A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78E06F-E48F-24EB-3455-BEE4BC859531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A13C80-F7AA-965B-9C5B-3490DF3D07A9}"/>
              </a:ext>
            </a:extLst>
          </p:cNvPr>
          <p:cNvSpPr txBox="1"/>
          <p:nvPr/>
        </p:nvSpPr>
        <p:spPr>
          <a:xfrm>
            <a:off x="3730758" y="1349477"/>
            <a:ext cx="4475760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实验测试（补充）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D093CC-1069-4038-248B-B89A7CCD229A}"/>
              </a:ext>
            </a:extLst>
          </p:cNvPr>
          <p:cNvSpPr txBox="1"/>
          <p:nvPr/>
        </p:nvSpPr>
        <p:spPr>
          <a:xfrm>
            <a:off x="6248484" y="4851603"/>
            <a:ext cx="5868330" cy="1253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实验结果显示出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的卓越性能。在</a:t>
            </a:r>
            <a:r>
              <a:rPr lang="en-US" altLang="zh-CN" sz="1600" b="0" i="0" dirty="0" err="1">
                <a:solidFill>
                  <a:srgbClr val="0F1115"/>
                </a:solidFill>
                <a:effectLst/>
                <a:latin typeface="quote-cjk-patch"/>
              </a:rPr>
              <a:t>WidowX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平台的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17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个测试任务中，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在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12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个任务上取得最佳表现，特别是在需要复杂空间推理的任务中，其优势超过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20%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。相较于参数量大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7.8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倍的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RT-2-X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模型，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实现了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16.5%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的绝对性能提升。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5E7242-1551-4C2C-EF7C-BE798B3B7B7A}"/>
              </a:ext>
            </a:extLst>
          </p:cNvPr>
          <p:cNvSpPr txBox="1"/>
          <p:nvPr/>
        </p:nvSpPr>
        <p:spPr>
          <a:xfrm>
            <a:off x="596120" y="1598046"/>
            <a:ext cx="2411941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泛化通用性能测试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B88C6A-5A05-DB52-1BDF-5DBC1B0D2160}"/>
              </a:ext>
            </a:extLst>
          </p:cNvPr>
          <p:cNvSpPr txBox="1"/>
          <p:nvPr/>
        </p:nvSpPr>
        <p:spPr>
          <a:xfrm>
            <a:off x="205423" y="1999310"/>
            <a:ext cx="5938871" cy="4469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quote-cjk-patch"/>
              </a:rPr>
              <a:t>视觉泛化测试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目的：检验模型对物体外观和背景变化的适应能力。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方法：使用颜色、纹理不同的同类物体，并在场景中加入未见过的干扰物。例如测试模型操作不同颜色的杯子，或在有杂物环境下完成任务的能力。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quote-cjk-patch"/>
              </a:rPr>
              <a:t>运动泛化测试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目的：评估模型对物体位置和空间布局变化的应对能力。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方法：将物体放置在陌生位置或改变场景布局。例如要求机器人在远处抓取物体，或将物品放置到抬高了的平台上。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quote-cjk-patch"/>
              </a:rPr>
              <a:t>物理泛化测试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目的：测试模型处理不同尺寸、形状物体的能力。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方法：引入尺寸形状迥异的同类物体。例如抓取极细的</a:t>
            </a:r>
            <a:r>
              <a:rPr lang="en-US" altLang="zh-CN" sz="1400" dirty="0">
                <a:solidFill>
                  <a:srgbClr val="0F1115"/>
                </a:solidFill>
                <a:latin typeface="quote-cjk-patch"/>
              </a:rPr>
              <a:t>AAA</a:t>
            </a: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电池，或操作更宽更矮的陌生锅具。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quote-cjk-patch"/>
              </a:rPr>
              <a:t>语义泛化测试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目的：验证模型理解新概念和执行新指令的能力。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F1115"/>
                </a:solidFill>
                <a:latin typeface="quote-cjk-patch"/>
              </a:rPr>
              <a:t>方法：引入全新物体和陌生任务指令。例如操作训练中未见的骷髅头玩具，或执行“堆叠杯子”等新指令。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B334B8B-F75B-E240-A612-B8061FC4C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707" y="2262548"/>
            <a:ext cx="6033456" cy="258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3A6CC-A37D-B61C-B4DA-A9A1756B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F0637E-E7D1-3D1A-4A43-DCB71CA56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1A1B517-5126-1BFF-CD6F-D6EFE9A808B3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01ADE46-FBF5-71F1-1897-E54EC9EBB9D5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6D23BFB-F60D-0C55-29CB-398D17FC6208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094E0A6-FD12-13DB-C44B-A7BFBE03C342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2F3CCE-8FE7-B461-B87B-0E3C09B7B5D7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CF2BC59-441A-6713-1F97-DDCE6A35C7E9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B8FED3-C941-8FB3-4E06-183FD2994E41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实验测试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C60A533-640A-5AB9-AE3D-0EB5F7847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73" y="2240607"/>
            <a:ext cx="7968735" cy="3544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2F826C6-D733-465F-E00C-07975DFD3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808" y="2363273"/>
            <a:ext cx="4021192" cy="29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06C9B-D508-88EE-2EFC-B107D4343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022B83-8F44-E8A0-F3EF-85F591A02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F8ED90-BA88-F478-536D-2F11A6E6894F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B2471AB-2C7E-2DC2-4B04-B9091AEF1CE5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28DA446-52C0-D0DD-4577-0506A6D57520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7A6AC02-D253-23EF-F0F7-6E8C8608B74F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103D2B-A7BF-1767-FE2D-DCBE20B7A2F0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E8ADD24-CEFC-F468-D344-11BBB3B04D87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148D39-FD96-C367-2154-89C10A98961D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实验测试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B41501-5E1A-C2EC-9F22-B6676F540B25}"/>
              </a:ext>
            </a:extLst>
          </p:cNvPr>
          <p:cNvSpPr txBox="1"/>
          <p:nvPr/>
        </p:nvSpPr>
        <p:spPr>
          <a:xfrm>
            <a:off x="6319317" y="2298391"/>
            <a:ext cx="5394017" cy="16984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在单指令任务中，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Diffusion Policy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凭借其动作分块和平滑轨迹生成的优势，取得了最佳表现。</a:t>
            </a:r>
            <a:endParaRPr lang="en-US" altLang="zh-CN" sz="16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在多指令任务场景中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，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展现出显著优势。这种优势源于其在大规模预训练中获得的语言 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grounding 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能力和跨任务泛化能力。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6836851-201B-B3FD-B7F1-6679DFC30EDA}"/>
              </a:ext>
            </a:extLst>
          </p:cNvPr>
          <p:cNvSpPr txBox="1"/>
          <p:nvPr/>
        </p:nvSpPr>
        <p:spPr>
          <a:xfrm>
            <a:off x="645554" y="1778223"/>
            <a:ext cx="2411941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数据高效匹配实验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214B9D0-D7BE-C127-8FFF-53E8F787AE58}"/>
              </a:ext>
            </a:extLst>
          </p:cNvPr>
          <p:cNvSpPr txBox="1"/>
          <p:nvPr/>
        </p:nvSpPr>
        <p:spPr>
          <a:xfrm>
            <a:off x="645554" y="2277773"/>
            <a:ext cx="5162818" cy="5847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目的：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验证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模型通过少量演示数据快速适应新机器人任务的能力。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815825-7EB3-EAAA-38AF-8961061437E9}"/>
              </a:ext>
            </a:extLst>
          </p:cNvPr>
          <p:cNvSpPr txBox="1"/>
          <p:nvPr/>
        </p:nvSpPr>
        <p:spPr>
          <a:xfrm>
            <a:off x="645554" y="2990136"/>
            <a:ext cx="5227130" cy="13234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团队对比了多种微调策略。全参数微调会更新模型的所有参数，这种方法效果最好但计算成本最高。</a:t>
            </a:r>
            <a:r>
              <a:rPr lang="en-US" altLang="zh-CN" sz="1600" dirty="0" err="1">
                <a:solidFill>
                  <a:srgbClr val="0F1115"/>
                </a:solidFill>
                <a:latin typeface="quote-cjk-patch"/>
              </a:rPr>
              <a:t>LoRA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微调只更新少量的适配器参数，大大减少了计算需求。此外，尝试冻结视觉编码器或语言模型部分层的策略，作为消融实验。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7FBC80-9950-56F0-0820-FE46AFE5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371" y="4311977"/>
            <a:ext cx="8671258" cy="21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4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5BC98-76CB-CDD4-1FEF-0576FFBF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01A9A3-3D0B-740E-DC4A-C75B21EB9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6284CED-65E4-0799-FF4A-88AFD39DFD52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3B7CE9-C932-08A2-20CD-65F81527EC57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473E53A-C34D-41F7-CA38-CE57E2E3BE0C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3291828-7DEC-A950-4776-120C56CB0D8B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5B2DB0C-4DA4-AE97-AD5A-568F329949C6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47940CE-7FFA-BF28-95EE-5A49B88F68EA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D1D721-5BF3-DC7E-EFB3-F3E40F10E1A7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实验测试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CF4AF7-27B9-14F2-770E-D863F9AC8255}"/>
              </a:ext>
            </a:extLst>
          </p:cNvPr>
          <p:cNvSpPr txBox="1"/>
          <p:nvPr/>
        </p:nvSpPr>
        <p:spPr>
          <a:xfrm>
            <a:off x="645554" y="1821670"/>
            <a:ext cx="2411941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参数高效微调实验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AFCFEE-611F-0C9D-D921-DC5D6B417FCF}"/>
              </a:ext>
            </a:extLst>
          </p:cNvPr>
          <p:cNvSpPr txBox="1"/>
          <p:nvPr/>
        </p:nvSpPr>
        <p:spPr>
          <a:xfrm>
            <a:off x="645554" y="2351540"/>
            <a:ext cx="5162818" cy="5847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目的：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研究如何以最低的计算成本对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进行微调，同时保持模型性能。</a:t>
            </a:r>
            <a:endParaRPr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53D47F-F37C-58F0-3BBE-9BC94FB07531}"/>
              </a:ext>
            </a:extLst>
          </p:cNvPr>
          <p:cNvSpPr txBox="1"/>
          <p:nvPr/>
        </p:nvSpPr>
        <p:spPr>
          <a:xfrm>
            <a:off x="645554" y="3079867"/>
            <a:ext cx="5257056" cy="1253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对比了</a:t>
            </a: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五种微调策略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：全参数微调更新所有模型权重；仅微调最后一层注意力机制和输出层；冻结视觉编码器但更新其他部分；三明治微调解冻视觉编码器和最后层；以及</a:t>
            </a:r>
            <a:r>
              <a:rPr lang="en-US" altLang="zh-CN" sz="1600" dirty="0" err="1">
                <a:solidFill>
                  <a:srgbClr val="0F1115"/>
                </a:solidFill>
                <a:latin typeface="quote-cjk-patch"/>
              </a:rPr>
              <a:t>LoRA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方法在不同秩大小下的表现。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7E76B2-157D-24A0-71D7-E4B4E2EA4D90}"/>
              </a:ext>
            </a:extLst>
          </p:cNvPr>
          <p:cNvSpPr txBox="1"/>
          <p:nvPr/>
        </p:nvSpPr>
        <p:spPr>
          <a:xfrm>
            <a:off x="645553" y="4681232"/>
            <a:ext cx="11143461" cy="14773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 err="1">
                <a:solidFill>
                  <a:srgbClr val="0F1115"/>
                </a:solidFill>
                <a:latin typeface="quote-cjk-patch"/>
              </a:rPr>
              <a:t>LoRA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方法在秩为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32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时达到了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68.2%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的平均成功率，与全参数微调的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69.7%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相差无几，而训练参数量仅占全量的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1.4%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。这一结果证明了参数高效微调在机器人学习领域的巨大潜力。</a:t>
            </a:r>
          </a:p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在计算资源方面，</a:t>
            </a:r>
            <a:r>
              <a:rPr lang="en-US" altLang="zh-CN" sz="1600" dirty="0" err="1">
                <a:solidFill>
                  <a:srgbClr val="0F1115"/>
                </a:solidFill>
                <a:latin typeface="quote-cjk-patch"/>
              </a:rPr>
              <a:t>LoRA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展现出显著优势。训练时间从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15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小时缩短到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10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小时，提升了研究迭代速度。</a:t>
            </a:r>
          </a:p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研究还发现</a:t>
            </a:r>
            <a:r>
              <a:rPr lang="en-US" altLang="zh-CN" sz="1600" dirty="0" err="1">
                <a:solidFill>
                  <a:srgbClr val="0F1115"/>
                </a:solidFill>
                <a:latin typeface="quote-cjk-patch"/>
              </a:rPr>
              <a:t>LoRA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的秩大小对性能影响有限。秩为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32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和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64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的配置取得了完全相同的成功率，表明低秩适配器已经足够捕获任务特定的知识变化。这为进一步压缩计算需求提供了可能。</a:t>
            </a:r>
            <a:endParaRPr lang="zh-CN" altLang="en-US" sz="1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DB0DEE1-65C5-4828-6EAE-AB601419B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276" y="2396176"/>
            <a:ext cx="6016738" cy="18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9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831DD-D10E-3086-BDB7-2CFCC0E0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DC8FB07-3920-8D15-B4FA-9594D3477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55C5F32-5B36-BC02-712A-FC0416E55E57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E44AC6-B1B2-3190-763D-E064910BA77F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D018031-AB3B-23B1-E971-1EDB016BF696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21DFBE4-CA87-19B5-FB77-47B7B328169B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AF391F-56F6-7DB7-25E8-01C2DF90E62D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E528431-AD08-1990-BB6E-00D4FE0728D2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FACFD8-4762-A184-7556-831FB68BD946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实验测试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3D7266-6742-6BDF-269E-D854BCDE7DFF}"/>
              </a:ext>
            </a:extLst>
          </p:cNvPr>
          <p:cNvSpPr txBox="1"/>
          <p:nvPr/>
        </p:nvSpPr>
        <p:spPr>
          <a:xfrm>
            <a:off x="645554" y="1844436"/>
            <a:ext cx="2999434" cy="4012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量化实现内存高效推理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53E7A5-73D3-8A37-26EA-A8756D49A1C8}"/>
              </a:ext>
            </a:extLst>
          </p:cNvPr>
          <p:cNvSpPr txBox="1"/>
          <p:nvPr/>
        </p:nvSpPr>
        <p:spPr>
          <a:xfrm>
            <a:off x="645554" y="2380702"/>
            <a:ext cx="5162818" cy="5847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目的：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探索如何通过模型量化技术降低</a:t>
            </a:r>
            <a:r>
              <a:rPr lang="en-US" altLang="zh-CN" sz="1600" b="0" i="0" dirty="0">
                <a:solidFill>
                  <a:srgbClr val="0F1115"/>
                </a:solidFill>
                <a:effectLst/>
                <a:latin typeface="quote-cjk-patch"/>
              </a:rPr>
              <a:t>OpenVLA</a:t>
            </a:r>
            <a:r>
              <a:rPr lang="zh-CN" altLang="en-US" sz="1600" b="0" i="0" dirty="0">
                <a:solidFill>
                  <a:srgbClr val="0F1115"/>
                </a:solidFill>
                <a:effectLst/>
                <a:latin typeface="quote-cjk-patch"/>
              </a:rPr>
              <a:t>的推理成本，同时保持其性能水平。</a:t>
            </a:r>
            <a:endParaRPr lang="zh-CN" alt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52CF9A0-1943-B136-3BF2-02DE06FEE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04" y="1880961"/>
            <a:ext cx="5274091" cy="23277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1760E8-503A-E0DE-D22D-E1836572E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704" y="4228435"/>
            <a:ext cx="3491355" cy="12290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5B311E4-389F-E3AC-7D2E-0D7336990B97}"/>
              </a:ext>
            </a:extLst>
          </p:cNvPr>
          <p:cNvSpPr txBox="1"/>
          <p:nvPr/>
        </p:nvSpPr>
        <p:spPr>
          <a:xfrm>
            <a:off x="645554" y="3307866"/>
            <a:ext cx="5162818" cy="9576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选取了</a:t>
            </a:r>
            <a:r>
              <a:rPr lang="en-US" altLang="zh-CN" sz="1600" dirty="0">
                <a:solidFill>
                  <a:srgbClr val="FF0000"/>
                </a:solidFill>
                <a:latin typeface="quote-cjk-patch"/>
              </a:rPr>
              <a:t>8</a:t>
            </a: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个具有代表性的</a:t>
            </a:r>
            <a:r>
              <a:rPr lang="en-US" altLang="zh-CN" sz="1600" dirty="0" err="1">
                <a:solidFill>
                  <a:srgbClr val="FF0000"/>
                </a:solidFill>
                <a:latin typeface="quote-cjk-patch"/>
              </a:rPr>
              <a:t>BridgeData</a:t>
            </a:r>
            <a:r>
              <a:rPr lang="en-US" altLang="zh-CN" sz="1600" dirty="0">
                <a:solidFill>
                  <a:srgbClr val="FF0000"/>
                </a:solidFill>
                <a:latin typeface="quote-cjk-patch"/>
              </a:rPr>
              <a:t> V2</a:t>
            </a: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任务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进行测试，对比了</a:t>
            </a:r>
            <a:r>
              <a:rPr lang="zh-CN" altLang="en-US" sz="1600" dirty="0">
                <a:solidFill>
                  <a:srgbClr val="FF0000"/>
                </a:solidFill>
                <a:latin typeface="quote-cjk-patch"/>
              </a:rPr>
              <a:t>三种精度格式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：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bfloat16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作为基准精度，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8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位整数量化和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4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位整数量化。</a:t>
            </a:r>
            <a:endParaRPr lang="zh-CN" altLang="en-US" sz="1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1BE8B5-42AB-D792-31E4-05F5C6408055}"/>
              </a:ext>
            </a:extLst>
          </p:cNvPr>
          <p:cNvSpPr txBox="1"/>
          <p:nvPr/>
        </p:nvSpPr>
        <p:spPr>
          <a:xfrm>
            <a:off x="645554" y="4583767"/>
            <a:ext cx="5862452" cy="12490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4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位量化模型在保持性能的同时显著降低了资源需求，平均成功率达到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71.9%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，与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bfloat16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基准的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71.3%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相当。而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8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位量化反而表现较差，成功率降至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58.1%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。分析表明，</a:t>
            </a:r>
            <a:r>
              <a:rPr lang="en-US" altLang="zh-CN" sz="1600" dirty="0">
                <a:solidFill>
                  <a:srgbClr val="0F1115"/>
                </a:solidFill>
                <a:latin typeface="quote-cjk-patch"/>
              </a:rPr>
              <a:t>8</a:t>
            </a:r>
            <a:r>
              <a:rPr lang="zh-CN" altLang="en-US" sz="1600" dirty="0">
                <a:solidFill>
                  <a:srgbClr val="0F1115"/>
                </a:solidFill>
                <a:latin typeface="quote-cjk-patch"/>
              </a:rPr>
              <a:t>位量化的计算延迟导致推理速度下降，影响了控制回路的稳定性。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348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37DFC-C76C-3A28-E74C-038D55F2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7600A8-65A2-903B-55F8-F0AD5AD5C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072603D-123D-5870-E7BB-7587E2EED433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119F4AC-70D1-E997-8D55-8D5D7D07E814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244E133-65B3-DB46-2BB0-4533D8AB8E76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CE53F8-EBAD-A0A9-7717-E56A344F4584}"/>
              </a:ext>
            </a:extLst>
          </p:cNvPr>
          <p:cNvSpPr/>
          <p:nvPr/>
        </p:nvSpPr>
        <p:spPr>
          <a:xfrm>
            <a:off x="0" y="6538598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432582-331C-461C-63A9-C3BE43E9FED8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56A04EA-221B-8565-A648-8010FB98EDCF}"/>
              </a:ext>
            </a:extLst>
          </p:cNvPr>
          <p:cNvSpPr txBox="1"/>
          <p:nvPr/>
        </p:nvSpPr>
        <p:spPr>
          <a:xfrm>
            <a:off x="1655445" y="793750"/>
            <a:ext cx="5605780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cs typeface="+mn-ea"/>
                <a:sym typeface="+mn-lt"/>
              </a:rPr>
              <a:t>Conclusion&amp;Limitations</a:t>
            </a:r>
            <a:endParaRPr lang="en-US" altLang="zh-CN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A7E224A-705E-7010-C739-18DFA7EB4E72}"/>
              </a:ext>
            </a:extLst>
          </p:cNvPr>
          <p:cNvSpPr txBox="1"/>
          <p:nvPr/>
        </p:nvSpPr>
        <p:spPr>
          <a:xfrm>
            <a:off x="827663" y="1736495"/>
            <a:ext cx="10567653" cy="2571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5113">
              <a:spcBef>
                <a:spcPts val="600"/>
              </a:spcBef>
            </a:pPr>
            <a:r>
              <a:rPr lang="zh-CN" altLang="en-US" b="1" i="0" dirty="0">
                <a:solidFill>
                  <a:srgbClr val="FF0000"/>
                </a:solidFill>
                <a:effectLst/>
                <a:latin typeface="__Inter_36bd41"/>
              </a:rPr>
              <a:t>结论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__Inter_36bd41"/>
              </a:rPr>
              <a:t>: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2585C9"/>
                </a:solidFill>
                <a:latin typeface="__Inter_36bd41"/>
              </a:rPr>
              <a:t>RaceVLA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成功实现了首个基于视觉</a:t>
            </a:r>
            <a:r>
              <a:rPr lang="en-US" altLang="zh-CN" dirty="0">
                <a:solidFill>
                  <a:srgbClr val="2585C9"/>
                </a:solidFill>
                <a:latin typeface="__Inter_36bd41"/>
              </a:rPr>
              <a:t>-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语言</a:t>
            </a:r>
            <a:r>
              <a:rPr lang="en-US" altLang="zh-CN" dirty="0">
                <a:solidFill>
                  <a:srgbClr val="2585C9"/>
                </a:solidFill>
                <a:latin typeface="__Inter_36bd41"/>
              </a:rPr>
              <a:t>-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动作模型的自主竞速无人机导航系统，通过端到端的方式将视觉感知和语言指令直接映射为控制动作。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在泛化能力评估中，模型在运动泛化和语义泛化方面超越了</a:t>
            </a:r>
            <a:r>
              <a:rPr lang="en-US" altLang="zh-CN" dirty="0">
                <a:solidFill>
                  <a:srgbClr val="2585C9"/>
                </a:solidFill>
                <a:latin typeface="__Inter_36bd41"/>
              </a:rPr>
              <a:t>OpenVLA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模型，在所有评估维度上均显著优于</a:t>
            </a:r>
            <a:r>
              <a:rPr lang="en-US" altLang="zh-CN" dirty="0">
                <a:solidFill>
                  <a:srgbClr val="2585C9"/>
                </a:solidFill>
                <a:latin typeface="__Inter_36bd41"/>
              </a:rPr>
              <a:t>RT-2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模型，展现出在复杂动态环境中卓越的适应性和鲁棒性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该系统为无人机竞速领域设立了新的性能基准，证明了</a:t>
            </a:r>
            <a:r>
              <a:rPr lang="en-US" altLang="zh-CN" dirty="0">
                <a:solidFill>
                  <a:srgbClr val="2585C9"/>
                </a:solidFill>
                <a:latin typeface="__Inter_36bd41"/>
              </a:rPr>
              <a:t>VLA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模型在高速动态场景中实现类人决策与控制的巨大潜力。</a:t>
            </a:r>
            <a:endParaRPr lang="en-US" altLang="zh-CN" dirty="0">
              <a:solidFill>
                <a:srgbClr val="2585C9"/>
              </a:solidFill>
              <a:latin typeface="__Inter_36bd41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6FD698-8AA7-4E43-6F74-BE27E8822E4C}"/>
              </a:ext>
            </a:extLst>
          </p:cNvPr>
          <p:cNvSpPr txBox="1"/>
          <p:nvPr/>
        </p:nvSpPr>
        <p:spPr>
          <a:xfrm>
            <a:off x="787834" y="4558900"/>
            <a:ext cx="10916486" cy="16619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1463" algn="l">
              <a:spcBef>
                <a:spcPts val="1200"/>
              </a:spcBef>
            </a:pPr>
            <a:r>
              <a:rPr lang="zh-CN" altLang="en-US" b="1" i="0" dirty="0">
                <a:solidFill>
                  <a:srgbClr val="FF0000"/>
                </a:solidFill>
                <a:effectLst/>
                <a:latin typeface="__Inter_36bd41"/>
              </a:rPr>
              <a:t>可能的局限性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__Inter_36bd41"/>
              </a:rPr>
              <a:t>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CN" altLang="en-US" b="0" i="0" dirty="0">
                <a:solidFill>
                  <a:srgbClr val="2585C9"/>
                </a:solidFill>
                <a:effectLst/>
                <a:latin typeface="__Inter_36bd41"/>
              </a:rPr>
              <a:t>完整模型在推理时仍需依赖高性能</a:t>
            </a:r>
            <a:r>
              <a:rPr lang="en-US" altLang="zh-CN" b="0" i="0" dirty="0">
                <a:solidFill>
                  <a:srgbClr val="2585C9"/>
                </a:solidFill>
                <a:effectLst/>
                <a:latin typeface="__Inter_36bd41"/>
              </a:rPr>
              <a:t>GPU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，控制频率为</a:t>
            </a:r>
            <a:r>
              <a:rPr lang="en-US" altLang="zh-CN" dirty="0">
                <a:solidFill>
                  <a:srgbClr val="2585C9"/>
                </a:solidFill>
                <a:latin typeface="__Inter_36bd41"/>
              </a:rPr>
              <a:t>4Hz</a:t>
            </a:r>
            <a:r>
              <a:rPr lang="zh-CN" altLang="en-US" dirty="0">
                <a:solidFill>
                  <a:srgbClr val="2585C9"/>
                </a:solidFill>
                <a:latin typeface="__Inter_36bd41"/>
              </a:rPr>
              <a:t>，</a:t>
            </a:r>
            <a:r>
              <a:rPr lang="zh-CN" altLang="en-US" b="0" i="0" dirty="0">
                <a:solidFill>
                  <a:srgbClr val="2585C9"/>
                </a:solidFill>
                <a:effectLst/>
                <a:latin typeface="__Inter_36bd41"/>
              </a:rPr>
              <a:t>可能限制其在嵌入式设备上的实时部署与应用。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CN" altLang="en-US" b="0" i="0" dirty="0">
                <a:solidFill>
                  <a:srgbClr val="2585C9"/>
                </a:solidFill>
                <a:effectLst/>
                <a:latin typeface="__Inter_36bd41"/>
              </a:rPr>
              <a:t>在视觉泛化方面表现相对较弱，面对剧烈变化的视觉环境时，模型的感知和导航性能会受到一定影响。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CN" altLang="en-US" b="0" i="0" dirty="0">
                <a:solidFill>
                  <a:srgbClr val="2585C9"/>
                </a:solidFill>
                <a:effectLst/>
                <a:latin typeface="__Inter_36bd41"/>
              </a:rPr>
              <a:t>由于训练数据的限制，模型在应对不同尺寸、形状的</a:t>
            </a:r>
            <a:r>
              <a:rPr lang="en-US" altLang="zh-CN" b="0" i="0" dirty="0">
                <a:solidFill>
                  <a:srgbClr val="2585C9"/>
                </a:solidFill>
                <a:effectLst/>
                <a:latin typeface="__Inter_36bd41"/>
              </a:rPr>
              <a:t>gate</a:t>
            </a:r>
            <a:r>
              <a:rPr lang="zh-CN" altLang="en-US" b="0" i="0" dirty="0">
                <a:solidFill>
                  <a:srgbClr val="2585C9"/>
                </a:solidFill>
                <a:effectLst/>
                <a:latin typeface="__Inter_36bd41"/>
              </a:rPr>
              <a:t>时表现不稳定，物理泛化能力有待进一步提升。</a:t>
            </a:r>
          </a:p>
        </p:txBody>
      </p:sp>
    </p:spTree>
    <p:extLst>
      <p:ext uri="{BB962C8B-B14F-4D97-AF65-F5344CB8AC3E}">
        <p14:creationId xmlns:p14="http://schemas.microsoft.com/office/powerpoint/2010/main" val="106294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Introduction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AEA2C4-5641-B09E-BC69-04ECA80526B6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基线模型</a:t>
            </a: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50791E-6DFD-5F23-0964-ECF7800EEFFC}"/>
              </a:ext>
            </a:extLst>
          </p:cNvPr>
          <p:cNvSpPr txBox="1"/>
          <p:nvPr/>
        </p:nvSpPr>
        <p:spPr>
          <a:xfrm>
            <a:off x="787833" y="1901612"/>
            <a:ext cx="10361611" cy="12457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作者并未从零开始构建模型，而是选择了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使用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OpenVLA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这一经过验证的架构。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其研究的关键在于如何将一个输出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7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维机械臂动作的模型，高效地适配于输出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4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维无人机速度指令的任务，从而快速获得一个高性能的无人机导航智能体。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2016B2B-8CA7-A86D-89E8-593CD3F4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767" y="3202094"/>
            <a:ext cx="612701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4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9418" y="2801073"/>
            <a:ext cx="585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Thanks!</a:t>
            </a:r>
            <a:endParaRPr lang="zh-CN" altLang="en-US" sz="54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194613" y="3724403"/>
            <a:ext cx="39238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669789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9160" r="23350"/>
          <a:stretch>
            <a:fillRect/>
          </a:stretch>
        </p:blipFill>
        <p:spPr>
          <a:xfrm>
            <a:off x="8839200" y="83757"/>
            <a:ext cx="3421380" cy="6720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7177F1-5CE0-76BE-3B78-44DF7F7C096C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基线模型</a:t>
            </a: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OpenVLA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B4FEB2-B870-1E20-D34D-74B3B061810B}"/>
              </a:ext>
            </a:extLst>
          </p:cNvPr>
          <p:cNvSpPr txBox="1"/>
          <p:nvPr/>
        </p:nvSpPr>
        <p:spPr>
          <a:xfrm>
            <a:off x="601838" y="2075164"/>
            <a:ext cx="10070666" cy="7995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OpenVLA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是一个</a:t>
            </a:r>
            <a:r>
              <a:rPr lang="zh-CN" altLang="en-US" sz="2000" i="0" dirty="0">
                <a:solidFill>
                  <a:srgbClr val="0F1115"/>
                </a:solidFill>
                <a:effectLst/>
                <a:latin typeface="quote-cjk-patch"/>
              </a:rPr>
              <a:t>开源的视觉</a:t>
            </a:r>
            <a:r>
              <a:rPr lang="en-US" altLang="zh-CN" sz="2000" i="0" dirty="0">
                <a:solidFill>
                  <a:srgbClr val="0F1115"/>
                </a:solidFill>
                <a:effectLst/>
                <a:latin typeface="quote-cjk-patch"/>
              </a:rPr>
              <a:t>-</a:t>
            </a:r>
            <a:r>
              <a:rPr lang="zh-CN" altLang="en-US" sz="2000" i="0" dirty="0">
                <a:solidFill>
                  <a:srgbClr val="0F1115"/>
                </a:solidFill>
                <a:effectLst/>
                <a:latin typeface="quote-cjk-patch"/>
              </a:rPr>
              <a:t>语言</a:t>
            </a:r>
            <a:r>
              <a:rPr lang="en-US" altLang="zh-CN" sz="2000" i="0" dirty="0">
                <a:solidFill>
                  <a:srgbClr val="0F1115"/>
                </a:solidFill>
                <a:effectLst/>
                <a:latin typeface="quote-cjk-patch"/>
              </a:rPr>
              <a:t>-</a:t>
            </a:r>
            <a:r>
              <a:rPr lang="zh-CN" altLang="en-US" sz="2000" i="0" dirty="0">
                <a:solidFill>
                  <a:srgbClr val="0F1115"/>
                </a:solidFill>
                <a:effectLst/>
                <a:latin typeface="quote-cjk-patch"/>
              </a:rPr>
              <a:t>动作模型</a:t>
            </a:r>
            <a:r>
              <a:rPr lang="zh-CN" altLang="en-US" sz="2000" dirty="0"/>
              <a:t>，其结构基于</a:t>
            </a:r>
            <a:r>
              <a:rPr lang="en-US" altLang="zh-CN" sz="2000" dirty="0">
                <a:solidFill>
                  <a:srgbClr val="FF0000"/>
                </a:solidFill>
                <a:latin typeface="quote-cjk-patch"/>
              </a:rPr>
              <a:t>Prismatic-7B VLM</a:t>
            </a:r>
            <a:r>
              <a:rPr lang="zh-CN" altLang="en-US" sz="2000" dirty="0">
                <a:solidFill>
                  <a:srgbClr val="FF0000"/>
                </a:solidFill>
                <a:latin typeface="quote-cjk-patch"/>
              </a:rPr>
              <a:t>视觉语言模型</a:t>
            </a:r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，</a:t>
            </a:r>
            <a:r>
              <a:rPr lang="zh-CN" altLang="en-US" sz="2000" dirty="0"/>
              <a:t>主要由以下三个核心部分组成：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CFA8D9-BE74-532F-7FA0-2C296391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74" y="3240604"/>
            <a:ext cx="6203218" cy="235478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668C3E1-E496-DEC8-F796-AF6CD53DAC7C}"/>
              </a:ext>
            </a:extLst>
          </p:cNvPr>
          <p:cNvSpPr txBox="1"/>
          <p:nvPr/>
        </p:nvSpPr>
        <p:spPr>
          <a:xfrm>
            <a:off x="606096" y="3044860"/>
            <a:ext cx="5031075" cy="2953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视觉编码器：负责处理输入的图像信息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zh-CN" altLang="en-US" sz="2000" dirty="0"/>
              <a:t>投影器：</a:t>
            </a:r>
            <a:br>
              <a:rPr lang="en-US" altLang="zh-CN" sz="2000" dirty="0"/>
            </a:br>
            <a:r>
              <a:rPr lang="zh-CN" altLang="en-US" sz="2000" dirty="0"/>
              <a:t>负责将视觉编码器输出的图像特征，映射到语言模型的输入嵌入空间中</a:t>
            </a:r>
            <a:endParaRPr lang="en-US" altLang="zh-CN" sz="2000" dirty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zh-CN" altLang="en-US" sz="2000" dirty="0"/>
              <a:t>语言模型骨干：</a:t>
            </a:r>
            <a:br>
              <a:rPr lang="en-US" altLang="zh-CN" sz="2000" dirty="0"/>
            </a:br>
            <a:r>
              <a:rPr lang="zh-CN" altLang="en-US" sz="2000" dirty="0"/>
              <a:t>负责接收来自投影器的视觉</a:t>
            </a:r>
            <a:r>
              <a:rPr lang="en-US" altLang="zh-CN" sz="2000" dirty="0"/>
              <a:t>Token</a:t>
            </a:r>
            <a:r>
              <a:rPr lang="zh-CN" altLang="en-US" sz="2000" dirty="0"/>
              <a:t>和用户的自然语言指令，并进行统一的推理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5D740-B90F-62F0-B93A-210201879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068D48A-DEB3-693E-DB8C-1313E1A0E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5E73659-CC6A-8256-1FB5-59EA0C158D0B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1A535DC-7A95-928A-A815-7947196D1391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17947BA-3DD9-B64C-01F6-8F3067169F97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347F886-0C4C-A120-B146-137CD1DA0E9E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D0AA64-8A7A-76BA-B064-110AFA86FE6B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0E73439-1E71-CB33-D971-041511A385A4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C5D240-A266-0D39-9049-C897B7E75C56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视觉编码器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0A385E-3826-9981-70E4-00876E90E99A}"/>
              </a:ext>
            </a:extLst>
          </p:cNvPr>
          <p:cNvSpPr txBox="1"/>
          <p:nvPr/>
        </p:nvSpPr>
        <p:spPr>
          <a:xfrm>
            <a:off x="601837" y="1953032"/>
            <a:ext cx="10745035" cy="7995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OpenVLA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采用了一种创新的双分支融合编码器，旨在同时利用不同预训练模型的优势，以应对机器人操作任务中对</a:t>
            </a:r>
            <a:r>
              <a:rPr lang="zh-CN" altLang="en-US" sz="2000" dirty="0">
                <a:solidFill>
                  <a:srgbClr val="FF0000"/>
                </a:solidFill>
                <a:latin typeface="quote-cjk-patch"/>
              </a:rPr>
              <a:t>语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义理解和空间细节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的双重高要求。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16DC5F6-F99D-A175-9D7F-8788144DF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794" y="2776334"/>
            <a:ext cx="4291250" cy="347787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A4403C9-F67A-F5BD-FA46-6828A04D96A4}"/>
              </a:ext>
            </a:extLst>
          </p:cNvPr>
          <p:cNvSpPr txBox="1"/>
          <p:nvPr/>
        </p:nvSpPr>
        <p:spPr>
          <a:xfrm>
            <a:off x="600329" y="3193402"/>
            <a:ext cx="6174543" cy="26923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/>
              <a:t>编码器由两个并行工作的预训练视觉 </a:t>
            </a:r>
            <a:r>
              <a:rPr lang="en-US" altLang="zh-CN" sz="2000" dirty="0"/>
              <a:t>Vision Transformer </a:t>
            </a:r>
            <a:r>
              <a:rPr lang="zh-CN" altLang="en-US" sz="2000" dirty="0"/>
              <a:t>编码器构成：</a:t>
            </a:r>
            <a:endParaRPr lang="en-US" altLang="zh-CN" sz="20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SigLIP</a:t>
            </a:r>
            <a:r>
              <a:rPr lang="zh-CN" altLang="en-US" sz="2000" dirty="0">
                <a:solidFill>
                  <a:schemeClr val="tx1"/>
                </a:solidFill>
              </a:rPr>
              <a:t>：负责高级语义理解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DINOv2</a:t>
            </a:r>
            <a:r>
              <a:rPr lang="zh-CN" altLang="en-US" sz="2000" dirty="0">
                <a:solidFill>
                  <a:schemeClr val="tx1"/>
                </a:solidFill>
              </a:rPr>
              <a:t>：负责细粒度空间特征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/>
              <a:t>输入图像会被转换为图像块序列，并同时分别送入这两个模型中。</a:t>
            </a:r>
          </a:p>
        </p:txBody>
      </p:sp>
    </p:spTree>
    <p:extLst>
      <p:ext uri="{BB962C8B-B14F-4D97-AF65-F5344CB8AC3E}">
        <p14:creationId xmlns:p14="http://schemas.microsoft.com/office/powerpoint/2010/main" val="425169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90220-0334-7DE5-CD08-8ACE3EE1E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44B1EE-AE7E-6C8E-0865-1C21A0BF0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46C9740-FE52-511A-9A0A-2C59C5AD531A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B59618D-BF3D-CB71-0C15-F93FC4E5E85A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3681E18-DB25-590A-F944-48CC9349303D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09018D0-98C0-CD1A-72BE-1B70C9ADA303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4250D4-47ED-D407-2ABC-2EA8508C59C5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8776760-C1FA-5938-D444-A64DBD24CE12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2E2C42-4125-418A-A33E-21C55FF87AAD}"/>
              </a:ext>
            </a:extLst>
          </p:cNvPr>
          <p:cNvSpPr txBox="1"/>
          <p:nvPr/>
        </p:nvSpPr>
        <p:spPr>
          <a:xfrm>
            <a:off x="4112920" y="1243024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SigLIP 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分支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B023C8-9F55-066A-B01D-47AF5EB1040F}"/>
              </a:ext>
            </a:extLst>
          </p:cNvPr>
          <p:cNvSpPr txBox="1"/>
          <p:nvPr/>
        </p:nvSpPr>
        <p:spPr>
          <a:xfrm>
            <a:off x="601837" y="1860112"/>
            <a:ext cx="10745035" cy="4353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SigLIP </a:t>
            </a:r>
            <a:r>
              <a:rPr lang="zh-CN" altLang="en-US" sz="2000" dirty="0">
                <a:solidFill>
                  <a:srgbClr val="FF0000"/>
                </a:solidFill>
              </a:rPr>
              <a:t>分支</a:t>
            </a:r>
            <a:r>
              <a:rPr lang="zh-CN" altLang="en-US" sz="2000" dirty="0">
                <a:solidFill>
                  <a:schemeClr val="tx1"/>
                </a:solidFill>
              </a:rPr>
              <a:t>是 </a:t>
            </a:r>
            <a:r>
              <a:rPr lang="en-US" altLang="zh-CN" sz="2000" dirty="0">
                <a:solidFill>
                  <a:schemeClr val="tx1"/>
                </a:solidFill>
              </a:rPr>
              <a:t>OpenVLA </a:t>
            </a:r>
            <a:r>
              <a:rPr lang="zh-CN" altLang="en-US" sz="2000" dirty="0">
                <a:solidFill>
                  <a:schemeClr val="tx1"/>
                </a:solidFill>
              </a:rPr>
              <a:t>视觉编码器中负责</a:t>
            </a:r>
            <a:r>
              <a:rPr lang="zh-CN" altLang="en-US" sz="2000" dirty="0">
                <a:solidFill>
                  <a:srgbClr val="FF0000"/>
                </a:solidFill>
              </a:rPr>
              <a:t>高级语义理解</a:t>
            </a:r>
            <a:r>
              <a:rPr lang="zh-CN" altLang="en-US" sz="2000" dirty="0">
                <a:solidFill>
                  <a:schemeClr val="tx1"/>
                </a:solidFill>
              </a:rPr>
              <a:t>的关键部分。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C357134-9CA2-AE96-2C02-8656370F31A9}"/>
              </a:ext>
            </a:extLst>
          </p:cNvPr>
          <p:cNvSpPr txBox="1"/>
          <p:nvPr/>
        </p:nvSpPr>
        <p:spPr>
          <a:xfrm>
            <a:off x="600330" y="2484440"/>
            <a:ext cx="5018500" cy="10611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dirty="0"/>
              <a:t>SigLIP </a:t>
            </a:r>
            <a:r>
              <a:rPr lang="zh-CN" altLang="en-US" dirty="0"/>
              <a:t>的模型结构与 </a:t>
            </a:r>
            <a:r>
              <a:rPr lang="en-US" altLang="zh-CN" dirty="0"/>
              <a:t>CLIP </a:t>
            </a:r>
            <a:r>
              <a:rPr lang="zh-CN" altLang="en-US" dirty="0"/>
              <a:t>基本相同，但</a:t>
            </a:r>
            <a:r>
              <a:rPr lang="en-US" altLang="zh-CN" dirty="0"/>
              <a:t>SigLIP </a:t>
            </a:r>
            <a:r>
              <a:rPr lang="zh-CN" altLang="en-US" dirty="0"/>
              <a:t>放弃了全局对比的思路，将问题简化为一个独立的二元分类任务。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E48F76-EF98-60C9-69D7-E80F6DBF6236}"/>
              </a:ext>
            </a:extLst>
          </p:cNvPr>
          <p:cNvSpPr txBox="1"/>
          <p:nvPr/>
        </p:nvSpPr>
        <p:spPr>
          <a:xfrm>
            <a:off x="600330" y="3727360"/>
            <a:ext cx="5100482" cy="22122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CLIP </a:t>
            </a:r>
            <a:r>
              <a:rPr lang="zh-CN" altLang="en-US" dirty="0"/>
              <a:t>会用图像编码器和文本编码器分别处理图像和文本，计算每一个图像特征和每一个文本特征之间的余弦相似度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err="1"/>
              <a:t>SigLIP</a:t>
            </a:r>
            <a:r>
              <a:rPr lang="zh-CN" altLang="en-US" dirty="0"/>
              <a:t>则会计算两个特征向量的点积相似度，通过一个 </a:t>
            </a:r>
            <a:r>
              <a:rPr lang="en-US" altLang="zh-CN" dirty="0"/>
              <a:t>Sigmoid </a:t>
            </a:r>
            <a:r>
              <a:rPr lang="zh-CN" altLang="en-US" dirty="0"/>
              <a:t>函数，映射到一个 </a:t>
            </a:r>
            <a:r>
              <a:rPr lang="en-US" altLang="zh-CN" dirty="0"/>
              <a:t>0 </a:t>
            </a:r>
            <a:r>
              <a:rPr lang="zh-CN" altLang="en-US" dirty="0"/>
              <a:t>到 </a:t>
            </a:r>
            <a:r>
              <a:rPr lang="en-US" altLang="zh-CN" dirty="0"/>
              <a:t>1 </a:t>
            </a:r>
            <a:r>
              <a:rPr lang="zh-CN" altLang="en-US" dirty="0"/>
              <a:t>之间的概率值，代表该对匹配的可信度。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672B4F-A2BF-0E80-D273-D1BE0DCFAC23}"/>
              </a:ext>
            </a:extLst>
          </p:cNvPr>
          <p:cNvSpPr txBox="1"/>
          <p:nvPr/>
        </p:nvSpPr>
        <p:spPr>
          <a:xfrm>
            <a:off x="600329" y="6088695"/>
            <a:ext cx="10745035" cy="3963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通过这种方法既提高了效率，又可通过具体数值可衡量真实匹配度。</a:t>
            </a:r>
            <a:endParaRPr lang="zh-CN" altLang="en-US" sz="2000" dirty="0"/>
          </a:p>
        </p:txBody>
      </p:sp>
      <p:pic>
        <p:nvPicPr>
          <p:cNvPr id="1026" name="Picture 2" descr="CLIP 与 SigLIP 文本图像对其算法学习理解-CSDN博客">
            <a:extLst>
              <a:ext uri="{FF2B5EF4-FFF2-40B4-BE49-F238E27FC236}">
                <a16:creationId xmlns:a16="http://schemas.microsoft.com/office/drawing/2014/main" id="{EED5BDF9-2DFC-E183-1B79-6EF64D2BE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812" y="2527207"/>
            <a:ext cx="6264165" cy="33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9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D724-0FA1-D73A-754D-9DC08AEF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3F1DFEF-5E95-33A3-4AC6-2C6E43E97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0E24C54-D14C-07AC-B9F3-DBED4F45F48C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4C4712B-C81E-33E1-D81C-16D9A723FEF7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B7C1C9-A2F5-B96C-347F-E59C71865A41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A525641-5815-2B1F-D86B-2F08D705DC7C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92E51-1380-DD89-4BA3-96C1FE6BF234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06470F-7683-2803-8700-46533595995C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EA2AA4-E565-018F-559A-D4A80774AA50}"/>
              </a:ext>
            </a:extLst>
          </p:cNvPr>
          <p:cNvSpPr txBox="1"/>
          <p:nvPr/>
        </p:nvSpPr>
        <p:spPr>
          <a:xfrm>
            <a:off x="4112920" y="1243024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DINOv2 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分支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07032C-46C3-22A5-D8AD-596B365F2C01}"/>
              </a:ext>
            </a:extLst>
          </p:cNvPr>
          <p:cNvSpPr txBox="1"/>
          <p:nvPr/>
        </p:nvSpPr>
        <p:spPr>
          <a:xfrm>
            <a:off x="600329" y="2484440"/>
            <a:ext cx="10347245" cy="7287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dirty="0"/>
              <a:t>DINOv2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的特殊点在于采用了一种叫做自蒸馏的自我学习机制，即将一个学生模型的表示与一个动量化的教师模型的表示进行比较，以学习出更好的特征表示。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E066BD3-649F-1BAA-E773-7963C74E0847}"/>
              </a:ext>
            </a:extLst>
          </p:cNvPr>
          <p:cNvSpPr txBox="1"/>
          <p:nvPr/>
        </p:nvSpPr>
        <p:spPr>
          <a:xfrm>
            <a:off x="600329" y="3448717"/>
            <a:ext cx="5661734" cy="22122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训练信号完全来自同一张图像的不同视角。系统会从一张原图生成两个随机裁剪的版本。例如，一个展示全局，一个展示局部细节。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教师网络处理全局视图，学生网络则处理局部视图。训练的核心目标是让学生网络仅通过观察局部细节，就能匹配教师网络基于更广视角所形成的理解。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932EB-321B-F0D4-E810-2DFEB8249659}"/>
              </a:ext>
            </a:extLst>
          </p:cNvPr>
          <p:cNvSpPr txBox="1"/>
          <p:nvPr/>
        </p:nvSpPr>
        <p:spPr>
          <a:xfrm>
            <a:off x="600329" y="5960118"/>
            <a:ext cx="10158060" cy="3963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这种方法使</a:t>
            </a:r>
            <a:r>
              <a:rPr lang="en-US" altLang="zh-CN" dirty="0"/>
              <a:t>DINOv2 </a:t>
            </a:r>
            <a:r>
              <a:rPr lang="zh-CN" altLang="en-US" dirty="0"/>
              <a:t>学会的不是识别具体的物体类别，而是理解图像的本质结构与几何信息。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EA793D-019A-B339-D004-A8CC248A45BA}"/>
              </a:ext>
            </a:extLst>
          </p:cNvPr>
          <p:cNvSpPr txBox="1"/>
          <p:nvPr/>
        </p:nvSpPr>
        <p:spPr>
          <a:xfrm>
            <a:off x="600329" y="1859787"/>
            <a:ext cx="10656249" cy="4301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DINOv2 </a:t>
            </a:r>
            <a:r>
              <a:rPr lang="zh-CN" altLang="en-US" sz="2000" dirty="0">
                <a:solidFill>
                  <a:srgbClr val="FF0000"/>
                </a:solidFill>
              </a:rPr>
              <a:t>分支</a:t>
            </a:r>
            <a:r>
              <a:rPr lang="zh-CN" altLang="en-US" sz="2000" dirty="0"/>
              <a:t>是 </a:t>
            </a:r>
            <a:r>
              <a:rPr lang="en-US" altLang="zh-CN" sz="2000" dirty="0"/>
              <a:t>OpenVLA </a:t>
            </a:r>
            <a:r>
              <a:rPr lang="zh-CN" altLang="en-US" sz="2000" dirty="0"/>
              <a:t>视觉编码器中负责</a:t>
            </a:r>
            <a:r>
              <a:rPr lang="zh-CN" altLang="en-US" sz="2000" dirty="0">
                <a:solidFill>
                  <a:srgbClr val="FF0000"/>
                </a:solidFill>
              </a:rPr>
              <a:t>提取细粒度空间、几何和结构特征</a:t>
            </a:r>
            <a:r>
              <a:rPr lang="zh-CN" altLang="en-US" sz="2000" dirty="0"/>
              <a:t>的组成部分。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14F8B81-E813-D8B0-87AC-407A74562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999" y="2946405"/>
            <a:ext cx="3718533" cy="30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5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5B88B-C129-2E01-6D61-58C7E54F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47CDAE-F047-02A0-97EC-2FE4CED5C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4644E69-51BE-523E-80D6-CC7756DCD220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6500EFD-02E3-680D-F68C-80096305754D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D2FA711-BDDF-80FA-2F98-0AF5E80FC55B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8323F1E-45C9-A772-6E64-F0050F2D1881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7B2D0B-7A0F-BF59-AFE3-90466818C134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0D36843-979C-4A3E-4856-FBB79107B966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71657B-4ED8-F2BA-68D6-E02858E4ED85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投影器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FED2AF-8FDE-F5F4-7875-BB61E70B471D}"/>
              </a:ext>
            </a:extLst>
          </p:cNvPr>
          <p:cNvSpPr txBox="1"/>
          <p:nvPr/>
        </p:nvSpPr>
        <p:spPr>
          <a:xfrm>
            <a:off x="601837" y="1953032"/>
            <a:ext cx="10745035" cy="4301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投影器的任务是接收视觉编码器的输出嵌入，并将它们映射到语言模型的输入空间中。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15A6D1-DA81-EA29-C331-4C1B47CE0883}"/>
              </a:ext>
            </a:extLst>
          </p:cNvPr>
          <p:cNvSpPr txBox="1"/>
          <p:nvPr/>
        </p:nvSpPr>
        <p:spPr>
          <a:xfrm>
            <a:off x="601837" y="2661139"/>
            <a:ext cx="10745035" cy="4356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在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OpenVLA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中，投影器是一个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quote-cjk-patch"/>
              </a:rPr>
              <a:t>多层感知机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C42701-CDCF-65C3-CAEB-88EED91DFC90}"/>
              </a:ext>
            </a:extLst>
          </p:cNvPr>
          <p:cNvSpPr txBox="1"/>
          <p:nvPr/>
        </p:nvSpPr>
        <p:spPr>
          <a:xfrm>
            <a:off x="601838" y="3318432"/>
            <a:ext cx="5310590" cy="2220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具体来说，其为一个小型的两层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MLP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第一层将输入维度 </a:t>
            </a:r>
            <a:r>
              <a:rPr lang="en-US" altLang="zh-CN" sz="2000" b="0" i="0" dirty="0" err="1">
                <a:solidFill>
                  <a:srgbClr val="0F1115"/>
                </a:solidFill>
                <a:effectLst/>
                <a:latin typeface="quote-cjk-patch"/>
              </a:rPr>
              <a:t>D_vision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映射到一个更高的中间维度 </a:t>
            </a:r>
            <a:r>
              <a:rPr lang="en-US" altLang="zh-CN" sz="2000" b="0" i="0" dirty="0" err="1">
                <a:solidFill>
                  <a:srgbClr val="0F1115"/>
                </a:solidFill>
                <a:effectLst/>
                <a:latin typeface="quote-cjk-patch"/>
              </a:rPr>
              <a:t>D_hidden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第二层将高维的中间特征 </a:t>
            </a:r>
            <a:r>
              <a:rPr lang="en-US" altLang="zh-CN" sz="2000" b="0" i="0" dirty="0" err="1">
                <a:solidFill>
                  <a:srgbClr val="0F1115"/>
                </a:solidFill>
                <a:effectLst/>
                <a:latin typeface="quote-cjk-patch"/>
              </a:rPr>
              <a:t>D_hidden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映射到语言模型的嵌入维度 </a:t>
            </a:r>
            <a:r>
              <a:rPr lang="en-US" altLang="zh-CN" sz="2000" b="0" i="0" dirty="0" err="1">
                <a:solidFill>
                  <a:srgbClr val="0F1115"/>
                </a:solidFill>
                <a:effectLst/>
                <a:latin typeface="quote-cjk-patch"/>
              </a:rPr>
              <a:t>D_llm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4546BA1-27E9-5BC2-4D61-98CA38F11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574" y="2496852"/>
            <a:ext cx="4190137" cy="33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7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1B22F-09D0-A76B-A11D-CB6C5C4D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CA7A10-1699-F254-9B3C-8778CEBBD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B3ABC10-D488-63FE-0724-2E0A162A584D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6C4A14F-BC08-09F3-B275-0C82EFC60504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02D7258-7161-9241-6DAE-FC547BC9BD02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6C13A1C-F4C1-6BD5-5FF4-B772E1D60C63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3E5C02-DC12-D422-8DA0-1F4447CA744C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932E06A-FD6E-BA50-941E-07E7917114E5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C61248-663C-1353-2A0C-73D3AD581AA2}"/>
              </a:ext>
            </a:extLst>
          </p:cNvPr>
          <p:cNvSpPr txBox="1"/>
          <p:nvPr/>
        </p:nvSpPr>
        <p:spPr>
          <a:xfrm>
            <a:off x="4112920" y="1349477"/>
            <a:ext cx="371143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20"/>
              </a:spcBef>
              <a:buClr>
                <a:srgbClr val="0070C0"/>
              </a:buClr>
              <a:defRPr/>
            </a:pPr>
            <a:r>
              <a:rPr lang="en-US" altLang="zh-CN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Llama 2</a:t>
            </a:r>
            <a:r>
              <a:rPr lang="zh-CN" altLang="en-US" sz="2400" b="1" dirty="0">
                <a:solidFill>
                  <a:srgbClr val="2585C9"/>
                </a:solidFill>
                <a:latin typeface="+mj-ea"/>
                <a:ea typeface="+mj-ea"/>
                <a:cs typeface="Times New Roman" panose="02020603050405020304" pitchFamily="18" charset="0"/>
              </a:rPr>
              <a:t>模型</a:t>
            </a:r>
            <a:endParaRPr lang="zh-CN" altLang="zh-CN" sz="2400" b="1" dirty="0">
              <a:solidFill>
                <a:srgbClr val="2585C9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71B780-A08B-31D4-90E2-331F13176D71}"/>
              </a:ext>
            </a:extLst>
          </p:cNvPr>
          <p:cNvSpPr txBox="1"/>
          <p:nvPr/>
        </p:nvSpPr>
        <p:spPr>
          <a:xfrm>
            <a:off x="601837" y="1904171"/>
            <a:ext cx="7534244" cy="7995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 i="0" dirty="0">
                <a:solidFill>
                  <a:srgbClr val="FF0000"/>
                </a:solidFill>
                <a:effectLst/>
                <a:latin typeface="quote-cjk-patch"/>
              </a:rPr>
              <a:t>Llama 2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采用了一种典型的、仅解码器的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Transformer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架构。其设计侧重于生成式任务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18A85E-5EAF-EC5D-2326-B25C56B5576A}"/>
              </a:ext>
            </a:extLst>
          </p:cNvPr>
          <p:cNvSpPr txBox="1"/>
          <p:nvPr/>
        </p:nvSpPr>
        <p:spPr>
          <a:xfrm>
            <a:off x="601838" y="2954779"/>
            <a:ext cx="7534244" cy="23710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其输入使用 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quote-cjk-patch"/>
              </a:rPr>
              <a:t>Byte Pair Encoding (BPE) 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quote-cjk-patch"/>
              </a:rPr>
              <a:t>分词器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，将输入文本转换为子词标记序列。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模型由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32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个相同的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Transformer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解码器层堆叠而成。每一层都包含：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前置 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RMSNorm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自注意力机制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前馈网络（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FFN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）与残差连接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B2921A-3FDE-4AD0-51CC-5249642E6690}"/>
              </a:ext>
            </a:extLst>
          </p:cNvPr>
          <p:cNvSpPr txBox="1"/>
          <p:nvPr/>
        </p:nvSpPr>
        <p:spPr>
          <a:xfrm>
            <a:off x="600330" y="5620703"/>
            <a:ext cx="7762873" cy="7334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最终，一个线性输出层将高维特征投影到相应词汇表概率上，得到</a:t>
            </a: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具体映射的</a:t>
            </a:r>
            <a:r>
              <a:rPr lang="en-US" altLang="zh-CN" dirty="0">
                <a:solidFill>
                  <a:srgbClr val="FF0000"/>
                </a:solidFill>
                <a:latin typeface="quote-cjk-patch"/>
              </a:rPr>
              <a:t>ID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。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7F6813-799C-FA35-CC88-78B53FE6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03" y="608544"/>
            <a:ext cx="2631751" cy="56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14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RkNGU4MDkyYjk4OTYxOGJjMTQ3OThhYjg3ZDAxOW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890.2818897637794,&quot;width&quot;:4112.41889763779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afgyjid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2700" cap="flat" cmpd="sng" algn="ctr">
          <a:noFill/>
          <a:prstDash val="solid"/>
          <a:miter lim="800000"/>
        </a:ln>
        <a:effectLst/>
      </a:spPr>
      <a:bodyPr wrap="square">
        <a:spAutoFit/>
      </a:bodyPr>
      <a:lstStyle>
        <a:defPPr algn="l">
          <a:defRPr dirty="0">
            <a:solidFill>
              <a:srgbClr val="0070C0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3968</Words>
  <Application>Microsoft Office PowerPoint</Application>
  <PresentationFormat>宽屏</PresentationFormat>
  <Paragraphs>315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__Inter_36bd41</vt:lpstr>
      <vt:lpstr>quote-cjk-patch</vt:lpstr>
      <vt:lpstr>等线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supreyurime</dc:creator>
  <cp:lastModifiedBy>亦添 胡</cp:lastModifiedBy>
  <cp:revision>3323</cp:revision>
  <dcterms:created xsi:type="dcterms:W3CDTF">2021-07-12T00:37:00Z</dcterms:created>
  <dcterms:modified xsi:type="dcterms:W3CDTF">2025-10-22T06:29:30Z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RubyTemplateID">
    <vt:lpwstr>13</vt:lpwstr>
  </property>
  <property fmtid="{D5CDD505-2E9C-101B-9397-08002B2CF9AE}" pid="4" name="ICV">
    <vt:lpwstr>00BC3D043F0C46F7AA98137394EFD989</vt:lpwstr>
  </property>
</Properties>
</file>