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1" r:id="rId4"/>
    <p:sldId id="260" r:id="rId5"/>
    <p:sldId id="257" r:id="rId6"/>
    <p:sldId id="267" r:id="rId7"/>
    <p:sldId id="264" r:id="rId8"/>
    <p:sldId id="263" r:id="rId9"/>
    <p:sldId id="268" r:id="rId10"/>
    <p:sldId id="269" r:id="rId11"/>
    <p:sldId id="271" r:id="rId12"/>
    <p:sldId id="262" r:id="rId13"/>
    <p:sldId id="274" r:id="rId14"/>
    <p:sldId id="265" r:id="rId15"/>
    <p:sldId id="272" r:id="rId16"/>
    <p:sldId id="27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04" autoAdjust="0"/>
  </p:normalViewPr>
  <p:slideViewPr>
    <p:cSldViewPr snapToGrid="0" showGuides="1">
      <p:cViewPr varScale="1">
        <p:scale>
          <a:sx n="71" d="100"/>
          <a:sy n="71" d="100"/>
        </p:scale>
        <p:origin x="88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E023C-C5ED-45E0-8226-A3B7FB804CF9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E131-B460-4F89-B6E3-13D40CDC3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79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AA99F-424C-7BE3-BB3A-416A762ED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27B5AE1-6C31-CBA3-CCE3-611244BE0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432FF5-3F7D-13CF-1A68-4CF3D371D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 router Sparse </a:t>
            </a:r>
            <a:r>
              <a:rPr lang="zh-CN" altLang="en-US" dirty="0"/>
              <a:t>每个专家都是一个</a:t>
            </a:r>
            <a:r>
              <a:rPr lang="en-US" altLang="zh-CN" dirty="0" err="1"/>
              <a:t>ffn</a:t>
            </a:r>
            <a:r>
              <a:rPr lang="zh-CN" altLang="en-US" dirty="0"/>
              <a:t>层</a:t>
            </a:r>
            <a:endParaRPr lang="en-US" altLang="zh-CN" dirty="0"/>
          </a:p>
          <a:p>
            <a:r>
              <a:rPr lang="zh-CN" altLang="en-US" dirty="0"/>
              <a:t>那我怎么去选择用哪个专家呢 就是他的路由机制</a:t>
            </a:r>
            <a:endParaRPr lang="en-US" altLang="zh-CN" dirty="0"/>
          </a:p>
          <a:p>
            <a:r>
              <a:rPr lang="en-US" altLang="zh-CN" dirty="0"/>
              <a:t>2 importance</a:t>
            </a:r>
            <a:r>
              <a:rPr lang="zh-CN" altLang="en-US" dirty="0"/>
              <a:t>： 对于不同的输入 同一个专家</a:t>
            </a:r>
            <a:r>
              <a:rPr lang="en-US" altLang="zh-CN" dirty="0" err="1"/>
              <a:t>softmax</a:t>
            </a:r>
            <a:r>
              <a:rPr lang="zh-CN" altLang="en-US" dirty="0"/>
              <a:t>权重的和 ； </a:t>
            </a:r>
            <a:r>
              <a:rPr lang="en-US" altLang="zh-CN" dirty="0"/>
              <a:t>loss</a:t>
            </a:r>
            <a:r>
              <a:rPr lang="zh-CN" altLang="en-US" dirty="0"/>
              <a:t>希望方差小均值大  ；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均衡各个专家的重要性，使大家都能更好的“表现”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br>
              <a:rPr lang="en-US" altLang="zh-CN" dirty="0"/>
            </a:br>
            <a:r>
              <a:rPr lang="en-US" altLang="zh-CN" dirty="0"/>
              <a:t>N</a:t>
            </a:r>
            <a:r>
              <a:rPr lang="zh-CN" altLang="en-US" dirty="0"/>
              <a:t>是经过</a:t>
            </a:r>
            <a:r>
              <a:rPr lang="en-US" altLang="zh-CN" dirty="0" err="1"/>
              <a:t>moe</a:t>
            </a:r>
            <a:r>
              <a:rPr lang="zh-CN" altLang="en-US" dirty="0"/>
              <a:t>的次数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个专家的频率，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P_i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个专家的平均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softmax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概率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AD5A37-CD95-D5F8-45B0-C5BA530C0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83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07CDD-7650-B372-D547-4A9E0686F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240FD65-577B-2E59-45D0-304FF5487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2C19BAE-FC1C-A2AC-3E6F-60B6BFD4F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 expert fusion </a:t>
            </a:r>
          </a:p>
          <a:p>
            <a:r>
              <a:rPr lang="en-US" altLang="zh-CN" dirty="0"/>
              <a:t>2 linear attention</a:t>
            </a:r>
          </a:p>
          <a:p>
            <a:r>
              <a:rPr lang="en-US" altLang="zh-CN" dirty="0"/>
              <a:t>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专家输出的语义信息与注意力捕捉的结构信息进行深度融合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基于原始输入的特征重要性来重新调整融合结果</a:t>
            </a:r>
            <a:b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我十分疑惑输出的形式是不是也是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rgb,tir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C7B518-F339-3201-C9DC-284A34672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5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中间的块大小表示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体系结构中不同专家的隐藏维度，维度越大，复杂度越高</a:t>
            </a:r>
            <a:b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其实有个疑问：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模型不会倾向于都去复杂的</a:t>
            </a:r>
            <a:r>
              <a:rPr lang="en-US" altLang="zh-CN" dirty="0"/>
              <a:t>expert</a:t>
            </a:r>
            <a:r>
              <a:rPr lang="zh-CN" altLang="en-US" dirty="0"/>
              <a:t>吗？</a:t>
            </a:r>
            <a:r>
              <a:rPr lang="en-US" altLang="zh-CN" dirty="0"/>
              <a:t>  </a:t>
            </a:r>
            <a:r>
              <a:rPr lang="zh-CN" altLang="en-US" dirty="0"/>
              <a:t>又没有额外的</a:t>
            </a:r>
            <a:r>
              <a:rPr lang="en-US" altLang="zh-CN" dirty="0"/>
              <a:t>loss</a:t>
            </a:r>
            <a:r>
              <a:rPr lang="zh-CN" altLang="en-US" dirty="0"/>
              <a:t>限制他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24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Aux loss</a:t>
            </a:r>
            <a:r>
              <a:rPr lang="zh-CN" altLang="en-US" dirty="0"/>
              <a:t>看一下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有问题啊  他不会倾向于使用更难的</a:t>
            </a:r>
            <a:r>
              <a:rPr lang="en-US" altLang="zh-CN" dirty="0"/>
              <a:t>expert</a:t>
            </a:r>
            <a:r>
              <a:rPr lang="zh-CN" altLang="en-US" dirty="0"/>
              <a:t>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72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Missing</a:t>
            </a:r>
            <a:r>
              <a:rPr lang="zh-CN" altLang="en-US" dirty="0"/>
              <a:t>数据集上 其他的算法怎么解决</a:t>
            </a:r>
            <a:r>
              <a:rPr lang="en-US" altLang="zh-CN" dirty="0"/>
              <a:t>missing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454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Deepseek</a:t>
            </a:r>
            <a:r>
              <a:rPr lang="en-US" altLang="zh-CN" dirty="0"/>
              <a:t> </a:t>
            </a:r>
            <a:r>
              <a:rPr lang="en-US" altLang="zh-CN" dirty="0" err="1"/>
              <a:t>moe</a:t>
            </a:r>
            <a:r>
              <a:rPr lang="en-US" altLang="zh-CN" dirty="0"/>
              <a:t>  </a:t>
            </a:r>
          </a:p>
          <a:p>
            <a:r>
              <a:rPr lang="en-US" altLang="zh-CN" dirty="0"/>
              <a:t>Gating</a:t>
            </a:r>
            <a:r>
              <a:rPr lang="zh-CN" altLang="en-US" dirty="0"/>
              <a:t>很奇怪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0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介绍模态缺失问题</a:t>
            </a:r>
            <a:br>
              <a:rPr lang="en-US" altLang="zh-CN" dirty="0"/>
            </a:br>
            <a:r>
              <a:rPr lang="zh-CN" altLang="en-US" dirty="0"/>
              <a:t>传感器数据传输</a:t>
            </a:r>
            <a:br>
              <a:rPr lang="en-US" altLang="zh-CN" dirty="0"/>
            </a:br>
            <a:r>
              <a:rPr lang="zh-CN" altLang="en-US" dirty="0"/>
              <a:t>数据存储等等一系列问题 可能会有模态缺失的问题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stop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13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1F636-7158-5C92-5C07-5F1C3731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07D322D-A9B7-3AFF-1579-253DC6472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66A933-98F6-5F0B-AFE0-E274C47AE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现有方法的缺陷</a:t>
            </a:r>
            <a:br>
              <a:rPr lang="en-US" altLang="zh-CN" dirty="0"/>
            </a:br>
            <a:r>
              <a:rPr lang="zh-CN" altLang="en-US" dirty="0"/>
              <a:t>比如</a:t>
            </a:r>
            <a:r>
              <a:rPr lang="en-US" altLang="zh-CN" dirty="0" err="1"/>
              <a:t>moe</a:t>
            </a:r>
            <a:r>
              <a:rPr lang="zh-CN" altLang="en-US" dirty="0"/>
              <a:t>的问题  在方法部分讲</a:t>
            </a:r>
            <a:br>
              <a:rPr lang="en-US" altLang="zh-CN" dirty="0"/>
            </a:br>
            <a:r>
              <a:rPr lang="zh-CN" altLang="en-US" dirty="0"/>
              <a:t>比如之前</a:t>
            </a:r>
            <a:r>
              <a:rPr lang="en-US" altLang="zh-CN" dirty="0"/>
              <a:t>missing</a:t>
            </a:r>
            <a:r>
              <a:rPr lang="zh-CN" altLang="en-US" dirty="0"/>
              <a:t>算法的问题   从已有模态生成缺失模态的</a:t>
            </a:r>
            <a:r>
              <a:rPr lang="en-US" altLang="zh-CN" dirty="0"/>
              <a:t>prompt</a:t>
            </a:r>
          </a:p>
          <a:p>
            <a:endParaRPr lang="en-US" altLang="zh-CN" dirty="0"/>
          </a:p>
          <a:p>
            <a:r>
              <a:rPr lang="en-US" altLang="zh-CN" dirty="0"/>
              <a:t>IPT</a:t>
            </a:r>
            <a:r>
              <a:rPr lang="zh-CN" altLang="en-US" dirty="0"/>
              <a:t>怎么防止两种模态都缺失的情况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03D29D-6312-B01B-EE05-F36F1B756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17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51AAD-D66C-25F4-DB01-541B51D28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28D633-2BA6-72B8-301E-4465CCC4B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9425DFA-516F-815B-5122-4E11B0960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Contributions: </a:t>
            </a:r>
            <a:br>
              <a:rPr lang="en-US" altLang="zh-CN" dirty="0"/>
            </a:br>
            <a:r>
              <a:rPr lang="en-US" altLang="zh-CN" dirty="0"/>
              <a:t>1 </a:t>
            </a:r>
            <a:r>
              <a:rPr lang="zh-CN" altLang="en-US" dirty="0"/>
              <a:t>模拟模态缺失 设计了一种在缺失场景下的</a:t>
            </a:r>
            <a:r>
              <a:rPr lang="en-US" altLang="zh-CN" dirty="0"/>
              <a:t>video level</a:t>
            </a:r>
            <a:r>
              <a:rPr lang="zh-CN" altLang="en-US" dirty="0"/>
              <a:t>的掩码策略</a:t>
            </a:r>
            <a:endParaRPr lang="en-US" altLang="zh-CN" dirty="0"/>
          </a:p>
          <a:p>
            <a:r>
              <a:rPr lang="en-US" altLang="zh-CN" dirty="0"/>
              <a:t>2 </a:t>
            </a:r>
            <a:r>
              <a:rPr lang="zh-CN" altLang="en-US" dirty="0"/>
              <a:t>之前的工作</a:t>
            </a:r>
            <a:r>
              <a:rPr lang="en-US" altLang="zh-CN" dirty="0" err="1"/>
              <a:t>rgb</a:t>
            </a:r>
            <a:r>
              <a:rPr lang="en-US" altLang="zh-CN" dirty="0"/>
              <a:t> </a:t>
            </a:r>
            <a:r>
              <a:rPr lang="zh-CN" altLang="en-US" dirty="0"/>
              <a:t>模块生成 </a:t>
            </a:r>
            <a:r>
              <a:rPr lang="en-US" altLang="zh-CN" dirty="0" err="1"/>
              <a:t>tir</a:t>
            </a:r>
            <a:r>
              <a:rPr lang="zh-CN" altLang="en-US" dirty="0"/>
              <a:t>模块生成；不管什么缺失场景都去用同样的处理办法；</a:t>
            </a:r>
            <a:endParaRPr lang="en-US" altLang="zh-CN" dirty="0"/>
          </a:p>
          <a:p>
            <a:r>
              <a:rPr lang="zh-CN" altLang="en-US" dirty="0"/>
              <a:t>针对前边提到的问题设计了一个</a:t>
            </a:r>
            <a:r>
              <a:rPr lang="en-US" altLang="zh-CN" dirty="0" err="1"/>
              <a:t>HMoE</a:t>
            </a:r>
            <a:r>
              <a:rPr lang="zh-CN" altLang="en-US" dirty="0"/>
              <a:t>，它可以根据数据缺失情况比如缺失比例去自适应地选择专家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6EA1F2-8AA1-61B6-1B19-634D8DE5E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5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Structure</a:t>
            </a:r>
          </a:p>
          <a:p>
            <a:r>
              <a:rPr lang="zh-CN" altLang="en-US" dirty="0"/>
              <a:t>不解决模态都缺失问题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主要流程：</a:t>
            </a:r>
            <a:r>
              <a:rPr lang="en-US" altLang="zh-CN" dirty="0"/>
              <a:t>encoder-</a:t>
            </a:r>
            <a:r>
              <a:rPr lang="en-US" altLang="zh-CN" dirty="0" err="1"/>
              <a:t>hmoe</a:t>
            </a:r>
            <a:r>
              <a:rPr lang="en-US" altLang="zh-CN" dirty="0"/>
              <a:t> fusion-decoder</a:t>
            </a:r>
            <a:r>
              <a:rPr lang="zh-CN" altLang="en-US" dirty="0"/>
              <a:t>（其实就是</a:t>
            </a:r>
            <a:r>
              <a:rPr lang="en-US" altLang="zh-CN" dirty="0"/>
              <a:t>head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完全模态</a:t>
            </a:r>
            <a:r>
              <a:rPr lang="en-US" altLang="zh-CN" dirty="0"/>
              <a:t>encoder</a:t>
            </a:r>
            <a:r>
              <a:rPr lang="zh-CN" altLang="en-US" dirty="0"/>
              <a:t>提取特征</a:t>
            </a:r>
            <a:r>
              <a:rPr lang="en-US" altLang="zh-CN" dirty="0"/>
              <a:t>-&gt;</a:t>
            </a:r>
            <a:r>
              <a:rPr lang="zh-CN" altLang="en-US" dirty="0"/>
              <a:t>提取后的特征加</a:t>
            </a:r>
            <a:r>
              <a:rPr lang="en-US" altLang="zh-CN" dirty="0"/>
              <a:t>mask</a:t>
            </a:r>
            <a:r>
              <a:rPr lang="zh-CN" altLang="en-US" dirty="0"/>
              <a:t>模拟缺失情况</a:t>
            </a:r>
            <a:r>
              <a:rPr lang="en-US" altLang="zh-CN" dirty="0"/>
              <a:t>-&gt;mask</a:t>
            </a:r>
            <a:r>
              <a:rPr lang="zh-CN" altLang="en-US" dirty="0"/>
              <a:t>之后的</a:t>
            </a:r>
            <a:r>
              <a:rPr lang="en-US" altLang="zh-CN" dirty="0"/>
              <a:t>tokens</a:t>
            </a:r>
            <a:r>
              <a:rPr lang="zh-CN" altLang="en-US" dirty="0"/>
              <a:t>给</a:t>
            </a:r>
            <a:r>
              <a:rPr lang="en-US" altLang="zh-CN" dirty="0" err="1"/>
              <a:t>HMoE</a:t>
            </a:r>
            <a:r>
              <a:rPr lang="en-US" altLang="zh-CN" dirty="0"/>
              <a:t> fuse</a:t>
            </a:r>
            <a:r>
              <a:rPr lang="zh-CN" altLang="en-US" dirty="0"/>
              <a:t>融合特征</a:t>
            </a:r>
            <a:r>
              <a:rPr lang="en-US" altLang="zh-CN" dirty="0"/>
              <a:t>-&gt;head</a:t>
            </a:r>
            <a:r>
              <a:rPr lang="zh-CN" altLang="en-US" dirty="0"/>
              <a:t>预测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5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Consistency </a:t>
            </a:r>
            <a:r>
              <a:rPr lang="zh-CN" altLang="en-US" dirty="0"/>
              <a:t>： 时间上</a:t>
            </a:r>
            <a:r>
              <a:rPr lang="en-US" altLang="zh-CN" dirty="0"/>
              <a:t>mask</a:t>
            </a:r>
            <a:r>
              <a:rPr lang="zh-CN" altLang="en-US" dirty="0"/>
              <a:t>的一致性</a:t>
            </a:r>
            <a:endParaRPr lang="en-US" altLang="zh-CN" dirty="0"/>
          </a:p>
          <a:p>
            <a:r>
              <a:rPr lang="en-US" altLang="zh-CN" dirty="0"/>
              <a:t>Completeness</a:t>
            </a:r>
            <a:r>
              <a:rPr lang="zh-CN" altLang="en-US" dirty="0"/>
              <a:t>：空间上的完整性</a:t>
            </a:r>
            <a:endParaRPr lang="en-US" altLang="zh-CN" dirty="0"/>
          </a:p>
          <a:p>
            <a:r>
              <a:rPr lang="en-US" altLang="zh-CN" dirty="0"/>
              <a:t>C </a:t>
            </a:r>
            <a:r>
              <a:rPr lang="zh-CN" altLang="en-US" dirty="0"/>
              <a:t>跨模态的空间对应</a:t>
            </a:r>
            <a:br>
              <a:rPr lang="en-US" altLang="zh-CN" dirty="0"/>
            </a:b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整个空间表示在跨不同时间戳的可用数据中保持一致地可检索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58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A95D9-E4EA-31C5-4AE9-863D323CA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B4094D-CDFA-8CC5-895D-A1163F4F1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ADEC4E-C4E0-AF78-E458-9750F4C9A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moe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133093-1E77-94B9-B052-42FFB5FAE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75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576B2-3A2E-AF9C-7879-BE9400A5B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186797-7F6A-8B13-DE23-6EB586928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C6BEDD4-9937-64E7-21B4-C53951B34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介绍异构</a:t>
            </a:r>
            <a:r>
              <a:rPr lang="en-US" altLang="zh-CN" dirty="0" err="1"/>
              <a:t>moe</a:t>
            </a:r>
            <a:r>
              <a:rPr lang="zh-CN" altLang="en-US" dirty="0"/>
              <a:t>的位置</a:t>
            </a:r>
            <a:br>
              <a:rPr lang="en-US" altLang="zh-CN" dirty="0"/>
            </a:br>
            <a:r>
              <a:rPr lang="en-US" altLang="zh-CN" dirty="0"/>
              <a:t>mask</a:t>
            </a:r>
            <a:r>
              <a:rPr lang="zh-CN" altLang="en-US" dirty="0"/>
              <a:t>之后 预测</a:t>
            </a:r>
            <a:r>
              <a:rPr lang="en-US" altLang="zh-CN" dirty="0"/>
              <a:t>head</a:t>
            </a:r>
            <a:r>
              <a:rPr lang="zh-CN" altLang="en-US" dirty="0"/>
              <a:t>之前</a:t>
            </a:r>
            <a:br>
              <a:rPr lang="en-US" altLang="zh-CN" dirty="0"/>
            </a:br>
            <a:r>
              <a:rPr lang="zh-CN" altLang="en-US" dirty="0"/>
              <a:t>用</a:t>
            </a:r>
            <a:r>
              <a:rPr lang="en-US" altLang="zh-CN" dirty="0" err="1"/>
              <a:t>moe</a:t>
            </a:r>
            <a:r>
              <a:rPr lang="zh-CN" altLang="en-US" dirty="0"/>
              <a:t>的形式去实现</a:t>
            </a:r>
            <a:r>
              <a:rPr lang="en-US" altLang="zh-CN" dirty="0"/>
              <a:t>fusion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26B68-CD39-BE53-605A-ED4DA100F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15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072CD-D93F-720B-74D1-60EDEDFE5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0A5EC3-687A-7E49-1FD2-9FB846FEE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A00EAC1-FAD8-2AD9-39CD-9EE7B3988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所谓的</a:t>
            </a:r>
            <a:r>
              <a:rPr lang="en-US" altLang="zh-CN" dirty="0"/>
              <a:t>dense</a:t>
            </a:r>
            <a:r>
              <a:rPr lang="zh-CN" altLang="en-US" dirty="0"/>
              <a:t>就是他会激活</a:t>
            </a:r>
            <a:r>
              <a:rPr lang="en-US" altLang="zh-CN" dirty="0" err="1"/>
              <a:t>ffn</a:t>
            </a:r>
            <a:r>
              <a:rPr lang="zh-CN" altLang="en-US" dirty="0"/>
              <a:t>里所有的参数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3ABFE5-AEF5-ED80-C7F1-A7F43E971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E131-B460-4F89-B6E3-13D40CDC34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10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E800419-32B9-54C2-0634-50BA5A6AE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4" y="1754954"/>
            <a:ext cx="11677679" cy="27027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2A6E429-897E-ECEF-9056-B941552CF589}"/>
              </a:ext>
            </a:extLst>
          </p:cNvPr>
          <p:cNvSpPr txBox="1"/>
          <p:nvPr/>
        </p:nvSpPr>
        <p:spPr>
          <a:xfrm>
            <a:off x="5039591" y="4457699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ICCV 2025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054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8C3AA-0DFE-86CA-8BBC-8252B1998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97D3934-20A0-66B2-8102-1B09E446504D}"/>
              </a:ext>
            </a:extLst>
          </p:cNvPr>
          <p:cNvSpPr txBox="1"/>
          <p:nvPr/>
        </p:nvSpPr>
        <p:spPr>
          <a:xfrm>
            <a:off x="114300" y="89296"/>
            <a:ext cx="81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Heterogeneous Mixture-of-Experts Fusion </a:t>
            </a:r>
            <a:r>
              <a:rPr lang="zh-CN" altLang="en-US" sz="2800" b="1" dirty="0"/>
              <a:t>异构</a:t>
            </a:r>
            <a:r>
              <a:rPr lang="en-US" altLang="zh-CN" sz="2800" b="1" dirty="0" err="1"/>
              <a:t>MoE</a:t>
            </a:r>
            <a:endParaRPr lang="zh-CN" altLang="en-US" sz="2800" b="1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2C66B33-D8DB-B2E7-8D80-E6C8491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9" y="1249597"/>
            <a:ext cx="5645161" cy="414365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D93CCCAB-D81C-C216-10E1-D5A37971F38C}"/>
              </a:ext>
            </a:extLst>
          </p:cNvPr>
          <p:cNvSpPr txBox="1"/>
          <p:nvPr/>
        </p:nvSpPr>
        <p:spPr>
          <a:xfrm>
            <a:off x="5799992" y="457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加权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FFADB40-5077-CDD6-020F-77525DD02873}"/>
              </a:ext>
            </a:extLst>
          </p:cNvPr>
          <p:cNvSpPr txBox="1"/>
          <p:nvPr/>
        </p:nvSpPr>
        <p:spPr>
          <a:xfrm>
            <a:off x="755639" y="5296865"/>
            <a:ext cx="4316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router</a:t>
            </a:r>
          </a:p>
          <a:p>
            <a:r>
              <a:rPr lang="en-US" altLang="zh-CN" sz="2400" dirty="0"/>
              <a:t>keep top k: activate top k experts</a:t>
            </a:r>
          </a:p>
          <a:p>
            <a:endParaRPr lang="zh-CN" altLang="en-US" sz="24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2DFA05E-B7A0-B49A-6106-42C3C7AC3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233" y="1728775"/>
            <a:ext cx="4862041" cy="70385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5C52D911-3EE1-9174-1DE0-6110893F5301}"/>
              </a:ext>
            </a:extLst>
          </p:cNvPr>
          <p:cNvSpPr txBox="1"/>
          <p:nvPr/>
        </p:nvSpPr>
        <p:spPr>
          <a:xfrm>
            <a:off x="6497619" y="1115778"/>
            <a:ext cx="177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auxiliary loss</a:t>
            </a:r>
            <a:endParaRPr lang="zh-CN" altLang="en-US" sz="24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0160A82-0932-B50F-4BD2-992B6771682C}"/>
              </a:ext>
            </a:extLst>
          </p:cNvPr>
          <p:cNvSpPr txBox="1"/>
          <p:nvPr/>
        </p:nvSpPr>
        <p:spPr>
          <a:xfrm>
            <a:off x="9402184" y="243263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让各个专家的</a:t>
            </a:r>
            <a:endParaRPr lang="en-US" altLang="zh-CN" sz="2000" dirty="0"/>
          </a:p>
          <a:p>
            <a:r>
              <a:rPr lang="zh-CN" altLang="en-US" sz="2000" dirty="0"/>
              <a:t>重要性尽量相近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9E3ECB5-D39D-B5EC-CBE1-9D925F459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103" y="5213181"/>
            <a:ext cx="4000999" cy="66683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0104EAC-D39C-9E66-175C-DC6EDC485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619" y="5921067"/>
            <a:ext cx="2904565" cy="71132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FEC07B3-B623-92F2-9F3B-C75119C8E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619" y="3809704"/>
            <a:ext cx="2226538" cy="729383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0F9AF8C3-ACB1-1D70-D8B0-AC18E4C36D5E}"/>
              </a:ext>
            </a:extLst>
          </p:cNvPr>
          <p:cNvSpPr txBox="1"/>
          <p:nvPr/>
        </p:nvSpPr>
        <p:spPr>
          <a:xfrm>
            <a:off x="6497619" y="3548893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Balance loss</a:t>
            </a:r>
            <a:endParaRPr lang="zh-CN" altLang="en-US" sz="20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796C414-A8FA-48BE-245C-3F227BDB18FF}"/>
              </a:ext>
            </a:extLst>
          </p:cNvPr>
          <p:cNvSpPr txBox="1"/>
          <p:nvPr/>
        </p:nvSpPr>
        <p:spPr>
          <a:xfrm>
            <a:off x="6477769" y="4878462"/>
            <a:ext cx="1687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important loss</a:t>
            </a:r>
            <a:endParaRPr lang="zh-CN" altLang="en-US" sz="20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2B6770D-F035-DF46-643C-53E6C840B969}"/>
              </a:ext>
            </a:extLst>
          </p:cNvPr>
          <p:cNvSpPr txBox="1"/>
          <p:nvPr/>
        </p:nvSpPr>
        <p:spPr>
          <a:xfrm>
            <a:off x="8513624" y="3851229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f_i</a:t>
            </a:r>
            <a:r>
              <a:rPr lang="en-US" altLang="zh-CN" dirty="0"/>
              <a:t> </a:t>
            </a:r>
            <a:r>
              <a:rPr lang="zh-CN" altLang="en-US" dirty="0"/>
              <a:t>选择第</a:t>
            </a:r>
            <a:r>
              <a:rPr lang="en-US" altLang="zh-CN" dirty="0"/>
              <a:t>i</a:t>
            </a:r>
            <a:r>
              <a:rPr lang="zh-CN" altLang="en-US" dirty="0"/>
              <a:t>个专家的频率</a:t>
            </a:r>
            <a:endParaRPr lang="en-US" altLang="zh-CN" dirty="0"/>
          </a:p>
          <a:p>
            <a:r>
              <a:rPr lang="en-US" altLang="zh-CN" dirty="0" err="1"/>
              <a:t>P_i</a:t>
            </a:r>
            <a:r>
              <a:rPr lang="zh-CN" altLang="en-US" dirty="0"/>
              <a:t>选择第</a:t>
            </a:r>
            <a:r>
              <a:rPr lang="en-US" altLang="zh-CN" dirty="0"/>
              <a:t>i</a:t>
            </a:r>
            <a:r>
              <a:rPr lang="zh-CN" altLang="en-US" dirty="0"/>
              <a:t>个专家的平均权重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65E2B8A-A77E-7523-5C8E-A143DEFDF750}"/>
              </a:ext>
            </a:extLst>
          </p:cNvPr>
          <p:cNvSpPr txBox="1"/>
          <p:nvPr/>
        </p:nvSpPr>
        <p:spPr>
          <a:xfrm>
            <a:off x="8889272" y="5695348"/>
            <a:ext cx="3063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同一个专家</a:t>
            </a:r>
            <a:r>
              <a:rPr lang="en-US" altLang="zh-CN" dirty="0" err="1"/>
              <a:t>softmax</a:t>
            </a:r>
            <a:r>
              <a:rPr lang="zh-CN" altLang="en-US" dirty="0"/>
              <a:t>权重的和 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D2EA58E-4DC1-47E1-CCB0-E6B80A10C4F8}"/>
              </a:ext>
            </a:extLst>
          </p:cNvPr>
          <p:cNvSpPr txBox="1"/>
          <p:nvPr/>
        </p:nvSpPr>
        <p:spPr>
          <a:xfrm>
            <a:off x="7500365" y="2449091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让每个专家被</a:t>
            </a:r>
            <a:br>
              <a:rPr lang="en-US" altLang="zh-CN" sz="2000" dirty="0"/>
            </a:br>
            <a:r>
              <a:rPr lang="zh-CN" altLang="en-US" sz="2000" dirty="0"/>
              <a:t>选择的次数均衡</a:t>
            </a:r>
          </a:p>
        </p:txBody>
      </p:sp>
    </p:spTree>
    <p:extLst>
      <p:ext uri="{BB962C8B-B14F-4D97-AF65-F5344CB8AC3E}">
        <p14:creationId xmlns:p14="http://schemas.microsoft.com/office/powerpoint/2010/main" val="310082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C1CD0-CB69-7A6D-5122-6CA9DDBA8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2E36B48-006E-010C-8A54-CC6CEFFABE95}"/>
              </a:ext>
            </a:extLst>
          </p:cNvPr>
          <p:cNvSpPr txBox="1"/>
          <p:nvPr/>
        </p:nvSpPr>
        <p:spPr>
          <a:xfrm>
            <a:off x="114300" y="89296"/>
            <a:ext cx="81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Heterogeneous Mixture-of-Experts Fusion </a:t>
            </a:r>
            <a:r>
              <a:rPr lang="zh-CN" altLang="en-US" sz="2800" b="1" dirty="0"/>
              <a:t>异构</a:t>
            </a:r>
            <a:r>
              <a:rPr lang="en-US" altLang="zh-CN" sz="2800" b="1" dirty="0" err="1"/>
              <a:t>MoE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753C0E-31A6-3FCB-7BE4-6D82A9962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56" y="693690"/>
            <a:ext cx="4459185" cy="5679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5805FE-439B-0A23-2A58-E616ABFD73B3}"/>
                  </a:ext>
                </a:extLst>
              </p:cNvPr>
              <p:cNvSpPr txBox="1"/>
              <p:nvPr/>
            </p:nvSpPr>
            <p:spPr>
              <a:xfrm>
                <a:off x="2140773" y="6142008"/>
                <a:ext cx="539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5805FE-439B-0A23-2A58-E616ABFD7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73" y="6142008"/>
                <a:ext cx="53937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097D6A8A-8C61-CC61-0CB7-618DA2C09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941" y="4561825"/>
            <a:ext cx="6228678" cy="171419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EB78859-62F4-271F-61DB-E8D538C9D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02" y="2470864"/>
            <a:ext cx="693480" cy="7544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E0EFF5B-8B60-CDEF-1CF0-EC5805D6F7CC}"/>
              </a:ext>
            </a:extLst>
          </p:cNvPr>
          <p:cNvSpPr txBox="1"/>
          <p:nvPr/>
        </p:nvSpPr>
        <p:spPr>
          <a:xfrm>
            <a:off x="5114143" y="1085869"/>
            <a:ext cx="59554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Heterogeneous</a:t>
            </a:r>
          </a:p>
          <a:p>
            <a:r>
              <a:rPr lang="en-US" altLang="zh-CN" sz="2800" dirty="0"/>
              <a:t>different hidden dim of different expert</a:t>
            </a:r>
            <a:br>
              <a:rPr lang="en-US" altLang="zh-CN" sz="2800" dirty="0"/>
            </a:br>
            <a:r>
              <a:rPr lang="en-US" altLang="zh-CN" sz="2800" dirty="0"/>
              <a:t>hidden dim: {2^d} d:{2,3,4,…}</a:t>
            </a:r>
            <a:endParaRPr lang="zh-CN" altLang="en-US" sz="28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41A1C69-0871-B503-2C69-B7CA79528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1422" y="2179904"/>
            <a:ext cx="496118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2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F32085-5469-4D18-BF7D-651AA185F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16" y="710005"/>
            <a:ext cx="12384508" cy="39050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19ABCF-CAE9-861C-D2D1-2D3FCF7D28CC}"/>
              </a:ext>
            </a:extLst>
          </p:cNvPr>
          <p:cNvSpPr txBox="1"/>
          <p:nvPr/>
        </p:nvSpPr>
        <p:spPr>
          <a:xfrm>
            <a:off x="114300" y="89296"/>
            <a:ext cx="81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Heterogeneous Mixture-of-Experts Fusion </a:t>
            </a:r>
            <a:r>
              <a:rPr lang="zh-CN" altLang="en-US" sz="2800" b="1" dirty="0"/>
              <a:t>异构</a:t>
            </a:r>
            <a:r>
              <a:rPr lang="en-US" altLang="zh-CN" sz="2800" b="1" dirty="0" err="1"/>
              <a:t>MoE</a:t>
            </a:r>
            <a:endParaRPr lang="zh-CN" altLang="en-US" sz="28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7B800F-72B2-533B-E4F4-63C12704B038}"/>
              </a:ext>
            </a:extLst>
          </p:cNvPr>
          <p:cNvSpPr txBox="1"/>
          <p:nvPr/>
        </p:nvSpPr>
        <p:spPr>
          <a:xfrm>
            <a:off x="132677" y="4615030"/>
            <a:ext cx="120593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1 </a:t>
            </a:r>
            <a:r>
              <a:rPr lang="zh-CN" altLang="en-US" sz="2400" b="1" dirty="0"/>
              <a:t>With </a:t>
            </a:r>
            <a:r>
              <a:rPr lang="zh-CN" altLang="en-US" sz="2400" b="1" u="sng" dirty="0"/>
              <a:t>a higher missing rate</a:t>
            </a:r>
            <a:r>
              <a:rPr lang="zh-CN" altLang="en-US" sz="2400" b="1" dirty="0"/>
              <a:t>, would a model favor a lighter expert or a more complex expert？</a:t>
            </a:r>
            <a:endParaRPr lang="en-US" altLang="zh-CN" sz="2400" b="1" dirty="0"/>
          </a:p>
          <a:p>
            <a:r>
              <a:rPr lang="en-US" altLang="zh-CN" sz="2400" dirty="0"/>
              <a:t>adaptively selects </a:t>
            </a:r>
            <a:r>
              <a:rPr lang="en-US" altLang="zh-CN" sz="2400" u="sng" dirty="0"/>
              <a:t>more complex experts with larger capacities </a:t>
            </a:r>
            <a:r>
              <a:rPr lang="en-US" altLang="zh-CN" sz="2400" dirty="0"/>
              <a:t>to compensate for information scarcity through deeper reasoning</a:t>
            </a:r>
          </a:p>
          <a:p>
            <a:r>
              <a:rPr lang="en-US" altLang="zh-CN" sz="2400" b="1" dirty="0"/>
              <a:t>2 Does this behavior persist in a full-modality setting</a:t>
            </a:r>
            <a:r>
              <a:rPr lang="zh-CN" altLang="en-US" sz="2400" b="1" dirty="0"/>
              <a:t>？</a:t>
            </a:r>
            <a:endParaRPr lang="en-US" altLang="zh-CN" sz="2400" b="1" dirty="0"/>
          </a:p>
          <a:p>
            <a:r>
              <a:rPr lang="en-US" altLang="zh-CN" sz="2400" dirty="0"/>
              <a:t>Figure c</a:t>
            </a:r>
            <a:r>
              <a:rPr lang="zh-CN" altLang="en-US" sz="2400" dirty="0"/>
              <a:t>：</a:t>
            </a:r>
            <a:r>
              <a:rPr lang="en-US" altLang="zh-CN" sz="2400" dirty="0"/>
              <a:t>hand  </a:t>
            </a:r>
            <a:r>
              <a:rPr lang="zh-CN" altLang="en-US" sz="2400" dirty="0"/>
              <a:t>； </a:t>
            </a:r>
            <a:r>
              <a:rPr lang="en-US" altLang="zh-CN" sz="2400" dirty="0"/>
              <a:t>figure d</a:t>
            </a:r>
            <a:r>
              <a:rPr lang="zh-CN" altLang="en-US" sz="2400" dirty="0"/>
              <a:t>：</a:t>
            </a:r>
            <a:r>
              <a:rPr lang="en-US" altLang="zh-CN" sz="2400" dirty="0"/>
              <a:t>dog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812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245B89-E046-3AC7-B022-37F8B1345CA3}"/>
              </a:ext>
            </a:extLst>
          </p:cNvPr>
          <p:cNvSpPr txBox="1"/>
          <p:nvPr/>
        </p:nvSpPr>
        <p:spPr>
          <a:xfrm>
            <a:off x="114300" y="89296"/>
            <a:ext cx="114796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Loss &amp; training setting</a:t>
            </a:r>
          </a:p>
          <a:p>
            <a:endParaRPr lang="en-US" altLang="zh-CN" sz="2800" b="1" dirty="0"/>
          </a:p>
          <a:p>
            <a:r>
              <a:rPr lang="en-US" altLang="zh-CN" sz="2800" dirty="0"/>
              <a:t>RGB-X</a:t>
            </a:r>
            <a:r>
              <a:rPr lang="zh-CN" altLang="en-US" sz="2800" dirty="0"/>
              <a:t>联合训练：</a:t>
            </a:r>
            <a:r>
              <a:rPr lang="en-US" altLang="zh-CN" sz="2800" dirty="0"/>
              <a:t>jointly train these three datasets in a single training process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FA66E9-EB69-CEE4-25F7-B8688AFAD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48" y="2032050"/>
            <a:ext cx="6874486" cy="8294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1AA1F9-4270-4F75-45C6-2C75F62B1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353" y="3273820"/>
            <a:ext cx="4991830" cy="7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0647E7A-59C8-DBC1-C6CF-124A3E6294AB}"/>
              </a:ext>
            </a:extLst>
          </p:cNvPr>
          <p:cNvSpPr txBox="1"/>
          <p:nvPr/>
        </p:nvSpPr>
        <p:spPr>
          <a:xfrm>
            <a:off x="114300" y="89296"/>
            <a:ext cx="20440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Experiments</a:t>
            </a:r>
          </a:p>
          <a:p>
            <a:endParaRPr lang="en-US" altLang="zh-CN" sz="2800" b="1" dirty="0"/>
          </a:p>
          <a:p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83E9CA-A44F-D648-E149-6E23F7B67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30" y="858051"/>
            <a:ext cx="4145543" cy="51418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AC254B-C0AD-9992-3C4F-065FD0060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897" y="946931"/>
            <a:ext cx="3490262" cy="35893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F3AA7C-C95D-289C-66E9-8D5BE3D4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151" y="946931"/>
            <a:ext cx="3922019" cy="53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F95998-E734-1119-9409-A0EDD15F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47" y="243079"/>
            <a:ext cx="10740618" cy="29734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63FA867-19E5-C442-96F4-5AAB56BB8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88" y="3797618"/>
            <a:ext cx="6804319" cy="22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0381E1-40AE-1969-5D4E-691D8724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3" y="3781934"/>
            <a:ext cx="7640258" cy="24252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C58022-3674-D7C8-B74C-6B5250A8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532"/>
            <a:ext cx="11876442" cy="33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3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4A0263-FB98-7F16-4616-9E8EC7B68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993" y="576520"/>
            <a:ext cx="5120691" cy="18452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A67F0F-5986-A35F-37BD-42624808C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300" y="2615339"/>
            <a:ext cx="6443108" cy="37437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50DBAFF-E4CD-5E29-D061-ADF1F84D1C05}"/>
              </a:ext>
            </a:extLst>
          </p:cNvPr>
          <p:cNvSpPr txBox="1"/>
          <p:nvPr/>
        </p:nvSpPr>
        <p:spPr>
          <a:xfrm>
            <a:off x="133815" y="345688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Modality missing scenario</a:t>
            </a:r>
            <a:endParaRPr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853D97-5049-7358-8C95-9E6C68BD5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02" y="1782263"/>
            <a:ext cx="3231931" cy="16661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77A952B-BAD9-1F60-EBE7-22B6EE1B1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71" y="3922991"/>
            <a:ext cx="3772778" cy="166615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C58F404-8E10-C0E4-EBC9-C158000074C3}"/>
              </a:ext>
            </a:extLst>
          </p:cNvPr>
          <p:cNvSpPr txBox="1"/>
          <p:nvPr/>
        </p:nvSpPr>
        <p:spPr>
          <a:xfrm>
            <a:off x="383371" y="1172584"/>
            <a:ext cx="268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rgbt</a:t>
            </a:r>
            <a:r>
              <a:rPr lang="en-US" altLang="zh-CN" sz="2400" dirty="0"/>
              <a:t> tracking setting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87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0BD1F-2B47-408F-51BE-1D5ADF5A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1FE374-973F-E706-BF59-3DD463563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33" y="891083"/>
            <a:ext cx="8186839" cy="47028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E2167D-CB66-37D5-7F18-0CBD075579CD}"/>
              </a:ext>
            </a:extLst>
          </p:cNvPr>
          <p:cNvSpPr txBox="1"/>
          <p:nvPr/>
        </p:nvSpPr>
        <p:spPr>
          <a:xfrm>
            <a:off x="435935" y="318977"/>
            <a:ext cx="144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problem</a:t>
            </a:r>
            <a:endParaRPr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C77B70-2BF9-9788-F954-A0827A86194D}"/>
              </a:ext>
            </a:extLst>
          </p:cNvPr>
          <p:cNvSpPr txBox="1"/>
          <p:nvPr/>
        </p:nvSpPr>
        <p:spPr>
          <a:xfrm>
            <a:off x="241605" y="6027003"/>
            <a:ext cx="1044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从已有模态生成缺失模态  </a:t>
            </a:r>
            <a:r>
              <a:rPr lang="en-US" altLang="zh-CN" sz="2400" dirty="0" err="1"/>
              <a:t>eg</a:t>
            </a:r>
            <a:r>
              <a:rPr lang="en-US" altLang="zh-CN" sz="2400" dirty="0"/>
              <a:t> RGB-Miss</a:t>
            </a:r>
            <a:r>
              <a:rPr lang="zh-CN" altLang="en-US" sz="2400" dirty="0"/>
              <a:t>，用</a:t>
            </a:r>
            <a:r>
              <a:rPr lang="en-US" altLang="zh-CN" sz="2400" dirty="0"/>
              <a:t>TIR</a:t>
            </a:r>
            <a:r>
              <a:rPr lang="zh-CN" altLang="en-US" sz="2400" dirty="0"/>
              <a:t>生成</a:t>
            </a:r>
            <a:r>
              <a:rPr lang="en-US" altLang="zh-CN" sz="2400" dirty="0"/>
              <a:t>RGB token-&gt;</a:t>
            </a:r>
            <a:r>
              <a:rPr lang="en-US" altLang="zh-CN" sz="2400" dirty="0" err="1"/>
              <a:t>rgb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tir</a:t>
            </a:r>
            <a:r>
              <a:rPr lang="en-US" altLang="zh-CN" sz="2400" dirty="0"/>
              <a:t> complete</a:t>
            </a:r>
          </a:p>
          <a:p>
            <a:r>
              <a:rPr lang="en-US" altLang="zh-CN" sz="2400" dirty="0"/>
              <a:t>tailored prompts for</a:t>
            </a:r>
            <a:r>
              <a:rPr lang="zh-CN" altLang="en-US" sz="2400" dirty="0"/>
              <a:t> </a:t>
            </a:r>
            <a:r>
              <a:rPr lang="en-US" altLang="zh-CN" sz="2400" dirty="0"/>
              <a:t>missing cases</a:t>
            </a:r>
            <a:endParaRPr lang="zh-CN" altLang="en-US" sz="2400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31A00D2D-EBF7-B012-0892-09B263FE6B7F}"/>
              </a:ext>
            </a:extLst>
          </p:cNvPr>
          <p:cNvSpPr/>
          <p:nvPr/>
        </p:nvSpPr>
        <p:spPr>
          <a:xfrm>
            <a:off x="7992419" y="3038328"/>
            <a:ext cx="679871" cy="4758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922FCE-E434-9870-6DD1-E325F1163CC5}"/>
              </a:ext>
            </a:extLst>
          </p:cNvPr>
          <p:cNvSpPr txBox="1"/>
          <p:nvPr/>
        </p:nvSpPr>
        <p:spPr>
          <a:xfrm>
            <a:off x="8867553" y="2306735"/>
            <a:ext cx="34354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Should a tracker maintain</a:t>
            </a:r>
          </a:p>
          <a:p>
            <a:r>
              <a:rPr lang="zh-CN" altLang="en-US" sz="2400" dirty="0">
                <a:solidFill>
                  <a:srgbClr val="FF0000"/>
                </a:solidFill>
              </a:rPr>
              <a:t>the same computational </a:t>
            </a:r>
            <a:r>
              <a:rPr lang="zh-CN" altLang="en-US" sz="2400" dirty="0"/>
              <a:t>complexity regardless of whether modalities are missing or available</a:t>
            </a:r>
          </a:p>
        </p:txBody>
      </p:sp>
    </p:spTree>
    <p:extLst>
      <p:ext uri="{BB962C8B-B14F-4D97-AF65-F5344CB8AC3E}">
        <p14:creationId xmlns:p14="http://schemas.microsoft.com/office/powerpoint/2010/main" val="269164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094AA-5995-DA6E-41C8-D92697536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D5138F-510D-7B78-D247-FDACBB49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60" y="2944730"/>
            <a:ext cx="9004764" cy="31304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35B8E6A-3743-2562-00F5-DEC64657824E}"/>
              </a:ext>
            </a:extLst>
          </p:cNvPr>
          <p:cNvSpPr txBox="1"/>
          <p:nvPr/>
        </p:nvSpPr>
        <p:spPr>
          <a:xfrm>
            <a:off x="133815" y="345688"/>
            <a:ext cx="2223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Contributions</a:t>
            </a:r>
            <a:endParaRPr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D990DD-83CA-A4C8-8F53-CE6D1AFFC292}"/>
              </a:ext>
            </a:extLst>
          </p:cNvPr>
          <p:cNvSpPr txBox="1"/>
          <p:nvPr/>
        </p:nvSpPr>
        <p:spPr>
          <a:xfrm>
            <a:off x="411726" y="1010686"/>
            <a:ext cx="11018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en-US" sz="2800" dirty="0"/>
              <a:t> </a:t>
            </a:r>
            <a:r>
              <a:rPr lang="en-US" altLang="zh-CN" sz="2800" dirty="0"/>
              <a:t>a novel video-level </a:t>
            </a:r>
            <a:r>
              <a:rPr lang="en-US" altLang="zh-CN" sz="2800" b="1" dirty="0">
                <a:solidFill>
                  <a:srgbClr val="FF0000"/>
                </a:solidFill>
              </a:rPr>
              <a:t>masking</a:t>
            </a:r>
            <a:r>
              <a:rPr lang="en-US" altLang="zh-CN" sz="2800" dirty="0"/>
              <a:t> strategy-&gt;simulate modality missing </a:t>
            </a:r>
          </a:p>
          <a:p>
            <a:endParaRPr lang="en-US" altLang="zh-CN" sz="2800" dirty="0"/>
          </a:p>
          <a:p>
            <a:r>
              <a:rPr lang="en-US" altLang="zh-CN" sz="2800" dirty="0"/>
              <a:t>2 a novel </a:t>
            </a:r>
            <a:r>
              <a:rPr lang="en-US" altLang="zh-CN" sz="2800" b="1" dirty="0">
                <a:solidFill>
                  <a:srgbClr val="FF0000"/>
                </a:solidFill>
              </a:rPr>
              <a:t>heterogeneous Mixture-of-Experts(</a:t>
            </a:r>
            <a:r>
              <a:rPr lang="en-US" altLang="zh-CN" sz="2800" b="1" dirty="0" err="1">
                <a:solidFill>
                  <a:srgbClr val="FF0000"/>
                </a:solidFill>
              </a:rPr>
              <a:t>HMoE</a:t>
            </a:r>
            <a:r>
              <a:rPr lang="en-US" altLang="zh-CN" sz="2800" b="1" dirty="0">
                <a:solidFill>
                  <a:srgbClr val="FF0000"/>
                </a:solidFill>
              </a:rPr>
              <a:t>) </a:t>
            </a:r>
            <a:r>
              <a:rPr lang="en-US" altLang="zh-CN" sz="2800" dirty="0"/>
              <a:t>mechanism-&gt;</a:t>
            </a:r>
            <a:br>
              <a:rPr lang="en-US" altLang="zh-CN" sz="2800" dirty="0"/>
            </a:br>
            <a:r>
              <a:rPr lang="en-US" altLang="zh-CN" sz="2800" dirty="0"/>
              <a:t>activating the most relevant experts based on the current data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818B972-8261-810C-5DAC-1763846A07E0}"/>
              </a:ext>
            </a:extLst>
          </p:cNvPr>
          <p:cNvSpPr txBox="1"/>
          <p:nvPr/>
        </p:nvSpPr>
        <p:spPr>
          <a:xfrm>
            <a:off x="710005" y="6075182"/>
            <a:ext cx="4926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not account for </a:t>
            </a:r>
            <a:r>
              <a:rPr lang="en-US" altLang="zh-CN" sz="2000" u="sng" dirty="0"/>
              <a:t>the complexity variations </a:t>
            </a:r>
          </a:p>
          <a:p>
            <a:r>
              <a:rPr lang="en-US" altLang="zh-CN" sz="2000" dirty="0"/>
              <a:t>introduced by different types of missing data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7098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C58A84-C067-09DA-8767-E1239B136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92" y="612516"/>
            <a:ext cx="10583692" cy="579983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5690491-E31B-A36A-72C0-20AF3CEE6672}"/>
              </a:ext>
            </a:extLst>
          </p:cNvPr>
          <p:cNvSpPr txBox="1"/>
          <p:nvPr/>
        </p:nvSpPr>
        <p:spPr>
          <a:xfrm>
            <a:off x="114300" y="89296"/>
            <a:ext cx="135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method</a:t>
            </a:r>
            <a:endParaRPr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7C5668E-A242-328C-0D4F-50978151D090}"/>
              </a:ext>
            </a:extLst>
          </p:cNvPr>
          <p:cNvSpPr txBox="1"/>
          <p:nvPr/>
        </p:nvSpPr>
        <p:spPr>
          <a:xfrm>
            <a:off x="5330537" y="350906"/>
            <a:ext cx="186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prediction head</a:t>
            </a:r>
            <a:endParaRPr lang="zh-CN" altLang="en-US" sz="20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BE3828E-4BB2-4C94-DC5F-2FBBD68641CF}"/>
              </a:ext>
            </a:extLst>
          </p:cNvPr>
          <p:cNvSpPr txBox="1"/>
          <p:nvPr/>
        </p:nvSpPr>
        <p:spPr>
          <a:xfrm>
            <a:off x="535505" y="3512431"/>
            <a:ext cx="1872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complete RGB-X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619DFE-297D-CC83-994F-90E57D416492}"/>
              </a:ext>
            </a:extLst>
          </p:cNvPr>
          <p:cNvSpPr txBox="1"/>
          <p:nvPr/>
        </p:nvSpPr>
        <p:spPr>
          <a:xfrm>
            <a:off x="418964" y="1341179"/>
            <a:ext cx="2707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modality missing  RGB-X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9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A607FF2-002D-726A-88C8-9558972AB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1" y="1771650"/>
            <a:ext cx="11319042" cy="278891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5F0522A-A888-7F23-A4A6-3910101C84B0}"/>
              </a:ext>
            </a:extLst>
          </p:cNvPr>
          <p:cNvSpPr txBox="1"/>
          <p:nvPr/>
        </p:nvSpPr>
        <p:spPr>
          <a:xfrm>
            <a:off x="114300" y="89296"/>
            <a:ext cx="52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video-level masking strategy</a:t>
            </a:r>
            <a:endParaRPr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557C347-155B-B85E-8BA2-0650269AE9A5}"/>
              </a:ext>
            </a:extLst>
          </p:cNvPr>
          <p:cNvSpPr txBox="1"/>
          <p:nvPr/>
        </p:nvSpPr>
        <p:spPr>
          <a:xfrm>
            <a:off x="1067007" y="4744122"/>
            <a:ext cx="268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 mask</a:t>
            </a:r>
            <a:r>
              <a:rPr lang="zh-CN" altLang="en-US" sz="2400" dirty="0"/>
              <a:t>一部分</a:t>
            </a:r>
            <a:r>
              <a:rPr lang="en-US" altLang="zh-CN" sz="2400" dirty="0"/>
              <a:t>patch</a:t>
            </a:r>
          </a:p>
          <a:p>
            <a:r>
              <a:rPr lang="en-US" altLang="zh-CN" sz="2400" dirty="0"/>
              <a:t>2 </a:t>
            </a:r>
            <a:r>
              <a:rPr lang="zh-CN" altLang="en-US" sz="2400" dirty="0"/>
              <a:t>每帧不同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8FC307-A073-022B-59CA-8F5A6718CB71}"/>
              </a:ext>
            </a:extLst>
          </p:cNvPr>
          <p:cNvSpPr txBox="1"/>
          <p:nvPr/>
        </p:nvSpPr>
        <p:spPr>
          <a:xfrm>
            <a:off x="4313992" y="4744122"/>
            <a:ext cx="3831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 mask</a:t>
            </a:r>
            <a:r>
              <a:rPr lang="zh-CN" altLang="en-US" sz="2400" dirty="0"/>
              <a:t>一部分</a:t>
            </a:r>
            <a:r>
              <a:rPr lang="en-US" altLang="zh-CN" sz="2400" dirty="0"/>
              <a:t>patch</a:t>
            </a:r>
          </a:p>
          <a:p>
            <a:r>
              <a:rPr lang="en-US" altLang="zh-CN" sz="2400" dirty="0"/>
              <a:t>2 </a:t>
            </a:r>
            <a:r>
              <a:rPr lang="zh-CN" altLang="en-US" sz="2400" dirty="0"/>
              <a:t>每一帧固定</a:t>
            </a:r>
            <a:r>
              <a:rPr lang="en-US" altLang="zh-CN" sz="2400" dirty="0"/>
              <a:t>mask</a:t>
            </a:r>
            <a:r>
              <a:rPr lang="zh-CN" altLang="en-US" sz="2400" dirty="0"/>
              <a:t>相同位置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32BC9F-3A3E-2E21-D164-6CEBDEF3D92B}"/>
              </a:ext>
            </a:extLst>
          </p:cNvPr>
          <p:cNvSpPr txBox="1"/>
          <p:nvPr/>
        </p:nvSpPr>
        <p:spPr>
          <a:xfrm>
            <a:off x="274320" y="868917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spatial completeness</a:t>
            </a:r>
            <a:r>
              <a:rPr lang="en-US" altLang="zh-CN" sz="2400" dirty="0"/>
              <a:t>&amp; temporal consistency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739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1028B-56F6-AF70-43EC-5F4F5B369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C0031B4-38E2-A415-4FDE-19FAD90403B6}"/>
              </a:ext>
            </a:extLst>
          </p:cNvPr>
          <p:cNvSpPr txBox="1"/>
          <p:nvPr/>
        </p:nvSpPr>
        <p:spPr>
          <a:xfrm>
            <a:off x="114300" y="89296"/>
            <a:ext cx="52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video-level masking strategy</a:t>
            </a:r>
            <a:endParaRPr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04233A-F446-A303-C88B-0A596318B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1" y="908401"/>
            <a:ext cx="5242127" cy="58603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BED67F0-813C-CA25-318C-F5A6521E992F}"/>
              </a:ext>
            </a:extLst>
          </p:cNvPr>
          <p:cNvSpPr/>
          <p:nvPr/>
        </p:nvSpPr>
        <p:spPr>
          <a:xfrm>
            <a:off x="1085850" y="3176245"/>
            <a:ext cx="4207569" cy="75438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3DB134-A7E7-BA4D-DF7A-EC4B3B79301E}"/>
              </a:ext>
            </a:extLst>
          </p:cNvPr>
          <p:cNvSpPr txBox="1"/>
          <p:nvPr/>
        </p:nvSpPr>
        <p:spPr>
          <a:xfrm>
            <a:off x="5316279" y="1616057"/>
            <a:ext cx="2127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Search tokens</a:t>
            </a:r>
            <a:br>
              <a:rPr lang="en-US" altLang="zh-CN" sz="2400" b="1" dirty="0"/>
            </a:br>
            <a:r>
              <a:rPr lang="en-US" altLang="zh-CN" sz="2400" dirty="0"/>
              <a:t>mask strategy:  </a:t>
            </a:r>
            <a:endParaRPr lang="zh-CN" altLang="en-US" sz="2400" b="1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0262955-ACF2-6BCC-8097-28DE395D3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50882"/>
              </p:ext>
            </p:extLst>
          </p:nvPr>
        </p:nvGraphicFramePr>
        <p:xfrm>
          <a:off x="7360920" y="2031555"/>
          <a:ext cx="33375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1899477445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1984303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RGB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51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3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57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0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352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33054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820B834D-BC1B-F497-819B-C4DD0D0A8004}"/>
              </a:ext>
            </a:extLst>
          </p:cNvPr>
          <p:cNvSpPr txBox="1"/>
          <p:nvPr/>
        </p:nvSpPr>
        <p:spPr>
          <a:xfrm>
            <a:off x="5373429" y="3995448"/>
            <a:ext cx="2264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Template tokens</a:t>
            </a:r>
            <a:br>
              <a:rPr lang="en-US" altLang="zh-CN" sz="2400" b="1" dirty="0"/>
            </a:br>
            <a:r>
              <a:rPr lang="en-US" altLang="zh-CN" sz="2400" dirty="0"/>
              <a:t>mask strategy:  </a:t>
            </a:r>
            <a:endParaRPr lang="zh-CN" altLang="en-US" sz="2400" b="1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1B5FF84-1385-6039-47C8-87A06EA95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54687"/>
              </p:ext>
            </p:extLst>
          </p:nvPr>
        </p:nvGraphicFramePr>
        <p:xfrm>
          <a:off x="7418070" y="4410946"/>
          <a:ext cx="33375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1899477445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1984303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RGB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51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3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57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03463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26B9DD72-09CA-9F30-284F-D3A3372B6477}"/>
              </a:ext>
            </a:extLst>
          </p:cNvPr>
          <p:cNvSpPr/>
          <p:nvPr/>
        </p:nvSpPr>
        <p:spPr>
          <a:xfrm>
            <a:off x="1661161" y="4934166"/>
            <a:ext cx="3402330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8774C3-2179-2BFB-3F9C-2AD05BB02955}"/>
              </a:ext>
            </a:extLst>
          </p:cNvPr>
          <p:cNvSpPr txBox="1"/>
          <p:nvPr/>
        </p:nvSpPr>
        <p:spPr>
          <a:xfrm>
            <a:off x="570155" y="612516"/>
            <a:ext cx="2601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[N templates, 1 search]</a:t>
            </a:r>
            <a:endParaRPr lang="zh-CN" altLang="en-US" sz="20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EAA928B-8EF8-E950-270D-1CC923674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282" y="128153"/>
            <a:ext cx="4636122" cy="15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BE294-810A-4C2A-AA2D-12770EEC9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CA88D3C-BE61-3CFC-D49B-CE194A810AB5}"/>
              </a:ext>
            </a:extLst>
          </p:cNvPr>
          <p:cNvSpPr txBox="1"/>
          <p:nvPr/>
        </p:nvSpPr>
        <p:spPr>
          <a:xfrm>
            <a:off x="114300" y="89296"/>
            <a:ext cx="81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Heterogeneous Mixture-of-Experts Fusion </a:t>
            </a:r>
            <a:r>
              <a:rPr lang="zh-CN" altLang="en-US" sz="2800" b="1" dirty="0"/>
              <a:t>异构</a:t>
            </a:r>
            <a:r>
              <a:rPr lang="en-US" altLang="zh-CN" sz="2800" b="1" dirty="0" err="1"/>
              <a:t>MoE</a:t>
            </a:r>
            <a:endParaRPr lang="zh-CN" altLang="en-US" sz="28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7A2D63-87AB-2638-51AD-63541D3EC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67" y="1032308"/>
            <a:ext cx="11278319" cy="51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3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6B6FE-F769-9E56-A14B-9B49BB61E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5963F1-7EEB-C956-70B1-61C7E919F1E2}"/>
              </a:ext>
            </a:extLst>
          </p:cNvPr>
          <p:cNvSpPr txBox="1"/>
          <p:nvPr/>
        </p:nvSpPr>
        <p:spPr>
          <a:xfrm>
            <a:off x="114300" y="89296"/>
            <a:ext cx="81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Heterogeneous Mixture-of-Experts Fusion </a:t>
            </a:r>
            <a:r>
              <a:rPr lang="zh-CN" altLang="en-US" sz="2800" b="1" dirty="0"/>
              <a:t>异构</a:t>
            </a:r>
            <a:r>
              <a:rPr lang="en-US" altLang="zh-CN" sz="2800" b="1" dirty="0" err="1"/>
              <a:t>MoE</a:t>
            </a:r>
            <a:endParaRPr lang="zh-CN" altLang="en-US" sz="2800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88F9A0A-2AC8-22DC-C866-DD18B1862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340130"/>
            <a:ext cx="7910905" cy="43938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3B8FDEC-B203-F484-D460-1369A071C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86" y="1628465"/>
            <a:ext cx="6655038" cy="360106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D0A9742-DB0C-B73D-53D3-99DB987F221D}"/>
              </a:ext>
            </a:extLst>
          </p:cNvPr>
          <p:cNvSpPr txBox="1"/>
          <p:nvPr/>
        </p:nvSpPr>
        <p:spPr>
          <a:xfrm>
            <a:off x="6583680" y="1183341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dense model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758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841</Words>
  <Application>Microsoft Office PowerPoint</Application>
  <PresentationFormat>宽屏</PresentationFormat>
  <Paragraphs>122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Arial</vt:lpstr>
      <vt:lpstr>Calibri</vt:lpstr>
      <vt:lpstr>Cambria Math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张水水</dc:creator>
  <cp:lastModifiedBy>水水 张</cp:lastModifiedBy>
  <cp:revision>425</cp:revision>
  <dcterms:created xsi:type="dcterms:W3CDTF">2023-08-09T12:44:00Z</dcterms:created>
  <dcterms:modified xsi:type="dcterms:W3CDTF">2025-11-21T02:31:05Z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