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0" r:id="rId3"/>
    <p:sldId id="513" r:id="rId5"/>
    <p:sldId id="603" r:id="rId6"/>
    <p:sldId id="617" r:id="rId7"/>
    <p:sldId id="618" r:id="rId8"/>
    <p:sldId id="619" r:id="rId9"/>
    <p:sldId id="611" r:id="rId10"/>
    <p:sldId id="519" r:id="rId11"/>
    <p:sldId id="616" r:id="rId12"/>
    <p:sldId id="620" r:id="rId13"/>
    <p:sldId id="508" r:id="rId14"/>
    <p:sldId id="526" r:id="rId15"/>
    <p:sldId id="621" r:id="rId16"/>
    <p:sldId id="622" r:id="rId17"/>
    <p:sldId id="623" r:id="rId18"/>
    <p:sldId id="624" r:id="rId19"/>
    <p:sldId id="579" r:id="rId20"/>
    <p:sldId id="25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 jack" initials="sj" lastIdx="1" clrIdx="0"/>
  <p:cmAuthor id="477457457" name="未央" initials="未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  <a:srgbClr val="FBFCFD"/>
    <a:srgbClr val="6F8BBE"/>
    <a:srgbClr val="7CA3C6"/>
    <a:srgbClr val="AFC7DD"/>
    <a:srgbClr val="72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1635" autoAdjust="0"/>
  </p:normalViewPr>
  <p:slideViewPr>
    <p:cSldViewPr snapToGrid="0" showGuides="1">
      <p:cViewPr>
        <p:scale>
          <a:sx n="75" d="100"/>
          <a:sy n="75" d="100"/>
        </p:scale>
        <p:origin x="32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5BD2-C27D-4F3F-95DF-498D73E9F1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置换矩阵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b="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FFF0D-1DCA-4802-ADAD-E8DD53D69C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54AB0-D4A0-4A2F-8CCB-B10D0CDEE3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0493-C828-4274-AE4B-A249225A4B3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300250" y="3108966"/>
            <a:ext cx="667375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平行四边形 16"/>
          <p:cNvSpPr/>
          <p:nvPr/>
        </p:nvSpPr>
        <p:spPr>
          <a:xfrm>
            <a:off x="7113896" y="3005515"/>
            <a:ext cx="99060" cy="182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平行四边形 17"/>
          <p:cNvSpPr/>
          <p:nvPr/>
        </p:nvSpPr>
        <p:spPr>
          <a:xfrm>
            <a:off x="7307240" y="3005516"/>
            <a:ext cx="99060" cy="18288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-1791970" y="1062990"/>
            <a:ext cx="139839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4" indent="457200" algn="l" eaLnBrk="1" hangingPunct="1">
              <a:buClrTx/>
              <a:buSzTx/>
              <a:buFontTx/>
              <a:defRPr/>
            </a:pPr>
            <a:r>
              <a:rPr lang="en-US" altLang="zh-CN" sz="4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Towards Precise Embodied Dialogue Localization via Causality Guided Diffusion</a:t>
            </a:r>
            <a:endParaRPr lang="en-US" altLang="zh-CN" sz="44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4794885" y="5285105"/>
            <a:ext cx="35248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主讲人：岳换莹</a:t>
            </a:r>
            <a:b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</a:b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日期：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2025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年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12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月</a:t>
            </a:r>
            <a:r>
              <a:rPr lang="en-US" altLang="zh-CN" sz="2400" b="1" dirty="0">
                <a:solidFill>
                  <a:srgbClr val="0070C0"/>
                </a:solidFill>
                <a:cs typeface="+mn-ea"/>
                <a:sym typeface="+mn-lt"/>
              </a:rPr>
              <a:t>17</a:t>
            </a:r>
            <a:r>
              <a:rPr lang="zh-CN" altLang="en-US" sz="2400" b="1" dirty="0">
                <a:solidFill>
                  <a:srgbClr val="0070C0"/>
                </a:solidFill>
                <a:cs typeface="+mn-ea"/>
                <a:sym typeface="+mn-lt"/>
              </a:rPr>
              <a:t>日</a:t>
            </a:r>
            <a:endParaRPr lang="zh-CN" altLang="en-US" sz="2400" b="1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0355" y="3637280"/>
            <a:ext cx="10279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Wang H, Wang L, Zhou S, et al. Towards Precise Embodied Dialogue Localization via Causality Guided Diffusion[C]//Proceedings of the Computer Vision and Pattern Recognition Conference. 2025: 13350-13360.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" y="2186940"/>
            <a:ext cx="6286500" cy="1242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8615" y="1743075"/>
            <a:ext cx="979170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400" dirty="0"/>
              <a:t>损失</a:t>
            </a:r>
            <a:endParaRPr lang="zh-CN" altLang="en-US" sz="1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3625850"/>
            <a:ext cx="4528820" cy="9264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" y="4887595"/>
            <a:ext cx="4137660" cy="6934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750" y="1586230"/>
            <a:ext cx="3469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2000"/>
              <a:t>数据集</a:t>
            </a:r>
            <a:endParaRPr lang="zh-CN" sz="2000"/>
          </a:p>
        </p:txBody>
      </p:sp>
      <p:sp>
        <p:nvSpPr>
          <p:cNvPr id="7" name="文本框 6"/>
          <p:cNvSpPr txBox="1"/>
          <p:nvPr/>
        </p:nvSpPr>
        <p:spPr>
          <a:xfrm>
            <a:off x="412750" y="2555240"/>
            <a:ext cx="3469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2000"/>
              <a:t>指标</a:t>
            </a:r>
            <a:endParaRPr lang="zh-CN" sz="2000"/>
          </a:p>
        </p:txBody>
      </p:sp>
      <p:sp>
        <p:nvSpPr>
          <p:cNvPr id="8" name="文本框 7"/>
          <p:cNvSpPr txBox="1"/>
          <p:nvPr/>
        </p:nvSpPr>
        <p:spPr>
          <a:xfrm>
            <a:off x="777240" y="2085975"/>
            <a:ext cx="1607820" cy="368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dirty="0"/>
              <a:t>WAY</a:t>
            </a:r>
            <a:r>
              <a:rPr lang="zh-CN" altLang="en-US" dirty="0"/>
              <a:t>数据集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77240" y="3102610"/>
            <a:ext cx="9830435" cy="922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dirty="0"/>
              <a:t>将模型预测的连续坐标</a:t>
            </a:r>
            <a:r>
              <a:rPr lang="en-US" altLang="zh-CN" dirty="0"/>
              <a:t> y</a:t>
            </a:r>
            <a:r>
              <a:rPr lang="en-US" altLang="zh-CN" baseline="-25000" dirty="0"/>
              <a:t>0​</a:t>
            </a:r>
            <a:r>
              <a:rPr lang="en-US" altLang="zh-CN" dirty="0"/>
              <a:t>=(x,y)</a:t>
            </a:r>
            <a:r>
              <a:rPr lang="zh-CN" altLang="en-US" dirty="0"/>
              <a:t>投影到最近的地图节点</a:t>
            </a:r>
            <a:r>
              <a:rPr lang="en-US" altLang="zh-CN" dirty="0"/>
              <a:t>​ G</a:t>
            </a:r>
            <a:r>
              <a:rPr lang="en-US" altLang="zh-CN" baseline="-25000" dirty="0"/>
              <a:t>0​</a:t>
            </a:r>
            <a:r>
              <a:rPr lang="zh-CN" altLang="en-US" dirty="0"/>
              <a:t>上，计算投影后的预测节点</a:t>
            </a:r>
            <a:r>
              <a:rPr lang="en-US" altLang="zh-CN" dirty="0"/>
              <a:t> G</a:t>
            </a:r>
            <a:r>
              <a:rPr lang="en-US" altLang="zh-CN" baseline="-25000" dirty="0"/>
              <a:t>0​</a:t>
            </a:r>
            <a:r>
              <a:rPr lang="zh-CN" altLang="en-US" dirty="0"/>
              <a:t>与真实目标节点</a:t>
            </a:r>
            <a:r>
              <a:rPr lang="en-US" altLang="zh-CN" dirty="0"/>
              <a:t> G</a:t>
            </a:r>
            <a:r>
              <a:rPr lang="en-US" altLang="zh-CN" baseline="-25000" dirty="0"/>
              <a:t>T​</a:t>
            </a:r>
            <a:r>
              <a:rPr lang="zh-CN" altLang="en-US" dirty="0"/>
              <a:t>之间的图上的最短路径距离：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25" y="3780155"/>
            <a:ext cx="1979930" cy="5099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12750" y="4290060"/>
            <a:ext cx="3469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2000"/>
              <a:t>实验</a:t>
            </a:r>
            <a:r>
              <a:rPr lang="zh-CN" altLang="en-US" sz="2000"/>
              <a:t>细节</a:t>
            </a:r>
            <a:endParaRPr lang="zh-CN" altLang="en-US" sz="2000"/>
          </a:p>
        </p:txBody>
      </p:sp>
      <p:sp>
        <p:nvSpPr>
          <p:cNvPr id="17" name="文本框 16"/>
          <p:cNvSpPr txBox="1"/>
          <p:nvPr/>
        </p:nvSpPr>
        <p:spPr>
          <a:xfrm>
            <a:off x="777240" y="4766945"/>
            <a:ext cx="9830435" cy="922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dirty="0"/>
              <a:t>顶视图</a:t>
            </a:r>
            <a:r>
              <a:rPr lang="en-US" altLang="zh-CN" dirty="0"/>
              <a:t> V </a:t>
            </a:r>
            <a:r>
              <a:rPr lang="zh-CN" altLang="en-US" dirty="0"/>
              <a:t>调整为</a:t>
            </a:r>
            <a:r>
              <a:rPr lang="en-US" altLang="zh-CN" dirty="0"/>
              <a:t> 224</a:t>
            </a:r>
            <a:r>
              <a:rPr lang="en-US" altLang="en-US" dirty="0"/>
              <a:t>*</a:t>
            </a:r>
            <a:r>
              <a:rPr lang="en-US" altLang="zh-CN" dirty="0"/>
              <a:t>224 </a:t>
            </a:r>
            <a:r>
              <a:rPr lang="zh-CN" altLang="en-US" dirty="0"/>
              <a:t>像素，</a:t>
            </a:r>
            <a:r>
              <a:rPr lang="en-US" altLang="zh-CN" dirty="0"/>
              <a:t>patch 16*16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数据增强策略：</a:t>
            </a:r>
            <a:r>
              <a:rPr lang="zh-CN" altLang="en-US" dirty="0"/>
              <a:t>用颜色抖动、最大</a:t>
            </a:r>
            <a:r>
              <a:rPr lang="en-US" altLang="zh-CN" dirty="0"/>
              <a:t> 180</a:t>
            </a:r>
            <a:r>
              <a:rPr lang="en-US" altLang="en-US" dirty="0"/>
              <a:t>°</a:t>
            </a:r>
            <a:r>
              <a:rPr lang="en-US" altLang="zh-CN" dirty="0"/>
              <a:t> </a:t>
            </a:r>
            <a:r>
              <a:rPr lang="zh-CN" altLang="en-US" dirty="0"/>
              <a:t>随机旋转及</a:t>
            </a:r>
            <a:r>
              <a:rPr lang="en-US" altLang="zh-CN" dirty="0"/>
              <a:t> 5% </a:t>
            </a:r>
            <a:r>
              <a:rPr lang="zh-CN" altLang="en-US" dirty="0"/>
              <a:t>随机裁剪</a:t>
            </a:r>
            <a:endParaRPr lang="zh-CN" altLang="en-US" dirty="0"/>
          </a:p>
          <a:p>
            <a:r>
              <a:rPr lang="zh-CN" altLang="en-US" dirty="0"/>
              <a:t>学习率为</a:t>
            </a:r>
            <a:r>
              <a:rPr lang="en-US" altLang="zh-CN" dirty="0"/>
              <a:t> 3</a:t>
            </a:r>
            <a:r>
              <a:rPr lang="en-US" altLang="en-US" dirty="0"/>
              <a:t>×</a:t>
            </a:r>
            <a:r>
              <a:rPr lang="en-US" altLang="zh-CN" dirty="0"/>
              <a:t>10</a:t>
            </a:r>
            <a:r>
              <a:rPr lang="en-US" altLang="en-US" dirty="0"/>
              <a:t>⁻⁵</a:t>
            </a:r>
            <a:r>
              <a:rPr lang="zh-CN" altLang="en-US" dirty="0"/>
              <a:t>，权重衰减率为</a:t>
            </a:r>
            <a:r>
              <a:rPr lang="en-US" altLang="zh-CN" dirty="0"/>
              <a:t> 1</a:t>
            </a:r>
            <a:r>
              <a:rPr lang="en-US" altLang="en-US" dirty="0"/>
              <a:t>×</a:t>
            </a:r>
            <a:r>
              <a:rPr lang="en-US" altLang="zh-CN" dirty="0"/>
              <a:t>10</a:t>
            </a:r>
            <a:r>
              <a:rPr lang="en-US" altLang="en-US" dirty="0"/>
              <a:t>⁻⁴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750" y="1586230"/>
            <a:ext cx="346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1800"/>
              <a:t>定</a:t>
            </a:r>
            <a:r>
              <a:rPr lang="zh-CN" sz="1800"/>
              <a:t>量结</a:t>
            </a:r>
            <a:r>
              <a:rPr lang="zh-CN" sz="1800"/>
              <a:t>果</a:t>
            </a:r>
            <a:endParaRPr lang="zh-CN" sz="1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2244725"/>
            <a:ext cx="4876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750" y="1586230"/>
            <a:ext cx="346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1800"/>
              <a:t>消融</a:t>
            </a:r>
            <a:r>
              <a:rPr lang="zh-CN" sz="1800"/>
              <a:t>实验</a:t>
            </a:r>
            <a:endParaRPr lang="zh-CN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30" y="2365375"/>
            <a:ext cx="7541260" cy="36474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750" y="1586230"/>
            <a:ext cx="346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1800"/>
              <a:t>消融</a:t>
            </a:r>
            <a:r>
              <a:rPr lang="zh-CN" sz="1800"/>
              <a:t>实验</a:t>
            </a:r>
            <a:endParaRPr lang="zh-CN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630" y="2910205"/>
            <a:ext cx="4800600" cy="3299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2276475"/>
            <a:ext cx="4953000" cy="3360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2315" y="5720080"/>
            <a:ext cx="4259580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 dirty="0"/>
              <a:t>性能随着步数增加而提升，在</a:t>
            </a:r>
            <a:r>
              <a:rPr lang="en-US" altLang="zh-CN" sz="1400" dirty="0"/>
              <a:t>100</a:t>
            </a:r>
            <a:r>
              <a:rPr lang="zh-CN" altLang="en-US" sz="1400" dirty="0"/>
              <a:t>步左右达到饱和</a:t>
            </a:r>
            <a:endParaRPr lang="zh-CN" altLang="en-US" sz="1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1505" b="43683"/>
          <a:stretch>
            <a:fillRect/>
          </a:stretch>
        </p:blipFill>
        <p:spPr>
          <a:xfrm>
            <a:off x="5531485" y="154940"/>
            <a:ext cx="6051550" cy="258381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752840" y="2166620"/>
            <a:ext cx="635000" cy="57213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750" y="1586230"/>
            <a:ext cx="346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1800"/>
              <a:t>消融</a:t>
            </a:r>
            <a:r>
              <a:rPr lang="zh-CN" sz="1800"/>
              <a:t>实验</a:t>
            </a:r>
            <a:endParaRPr lang="zh-CN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399030"/>
            <a:ext cx="10012680" cy="2945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Experiments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2750" y="1586230"/>
            <a:ext cx="3469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"/>
            </a:pPr>
            <a:r>
              <a:rPr lang="zh-CN" sz="1800"/>
              <a:t>消融</a:t>
            </a:r>
            <a:r>
              <a:rPr lang="zh-CN" sz="1800"/>
              <a:t>实验</a:t>
            </a:r>
            <a:endParaRPr lang="zh-CN" sz="1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538095"/>
            <a:ext cx="5669280" cy="281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505" y="1656080"/>
            <a:ext cx="5486400" cy="39928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82980" y="5344795"/>
            <a:ext cx="2548255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 dirty="0"/>
              <a:t>单步去噪次数执行越多</a:t>
            </a:r>
            <a:r>
              <a:rPr lang="zh-CN" altLang="en-US" sz="1400" dirty="0"/>
              <a:t>越精准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4</a:t>
            </a:r>
            <a:endParaRPr lang="en-US" altLang="zh-CN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445" y="793750"/>
            <a:ext cx="3040380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C</a:t>
            </a:r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onclusion</a:t>
            </a:r>
            <a:endParaRPr lang="en-US" altLang="zh-CN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75360" y="2153285"/>
            <a:ext cx="10342880" cy="31013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p>
            <a:pPr indent="406400" fontAlgn="auto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lang="en-US" altLang="zh-CN" sz="1600" dirty="0"/>
          </a:p>
          <a:p>
            <a:pPr indent="508000" fontAlgn="auto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0070C0"/>
                </a:solidFill>
                <a:cs typeface="+mn-ea"/>
              </a:rPr>
              <a:t>本文针对“具身对话定位”（EDL）精度受限于高分辨率热图且易学到伪相关的痛点，提出全新因果引导扩散框架 CGD。</a:t>
            </a:r>
            <a:endParaRPr lang="zh-CN" altLang="en-US" sz="2000" dirty="0">
              <a:solidFill>
                <a:srgbClr val="0070C0"/>
              </a:solidFill>
              <a:cs typeface="+mn-ea"/>
            </a:endParaRPr>
          </a:p>
          <a:p>
            <a:pPr indent="508000" fontAlgn="auto"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solidFill>
                  <a:srgbClr val="0070C0"/>
                </a:solidFill>
                <a:cs typeface="+mn-ea"/>
              </a:rPr>
              <a:t>核心思想是把定位从“像素级热图回归”转变为“连续坐标分布建模”：以前向加噪-反向去噪的扩散过程直接预测二维坐标，天然适配语言歧义带来的多模态分布；同时首次将因果推断的前门-后门调整无缝嵌入扩散去噪循环，对可观测混杂（如“灰色沙发→客厅”共现）用后门统计矫正，对不可观测混杂（如装修光影、句式习惯）用前门 VQ-VAE 中介变量阻断，生成无偏特征作为条件指导，显著削弱数据集偏差。实验在 WAY 数据集单轮与多轮设定下全面领先：Acc0@Unseen 绝对提升 9.7% 与 3.3%，Acc5@Unseen 提升 29.2% 与 15.7%。</a:t>
            </a:r>
            <a:endParaRPr lang="zh-CN" altLang="en-US" sz="2000" dirty="0">
              <a:solidFill>
                <a:srgbClr val="0070C0"/>
              </a:solidFill>
              <a:cs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09418" y="2801073"/>
            <a:ext cx="5856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Thanks!</a:t>
            </a:r>
            <a:endParaRPr lang="zh-CN" altLang="en-US" sz="54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194613" y="3724403"/>
            <a:ext cx="39238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6697897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9160" r="23350"/>
          <a:stretch>
            <a:fillRect/>
          </a:stretch>
        </p:blipFill>
        <p:spPr>
          <a:xfrm>
            <a:off x="8839200" y="83757"/>
            <a:ext cx="3421380" cy="6720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Introduction</a:t>
            </a:r>
            <a:endParaRPr lang="en-US" altLang="zh-CN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0075" y="1598295"/>
            <a:ext cx="11080750" cy="31692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457200"/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本文针对具身对话定位（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EDL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）任务中传统热图方法依赖分辨率、泛化性差的核心问题，提出因果引导扩散（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CGD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）框架。</a:t>
            </a:r>
            <a:endParaRPr lang="zh-CN" altLang="en-US" sz="2000" dirty="0">
              <a:solidFill>
                <a:srgbClr val="0070C0"/>
              </a:solidFill>
              <a:cs typeface="+mn-ea"/>
              <a:sym typeface="+mn-ea"/>
            </a:endParaRPr>
          </a:p>
          <a:p>
            <a:pPr indent="457200"/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该框架创新性地将扩散模型与因果推理融合，通过扩散网络直接建模坐标概率分布，摆脱对高分辨率的依赖，同时利用后门调整（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BDA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）和前门调整（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FDA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）组成的统一因果模块，分别消除对话关键词、房间类型等可观测混杂因素，以及装饰风格、句式结构等不可观测混杂因素带来的虚假相关性。</a:t>
            </a:r>
            <a:endParaRPr lang="zh-CN" altLang="en-US" sz="2000" dirty="0">
              <a:solidFill>
                <a:srgbClr val="0070C0"/>
              </a:solidFill>
              <a:cs typeface="+mn-ea"/>
              <a:sym typeface="+mn-ea"/>
            </a:endParaRPr>
          </a:p>
          <a:p>
            <a:pPr indent="457200"/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在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 WAY 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数据集的单轮输入和多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轮输入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场景下，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CGD 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在熟悉环境（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valSeen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）和陌生环境（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valUnseen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）中均显著超越现有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 SOTA 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方法，尤其在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 valUnseen 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数据集上，单样本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 Acc0 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提升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 9.7%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、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Acc5 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提升</a:t>
            </a:r>
            <a:r>
              <a:rPr lang="en-US" altLang="zh-CN" sz="2000" dirty="0">
                <a:solidFill>
                  <a:srgbClr val="0070C0"/>
                </a:solidFill>
                <a:cs typeface="+mn-ea"/>
                <a:sym typeface="+mn-ea"/>
              </a:rPr>
              <a:t> 29.15%</a:t>
            </a:r>
            <a:r>
              <a:rPr lang="zh-CN" altLang="en-US" sz="2000" dirty="0">
                <a:solidFill>
                  <a:srgbClr val="0070C0"/>
                </a:solidFill>
                <a:cs typeface="+mn-ea"/>
                <a:sym typeface="+mn-ea"/>
              </a:rPr>
              <a:t>，展现出卓越的定位精度和泛化能力，为具身智能下游的救援、导航等任务提供可靠技术支撑。</a:t>
            </a:r>
            <a:endParaRPr lang="zh-CN" altLang="en-US" sz="2000" dirty="0">
              <a:solidFill>
                <a:srgbClr val="0070C0"/>
              </a:solidFill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699895"/>
            <a:ext cx="9022080" cy="4000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445" y="6022975"/>
            <a:ext cx="4122420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t="53333" r="49747" b="10984"/>
          <a:stretch>
            <a:fillRect/>
          </a:stretch>
        </p:blipFill>
        <p:spPr>
          <a:xfrm>
            <a:off x="1085850" y="4277995"/>
            <a:ext cx="4533900" cy="14274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738" r="62993" b="44571"/>
          <a:stretch>
            <a:fillRect/>
          </a:stretch>
        </p:blipFill>
        <p:spPr>
          <a:xfrm>
            <a:off x="1535430" y="1699895"/>
            <a:ext cx="3181985" cy="2217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2278380"/>
            <a:ext cx="4183380" cy="15163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780" y="4709795"/>
            <a:ext cx="2735580" cy="563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665" y="3917315"/>
            <a:ext cx="2191385" cy="2645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36515" t="2032" r="50563" b="47492"/>
          <a:stretch>
            <a:fillRect/>
          </a:stretch>
        </p:blipFill>
        <p:spPr>
          <a:xfrm>
            <a:off x="1560830" y="1652270"/>
            <a:ext cx="1165860" cy="201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49486" t="54651"/>
          <a:stretch>
            <a:fillRect/>
          </a:stretch>
        </p:blipFill>
        <p:spPr>
          <a:xfrm>
            <a:off x="1560830" y="3940175"/>
            <a:ext cx="4557395" cy="18141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1918970"/>
            <a:ext cx="4221480" cy="1485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05" y="4123690"/>
            <a:ext cx="293370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705" y="5890260"/>
            <a:ext cx="5514340" cy="6680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9730" y="890270"/>
            <a:ext cx="252222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41505" b="43683"/>
          <a:stretch>
            <a:fillRect/>
          </a:stretch>
        </p:blipFill>
        <p:spPr>
          <a:xfrm>
            <a:off x="1051560" y="2388870"/>
            <a:ext cx="6051550" cy="258381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4100830" y="3469005"/>
            <a:ext cx="554355" cy="554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箭头连接符 6"/>
          <p:cNvCxnSpPr>
            <a:stCxn id="5" idx="4"/>
          </p:cNvCxnSpPr>
          <p:nvPr/>
        </p:nvCxnSpPr>
        <p:spPr>
          <a:xfrm flipH="1">
            <a:off x="3832860" y="4023995"/>
            <a:ext cx="545465" cy="179705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171190" y="5963920"/>
            <a:ext cx="1115695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1400" dirty="0"/>
              <a:t>条件信息</a:t>
            </a:r>
            <a:r>
              <a:rPr lang="en-US" altLang="zh-CN" sz="1400" dirty="0"/>
              <a:t>C</a:t>
            </a:r>
            <a:endParaRPr lang="en-US" altLang="zh-CN" sz="1400" dirty="0"/>
          </a:p>
        </p:txBody>
      </p:sp>
      <p:sp>
        <p:nvSpPr>
          <p:cNvPr id="9" name="椭圆 8"/>
          <p:cNvSpPr/>
          <p:nvPr/>
        </p:nvSpPr>
        <p:spPr>
          <a:xfrm>
            <a:off x="4378325" y="2531745"/>
            <a:ext cx="554355" cy="5549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>
            <a:stCxn id="9" idx="7"/>
          </p:cNvCxnSpPr>
          <p:nvPr/>
        </p:nvCxnSpPr>
        <p:spPr>
          <a:xfrm flipV="1">
            <a:off x="4851400" y="2306955"/>
            <a:ext cx="814070" cy="306070"/>
          </a:xfrm>
          <a:prstGeom prst="straightConnector1">
            <a:avLst/>
          </a:prstGeom>
          <a:ln w="31750" cap="rnd">
            <a:solidFill>
              <a:srgbClr val="FF0000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766435" y="2082165"/>
            <a:ext cx="230505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1400" dirty="0"/>
              <a:t>t</a:t>
            </a:r>
            <a:endParaRPr 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965200" y="1823720"/>
            <a:ext cx="1587500" cy="30670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400" dirty="0"/>
              <a:t>注入条件</a:t>
            </a:r>
            <a:r>
              <a:rPr lang="zh-CN" altLang="en-US" sz="1400" dirty="0"/>
              <a:t>去噪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4707"/>
          <a:stretch>
            <a:fillRect/>
          </a:stretch>
        </p:blipFill>
        <p:spPr>
          <a:xfrm>
            <a:off x="600075" y="2366645"/>
            <a:ext cx="5548630" cy="27508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10" y="2366645"/>
            <a:ext cx="4572000" cy="2750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6585" y="1824990"/>
            <a:ext cx="1398905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400" dirty="0"/>
              <a:t>预测</a:t>
            </a:r>
            <a:r>
              <a:rPr lang="zh-CN" altLang="en-US" sz="1400" dirty="0"/>
              <a:t>噪声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982470"/>
            <a:ext cx="6286500" cy="1242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90" y="2047240"/>
            <a:ext cx="5021580" cy="1112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" y="5654040"/>
            <a:ext cx="2781300" cy="6400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" y="3633470"/>
            <a:ext cx="5455920" cy="1485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790" y="4062095"/>
            <a:ext cx="1866900" cy="8305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rcRect r="3551"/>
          <a:stretch>
            <a:fillRect/>
          </a:stretch>
        </p:blipFill>
        <p:spPr>
          <a:xfrm>
            <a:off x="6828790" y="5654040"/>
            <a:ext cx="4240530" cy="65659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70840" y="1580515"/>
            <a:ext cx="935355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400" dirty="0"/>
              <a:t>加噪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7" y="617901"/>
            <a:ext cx="915835" cy="86727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00330" y="759151"/>
            <a:ext cx="375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155115"/>
            <a:ext cx="1655328" cy="257314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614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6693452"/>
            <a:ext cx="12192000" cy="164287"/>
          </a:xfrm>
          <a:prstGeom prst="rect">
            <a:avLst/>
          </a:prstGeom>
          <a:solidFill>
            <a:srgbClr val="6F8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2816" y="65238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Presentation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655328" y="793828"/>
            <a:ext cx="2330156" cy="583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cs typeface="+mn-ea"/>
                <a:sym typeface="+mn-lt"/>
              </a:rPr>
              <a:t>Method</a:t>
            </a:r>
            <a:endParaRPr lang="zh-CN" altLang="en-US" sz="3200" dirty="0">
              <a:solidFill>
                <a:srgbClr val="0070C0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" y="2186940"/>
            <a:ext cx="6286500" cy="12420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70" y="2186940"/>
            <a:ext cx="5021580" cy="1112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30" y="3956685"/>
            <a:ext cx="4499610" cy="1195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8615" y="1743075"/>
            <a:ext cx="979170" cy="306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1400" dirty="0"/>
              <a:t>去噪</a:t>
            </a:r>
            <a:endParaRPr lang="zh-CN" altLang="en-US" sz="14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890.2818897637794,&quot;width&quot;:4112.418897637795}"/>
</p:tagLst>
</file>

<file path=ppt/tags/tag2.xml><?xml version="1.0" encoding="utf-8"?>
<p:tagLst xmlns:p="http://schemas.openxmlformats.org/presentationml/2006/main">
  <p:tag name="COMMONDATA" val="eyJoZGlkIjoiOWZiYzkwN2MyMDk0NTFlNjM2MTA3N2FmOTY1NzI4NTAifQ=="/>
  <p:tag name="commondata" val="eyJoZGlkIjoiOGY0Y2UxZTBhYWJlNmE4NTYzNDc2ODM5YjgwYjFiYj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afgyjid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lang="zh-CN" altLang="en-US" sz="1400" dirty="0"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1618</Words>
  <Application>WPS 演示</Application>
  <PresentationFormat>宽屏</PresentationFormat>
  <Paragraphs>158</Paragraphs>
  <Slides>18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Arial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supreyurime</dc:creator>
  <cp:lastModifiedBy>未央</cp:lastModifiedBy>
  <cp:revision>2308</cp:revision>
  <dcterms:created xsi:type="dcterms:W3CDTF">2021-07-12T00:37:00Z</dcterms:created>
  <dcterms:modified xsi:type="dcterms:W3CDTF">2025-12-16T06:35:08Z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KSORubyTemplateID">
    <vt:lpwstr>13</vt:lpwstr>
  </property>
  <property fmtid="{D5CDD505-2E9C-101B-9397-08002B2CF9AE}" pid="4" name="ICV">
    <vt:lpwstr>00BC3D043F0C46F7AA98137394EFD989</vt:lpwstr>
  </property>
</Properties>
</file>