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20" r:id="rId2"/>
    <p:sldId id="539" r:id="rId3"/>
    <p:sldId id="569" r:id="rId4"/>
    <p:sldId id="568" r:id="rId5"/>
    <p:sldId id="570" r:id="rId6"/>
    <p:sldId id="605" r:id="rId7"/>
    <p:sldId id="488" r:id="rId8"/>
    <p:sldId id="573" r:id="rId9"/>
    <p:sldId id="574" r:id="rId10"/>
    <p:sldId id="571" r:id="rId11"/>
    <p:sldId id="575" r:id="rId12"/>
    <p:sldId id="576" r:id="rId13"/>
    <p:sldId id="577" r:id="rId14"/>
    <p:sldId id="578" r:id="rId15"/>
    <p:sldId id="579" r:id="rId16"/>
    <p:sldId id="580" r:id="rId17"/>
    <p:sldId id="581" r:id="rId18"/>
    <p:sldId id="582" r:id="rId19"/>
    <p:sldId id="583" r:id="rId20"/>
    <p:sldId id="584" r:id="rId21"/>
    <p:sldId id="553" r:id="rId22"/>
    <p:sldId id="585" r:id="rId23"/>
    <p:sldId id="586" r:id="rId24"/>
    <p:sldId id="590" r:id="rId25"/>
    <p:sldId id="587" r:id="rId26"/>
    <p:sldId id="589" r:id="rId27"/>
    <p:sldId id="591" r:id="rId28"/>
    <p:sldId id="592" r:id="rId29"/>
    <p:sldId id="594" r:id="rId30"/>
    <p:sldId id="593" r:id="rId31"/>
    <p:sldId id="600" r:id="rId32"/>
    <p:sldId id="602" r:id="rId33"/>
    <p:sldId id="603" r:id="rId34"/>
    <p:sldId id="595" r:id="rId35"/>
    <p:sldId id="596" r:id="rId36"/>
    <p:sldId id="597" r:id="rId37"/>
    <p:sldId id="601" r:id="rId38"/>
    <p:sldId id="598" r:id="rId39"/>
    <p:sldId id="604" r:id="rId40"/>
    <p:sldId id="555" r:id="rId41"/>
    <p:sldId id="599" r:id="rId42"/>
    <p:sldId id="259" r:id="rId43"/>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5" userDrawn="1">
          <p15:clr>
            <a:srgbClr val="A4A3A4"/>
          </p15:clr>
        </p15:guide>
        <p15:guide id="2" pos="38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 jack" initials="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FFFF"/>
    <a:srgbClr val="FBFCFD"/>
    <a:srgbClr val="6F8BBE"/>
    <a:srgbClr val="7CA3C6"/>
    <a:srgbClr val="AFC7DD"/>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0990" autoAdjust="0"/>
  </p:normalViewPr>
  <p:slideViewPr>
    <p:cSldViewPr snapToGrid="0" showGuides="1">
      <p:cViewPr varScale="1">
        <p:scale>
          <a:sx n="83" d="100"/>
          <a:sy n="83" d="100"/>
        </p:scale>
        <p:origin x="662" y="72"/>
      </p:cViewPr>
      <p:guideLst>
        <p:guide orient="horz" pos="2135"/>
        <p:guide pos="38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F5BD2-C27D-4F3F-95DF-498D73E9F148}" type="datetimeFigureOut">
              <a:rPr lang="zh-CN" altLang="en-US" smtClean="0"/>
              <a:t>2025/12/24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FFF0D-1DCA-4802-ADAD-E8DD53D69C1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t>1</a:t>
            </a:fld>
            <a:endParaRPr lang="zh-CN" altLang="en-US"/>
          </a:p>
        </p:txBody>
      </p:sp>
    </p:spTree>
    <p:extLst>
      <p:ext uri="{BB962C8B-B14F-4D97-AF65-F5344CB8AC3E}">
        <p14:creationId xmlns:p14="http://schemas.microsoft.com/office/powerpoint/2010/main" val="2326507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294B8-F11B-789D-18A4-1A9555127F7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6A956D8-7D20-6445-5EA0-02E6B018B010}"/>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0D0BF550-5B6B-3656-70E8-FEBC55C8F2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38E3E82E-3092-81C2-14C8-B0F7F5D9547A}"/>
              </a:ext>
            </a:extLst>
          </p:cNvPr>
          <p:cNvSpPr>
            <a:spLocks noGrp="1"/>
          </p:cNvSpPr>
          <p:nvPr>
            <p:ph type="sldNum" sz="quarter" idx="5"/>
          </p:nvPr>
        </p:nvSpPr>
        <p:spPr/>
        <p:txBody>
          <a:bodyPr/>
          <a:lstStyle/>
          <a:p>
            <a:fld id="{07EFFF0D-1DCA-4802-ADAD-E8DD53D69C10}" type="slidenum">
              <a:rPr lang="zh-CN" altLang="en-US" smtClean="0"/>
              <a:t>10</a:t>
            </a:fld>
            <a:endParaRPr lang="zh-CN" altLang="en-US"/>
          </a:p>
        </p:txBody>
      </p:sp>
    </p:spTree>
    <p:extLst>
      <p:ext uri="{BB962C8B-B14F-4D97-AF65-F5344CB8AC3E}">
        <p14:creationId xmlns:p14="http://schemas.microsoft.com/office/powerpoint/2010/main" val="8323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F7724-C0A6-9473-2F6C-6212975AAF6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D120B0A-0862-0A84-B50D-3D96BD169F07}"/>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C7A1E9B5-0D0D-5B6F-DE3C-0C5C7BF9C4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31F0EE9A-6657-B1DE-DA9A-293F8CBB3B36}"/>
              </a:ext>
            </a:extLst>
          </p:cNvPr>
          <p:cNvSpPr>
            <a:spLocks noGrp="1"/>
          </p:cNvSpPr>
          <p:nvPr>
            <p:ph type="sldNum" sz="quarter" idx="5"/>
          </p:nvPr>
        </p:nvSpPr>
        <p:spPr/>
        <p:txBody>
          <a:bodyPr/>
          <a:lstStyle/>
          <a:p>
            <a:fld id="{07EFFF0D-1DCA-4802-ADAD-E8DD53D69C10}" type="slidenum">
              <a:rPr lang="zh-CN" altLang="en-US" smtClean="0"/>
              <a:t>11</a:t>
            </a:fld>
            <a:endParaRPr lang="zh-CN" altLang="en-US"/>
          </a:p>
        </p:txBody>
      </p:sp>
    </p:spTree>
    <p:extLst>
      <p:ext uri="{BB962C8B-B14F-4D97-AF65-F5344CB8AC3E}">
        <p14:creationId xmlns:p14="http://schemas.microsoft.com/office/powerpoint/2010/main" val="128680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3D5B3-10C9-F828-C00F-EC02407E5DF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1490367-A1E8-0E5F-ABB2-DE6EA8F9A3A0}"/>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CD07C54E-16EF-A4C7-13F8-4FC6DA814A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08BC0C42-0D70-9E06-0BA1-5ED8F7230918}"/>
              </a:ext>
            </a:extLst>
          </p:cNvPr>
          <p:cNvSpPr>
            <a:spLocks noGrp="1"/>
          </p:cNvSpPr>
          <p:nvPr>
            <p:ph type="sldNum" sz="quarter" idx="5"/>
          </p:nvPr>
        </p:nvSpPr>
        <p:spPr/>
        <p:txBody>
          <a:bodyPr/>
          <a:lstStyle/>
          <a:p>
            <a:fld id="{07EFFF0D-1DCA-4802-ADAD-E8DD53D69C10}" type="slidenum">
              <a:rPr lang="zh-CN" altLang="en-US" smtClean="0"/>
              <a:t>12</a:t>
            </a:fld>
            <a:endParaRPr lang="zh-CN" altLang="en-US"/>
          </a:p>
        </p:txBody>
      </p:sp>
    </p:spTree>
    <p:extLst>
      <p:ext uri="{BB962C8B-B14F-4D97-AF65-F5344CB8AC3E}">
        <p14:creationId xmlns:p14="http://schemas.microsoft.com/office/powerpoint/2010/main" val="260344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22C3A-C2AA-90D1-E8DA-2E64A72F7A2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09E98B0-E926-D820-4D36-3EAC7620E5EB}"/>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61BA5646-BD4A-1E6A-DCC3-E9D570886A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6B16BBAF-E2CE-E8EC-593A-783595637A76}"/>
              </a:ext>
            </a:extLst>
          </p:cNvPr>
          <p:cNvSpPr>
            <a:spLocks noGrp="1"/>
          </p:cNvSpPr>
          <p:nvPr>
            <p:ph type="sldNum" sz="quarter" idx="5"/>
          </p:nvPr>
        </p:nvSpPr>
        <p:spPr/>
        <p:txBody>
          <a:bodyPr/>
          <a:lstStyle/>
          <a:p>
            <a:fld id="{07EFFF0D-1DCA-4802-ADAD-E8DD53D69C10}" type="slidenum">
              <a:rPr lang="zh-CN" altLang="en-US" smtClean="0"/>
              <a:t>13</a:t>
            </a:fld>
            <a:endParaRPr lang="zh-CN" altLang="en-US"/>
          </a:p>
        </p:txBody>
      </p:sp>
    </p:spTree>
    <p:extLst>
      <p:ext uri="{BB962C8B-B14F-4D97-AF65-F5344CB8AC3E}">
        <p14:creationId xmlns:p14="http://schemas.microsoft.com/office/powerpoint/2010/main" val="1075078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B93CA-346B-10B5-ECB3-56BEFC3DB84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2FB2DB4-4BF6-E871-4EAE-F4095CF2A9FF}"/>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A08D07CC-16AE-610A-82D8-09B2B30C92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F2C79C81-47BF-AC21-1612-6AA0FFA9B644}"/>
              </a:ext>
            </a:extLst>
          </p:cNvPr>
          <p:cNvSpPr>
            <a:spLocks noGrp="1"/>
          </p:cNvSpPr>
          <p:nvPr>
            <p:ph type="sldNum" sz="quarter" idx="5"/>
          </p:nvPr>
        </p:nvSpPr>
        <p:spPr/>
        <p:txBody>
          <a:bodyPr/>
          <a:lstStyle/>
          <a:p>
            <a:fld id="{07EFFF0D-1DCA-4802-ADAD-E8DD53D69C10}" type="slidenum">
              <a:rPr lang="zh-CN" altLang="en-US" smtClean="0"/>
              <a:t>14</a:t>
            </a:fld>
            <a:endParaRPr lang="zh-CN" altLang="en-US"/>
          </a:p>
        </p:txBody>
      </p:sp>
    </p:spTree>
    <p:extLst>
      <p:ext uri="{BB962C8B-B14F-4D97-AF65-F5344CB8AC3E}">
        <p14:creationId xmlns:p14="http://schemas.microsoft.com/office/powerpoint/2010/main" val="3871353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D1524-9DC7-599A-0043-A00602DD12B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BAFC033-CE6C-68E8-F6BF-8F64F97491D9}"/>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F7B15DD2-A894-8A52-DE9A-897DEE0F5C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45554ABE-73E6-D0C1-8F78-D6A4DFAE5AC5}"/>
              </a:ext>
            </a:extLst>
          </p:cNvPr>
          <p:cNvSpPr>
            <a:spLocks noGrp="1"/>
          </p:cNvSpPr>
          <p:nvPr>
            <p:ph type="sldNum" sz="quarter" idx="5"/>
          </p:nvPr>
        </p:nvSpPr>
        <p:spPr/>
        <p:txBody>
          <a:bodyPr/>
          <a:lstStyle/>
          <a:p>
            <a:fld id="{07EFFF0D-1DCA-4802-ADAD-E8DD53D69C10}" type="slidenum">
              <a:rPr lang="zh-CN" altLang="en-US" smtClean="0"/>
              <a:t>15</a:t>
            </a:fld>
            <a:endParaRPr lang="zh-CN" altLang="en-US"/>
          </a:p>
        </p:txBody>
      </p:sp>
    </p:spTree>
    <p:extLst>
      <p:ext uri="{BB962C8B-B14F-4D97-AF65-F5344CB8AC3E}">
        <p14:creationId xmlns:p14="http://schemas.microsoft.com/office/powerpoint/2010/main" val="2973873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F41C8-8777-70EE-063C-66C558B583B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CDBF85D-A8BD-3ACF-54F9-7AD8821E0DD8}"/>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6B2B4C9C-D081-C425-004D-C6D393A4B3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316C2AC9-F5B9-A6D8-1B13-216142101A08}"/>
              </a:ext>
            </a:extLst>
          </p:cNvPr>
          <p:cNvSpPr>
            <a:spLocks noGrp="1"/>
          </p:cNvSpPr>
          <p:nvPr>
            <p:ph type="sldNum" sz="quarter" idx="5"/>
          </p:nvPr>
        </p:nvSpPr>
        <p:spPr/>
        <p:txBody>
          <a:bodyPr/>
          <a:lstStyle/>
          <a:p>
            <a:fld id="{07EFFF0D-1DCA-4802-ADAD-E8DD53D69C10}" type="slidenum">
              <a:rPr lang="zh-CN" altLang="en-US" smtClean="0"/>
              <a:t>16</a:t>
            </a:fld>
            <a:endParaRPr lang="zh-CN" altLang="en-US"/>
          </a:p>
        </p:txBody>
      </p:sp>
    </p:spTree>
    <p:extLst>
      <p:ext uri="{BB962C8B-B14F-4D97-AF65-F5344CB8AC3E}">
        <p14:creationId xmlns:p14="http://schemas.microsoft.com/office/powerpoint/2010/main" val="1344892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76D00-FC4A-ED8F-8C19-A0CB0E8E288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16D4871-5075-F2D8-0B9D-52394A9DD8CE}"/>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BF00B9E4-2A5D-FDAE-D4B6-E962B133E6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FFDDD2B4-D5D4-933A-D58E-2686B1E047E4}"/>
              </a:ext>
            </a:extLst>
          </p:cNvPr>
          <p:cNvSpPr>
            <a:spLocks noGrp="1"/>
          </p:cNvSpPr>
          <p:nvPr>
            <p:ph type="sldNum" sz="quarter" idx="5"/>
          </p:nvPr>
        </p:nvSpPr>
        <p:spPr/>
        <p:txBody>
          <a:bodyPr/>
          <a:lstStyle/>
          <a:p>
            <a:fld id="{07EFFF0D-1DCA-4802-ADAD-E8DD53D69C10}" type="slidenum">
              <a:rPr lang="zh-CN" altLang="en-US" smtClean="0"/>
              <a:t>17</a:t>
            </a:fld>
            <a:endParaRPr lang="zh-CN" altLang="en-US"/>
          </a:p>
        </p:txBody>
      </p:sp>
    </p:spTree>
    <p:extLst>
      <p:ext uri="{BB962C8B-B14F-4D97-AF65-F5344CB8AC3E}">
        <p14:creationId xmlns:p14="http://schemas.microsoft.com/office/powerpoint/2010/main" val="2163234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6A1F1-6EE8-D0A6-26A3-33F6AB97F47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B8120DE-13CA-CEF3-C6D9-A9ED1D23285D}"/>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E7503F68-66AA-5B0B-9A1B-ADED767690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0830B2A5-E426-0BDE-9DE9-2EF7A81B07F3}"/>
              </a:ext>
            </a:extLst>
          </p:cNvPr>
          <p:cNvSpPr>
            <a:spLocks noGrp="1"/>
          </p:cNvSpPr>
          <p:nvPr>
            <p:ph type="sldNum" sz="quarter" idx="5"/>
          </p:nvPr>
        </p:nvSpPr>
        <p:spPr/>
        <p:txBody>
          <a:bodyPr/>
          <a:lstStyle/>
          <a:p>
            <a:fld id="{07EFFF0D-1DCA-4802-ADAD-E8DD53D69C10}" type="slidenum">
              <a:rPr lang="zh-CN" altLang="en-US" smtClean="0"/>
              <a:t>18</a:t>
            </a:fld>
            <a:endParaRPr lang="zh-CN" altLang="en-US"/>
          </a:p>
        </p:txBody>
      </p:sp>
    </p:spTree>
    <p:extLst>
      <p:ext uri="{BB962C8B-B14F-4D97-AF65-F5344CB8AC3E}">
        <p14:creationId xmlns:p14="http://schemas.microsoft.com/office/powerpoint/2010/main" val="315423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09B45-A4BD-4193-D6F5-EB1A517A949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6874075-E84E-5FC1-2BE5-1D636F0E8890}"/>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E31A45CC-5974-C5AB-E458-7691F85A0C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AF9FCEF3-B3D7-EABC-E675-01397979F0BA}"/>
              </a:ext>
            </a:extLst>
          </p:cNvPr>
          <p:cNvSpPr>
            <a:spLocks noGrp="1"/>
          </p:cNvSpPr>
          <p:nvPr>
            <p:ph type="sldNum" sz="quarter" idx="5"/>
          </p:nvPr>
        </p:nvSpPr>
        <p:spPr/>
        <p:txBody>
          <a:bodyPr/>
          <a:lstStyle/>
          <a:p>
            <a:fld id="{07EFFF0D-1DCA-4802-ADAD-E8DD53D69C10}" type="slidenum">
              <a:rPr lang="zh-CN" altLang="en-US" smtClean="0"/>
              <a:t>19</a:t>
            </a:fld>
            <a:endParaRPr lang="zh-CN" altLang="en-US"/>
          </a:p>
        </p:txBody>
      </p:sp>
    </p:spTree>
    <p:extLst>
      <p:ext uri="{BB962C8B-B14F-4D97-AF65-F5344CB8AC3E}">
        <p14:creationId xmlns:p14="http://schemas.microsoft.com/office/powerpoint/2010/main" val="926431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t>2</a:t>
            </a:fld>
            <a:endParaRPr lang="zh-CN" altLang="en-US"/>
          </a:p>
        </p:txBody>
      </p:sp>
    </p:spTree>
    <p:extLst>
      <p:ext uri="{BB962C8B-B14F-4D97-AF65-F5344CB8AC3E}">
        <p14:creationId xmlns:p14="http://schemas.microsoft.com/office/powerpoint/2010/main" val="1040879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0E1E8-2F1F-D5EB-2DE5-5D597D606D5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5D6152D-FA12-43D5-F6D9-B16829D7FA1A}"/>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8600A543-27D3-030C-D163-036AA1D5F1F4}"/>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5C629FBE-4BFC-BF68-28D0-D02A005283C5}"/>
              </a:ext>
            </a:extLst>
          </p:cNvPr>
          <p:cNvSpPr>
            <a:spLocks noGrp="1"/>
          </p:cNvSpPr>
          <p:nvPr>
            <p:ph type="sldNum" sz="quarter" idx="5"/>
          </p:nvPr>
        </p:nvSpPr>
        <p:spPr/>
        <p:txBody>
          <a:bodyPr/>
          <a:lstStyle/>
          <a:p>
            <a:fld id="{07EFFF0D-1DCA-4802-ADAD-E8DD53D69C10}" type="slidenum">
              <a:rPr lang="zh-CN" altLang="en-US" smtClean="0"/>
              <a:t>20</a:t>
            </a:fld>
            <a:endParaRPr lang="zh-CN" altLang="en-US"/>
          </a:p>
        </p:txBody>
      </p:sp>
    </p:spTree>
    <p:extLst>
      <p:ext uri="{BB962C8B-B14F-4D97-AF65-F5344CB8AC3E}">
        <p14:creationId xmlns:p14="http://schemas.microsoft.com/office/powerpoint/2010/main" val="3959606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7F879-660B-D543-2CFF-89D99C99FF7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93F689A-4524-51FC-4CFF-67144246A672}"/>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312FD925-FF1D-47BF-E55B-28CCED4CF9A0}"/>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6C0F771F-2FE1-381C-E000-A4E5599DCDAE}"/>
              </a:ext>
            </a:extLst>
          </p:cNvPr>
          <p:cNvSpPr>
            <a:spLocks noGrp="1"/>
          </p:cNvSpPr>
          <p:nvPr>
            <p:ph type="sldNum" sz="quarter" idx="5"/>
          </p:nvPr>
        </p:nvSpPr>
        <p:spPr/>
        <p:txBody>
          <a:bodyPr/>
          <a:lstStyle/>
          <a:p>
            <a:fld id="{07EFFF0D-1DCA-4802-ADAD-E8DD53D69C10}" type="slidenum">
              <a:rPr lang="zh-CN" altLang="en-US" smtClean="0"/>
              <a:t>21</a:t>
            </a:fld>
            <a:endParaRPr lang="zh-CN" altLang="en-US"/>
          </a:p>
        </p:txBody>
      </p:sp>
    </p:spTree>
    <p:extLst>
      <p:ext uri="{BB962C8B-B14F-4D97-AF65-F5344CB8AC3E}">
        <p14:creationId xmlns:p14="http://schemas.microsoft.com/office/powerpoint/2010/main" val="1984842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899A2-8389-E60E-7AF3-31FB23A353C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01EEC38-70B0-B32B-A644-FAC852A6CC1D}"/>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2A566D02-28E9-F9B6-B50B-4833334DFD18}"/>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9CA00E62-2A4F-B10F-77D5-AD524AD0F839}"/>
              </a:ext>
            </a:extLst>
          </p:cNvPr>
          <p:cNvSpPr>
            <a:spLocks noGrp="1"/>
          </p:cNvSpPr>
          <p:nvPr>
            <p:ph type="sldNum" sz="quarter" idx="5"/>
          </p:nvPr>
        </p:nvSpPr>
        <p:spPr/>
        <p:txBody>
          <a:bodyPr/>
          <a:lstStyle/>
          <a:p>
            <a:fld id="{07EFFF0D-1DCA-4802-ADAD-E8DD53D69C10}" type="slidenum">
              <a:rPr lang="zh-CN" altLang="en-US" smtClean="0"/>
              <a:t>22</a:t>
            </a:fld>
            <a:endParaRPr lang="zh-CN" altLang="en-US"/>
          </a:p>
        </p:txBody>
      </p:sp>
    </p:spTree>
    <p:extLst>
      <p:ext uri="{BB962C8B-B14F-4D97-AF65-F5344CB8AC3E}">
        <p14:creationId xmlns:p14="http://schemas.microsoft.com/office/powerpoint/2010/main" val="2369689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85E9E-5C8D-9C71-E2FE-8B4C7797BA7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5E12188-0ADE-2816-666A-F1D171C01DA3}"/>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086DBE3A-B836-B4C6-F490-6205A3BF3C98}"/>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361E1DFE-79E7-F7DE-D6C8-E67AE1B67522}"/>
              </a:ext>
            </a:extLst>
          </p:cNvPr>
          <p:cNvSpPr>
            <a:spLocks noGrp="1"/>
          </p:cNvSpPr>
          <p:nvPr>
            <p:ph type="sldNum" sz="quarter" idx="5"/>
          </p:nvPr>
        </p:nvSpPr>
        <p:spPr/>
        <p:txBody>
          <a:bodyPr/>
          <a:lstStyle/>
          <a:p>
            <a:fld id="{07EFFF0D-1DCA-4802-ADAD-E8DD53D69C10}" type="slidenum">
              <a:rPr lang="zh-CN" altLang="en-US" smtClean="0"/>
              <a:t>23</a:t>
            </a:fld>
            <a:endParaRPr lang="zh-CN" altLang="en-US"/>
          </a:p>
        </p:txBody>
      </p:sp>
    </p:spTree>
    <p:extLst>
      <p:ext uri="{BB962C8B-B14F-4D97-AF65-F5344CB8AC3E}">
        <p14:creationId xmlns:p14="http://schemas.microsoft.com/office/powerpoint/2010/main" val="3263775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3983A-1EF2-DE59-5AF0-A6A22B2D679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96A452D-AD6F-A3C8-16CB-49FDF402D4A8}"/>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4E6195FF-88F4-C868-D52D-77E68910141D}"/>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BE810044-A02B-766F-CC73-7EADB5E62007}"/>
              </a:ext>
            </a:extLst>
          </p:cNvPr>
          <p:cNvSpPr>
            <a:spLocks noGrp="1"/>
          </p:cNvSpPr>
          <p:nvPr>
            <p:ph type="sldNum" sz="quarter" idx="5"/>
          </p:nvPr>
        </p:nvSpPr>
        <p:spPr/>
        <p:txBody>
          <a:bodyPr/>
          <a:lstStyle/>
          <a:p>
            <a:fld id="{07EFFF0D-1DCA-4802-ADAD-E8DD53D69C10}" type="slidenum">
              <a:rPr lang="zh-CN" altLang="en-US" smtClean="0"/>
              <a:t>24</a:t>
            </a:fld>
            <a:endParaRPr lang="zh-CN" altLang="en-US"/>
          </a:p>
        </p:txBody>
      </p:sp>
    </p:spTree>
    <p:extLst>
      <p:ext uri="{BB962C8B-B14F-4D97-AF65-F5344CB8AC3E}">
        <p14:creationId xmlns:p14="http://schemas.microsoft.com/office/powerpoint/2010/main" val="200008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65965-343C-3384-146E-F35D152FA5B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C0677D4-F965-998B-BE88-A5A092517A8A}"/>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265F4023-26BC-C244-5C77-405B8E816953}"/>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6CCA6095-9AD3-6B88-ECA6-5B3E615696E3}"/>
              </a:ext>
            </a:extLst>
          </p:cNvPr>
          <p:cNvSpPr>
            <a:spLocks noGrp="1"/>
          </p:cNvSpPr>
          <p:nvPr>
            <p:ph type="sldNum" sz="quarter" idx="5"/>
          </p:nvPr>
        </p:nvSpPr>
        <p:spPr/>
        <p:txBody>
          <a:bodyPr/>
          <a:lstStyle/>
          <a:p>
            <a:fld id="{07EFFF0D-1DCA-4802-ADAD-E8DD53D69C10}" type="slidenum">
              <a:rPr lang="zh-CN" altLang="en-US" smtClean="0"/>
              <a:t>25</a:t>
            </a:fld>
            <a:endParaRPr lang="zh-CN" altLang="en-US"/>
          </a:p>
        </p:txBody>
      </p:sp>
    </p:spTree>
    <p:extLst>
      <p:ext uri="{BB962C8B-B14F-4D97-AF65-F5344CB8AC3E}">
        <p14:creationId xmlns:p14="http://schemas.microsoft.com/office/powerpoint/2010/main" val="3206400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020E0-B49C-D81B-A519-FDF7EAAB46F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ABECBE8-4F64-AA16-B80A-68435318FEFF}"/>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AB11CA2D-65EF-C6C3-C69C-966D256D767C}"/>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C221E5AE-66BA-D1DD-85A0-F52424702B42}"/>
              </a:ext>
            </a:extLst>
          </p:cNvPr>
          <p:cNvSpPr>
            <a:spLocks noGrp="1"/>
          </p:cNvSpPr>
          <p:nvPr>
            <p:ph type="sldNum" sz="quarter" idx="5"/>
          </p:nvPr>
        </p:nvSpPr>
        <p:spPr/>
        <p:txBody>
          <a:bodyPr/>
          <a:lstStyle/>
          <a:p>
            <a:fld id="{07EFFF0D-1DCA-4802-ADAD-E8DD53D69C10}" type="slidenum">
              <a:rPr lang="zh-CN" altLang="en-US" smtClean="0"/>
              <a:t>26</a:t>
            </a:fld>
            <a:endParaRPr lang="zh-CN" altLang="en-US"/>
          </a:p>
        </p:txBody>
      </p:sp>
    </p:spTree>
    <p:extLst>
      <p:ext uri="{BB962C8B-B14F-4D97-AF65-F5344CB8AC3E}">
        <p14:creationId xmlns:p14="http://schemas.microsoft.com/office/powerpoint/2010/main" val="842640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C8016-1DD5-5040-55E9-C0B3687AB06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F6EC8B3-F484-E368-A7ED-A2580C89584C}"/>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6EEB5B99-0DF8-B94E-A7EA-8B7A2BDF5666}"/>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7F4E1E2D-E1E4-3372-BA27-AB7FCB940EED}"/>
              </a:ext>
            </a:extLst>
          </p:cNvPr>
          <p:cNvSpPr>
            <a:spLocks noGrp="1"/>
          </p:cNvSpPr>
          <p:nvPr>
            <p:ph type="sldNum" sz="quarter" idx="5"/>
          </p:nvPr>
        </p:nvSpPr>
        <p:spPr/>
        <p:txBody>
          <a:bodyPr/>
          <a:lstStyle/>
          <a:p>
            <a:fld id="{07EFFF0D-1DCA-4802-ADAD-E8DD53D69C10}" type="slidenum">
              <a:rPr lang="zh-CN" altLang="en-US" smtClean="0"/>
              <a:t>27</a:t>
            </a:fld>
            <a:endParaRPr lang="zh-CN" altLang="en-US"/>
          </a:p>
        </p:txBody>
      </p:sp>
    </p:spTree>
    <p:extLst>
      <p:ext uri="{BB962C8B-B14F-4D97-AF65-F5344CB8AC3E}">
        <p14:creationId xmlns:p14="http://schemas.microsoft.com/office/powerpoint/2010/main" val="1182240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C1D3E-EDB3-3E2A-1F68-779E34E1DBC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4C27B62-C5A7-512C-EBD5-282D4EA5FEFA}"/>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B11C7FB2-878F-EDA3-57C7-92904B5D950F}"/>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B1C6B116-E41D-C48D-C2FE-33EB71B8ECEB}"/>
              </a:ext>
            </a:extLst>
          </p:cNvPr>
          <p:cNvSpPr>
            <a:spLocks noGrp="1"/>
          </p:cNvSpPr>
          <p:nvPr>
            <p:ph type="sldNum" sz="quarter" idx="5"/>
          </p:nvPr>
        </p:nvSpPr>
        <p:spPr/>
        <p:txBody>
          <a:bodyPr/>
          <a:lstStyle/>
          <a:p>
            <a:fld id="{07EFFF0D-1DCA-4802-ADAD-E8DD53D69C10}" type="slidenum">
              <a:rPr lang="zh-CN" altLang="en-US" smtClean="0"/>
              <a:t>28</a:t>
            </a:fld>
            <a:endParaRPr lang="zh-CN" altLang="en-US"/>
          </a:p>
        </p:txBody>
      </p:sp>
    </p:spTree>
    <p:extLst>
      <p:ext uri="{BB962C8B-B14F-4D97-AF65-F5344CB8AC3E}">
        <p14:creationId xmlns:p14="http://schemas.microsoft.com/office/powerpoint/2010/main" val="925072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30049-A212-7AA3-0C63-9ADEA861007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FAF5D32-AB41-DFB5-FF78-8BF6D8903CCE}"/>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BA870751-1876-2175-DA35-F699D195978A}"/>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C310A873-51B6-F7D8-2B5B-1E298106B374}"/>
              </a:ext>
            </a:extLst>
          </p:cNvPr>
          <p:cNvSpPr>
            <a:spLocks noGrp="1"/>
          </p:cNvSpPr>
          <p:nvPr>
            <p:ph type="sldNum" sz="quarter" idx="5"/>
          </p:nvPr>
        </p:nvSpPr>
        <p:spPr/>
        <p:txBody>
          <a:bodyPr/>
          <a:lstStyle/>
          <a:p>
            <a:fld id="{07EFFF0D-1DCA-4802-ADAD-E8DD53D69C10}" type="slidenum">
              <a:rPr lang="zh-CN" altLang="en-US" smtClean="0"/>
              <a:t>29</a:t>
            </a:fld>
            <a:endParaRPr lang="zh-CN" altLang="en-US"/>
          </a:p>
        </p:txBody>
      </p:sp>
    </p:spTree>
    <p:extLst>
      <p:ext uri="{BB962C8B-B14F-4D97-AF65-F5344CB8AC3E}">
        <p14:creationId xmlns:p14="http://schemas.microsoft.com/office/powerpoint/2010/main" val="220100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34FCB-0BBC-6FBA-1082-DCD698FDCCF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AC88CE6-5E49-9F90-83CD-F3B5FB6370E0}"/>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0A208F2D-36BE-41F7-69EA-3F49527898DE}"/>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F949ED9-CAA4-73B5-D433-267543D5586B}"/>
              </a:ext>
            </a:extLst>
          </p:cNvPr>
          <p:cNvSpPr>
            <a:spLocks noGrp="1"/>
          </p:cNvSpPr>
          <p:nvPr>
            <p:ph type="sldNum" sz="quarter" idx="5"/>
          </p:nvPr>
        </p:nvSpPr>
        <p:spPr/>
        <p:txBody>
          <a:bodyPr/>
          <a:lstStyle/>
          <a:p>
            <a:fld id="{07EFFF0D-1DCA-4802-ADAD-E8DD53D69C10}" type="slidenum">
              <a:rPr lang="zh-CN" altLang="en-US" smtClean="0"/>
              <a:t>3</a:t>
            </a:fld>
            <a:endParaRPr lang="zh-CN" altLang="en-US"/>
          </a:p>
        </p:txBody>
      </p:sp>
    </p:spTree>
    <p:extLst>
      <p:ext uri="{BB962C8B-B14F-4D97-AF65-F5344CB8AC3E}">
        <p14:creationId xmlns:p14="http://schemas.microsoft.com/office/powerpoint/2010/main" val="4287824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1D05C-3FFA-0EB5-1908-A07E4C7E6E7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5DEA837-A339-FD53-F89C-4AA4469ADD27}"/>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40D9015A-5550-937C-8746-1A775944BD88}"/>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A2E86066-7653-3752-1B53-A325CC85FFF5}"/>
              </a:ext>
            </a:extLst>
          </p:cNvPr>
          <p:cNvSpPr>
            <a:spLocks noGrp="1"/>
          </p:cNvSpPr>
          <p:nvPr>
            <p:ph type="sldNum" sz="quarter" idx="5"/>
          </p:nvPr>
        </p:nvSpPr>
        <p:spPr/>
        <p:txBody>
          <a:bodyPr/>
          <a:lstStyle/>
          <a:p>
            <a:fld id="{07EFFF0D-1DCA-4802-ADAD-E8DD53D69C10}" type="slidenum">
              <a:rPr lang="zh-CN" altLang="en-US" smtClean="0"/>
              <a:t>30</a:t>
            </a:fld>
            <a:endParaRPr lang="zh-CN" altLang="en-US"/>
          </a:p>
        </p:txBody>
      </p:sp>
    </p:spTree>
    <p:extLst>
      <p:ext uri="{BB962C8B-B14F-4D97-AF65-F5344CB8AC3E}">
        <p14:creationId xmlns:p14="http://schemas.microsoft.com/office/powerpoint/2010/main" val="3627234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9B6BC-52A4-05EB-1066-2541647D927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899E9CD-A249-A9FE-D2EB-35A3E0184F62}"/>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1D2AF938-CB18-81DB-7ABC-C4857A445E02}"/>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75672CD4-31E7-90F9-5BD1-F05F382FB9BB}"/>
              </a:ext>
            </a:extLst>
          </p:cNvPr>
          <p:cNvSpPr>
            <a:spLocks noGrp="1"/>
          </p:cNvSpPr>
          <p:nvPr>
            <p:ph type="sldNum" sz="quarter" idx="5"/>
          </p:nvPr>
        </p:nvSpPr>
        <p:spPr/>
        <p:txBody>
          <a:bodyPr/>
          <a:lstStyle/>
          <a:p>
            <a:fld id="{07EFFF0D-1DCA-4802-ADAD-E8DD53D69C10}" type="slidenum">
              <a:rPr lang="zh-CN" altLang="en-US" smtClean="0"/>
              <a:t>31</a:t>
            </a:fld>
            <a:endParaRPr lang="zh-CN" altLang="en-US"/>
          </a:p>
        </p:txBody>
      </p:sp>
    </p:spTree>
    <p:extLst>
      <p:ext uri="{BB962C8B-B14F-4D97-AF65-F5344CB8AC3E}">
        <p14:creationId xmlns:p14="http://schemas.microsoft.com/office/powerpoint/2010/main" val="1252360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6A80E-EDA8-714B-6D13-2D00A7AD451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CCF6DF6-066A-A366-59A7-70B1FB38038C}"/>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CFDEE565-CE2D-8B5F-5FBE-7F02EB018C7C}"/>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76792F06-D778-85A0-05F9-06DBA7EFA1D0}"/>
              </a:ext>
            </a:extLst>
          </p:cNvPr>
          <p:cNvSpPr>
            <a:spLocks noGrp="1"/>
          </p:cNvSpPr>
          <p:nvPr>
            <p:ph type="sldNum" sz="quarter" idx="5"/>
          </p:nvPr>
        </p:nvSpPr>
        <p:spPr/>
        <p:txBody>
          <a:bodyPr/>
          <a:lstStyle/>
          <a:p>
            <a:fld id="{07EFFF0D-1DCA-4802-ADAD-E8DD53D69C10}" type="slidenum">
              <a:rPr lang="zh-CN" altLang="en-US" smtClean="0"/>
              <a:t>32</a:t>
            </a:fld>
            <a:endParaRPr lang="zh-CN" altLang="en-US"/>
          </a:p>
        </p:txBody>
      </p:sp>
    </p:spTree>
    <p:extLst>
      <p:ext uri="{BB962C8B-B14F-4D97-AF65-F5344CB8AC3E}">
        <p14:creationId xmlns:p14="http://schemas.microsoft.com/office/powerpoint/2010/main" val="960539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E09B4-60ED-B311-D922-4AF509E0274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DF036B0-9F46-F2D0-E135-4CA000F1DA0B}"/>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EEFBA520-8225-CC6B-9FE1-148903FCC853}"/>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D166C429-BB35-B746-2796-F2E34CE4505A}"/>
              </a:ext>
            </a:extLst>
          </p:cNvPr>
          <p:cNvSpPr>
            <a:spLocks noGrp="1"/>
          </p:cNvSpPr>
          <p:nvPr>
            <p:ph type="sldNum" sz="quarter" idx="5"/>
          </p:nvPr>
        </p:nvSpPr>
        <p:spPr/>
        <p:txBody>
          <a:bodyPr/>
          <a:lstStyle/>
          <a:p>
            <a:fld id="{07EFFF0D-1DCA-4802-ADAD-E8DD53D69C10}" type="slidenum">
              <a:rPr lang="zh-CN" altLang="en-US" smtClean="0"/>
              <a:t>33</a:t>
            </a:fld>
            <a:endParaRPr lang="zh-CN" altLang="en-US"/>
          </a:p>
        </p:txBody>
      </p:sp>
    </p:spTree>
    <p:extLst>
      <p:ext uri="{BB962C8B-B14F-4D97-AF65-F5344CB8AC3E}">
        <p14:creationId xmlns:p14="http://schemas.microsoft.com/office/powerpoint/2010/main" val="3568683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85CFE-95DA-3571-CFB7-B7AA59BC58D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F71248D-FA6C-B1B5-577C-89D8B9E14685}"/>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D5F80D17-6FC2-970B-B147-DAE3324C2D89}"/>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4A33F2DA-EA35-0D82-650B-16978F1EDD08}"/>
              </a:ext>
            </a:extLst>
          </p:cNvPr>
          <p:cNvSpPr>
            <a:spLocks noGrp="1"/>
          </p:cNvSpPr>
          <p:nvPr>
            <p:ph type="sldNum" sz="quarter" idx="5"/>
          </p:nvPr>
        </p:nvSpPr>
        <p:spPr/>
        <p:txBody>
          <a:bodyPr/>
          <a:lstStyle/>
          <a:p>
            <a:fld id="{07EFFF0D-1DCA-4802-ADAD-E8DD53D69C10}" type="slidenum">
              <a:rPr lang="zh-CN" altLang="en-US" smtClean="0"/>
              <a:t>34</a:t>
            </a:fld>
            <a:endParaRPr lang="zh-CN" altLang="en-US"/>
          </a:p>
        </p:txBody>
      </p:sp>
    </p:spTree>
    <p:extLst>
      <p:ext uri="{BB962C8B-B14F-4D97-AF65-F5344CB8AC3E}">
        <p14:creationId xmlns:p14="http://schemas.microsoft.com/office/powerpoint/2010/main" val="705446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17676-3AF7-A273-1AA0-E64A464E302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F90B22D-6F48-41C8-BACE-FF1EED7A2438}"/>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4D4A356C-F154-A082-186D-90CA0F7FD60A}"/>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080DC277-F6DF-FB61-78D4-20DC9B7C70E1}"/>
              </a:ext>
            </a:extLst>
          </p:cNvPr>
          <p:cNvSpPr>
            <a:spLocks noGrp="1"/>
          </p:cNvSpPr>
          <p:nvPr>
            <p:ph type="sldNum" sz="quarter" idx="5"/>
          </p:nvPr>
        </p:nvSpPr>
        <p:spPr/>
        <p:txBody>
          <a:bodyPr/>
          <a:lstStyle/>
          <a:p>
            <a:fld id="{07EFFF0D-1DCA-4802-ADAD-E8DD53D69C10}" type="slidenum">
              <a:rPr lang="zh-CN" altLang="en-US" smtClean="0"/>
              <a:t>35</a:t>
            </a:fld>
            <a:endParaRPr lang="zh-CN" altLang="en-US"/>
          </a:p>
        </p:txBody>
      </p:sp>
    </p:spTree>
    <p:extLst>
      <p:ext uri="{BB962C8B-B14F-4D97-AF65-F5344CB8AC3E}">
        <p14:creationId xmlns:p14="http://schemas.microsoft.com/office/powerpoint/2010/main" val="2113863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0F16B-54AF-7565-1A69-429E8B8435A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84B5756-91D9-CDBF-6D67-C0B3A84F738B}"/>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A829D346-368D-9DC5-DA41-F9DD04241CC0}"/>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73DDCA04-8FF7-D13B-63F0-52CE5D4419DD}"/>
              </a:ext>
            </a:extLst>
          </p:cNvPr>
          <p:cNvSpPr>
            <a:spLocks noGrp="1"/>
          </p:cNvSpPr>
          <p:nvPr>
            <p:ph type="sldNum" sz="quarter" idx="5"/>
          </p:nvPr>
        </p:nvSpPr>
        <p:spPr/>
        <p:txBody>
          <a:bodyPr/>
          <a:lstStyle/>
          <a:p>
            <a:fld id="{07EFFF0D-1DCA-4802-ADAD-E8DD53D69C10}" type="slidenum">
              <a:rPr lang="zh-CN" altLang="en-US" smtClean="0"/>
              <a:t>36</a:t>
            </a:fld>
            <a:endParaRPr lang="zh-CN" altLang="en-US"/>
          </a:p>
        </p:txBody>
      </p:sp>
    </p:spTree>
    <p:extLst>
      <p:ext uri="{BB962C8B-B14F-4D97-AF65-F5344CB8AC3E}">
        <p14:creationId xmlns:p14="http://schemas.microsoft.com/office/powerpoint/2010/main" val="1445457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7FE2B-0934-5820-17B7-52690F29C1B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ECD9B1F-9AF4-3740-0F3D-7B6995C18128}"/>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0FB8E790-C498-1D0C-F556-F9E71EA34A06}"/>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1C432A5A-D37A-0FBC-DC8C-AD3FDC833ADB}"/>
              </a:ext>
            </a:extLst>
          </p:cNvPr>
          <p:cNvSpPr>
            <a:spLocks noGrp="1"/>
          </p:cNvSpPr>
          <p:nvPr>
            <p:ph type="sldNum" sz="quarter" idx="5"/>
          </p:nvPr>
        </p:nvSpPr>
        <p:spPr/>
        <p:txBody>
          <a:bodyPr/>
          <a:lstStyle/>
          <a:p>
            <a:fld id="{07EFFF0D-1DCA-4802-ADAD-E8DD53D69C10}" type="slidenum">
              <a:rPr lang="zh-CN" altLang="en-US" smtClean="0"/>
              <a:t>37</a:t>
            </a:fld>
            <a:endParaRPr lang="zh-CN" altLang="en-US"/>
          </a:p>
        </p:txBody>
      </p:sp>
    </p:spTree>
    <p:extLst>
      <p:ext uri="{BB962C8B-B14F-4D97-AF65-F5344CB8AC3E}">
        <p14:creationId xmlns:p14="http://schemas.microsoft.com/office/powerpoint/2010/main" val="703312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DFBC2-62B6-DF3E-D6FB-D52DBB277B2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510EB62-973E-A8E8-F1AB-9B8DCD6637FE}"/>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F826F49C-21AA-2982-425B-ADDC282AD6BC}"/>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01C314F4-8689-58EC-E279-E11500347576}"/>
              </a:ext>
            </a:extLst>
          </p:cNvPr>
          <p:cNvSpPr>
            <a:spLocks noGrp="1"/>
          </p:cNvSpPr>
          <p:nvPr>
            <p:ph type="sldNum" sz="quarter" idx="5"/>
          </p:nvPr>
        </p:nvSpPr>
        <p:spPr/>
        <p:txBody>
          <a:bodyPr/>
          <a:lstStyle/>
          <a:p>
            <a:fld id="{07EFFF0D-1DCA-4802-ADAD-E8DD53D69C10}" type="slidenum">
              <a:rPr lang="zh-CN" altLang="en-US" smtClean="0"/>
              <a:t>38</a:t>
            </a:fld>
            <a:endParaRPr lang="zh-CN" altLang="en-US"/>
          </a:p>
        </p:txBody>
      </p:sp>
    </p:spTree>
    <p:extLst>
      <p:ext uri="{BB962C8B-B14F-4D97-AF65-F5344CB8AC3E}">
        <p14:creationId xmlns:p14="http://schemas.microsoft.com/office/powerpoint/2010/main" val="3199806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80964-B9C4-7768-776C-6B4B5CACE97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40EB896-C6A5-4006-FC9E-49414A651C68}"/>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511674F9-84F9-5400-F934-35261CC26964}"/>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009FE26C-A2A8-D00C-0B7C-6F09A1936262}"/>
              </a:ext>
            </a:extLst>
          </p:cNvPr>
          <p:cNvSpPr>
            <a:spLocks noGrp="1"/>
          </p:cNvSpPr>
          <p:nvPr>
            <p:ph type="sldNum" sz="quarter" idx="5"/>
          </p:nvPr>
        </p:nvSpPr>
        <p:spPr/>
        <p:txBody>
          <a:bodyPr/>
          <a:lstStyle/>
          <a:p>
            <a:fld id="{07EFFF0D-1DCA-4802-ADAD-E8DD53D69C10}" type="slidenum">
              <a:rPr lang="zh-CN" altLang="en-US" smtClean="0"/>
              <a:t>39</a:t>
            </a:fld>
            <a:endParaRPr lang="zh-CN" altLang="en-US"/>
          </a:p>
        </p:txBody>
      </p:sp>
    </p:spTree>
    <p:extLst>
      <p:ext uri="{BB962C8B-B14F-4D97-AF65-F5344CB8AC3E}">
        <p14:creationId xmlns:p14="http://schemas.microsoft.com/office/powerpoint/2010/main" val="246543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4F2BF-6EA6-1BD0-DA3D-56D22DA3C8B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0C8990B-DF68-67AA-4BEA-003B59ED2945}"/>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02E0B445-9A6E-2DBC-63E2-F75828D71433}"/>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BDAD05A-25B8-49C3-59ED-DC697F2EB757}"/>
              </a:ext>
            </a:extLst>
          </p:cNvPr>
          <p:cNvSpPr>
            <a:spLocks noGrp="1"/>
          </p:cNvSpPr>
          <p:nvPr>
            <p:ph type="sldNum" sz="quarter" idx="5"/>
          </p:nvPr>
        </p:nvSpPr>
        <p:spPr/>
        <p:txBody>
          <a:bodyPr/>
          <a:lstStyle/>
          <a:p>
            <a:fld id="{07EFFF0D-1DCA-4802-ADAD-E8DD53D69C10}" type="slidenum">
              <a:rPr lang="zh-CN" altLang="en-US" smtClean="0"/>
              <a:t>4</a:t>
            </a:fld>
            <a:endParaRPr lang="zh-CN" altLang="en-US"/>
          </a:p>
        </p:txBody>
      </p:sp>
    </p:spTree>
    <p:extLst>
      <p:ext uri="{BB962C8B-B14F-4D97-AF65-F5344CB8AC3E}">
        <p14:creationId xmlns:p14="http://schemas.microsoft.com/office/powerpoint/2010/main" val="21946600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04969-64DE-D457-3E00-1E375511919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EEB77AC-4FEB-8316-4D95-D64C0676232F}"/>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82420841-4AD1-2F99-7798-7B9C5AE465C7}"/>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E1824D80-4CCB-EE85-83E6-C419CD93FB47}"/>
              </a:ext>
            </a:extLst>
          </p:cNvPr>
          <p:cNvSpPr>
            <a:spLocks noGrp="1"/>
          </p:cNvSpPr>
          <p:nvPr>
            <p:ph type="sldNum" sz="quarter" idx="5"/>
          </p:nvPr>
        </p:nvSpPr>
        <p:spPr/>
        <p:txBody>
          <a:bodyPr/>
          <a:lstStyle/>
          <a:p>
            <a:fld id="{07EFFF0D-1DCA-4802-ADAD-E8DD53D69C10}" type="slidenum">
              <a:rPr lang="zh-CN" altLang="en-US" smtClean="0"/>
              <a:t>40</a:t>
            </a:fld>
            <a:endParaRPr lang="zh-CN" altLang="en-US"/>
          </a:p>
        </p:txBody>
      </p:sp>
    </p:spTree>
    <p:extLst>
      <p:ext uri="{BB962C8B-B14F-4D97-AF65-F5344CB8AC3E}">
        <p14:creationId xmlns:p14="http://schemas.microsoft.com/office/powerpoint/2010/main" val="22603460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BF71F-F077-4CCB-6D9A-E1A5496BCCD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AE2E322-94F3-EDC8-C4B0-CCCFF8625D7A}"/>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9F6B3B5F-829E-FF95-6396-03CF4DCE0AE3}"/>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C1684C50-C6F9-7C4E-56FD-A6ED2D12C614}"/>
              </a:ext>
            </a:extLst>
          </p:cNvPr>
          <p:cNvSpPr>
            <a:spLocks noGrp="1"/>
          </p:cNvSpPr>
          <p:nvPr>
            <p:ph type="sldNum" sz="quarter" idx="5"/>
          </p:nvPr>
        </p:nvSpPr>
        <p:spPr/>
        <p:txBody>
          <a:bodyPr/>
          <a:lstStyle/>
          <a:p>
            <a:fld id="{07EFFF0D-1DCA-4802-ADAD-E8DD53D69C10}" type="slidenum">
              <a:rPr lang="zh-CN" altLang="en-US" smtClean="0"/>
              <a:t>41</a:t>
            </a:fld>
            <a:endParaRPr lang="zh-CN" altLang="en-US"/>
          </a:p>
        </p:txBody>
      </p:sp>
    </p:spTree>
    <p:extLst>
      <p:ext uri="{BB962C8B-B14F-4D97-AF65-F5344CB8AC3E}">
        <p14:creationId xmlns:p14="http://schemas.microsoft.com/office/powerpoint/2010/main" val="1112487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t>42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A58F6-F0EB-18F7-A2DE-89C0F88A9DD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E60880A-1D84-1B57-8A2C-5243032C3CC7}"/>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09BC04FE-54D5-0136-5A93-4A97AE5557E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46192A2-8C55-A19F-C709-15861FD62C6F}"/>
              </a:ext>
            </a:extLst>
          </p:cNvPr>
          <p:cNvSpPr>
            <a:spLocks noGrp="1"/>
          </p:cNvSpPr>
          <p:nvPr>
            <p:ph type="sldNum" sz="quarter" idx="5"/>
          </p:nvPr>
        </p:nvSpPr>
        <p:spPr/>
        <p:txBody>
          <a:bodyPr/>
          <a:lstStyle/>
          <a:p>
            <a:fld id="{07EFFF0D-1DCA-4802-ADAD-E8DD53D69C10}" type="slidenum">
              <a:rPr lang="zh-CN" altLang="en-US" smtClean="0"/>
              <a:t>5</a:t>
            </a:fld>
            <a:endParaRPr lang="zh-CN" altLang="en-US"/>
          </a:p>
        </p:txBody>
      </p:sp>
    </p:spTree>
    <p:extLst>
      <p:ext uri="{BB962C8B-B14F-4D97-AF65-F5344CB8AC3E}">
        <p14:creationId xmlns:p14="http://schemas.microsoft.com/office/powerpoint/2010/main" val="1247880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F47BA-1FC2-0B40-E44A-584F9469CC9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EB30092-20D4-00D2-C153-DE5BC827F8E5}"/>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BC7BA718-C056-7993-8EDE-4E23D1B53D2F}"/>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FABFB321-A894-5E8C-E103-33641229550D}"/>
              </a:ext>
            </a:extLst>
          </p:cNvPr>
          <p:cNvSpPr>
            <a:spLocks noGrp="1"/>
          </p:cNvSpPr>
          <p:nvPr>
            <p:ph type="sldNum" sz="quarter" idx="5"/>
          </p:nvPr>
        </p:nvSpPr>
        <p:spPr/>
        <p:txBody>
          <a:bodyPr/>
          <a:lstStyle/>
          <a:p>
            <a:fld id="{07EFFF0D-1DCA-4802-ADAD-E8DD53D69C10}" type="slidenum">
              <a:rPr lang="zh-CN" altLang="en-US" smtClean="0"/>
              <a:t>6</a:t>
            </a:fld>
            <a:endParaRPr lang="zh-CN" altLang="en-US"/>
          </a:p>
        </p:txBody>
      </p:sp>
    </p:spTree>
    <p:extLst>
      <p:ext uri="{BB962C8B-B14F-4D97-AF65-F5344CB8AC3E}">
        <p14:creationId xmlns:p14="http://schemas.microsoft.com/office/powerpoint/2010/main" val="82118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C7A9E-1561-EC22-DFDC-2B2A59260AE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FBF3361-AA97-37D4-9DE1-E28CCB52E6A6}"/>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92DCEA07-22F8-509A-7151-E19E6B26C5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9DF3A24C-839C-B9E7-A47D-B4141F8B701A}"/>
              </a:ext>
            </a:extLst>
          </p:cNvPr>
          <p:cNvSpPr>
            <a:spLocks noGrp="1"/>
          </p:cNvSpPr>
          <p:nvPr>
            <p:ph type="sldNum" sz="quarter" idx="5"/>
          </p:nvPr>
        </p:nvSpPr>
        <p:spPr/>
        <p:txBody>
          <a:bodyPr/>
          <a:lstStyle/>
          <a:p>
            <a:fld id="{07EFFF0D-1DCA-4802-ADAD-E8DD53D69C10}" type="slidenum">
              <a:rPr lang="zh-CN" altLang="en-US" smtClean="0"/>
              <a:t>8</a:t>
            </a:fld>
            <a:endParaRPr lang="zh-CN" altLang="en-US"/>
          </a:p>
        </p:txBody>
      </p:sp>
    </p:spTree>
    <p:extLst>
      <p:ext uri="{BB962C8B-B14F-4D97-AF65-F5344CB8AC3E}">
        <p14:creationId xmlns:p14="http://schemas.microsoft.com/office/powerpoint/2010/main" val="221228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01D5C-C1FE-921E-C687-D40A1AB7C0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C418999-46F3-1B9B-DD83-B94D223386E5}"/>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AE33CF5F-D40F-6D82-8A41-E0F3DFC3ED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i="0" dirty="0">
                <a:solidFill>
                  <a:srgbClr val="000000"/>
                </a:solidFill>
                <a:effectLst/>
                <a:latin typeface="微软雅黑" panose="020B0503020204020204" pitchFamily="34" charset="-122"/>
                <a:ea typeface="微软雅黑" panose="020B0503020204020204" pitchFamily="34" charset="-122"/>
              </a:rPr>
              <a:t>置换矩阵</a:t>
            </a:r>
            <a:r>
              <a:rPr lang="en-US" altLang="zh-CN" b="0" i="0" dirty="0">
                <a:solidFill>
                  <a:srgbClr val="000000"/>
                </a:solidFill>
                <a:effectLst/>
                <a:latin typeface="微软雅黑" panose="020B0503020204020204" pitchFamily="34" charset="-122"/>
                <a:ea typeface="微软雅黑" panose="020B0503020204020204" pitchFamily="34" charset="-122"/>
              </a:rPr>
              <a:t>P</a:t>
            </a:r>
          </a:p>
          <a:p>
            <a:pPr algn="l"/>
            <a:endParaRPr lang="zh-CN" altLang="en-US" dirty="0"/>
          </a:p>
        </p:txBody>
      </p:sp>
      <p:sp>
        <p:nvSpPr>
          <p:cNvPr id="4" name="灯片编号占位符 3">
            <a:extLst>
              <a:ext uri="{FF2B5EF4-FFF2-40B4-BE49-F238E27FC236}">
                <a16:creationId xmlns:a16="http://schemas.microsoft.com/office/drawing/2014/main" id="{1E48EB8F-1B2E-776A-FEEB-92928FB2981B}"/>
              </a:ext>
            </a:extLst>
          </p:cNvPr>
          <p:cNvSpPr>
            <a:spLocks noGrp="1"/>
          </p:cNvSpPr>
          <p:nvPr>
            <p:ph type="sldNum" sz="quarter" idx="5"/>
          </p:nvPr>
        </p:nvSpPr>
        <p:spPr/>
        <p:txBody>
          <a:bodyPr/>
          <a:lstStyle/>
          <a:p>
            <a:fld id="{07EFFF0D-1DCA-4802-ADAD-E8DD53D69C10}" type="slidenum">
              <a:rPr lang="zh-CN" altLang="en-US" smtClean="0"/>
              <a:t>9</a:t>
            </a:fld>
            <a:endParaRPr lang="zh-CN" altLang="en-US"/>
          </a:p>
        </p:txBody>
      </p:sp>
    </p:spTree>
    <p:extLst>
      <p:ext uri="{BB962C8B-B14F-4D97-AF65-F5344CB8AC3E}">
        <p14:creationId xmlns:p14="http://schemas.microsoft.com/office/powerpoint/2010/main" val="274564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2025/12/24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2025/12/24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2025/12/24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2025/12/24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2025/12/24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0B54AB0-D4A0-4A2F-8CCB-B10D0CDEE3A6}" type="datetimeFigureOut">
              <a:rPr lang="zh-CN" altLang="en-US" smtClean="0"/>
              <a:t>2025/12/24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0B54AB0-D4A0-4A2F-8CCB-B10D0CDEE3A6}" type="datetimeFigureOut">
              <a:rPr lang="zh-CN" altLang="en-US" smtClean="0"/>
              <a:t>2025/12/24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0B54AB0-D4A0-4A2F-8CCB-B10D0CDEE3A6}" type="datetimeFigureOut">
              <a:rPr lang="zh-CN" altLang="en-US" smtClean="0"/>
              <a:t>2025/12/24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B54AB0-D4A0-4A2F-8CCB-B10D0CDEE3A6}" type="datetimeFigureOut">
              <a:rPr lang="zh-CN" altLang="en-US" smtClean="0"/>
              <a:t>2025/12/24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0B54AB0-D4A0-4A2F-8CCB-B10D0CDEE3A6}" type="datetimeFigureOut">
              <a:rPr lang="zh-CN" altLang="en-US" smtClean="0"/>
              <a:t>2025/12/24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0B54AB0-D4A0-4A2F-8CCB-B10D0CDEE3A6}" type="datetimeFigureOut">
              <a:rPr lang="zh-CN" altLang="en-US" smtClean="0"/>
              <a:t>2025/12/24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54AB0-D4A0-4A2F-8CCB-B10D0CDEE3A6}" type="datetimeFigureOut">
              <a:rPr lang="zh-CN" altLang="en-US" smtClean="0"/>
              <a:t>2025/12/24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30493-C828-4274-AE4B-A249225A4B3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50.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7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flipV="1">
            <a:off x="300250" y="3108966"/>
            <a:ext cx="667375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平行四边形 16"/>
          <p:cNvSpPr/>
          <p:nvPr/>
        </p:nvSpPr>
        <p:spPr>
          <a:xfrm>
            <a:off x="7113896" y="3005515"/>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平行四边形 17"/>
          <p:cNvSpPr/>
          <p:nvPr/>
        </p:nvSpPr>
        <p:spPr>
          <a:xfrm>
            <a:off x="7307240" y="3005516"/>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300251" y="1477468"/>
            <a:ext cx="8999613" cy="1569660"/>
          </a:xfrm>
          <a:prstGeom prst="rect">
            <a:avLst/>
          </a:prstGeom>
          <a:noFill/>
        </p:spPr>
        <p:txBody>
          <a:bodyPr wrap="square" rtlCol="0">
            <a:spAutoFit/>
          </a:bodyPr>
          <a:lstStyle/>
          <a:p>
            <a:r>
              <a:rPr lang="en-US" altLang="zh-CN" sz="3200" b="1" dirty="0" err="1">
                <a:solidFill>
                  <a:schemeClr val="accent1">
                    <a:lumMod val="75000"/>
                  </a:schemeClr>
                </a:solidFill>
                <a:cs typeface="+mn-ea"/>
                <a:sym typeface="+mn-lt"/>
              </a:rPr>
              <a:t>SimWorld</a:t>
            </a:r>
            <a:r>
              <a:rPr lang="en-US" altLang="zh-CN" sz="3200" b="1" dirty="0">
                <a:solidFill>
                  <a:schemeClr val="accent1">
                    <a:lumMod val="75000"/>
                  </a:schemeClr>
                </a:solidFill>
                <a:cs typeface="+mn-ea"/>
                <a:sym typeface="+mn-lt"/>
              </a:rPr>
              <a:t>-Robotics: Synthesizing Photorealistic and Dynamic Urban Environments for Multimodal Robot Navigation and Collaboration</a:t>
            </a:r>
          </a:p>
        </p:txBody>
      </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7265" t="9160" r="23350"/>
          <a:stretch>
            <a:fillRect/>
          </a:stretch>
        </p:blipFill>
        <p:spPr>
          <a:xfrm>
            <a:off x="8839200" y="83757"/>
            <a:ext cx="3421380" cy="6720450"/>
          </a:xfrm>
          <a:prstGeom prst="rect">
            <a:avLst/>
          </a:prstGeom>
        </p:spPr>
      </p:pic>
      <p:sp>
        <p:nvSpPr>
          <p:cNvPr id="21" name="矩形 20"/>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矩形 25"/>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custDataLst>
              <p:tags r:id="rId1"/>
            </p:custDataLst>
          </p:nvPr>
        </p:nvSpPr>
        <p:spPr>
          <a:xfrm>
            <a:off x="4794922" y="5284930"/>
            <a:ext cx="2611386" cy="829945"/>
          </a:xfrm>
          <a:prstGeom prst="rect">
            <a:avLst/>
          </a:prstGeom>
          <a:noFill/>
        </p:spPr>
        <p:txBody>
          <a:bodyPr wrap="square" rtlCol="0">
            <a:spAutoFit/>
          </a:bodyPr>
          <a:lstStyle/>
          <a:p>
            <a:pPr algn="ctr"/>
            <a:r>
              <a:rPr lang="zh-CN" altLang="en-US" sz="2400" b="1" dirty="0">
                <a:solidFill>
                  <a:srgbClr val="0070C0"/>
                </a:solidFill>
                <a:cs typeface="+mn-ea"/>
                <a:sym typeface="+mn-lt"/>
              </a:rPr>
              <a:t>主讲人：胡亦添</a:t>
            </a:r>
            <a:br>
              <a:rPr lang="zh-CN" altLang="en-US" sz="2400" b="1" dirty="0">
                <a:solidFill>
                  <a:srgbClr val="0070C0"/>
                </a:solidFill>
                <a:cs typeface="+mn-ea"/>
                <a:sym typeface="+mn-lt"/>
              </a:rPr>
            </a:br>
            <a:r>
              <a:rPr lang="zh-CN" altLang="en-US" sz="2400" b="1" dirty="0">
                <a:solidFill>
                  <a:srgbClr val="0070C0"/>
                </a:solidFill>
                <a:cs typeface="+mn-ea"/>
                <a:sym typeface="+mn-lt"/>
              </a:rPr>
              <a:t>日期：</a:t>
            </a:r>
            <a:r>
              <a:rPr lang="en-US" altLang="zh-CN" sz="2400" b="1" dirty="0">
                <a:solidFill>
                  <a:srgbClr val="0070C0"/>
                </a:solidFill>
                <a:cs typeface="+mn-ea"/>
                <a:sym typeface="+mn-lt"/>
              </a:rPr>
              <a:t>12.24</a:t>
            </a:r>
            <a:endParaRPr lang="zh-CN" altLang="en-US" sz="2400" b="1" dirty="0">
              <a:solidFill>
                <a:srgbClr val="0070C0"/>
              </a:solidFill>
              <a:cs typeface="+mn-ea"/>
              <a:sym typeface="+mn-lt"/>
            </a:endParaRPr>
          </a:p>
        </p:txBody>
      </p:sp>
      <p:pic>
        <p:nvPicPr>
          <p:cNvPr id="5" name="图片 4">
            <a:extLst>
              <a:ext uri="{FF2B5EF4-FFF2-40B4-BE49-F238E27FC236}">
                <a16:creationId xmlns:a16="http://schemas.microsoft.com/office/drawing/2014/main" id="{79EE6AFD-8634-F72D-E1AA-CA6ED9BA1A28}"/>
              </a:ext>
            </a:extLst>
          </p:cNvPr>
          <p:cNvPicPr>
            <a:picLocks noChangeAspect="1"/>
          </p:cNvPicPr>
          <p:nvPr/>
        </p:nvPicPr>
        <p:blipFill>
          <a:blip r:embed="rId5"/>
          <a:stretch>
            <a:fillRect/>
          </a:stretch>
        </p:blipFill>
        <p:spPr>
          <a:xfrm>
            <a:off x="446723" y="3194627"/>
            <a:ext cx="7252941" cy="1781424"/>
          </a:xfrm>
          <a:prstGeom prst="rect">
            <a:avLst/>
          </a:prstGeom>
        </p:spPr>
      </p:pic>
    </p:spTree>
    <p:extLst>
      <p:ext uri="{BB962C8B-B14F-4D97-AF65-F5344CB8AC3E}">
        <p14:creationId xmlns:p14="http://schemas.microsoft.com/office/powerpoint/2010/main" val="3250253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64CC8-3369-31BC-E1BC-F4284E03F008}"/>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9573EDAD-F86A-5F45-17EB-63BE26138E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2F816264-C17F-7B88-3F40-D84B3A4A2AB3}"/>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F0C1BEC9-030E-9CA2-CDD6-D2466A2E0508}"/>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C6CFD7E4-D2BF-66FB-E93D-127CA43BF721}"/>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90A7D770-58FB-E232-293D-F59CF2D1A3EF}"/>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1CC64BA9-B883-2DAA-9058-499C43D7B4AC}"/>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CCE7EC3A-A74A-D48F-F08A-22458E4042D0}"/>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4" name="文本框 3">
            <a:extLst>
              <a:ext uri="{FF2B5EF4-FFF2-40B4-BE49-F238E27FC236}">
                <a16:creationId xmlns:a16="http://schemas.microsoft.com/office/drawing/2014/main" id="{E2CD478F-07AF-780E-66C9-692E5B47B607}"/>
              </a:ext>
            </a:extLst>
          </p:cNvPr>
          <p:cNvSpPr txBox="1"/>
          <p:nvPr/>
        </p:nvSpPr>
        <p:spPr>
          <a:xfrm>
            <a:off x="827663" y="1892789"/>
            <a:ext cx="10914064" cy="79951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sz="2000" dirty="0">
                <a:solidFill>
                  <a:schemeClr val="tx1"/>
                </a:solidFill>
              </a:rPr>
              <a:t>该流程旨在从最小化的用户规格出发，自动合成真实、结构化的城市环境，以支持</a:t>
            </a:r>
            <a:r>
              <a:rPr lang="zh-CN" altLang="en-US" sz="2000" dirty="0">
                <a:solidFill>
                  <a:srgbClr val="FF0000"/>
                </a:solidFill>
              </a:rPr>
              <a:t>自动驾驶、行人导航、多智能体仿真等多种任务</a:t>
            </a:r>
            <a:r>
              <a:rPr lang="zh-CN" altLang="en-US" sz="2000" dirty="0">
                <a:solidFill>
                  <a:schemeClr val="tx1"/>
                </a:solidFill>
              </a:rPr>
              <a:t>。</a:t>
            </a:r>
            <a:endParaRPr lang="zh-CN" altLang="en-US" dirty="0">
              <a:solidFill>
                <a:schemeClr val="tx1"/>
              </a:solidFill>
            </a:endParaRPr>
          </a:p>
        </p:txBody>
      </p:sp>
      <p:pic>
        <p:nvPicPr>
          <p:cNvPr id="7" name="图片 6" descr="图示&#10;&#10;AI 生成的内容可能不正确。">
            <a:extLst>
              <a:ext uri="{FF2B5EF4-FFF2-40B4-BE49-F238E27FC236}">
                <a16:creationId xmlns:a16="http://schemas.microsoft.com/office/drawing/2014/main" id="{E5D70182-F1AB-FA3F-0210-7FFDA18F3006}"/>
              </a:ext>
            </a:extLst>
          </p:cNvPr>
          <p:cNvPicPr>
            <a:picLocks noChangeAspect="1"/>
          </p:cNvPicPr>
          <p:nvPr/>
        </p:nvPicPr>
        <p:blipFill>
          <a:blip r:embed="rId4"/>
          <a:stretch>
            <a:fillRect/>
          </a:stretch>
        </p:blipFill>
        <p:spPr>
          <a:xfrm>
            <a:off x="5667760" y="2823431"/>
            <a:ext cx="6229831" cy="3466778"/>
          </a:xfrm>
          <a:prstGeom prst="rect">
            <a:avLst/>
          </a:prstGeom>
        </p:spPr>
      </p:pic>
      <p:sp>
        <p:nvSpPr>
          <p:cNvPr id="5" name="文本框 4">
            <a:extLst>
              <a:ext uri="{FF2B5EF4-FFF2-40B4-BE49-F238E27FC236}">
                <a16:creationId xmlns:a16="http://schemas.microsoft.com/office/drawing/2014/main" id="{58F5200F-6E48-D896-E607-ECB4240C41F1}"/>
              </a:ext>
            </a:extLst>
          </p:cNvPr>
          <p:cNvSpPr txBox="1"/>
          <p:nvPr/>
        </p:nvSpPr>
        <p:spPr>
          <a:xfrm>
            <a:off x="1842655" y="1393287"/>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程序化城市生成</a:t>
            </a:r>
            <a:endParaRPr lang="en-US" altLang="zh-CN" sz="2400" b="1" dirty="0">
              <a:solidFill>
                <a:srgbClr val="2585C9"/>
              </a:solidFill>
              <a:latin typeface="+mj-ea"/>
              <a:ea typeface="+mj-ea"/>
              <a:cs typeface="Times New Roman" panose="02020603050405020304" pitchFamily="18" charset="0"/>
            </a:endParaRPr>
          </a:p>
        </p:txBody>
      </p:sp>
      <p:sp>
        <p:nvSpPr>
          <p:cNvPr id="6" name="文本框 5">
            <a:extLst>
              <a:ext uri="{FF2B5EF4-FFF2-40B4-BE49-F238E27FC236}">
                <a16:creationId xmlns:a16="http://schemas.microsoft.com/office/drawing/2014/main" id="{BFE90325-EA0A-9C06-0638-A3211BC33F8F}"/>
              </a:ext>
            </a:extLst>
          </p:cNvPr>
          <p:cNvSpPr txBox="1"/>
          <p:nvPr/>
        </p:nvSpPr>
        <p:spPr>
          <a:xfrm>
            <a:off x="827663" y="2866205"/>
            <a:ext cx="4901071" cy="72878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solidFill>
                  <a:schemeClr val="tx1"/>
                </a:solidFill>
              </a:rPr>
              <a:t>城市生成遵循一个清晰的</a:t>
            </a:r>
            <a:r>
              <a:rPr lang="zh-CN" altLang="en-US" dirty="0">
                <a:solidFill>
                  <a:srgbClr val="FF0000"/>
                </a:solidFill>
              </a:rPr>
              <a:t>四阶段管道式流程</a:t>
            </a:r>
            <a:r>
              <a:rPr lang="zh-CN" altLang="en-US" dirty="0">
                <a:solidFill>
                  <a:schemeClr val="tx1"/>
                </a:solidFill>
              </a:rPr>
              <a:t>，每个阶段依次叠加细节和动态元素：</a:t>
            </a:r>
            <a:endParaRPr lang="zh-CN" altLang="en-US" sz="1600" dirty="0">
              <a:solidFill>
                <a:schemeClr val="tx1"/>
              </a:solidFill>
            </a:endParaRPr>
          </a:p>
        </p:txBody>
      </p:sp>
      <p:sp>
        <p:nvSpPr>
          <p:cNvPr id="8" name="文本框 7">
            <a:extLst>
              <a:ext uri="{FF2B5EF4-FFF2-40B4-BE49-F238E27FC236}">
                <a16:creationId xmlns:a16="http://schemas.microsoft.com/office/drawing/2014/main" id="{5FBD42BB-7173-ABC6-43B4-14A7762668B0}"/>
              </a:ext>
            </a:extLst>
          </p:cNvPr>
          <p:cNvSpPr txBox="1"/>
          <p:nvPr/>
        </p:nvSpPr>
        <p:spPr>
          <a:xfrm>
            <a:off x="827662" y="3765052"/>
            <a:ext cx="4901071" cy="262161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en-US" altLang="zh-CN" dirty="0">
                <a:solidFill>
                  <a:srgbClr val="FF0000"/>
                </a:solidFill>
              </a:rPr>
              <a:t>1. </a:t>
            </a:r>
            <a:r>
              <a:rPr lang="zh-CN" altLang="en-US" dirty="0">
                <a:solidFill>
                  <a:srgbClr val="FF0000"/>
                </a:solidFill>
              </a:rPr>
              <a:t>道路生成</a:t>
            </a:r>
          </a:p>
          <a:p>
            <a:pPr>
              <a:lnSpc>
                <a:spcPct val="120000"/>
              </a:lnSpc>
              <a:spcBef>
                <a:spcPts val="600"/>
              </a:spcBef>
            </a:pPr>
            <a:r>
              <a:rPr lang="zh-CN" altLang="en-US" dirty="0">
                <a:solidFill>
                  <a:schemeClr val="tx1"/>
                </a:solidFill>
              </a:rPr>
              <a:t>采用一种基于优先级队列的生长策略，在道路网络的“深度”（延长现有道路）与“分支”（生成新道路）之间取得平衡。</a:t>
            </a:r>
            <a:endParaRPr lang="en-US" altLang="zh-CN" dirty="0">
              <a:solidFill>
                <a:schemeClr val="tx1"/>
              </a:solidFill>
            </a:endParaRPr>
          </a:p>
          <a:p>
            <a:pPr marL="285750" indent="-285750">
              <a:lnSpc>
                <a:spcPct val="120000"/>
              </a:lnSpc>
              <a:spcBef>
                <a:spcPts val="600"/>
              </a:spcBef>
              <a:buFont typeface="Arial" panose="020B0604020202020204" pitchFamily="34" charset="0"/>
              <a:buChar char="•"/>
            </a:pPr>
            <a:r>
              <a:rPr lang="zh-CN" altLang="en-US" dirty="0"/>
              <a:t>使用道路末端附着确保道路网络的连通性。</a:t>
            </a:r>
            <a:endParaRPr lang="en-US" altLang="zh-CN" dirty="0"/>
          </a:p>
          <a:p>
            <a:pPr marL="285750" indent="-285750">
              <a:lnSpc>
                <a:spcPct val="120000"/>
              </a:lnSpc>
              <a:spcBef>
                <a:spcPts val="600"/>
              </a:spcBef>
              <a:buFont typeface="Arial" panose="020B0604020202020204" pitchFamily="34" charset="0"/>
              <a:buChar char="•"/>
            </a:pPr>
            <a:r>
              <a:rPr lang="zh-CN" altLang="en-US" dirty="0"/>
              <a:t>使用交叉口验证检查生成的交叉口布局是否合理且可通行</a:t>
            </a:r>
            <a:endParaRPr lang="zh-CN" altLang="en-US" sz="1600" dirty="0">
              <a:solidFill>
                <a:schemeClr val="tx1"/>
              </a:solidFill>
            </a:endParaRPr>
          </a:p>
        </p:txBody>
      </p:sp>
    </p:spTree>
    <p:extLst>
      <p:ext uri="{BB962C8B-B14F-4D97-AF65-F5344CB8AC3E}">
        <p14:creationId xmlns:p14="http://schemas.microsoft.com/office/powerpoint/2010/main" val="1693293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8FECD-4E61-924E-1EBC-8711D9124663}"/>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ABC9ED97-EEF4-808A-3BC6-61227FEBBC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3CF6A41A-998A-9F0D-9F28-E417400A4457}"/>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6CEA1A69-BEC2-DFCE-C294-4C5FAD9AA901}"/>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9512DD82-79F2-FCED-DE6D-3DB0C126524B}"/>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F314B2B8-2A6C-563B-92B8-04C001DB002D}"/>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001BF980-C002-9B9B-982C-4BB3610610EE}"/>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B690DABF-6175-E995-D320-92DB7628CCBD}"/>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pic>
        <p:nvPicPr>
          <p:cNvPr id="7" name="图片 6" descr="图示&#10;&#10;AI 生成的内容可能不正确。">
            <a:extLst>
              <a:ext uri="{FF2B5EF4-FFF2-40B4-BE49-F238E27FC236}">
                <a16:creationId xmlns:a16="http://schemas.microsoft.com/office/drawing/2014/main" id="{42529F39-E05B-82BD-E098-7F1EBB5F4193}"/>
              </a:ext>
            </a:extLst>
          </p:cNvPr>
          <p:cNvPicPr>
            <a:picLocks noChangeAspect="1"/>
          </p:cNvPicPr>
          <p:nvPr/>
        </p:nvPicPr>
        <p:blipFill>
          <a:blip r:embed="rId4"/>
          <a:stretch>
            <a:fillRect/>
          </a:stretch>
        </p:blipFill>
        <p:spPr>
          <a:xfrm>
            <a:off x="5403273" y="2389413"/>
            <a:ext cx="6229831" cy="3466778"/>
          </a:xfrm>
          <a:prstGeom prst="rect">
            <a:avLst/>
          </a:prstGeom>
        </p:spPr>
      </p:pic>
      <p:sp>
        <p:nvSpPr>
          <p:cNvPr id="5" name="文本框 4">
            <a:extLst>
              <a:ext uri="{FF2B5EF4-FFF2-40B4-BE49-F238E27FC236}">
                <a16:creationId xmlns:a16="http://schemas.microsoft.com/office/drawing/2014/main" id="{C2CA7BB5-58CB-D8D2-8CB1-E956EECAC12B}"/>
              </a:ext>
            </a:extLst>
          </p:cNvPr>
          <p:cNvSpPr txBox="1"/>
          <p:nvPr/>
        </p:nvSpPr>
        <p:spPr>
          <a:xfrm>
            <a:off x="1842655" y="1415750"/>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程序化城市生成</a:t>
            </a:r>
            <a:endParaRPr lang="en-US" altLang="zh-CN" sz="2400" b="1" dirty="0">
              <a:solidFill>
                <a:srgbClr val="2585C9"/>
              </a:solidFill>
              <a:latin typeface="+mj-ea"/>
              <a:ea typeface="+mj-ea"/>
              <a:cs typeface="Times New Roman" panose="02020603050405020304" pitchFamily="18" charset="0"/>
            </a:endParaRPr>
          </a:p>
        </p:txBody>
      </p:sp>
      <p:sp>
        <p:nvSpPr>
          <p:cNvPr id="8" name="文本框 7">
            <a:extLst>
              <a:ext uri="{FF2B5EF4-FFF2-40B4-BE49-F238E27FC236}">
                <a16:creationId xmlns:a16="http://schemas.microsoft.com/office/drawing/2014/main" id="{B7AEDF6E-E2FF-2804-4DF7-AE549FD47E8B}"/>
              </a:ext>
            </a:extLst>
          </p:cNvPr>
          <p:cNvSpPr txBox="1"/>
          <p:nvPr/>
        </p:nvSpPr>
        <p:spPr>
          <a:xfrm>
            <a:off x="459864" y="1766591"/>
            <a:ext cx="4943409" cy="254467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en-US" altLang="zh-CN" dirty="0">
                <a:solidFill>
                  <a:srgbClr val="FF0000"/>
                </a:solidFill>
              </a:rPr>
              <a:t>2. </a:t>
            </a:r>
            <a:r>
              <a:rPr lang="zh-CN" altLang="en-US" dirty="0">
                <a:solidFill>
                  <a:srgbClr val="FF0000"/>
                </a:solidFill>
              </a:rPr>
              <a:t>建筑生成</a:t>
            </a:r>
          </a:p>
          <a:p>
            <a:pPr marL="285750" indent="-285750">
              <a:lnSpc>
                <a:spcPct val="120000"/>
              </a:lnSpc>
              <a:spcBef>
                <a:spcPts val="600"/>
              </a:spcBef>
              <a:buFont typeface="Arial" panose="020B0604020202020204" pitchFamily="34" charset="0"/>
              <a:buChar char="•"/>
            </a:pPr>
            <a:r>
              <a:rPr lang="zh-CN" altLang="en-US" dirty="0">
                <a:solidFill>
                  <a:srgbClr val="FF0000"/>
                </a:solidFill>
              </a:rPr>
              <a:t>碰撞感知采样</a:t>
            </a:r>
            <a:r>
              <a:rPr lang="zh-CN" altLang="en-US" dirty="0">
                <a:solidFill>
                  <a:schemeClr val="tx1"/>
                </a:solidFill>
              </a:rPr>
              <a:t>：在道路两侧采样候选建筑位置，并检查其与道路及其他建筑的空间可用性，避免重叠。</a:t>
            </a:r>
          </a:p>
          <a:p>
            <a:pPr marL="285750" indent="-285750">
              <a:lnSpc>
                <a:spcPct val="120000"/>
              </a:lnSpc>
              <a:spcBef>
                <a:spcPts val="600"/>
              </a:spcBef>
              <a:buFont typeface="Arial" panose="020B0604020202020204" pitchFamily="34" charset="0"/>
              <a:buChar char="•"/>
            </a:pPr>
            <a:r>
              <a:rPr lang="zh-CN" altLang="en-US" dirty="0">
                <a:solidFill>
                  <a:srgbClr val="FF0000"/>
                </a:solidFill>
              </a:rPr>
              <a:t>贪心间隙填充</a:t>
            </a:r>
            <a:r>
              <a:rPr lang="zh-CN" altLang="en-US" dirty="0">
                <a:solidFill>
                  <a:schemeClr val="tx1"/>
                </a:solidFill>
              </a:rPr>
              <a:t>：在道路末端等剩余空间较大的区域，使用贪心策略填充建筑物，以最大化土地覆盖率并保持视觉上的均匀性。</a:t>
            </a:r>
            <a:endParaRPr lang="en-US" altLang="zh-CN" dirty="0">
              <a:solidFill>
                <a:schemeClr val="tx1"/>
              </a:solidFill>
            </a:endParaRPr>
          </a:p>
        </p:txBody>
      </p:sp>
      <p:sp>
        <p:nvSpPr>
          <p:cNvPr id="9" name="文本框 8">
            <a:extLst>
              <a:ext uri="{FF2B5EF4-FFF2-40B4-BE49-F238E27FC236}">
                <a16:creationId xmlns:a16="http://schemas.microsoft.com/office/drawing/2014/main" id="{0EC0114B-38AA-910B-9A6C-543FDFEBBB9C}"/>
              </a:ext>
            </a:extLst>
          </p:cNvPr>
          <p:cNvSpPr txBox="1"/>
          <p:nvPr/>
        </p:nvSpPr>
        <p:spPr>
          <a:xfrm>
            <a:off x="459863" y="4417716"/>
            <a:ext cx="4943409" cy="221227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en-US" altLang="zh-CN" dirty="0">
                <a:solidFill>
                  <a:srgbClr val="FF0000"/>
                </a:solidFill>
              </a:rPr>
              <a:t>3. </a:t>
            </a:r>
            <a:r>
              <a:rPr lang="zh-CN" altLang="en-US" dirty="0">
                <a:solidFill>
                  <a:srgbClr val="FF0000"/>
                </a:solidFill>
              </a:rPr>
              <a:t>街道元素生成</a:t>
            </a:r>
          </a:p>
          <a:p>
            <a:pPr marL="285750" indent="-285750">
              <a:lnSpc>
                <a:spcPct val="120000"/>
              </a:lnSpc>
              <a:spcBef>
                <a:spcPts val="600"/>
              </a:spcBef>
              <a:buFont typeface="Arial" panose="020B0604020202020204" pitchFamily="34" charset="0"/>
              <a:buChar char="•"/>
            </a:pPr>
            <a:r>
              <a:rPr lang="zh-CN" altLang="en-US" dirty="0">
                <a:solidFill>
                  <a:schemeClr val="tx1"/>
                </a:solidFill>
              </a:rPr>
              <a:t>生成诸如</a:t>
            </a:r>
            <a:r>
              <a:rPr lang="zh-CN" altLang="en-US" dirty="0">
                <a:solidFill>
                  <a:srgbClr val="FF0000"/>
                </a:solidFill>
              </a:rPr>
              <a:t>树木、路锥、长椅、停放车辆</a:t>
            </a:r>
            <a:r>
              <a:rPr lang="zh-CN" altLang="en-US" dirty="0">
                <a:solidFill>
                  <a:schemeClr val="tx1"/>
                </a:solidFill>
              </a:rPr>
              <a:t>等静态对象。</a:t>
            </a:r>
          </a:p>
          <a:p>
            <a:pPr marL="285750" indent="-285750">
              <a:lnSpc>
                <a:spcPct val="120000"/>
              </a:lnSpc>
              <a:spcBef>
                <a:spcPts val="600"/>
              </a:spcBef>
              <a:buFont typeface="Arial" panose="020B0604020202020204" pitchFamily="34" charset="0"/>
              <a:buChar char="•"/>
            </a:pPr>
            <a:r>
              <a:rPr lang="zh-CN" altLang="en-US" dirty="0">
                <a:solidFill>
                  <a:schemeClr val="tx1"/>
                </a:solidFill>
              </a:rPr>
              <a:t>元素的放置遵循基本的</a:t>
            </a:r>
            <a:r>
              <a:rPr lang="zh-CN" altLang="en-US" dirty="0">
                <a:solidFill>
                  <a:srgbClr val="FF0000"/>
                </a:solidFill>
              </a:rPr>
              <a:t>可达性约束</a:t>
            </a:r>
            <a:r>
              <a:rPr lang="zh-CN" altLang="en-US" dirty="0">
                <a:solidFill>
                  <a:schemeClr val="tx1"/>
                </a:solidFill>
              </a:rPr>
              <a:t>（例如，不阻塞人行道）。出于性能考虑，此阶段不执行严格的碰撞检测。</a:t>
            </a:r>
            <a:endParaRPr lang="en-US" altLang="zh-CN" dirty="0">
              <a:solidFill>
                <a:schemeClr val="tx1"/>
              </a:solidFill>
            </a:endParaRPr>
          </a:p>
        </p:txBody>
      </p:sp>
    </p:spTree>
    <p:extLst>
      <p:ext uri="{BB962C8B-B14F-4D97-AF65-F5344CB8AC3E}">
        <p14:creationId xmlns:p14="http://schemas.microsoft.com/office/powerpoint/2010/main" val="151072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D163E-B6A8-62D3-5EA9-30E5B73CD5EF}"/>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D77D07EE-FA72-0E90-512A-161764507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061A7E70-9F3D-932D-2A37-BBF76D22FCCF}"/>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A8AE31A6-03AF-689C-A309-ADCA13740947}"/>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7E1E4F88-C95A-05E5-F59E-BD8B6BE61DB6}"/>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FD6A5B8D-C459-94C1-2377-D7BFA3971D5C}"/>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F78C497A-567C-FC60-E5F6-02DDC0A7C317}"/>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409BAEEE-5B43-793E-DF98-007E10116F1A}"/>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23F89413-345C-DB40-883A-4714F082CA2C}"/>
              </a:ext>
            </a:extLst>
          </p:cNvPr>
          <p:cNvSpPr txBox="1"/>
          <p:nvPr/>
        </p:nvSpPr>
        <p:spPr>
          <a:xfrm>
            <a:off x="1842655" y="1490830"/>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程序化城市生成</a:t>
            </a:r>
            <a:endParaRPr lang="en-US" altLang="zh-CN" sz="2400" b="1" dirty="0">
              <a:solidFill>
                <a:srgbClr val="2585C9"/>
              </a:solidFill>
              <a:latin typeface="+mj-ea"/>
              <a:ea typeface="+mj-ea"/>
              <a:cs typeface="Times New Roman" panose="02020603050405020304" pitchFamily="18" charset="0"/>
            </a:endParaRPr>
          </a:p>
        </p:txBody>
      </p:sp>
      <p:sp>
        <p:nvSpPr>
          <p:cNvPr id="8" name="文本框 7">
            <a:extLst>
              <a:ext uri="{FF2B5EF4-FFF2-40B4-BE49-F238E27FC236}">
                <a16:creationId xmlns:a16="http://schemas.microsoft.com/office/drawing/2014/main" id="{30BBBC00-DF0E-FE5A-9D37-B7B037DA4396}"/>
              </a:ext>
            </a:extLst>
          </p:cNvPr>
          <p:cNvSpPr txBox="1"/>
          <p:nvPr/>
        </p:nvSpPr>
        <p:spPr>
          <a:xfrm>
            <a:off x="683457" y="2034772"/>
            <a:ext cx="4428870" cy="147053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en-US" altLang="zh-CN" dirty="0">
                <a:solidFill>
                  <a:srgbClr val="FF0000"/>
                </a:solidFill>
              </a:rPr>
              <a:t>4.</a:t>
            </a:r>
            <a:r>
              <a:rPr lang="zh-CN" altLang="en-US" dirty="0">
                <a:solidFill>
                  <a:srgbClr val="FF0000"/>
                </a:solidFill>
              </a:rPr>
              <a:t>交通元素生成</a:t>
            </a:r>
          </a:p>
          <a:p>
            <a:pPr>
              <a:lnSpc>
                <a:spcPct val="120000"/>
              </a:lnSpc>
              <a:spcBef>
                <a:spcPts val="600"/>
              </a:spcBef>
            </a:pPr>
            <a:r>
              <a:rPr lang="zh-CN" altLang="en-US" dirty="0"/>
              <a:t>用动态智能体激活静态城市，集成车辆和行人等动态元素，引入了环境的不确定性和实时交互。</a:t>
            </a:r>
            <a:endParaRPr lang="en-US" altLang="zh-CN" dirty="0">
              <a:solidFill>
                <a:srgbClr val="FF0000"/>
              </a:solidFill>
            </a:endParaRPr>
          </a:p>
        </p:txBody>
      </p:sp>
      <p:sp>
        <p:nvSpPr>
          <p:cNvPr id="9" name="文本框 8">
            <a:extLst>
              <a:ext uri="{FF2B5EF4-FFF2-40B4-BE49-F238E27FC236}">
                <a16:creationId xmlns:a16="http://schemas.microsoft.com/office/drawing/2014/main" id="{6A8C9BCF-8CB6-DDC5-8FE2-EAF6B0B3EC7A}"/>
              </a:ext>
            </a:extLst>
          </p:cNvPr>
          <p:cNvSpPr txBox="1"/>
          <p:nvPr/>
        </p:nvSpPr>
        <p:spPr>
          <a:xfrm>
            <a:off x="5676099" y="2498046"/>
            <a:ext cx="5697362" cy="3182538"/>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spcBef>
                <a:spcPts val="600"/>
              </a:spcBef>
            </a:pPr>
            <a:r>
              <a:rPr lang="zh-CN" altLang="en-US" dirty="0">
                <a:solidFill>
                  <a:srgbClr val="FF0000"/>
                </a:solidFill>
              </a:rPr>
              <a:t>内部架构与管理</a:t>
            </a:r>
            <a:endParaRPr lang="en-US" altLang="zh-CN" dirty="0">
              <a:solidFill>
                <a:srgbClr val="FF0000"/>
              </a:solidFill>
            </a:endParaRPr>
          </a:p>
          <a:p>
            <a:pPr marL="285750" indent="-285750">
              <a:lnSpc>
                <a:spcPct val="150000"/>
              </a:lnSpc>
              <a:spcBef>
                <a:spcPts val="600"/>
              </a:spcBef>
              <a:buFont typeface="Arial" panose="020B0604020202020204" pitchFamily="34" charset="0"/>
              <a:buChar char="•"/>
            </a:pPr>
            <a:r>
              <a:rPr lang="zh-CN" altLang="en-US" dirty="0">
                <a:solidFill>
                  <a:schemeClr val="tx1"/>
                </a:solidFill>
              </a:rPr>
              <a:t>管线使用独立的管理器（如道路管理器、建筑管理器）来处理不同类型的元素。</a:t>
            </a:r>
          </a:p>
          <a:p>
            <a:pPr marL="285750" indent="-285750">
              <a:lnSpc>
                <a:spcPct val="150000"/>
              </a:lnSpc>
              <a:spcBef>
                <a:spcPts val="600"/>
              </a:spcBef>
              <a:buFont typeface="Arial" panose="020B0604020202020204" pitchFamily="34" charset="0"/>
              <a:buChar char="•"/>
            </a:pPr>
            <a:r>
              <a:rPr lang="zh-CN" altLang="en-US" dirty="0">
                <a:solidFill>
                  <a:schemeClr val="tx1"/>
                </a:solidFill>
              </a:rPr>
              <a:t>每个管理器使用列表和四叉树数据结构来存储空间信息，从而实现高效的空间查询、索引和碰撞检查。</a:t>
            </a:r>
          </a:p>
          <a:p>
            <a:pPr marL="285750" indent="-285750">
              <a:lnSpc>
                <a:spcPct val="150000"/>
              </a:lnSpc>
              <a:spcBef>
                <a:spcPts val="600"/>
              </a:spcBef>
              <a:buFont typeface="Arial" panose="020B0604020202020204" pitchFamily="34" charset="0"/>
              <a:buChar char="•"/>
            </a:pPr>
            <a:r>
              <a:rPr lang="zh-CN" altLang="en-US" dirty="0">
                <a:solidFill>
                  <a:schemeClr val="tx1"/>
                </a:solidFill>
              </a:rPr>
              <a:t>整个生成过程由程序化规则和约束引导，确保最终生成的城市在功能上一致且在视觉上逼真。</a:t>
            </a:r>
            <a:endParaRPr lang="en-US" altLang="zh-CN" dirty="0">
              <a:solidFill>
                <a:schemeClr val="tx1"/>
              </a:solidFill>
            </a:endParaRPr>
          </a:p>
        </p:txBody>
      </p:sp>
      <p:pic>
        <p:nvPicPr>
          <p:cNvPr id="4" name="图片 3" descr="图示&#10;&#10;AI 生成的内容可能不正确。">
            <a:extLst>
              <a:ext uri="{FF2B5EF4-FFF2-40B4-BE49-F238E27FC236}">
                <a16:creationId xmlns:a16="http://schemas.microsoft.com/office/drawing/2014/main" id="{70DB6C16-A45F-90F9-1B02-A4AC646A6FF2}"/>
              </a:ext>
            </a:extLst>
          </p:cNvPr>
          <p:cNvPicPr>
            <a:picLocks noChangeAspect="1"/>
          </p:cNvPicPr>
          <p:nvPr/>
        </p:nvPicPr>
        <p:blipFill>
          <a:blip r:embed="rId4"/>
          <a:stretch>
            <a:fillRect/>
          </a:stretch>
        </p:blipFill>
        <p:spPr>
          <a:xfrm>
            <a:off x="600330" y="3739091"/>
            <a:ext cx="4711066" cy="2621615"/>
          </a:xfrm>
          <a:prstGeom prst="rect">
            <a:avLst/>
          </a:prstGeom>
        </p:spPr>
      </p:pic>
    </p:spTree>
    <p:extLst>
      <p:ext uri="{BB962C8B-B14F-4D97-AF65-F5344CB8AC3E}">
        <p14:creationId xmlns:p14="http://schemas.microsoft.com/office/powerpoint/2010/main" val="248638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C7798-A806-1D53-27CF-9F4AA714C7C2}"/>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83E6433A-3E45-D4C2-45A2-B1C2111D38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629319D1-8ED3-41DD-D4F0-E3425E989473}"/>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531269FF-73B5-1936-D915-C08FE78C85A2}"/>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99B8FDA2-5552-9BE6-0A6C-A715A92E8B37}"/>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154C42AC-0C34-79FE-615D-B4BC84B18E63}"/>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83D159FB-338D-F8B7-6316-564FEB231A30}"/>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ABFDD22A-5005-F5E8-DFEB-5F8BE668F1A4}"/>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4941787C-A53F-051F-AF6E-95A2B4EB3C15}"/>
              </a:ext>
            </a:extLst>
          </p:cNvPr>
          <p:cNvSpPr txBox="1"/>
          <p:nvPr/>
        </p:nvSpPr>
        <p:spPr>
          <a:xfrm>
            <a:off x="1842655" y="1505818"/>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具身智能体</a:t>
            </a:r>
            <a:endParaRPr lang="en-US" altLang="zh-CN" sz="2400" b="1" dirty="0">
              <a:solidFill>
                <a:srgbClr val="2585C9"/>
              </a:solidFill>
              <a:latin typeface="+mj-ea"/>
              <a:ea typeface="+mj-ea"/>
              <a:cs typeface="Times New Roman" panose="02020603050405020304" pitchFamily="18" charset="0"/>
            </a:endParaRPr>
          </a:p>
        </p:txBody>
      </p:sp>
      <p:sp>
        <p:nvSpPr>
          <p:cNvPr id="8" name="文本框 7">
            <a:extLst>
              <a:ext uri="{FF2B5EF4-FFF2-40B4-BE49-F238E27FC236}">
                <a16:creationId xmlns:a16="http://schemas.microsoft.com/office/drawing/2014/main" id="{0E285500-D7CD-A6D9-EA13-FE31BA9A104E}"/>
              </a:ext>
            </a:extLst>
          </p:cNvPr>
          <p:cNvSpPr txBox="1"/>
          <p:nvPr/>
        </p:nvSpPr>
        <p:spPr>
          <a:xfrm>
            <a:off x="683456" y="2074332"/>
            <a:ext cx="10445208" cy="79951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sz="2000" dirty="0"/>
              <a:t>与以往专注于单一类型智能体（如仅自动驾驶车辆或仅家庭机器人）的仿真器不同，</a:t>
            </a:r>
            <a:r>
              <a:rPr lang="en-US" altLang="zh-CN" sz="2000" dirty="0"/>
              <a:t>SWR </a:t>
            </a:r>
            <a:r>
              <a:rPr lang="zh-CN" altLang="en-US" sz="2000" dirty="0"/>
              <a:t>同时支持三大类主要的具身智能体：</a:t>
            </a:r>
            <a:endParaRPr lang="en-US" altLang="zh-CN" sz="2000" dirty="0">
              <a:solidFill>
                <a:srgbClr val="FF0000"/>
              </a:solidFill>
            </a:endParaRPr>
          </a:p>
        </p:txBody>
      </p:sp>
      <p:sp>
        <p:nvSpPr>
          <p:cNvPr id="6" name="文本框 5">
            <a:extLst>
              <a:ext uri="{FF2B5EF4-FFF2-40B4-BE49-F238E27FC236}">
                <a16:creationId xmlns:a16="http://schemas.microsoft.com/office/drawing/2014/main" id="{774C8A01-A4BB-BC16-F766-F84B726AB868}"/>
              </a:ext>
            </a:extLst>
          </p:cNvPr>
          <p:cNvSpPr txBox="1"/>
          <p:nvPr/>
        </p:nvSpPr>
        <p:spPr>
          <a:xfrm>
            <a:off x="683456" y="3209386"/>
            <a:ext cx="8741099" cy="132273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lnSpc>
                <a:spcPct val="120000"/>
              </a:lnSpc>
              <a:spcBef>
                <a:spcPts val="600"/>
              </a:spcBef>
              <a:buFont typeface="+mj-lt"/>
              <a:buAutoNum type="arabicPeriod"/>
            </a:pPr>
            <a:r>
              <a:rPr lang="zh-CN" altLang="en-US" sz="2000" dirty="0">
                <a:solidFill>
                  <a:srgbClr val="FF0000"/>
                </a:solidFill>
              </a:rPr>
              <a:t>人类 </a:t>
            </a:r>
            <a:r>
              <a:rPr lang="en-US" altLang="zh-CN" sz="2000" dirty="0">
                <a:solidFill>
                  <a:srgbClr val="FF0000"/>
                </a:solidFill>
              </a:rPr>
              <a:t>(Humans)</a:t>
            </a:r>
            <a:r>
              <a:rPr lang="zh-CN" altLang="en-US" sz="2000" dirty="0"/>
              <a:t>：可进行导航和丰富的交互行为。</a:t>
            </a:r>
          </a:p>
          <a:p>
            <a:pPr marL="342900" indent="-342900">
              <a:lnSpc>
                <a:spcPct val="120000"/>
              </a:lnSpc>
              <a:spcBef>
                <a:spcPts val="600"/>
              </a:spcBef>
              <a:buFont typeface="+mj-lt"/>
              <a:buAutoNum type="arabicPeriod"/>
            </a:pPr>
            <a:r>
              <a:rPr lang="zh-CN" altLang="en-US" sz="2000" dirty="0">
                <a:solidFill>
                  <a:srgbClr val="FF0000"/>
                </a:solidFill>
              </a:rPr>
              <a:t>车辆 </a:t>
            </a:r>
            <a:r>
              <a:rPr lang="en-US" altLang="zh-CN" sz="2000" dirty="0">
                <a:solidFill>
                  <a:srgbClr val="FF0000"/>
                </a:solidFill>
              </a:rPr>
              <a:t>(Vehicles)</a:t>
            </a:r>
            <a:r>
              <a:rPr lang="zh-CN" altLang="en-US" sz="2000" dirty="0"/>
              <a:t>：支持连续控制，模拟真实驾驶动态。</a:t>
            </a:r>
          </a:p>
          <a:p>
            <a:pPr marL="342900" indent="-342900">
              <a:lnSpc>
                <a:spcPct val="120000"/>
              </a:lnSpc>
              <a:spcBef>
                <a:spcPts val="600"/>
              </a:spcBef>
              <a:buFont typeface="+mj-lt"/>
              <a:buAutoNum type="arabicPeriod"/>
            </a:pPr>
            <a:r>
              <a:rPr lang="zh-CN" altLang="en-US" sz="2000" dirty="0">
                <a:solidFill>
                  <a:srgbClr val="FF0000"/>
                </a:solidFill>
              </a:rPr>
              <a:t>机器人 </a:t>
            </a:r>
            <a:r>
              <a:rPr lang="en-US" altLang="zh-CN" sz="2000" dirty="0">
                <a:solidFill>
                  <a:srgbClr val="FF0000"/>
                </a:solidFill>
              </a:rPr>
              <a:t>(Robots)</a:t>
            </a:r>
            <a:r>
              <a:rPr lang="zh-CN" altLang="en-US" sz="2000" dirty="0"/>
              <a:t>：在 </a:t>
            </a:r>
            <a:r>
              <a:rPr lang="en-US" altLang="zh-CN" sz="2000" dirty="0"/>
              <a:t>SWR </a:t>
            </a:r>
            <a:r>
              <a:rPr lang="zh-CN" altLang="en-US" sz="2000" dirty="0"/>
              <a:t>中，具体包括电动滑板车和四足机器人两种。</a:t>
            </a:r>
            <a:endParaRPr lang="en-US" altLang="zh-CN" sz="2000" dirty="0">
              <a:solidFill>
                <a:srgbClr val="FF0000"/>
              </a:solidFill>
            </a:endParaRPr>
          </a:p>
        </p:txBody>
      </p:sp>
      <p:sp>
        <p:nvSpPr>
          <p:cNvPr id="12" name="文本框 11">
            <a:extLst>
              <a:ext uri="{FF2B5EF4-FFF2-40B4-BE49-F238E27FC236}">
                <a16:creationId xmlns:a16="http://schemas.microsoft.com/office/drawing/2014/main" id="{EE26F625-A8A3-866A-275E-67303EEA07AE}"/>
              </a:ext>
            </a:extLst>
          </p:cNvPr>
          <p:cNvSpPr txBox="1"/>
          <p:nvPr/>
        </p:nvSpPr>
        <p:spPr>
          <a:xfrm>
            <a:off x="683456" y="5078226"/>
            <a:ext cx="10715371" cy="79951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sz="2000" dirty="0"/>
              <a:t>此外，其具备一定的自定义扩展性，可通过虚幻引擎获取新的机器人资源、动作，并通过</a:t>
            </a:r>
            <a:r>
              <a:rPr lang="en-US" altLang="zh-CN" sz="2000" dirty="0"/>
              <a:t>python API</a:t>
            </a:r>
            <a:r>
              <a:rPr lang="zh-CN" altLang="en-US" sz="2000" dirty="0"/>
              <a:t>集成定义控制方法。</a:t>
            </a:r>
            <a:endParaRPr lang="en-US" altLang="zh-CN" sz="2000" dirty="0">
              <a:solidFill>
                <a:srgbClr val="FF0000"/>
              </a:solidFill>
            </a:endParaRPr>
          </a:p>
        </p:txBody>
      </p:sp>
    </p:spTree>
    <p:extLst>
      <p:ext uri="{BB962C8B-B14F-4D97-AF65-F5344CB8AC3E}">
        <p14:creationId xmlns:p14="http://schemas.microsoft.com/office/powerpoint/2010/main" val="68955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8BA3F-EF3B-F3FD-AFB2-218817761379}"/>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4DB87165-BE2C-2EC4-39EB-6DA0E0ED57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D80C88EA-275D-FFDD-C99F-DF531D6F3932}"/>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5E0680D2-1447-180A-40D4-99AB253D796A}"/>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80BB1D11-65AC-604C-81B5-2249E6D96A30}"/>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872D80C8-D589-DB11-6E95-89441415D7F1}"/>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4E6B5A85-DC8B-75E2-B4E3-C0414BEA3E4F}"/>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20DD20C3-EA93-D77A-7747-6602A6A62B15}"/>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BDABAE76-DF1D-5F9B-B8D2-12821B3DEBF1}"/>
              </a:ext>
            </a:extLst>
          </p:cNvPr>
          <p:cNvSpPr txBox="1"/>
          <p:nvPr/>
        </p:nvSpPr>
        <p:spPr>
          <a:xfrm>
            <a:off x="1842655" y="1393857"/>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cs typeface="Times New Roman" panose="02020603050405020304" pitchFamily="18" charset="0"/>
              </a:rPr>
              <a:t>具身智能体：</a:t>
            </a:r>
            <a:r>
              <a:rPr lang="zh-CN" altLang="en-US" sz="2400" b="1" dirty="0">
                <a:solidFill>
                  <a:srgbClr val="2585C9"/>
                </a:solidFill>
                <a:latin typeface="+mj-ea"/>
                <a:ea typeface="+mj-ea"/>
                <a:cs typeface="Times New Roman" panose="02020603050405020304" pitchFamily="18" charset="0"/>
              </a:rPr>
              <a:t>异步多智能体控制框架</a:t>
            </a:r>
            <a:endParaRPr lang="en-US" altLang="zh-CN" sz="2400" b="1" dirty="0">
              <a:solidFill>
                <a:srgbClr val="2585C9"/>
              </a:solidFill>
              <a:latin typeface="+mj-ea"/>
              <a:ea typeface="+mj-ea"/>
              <a:cs typeface="Times New Roman" panose="02020603050405020304" pitchFamily="18" charset="0"/>
            </a:endParaRPr>
          </a:p>
        </p:txBody>
      </p:sp>
      <p:sp>
        <p:nvSpPr>
          <p:cNvPr id="8" name="文本框 7">
            <a:extLst>
              <a:ext uri="{FF2B5EF4-FFF2-40B4-BE49-F238E27FC236}">
                <a16:creationId xmlns:a16="http://schemas.microsoft.com/office/drawing/2014/main" id="{95A04A18-087F-242F-051F-BA18D9977AC8}"/>
              </a:ext>
            </a:extLst>
          </p:cNvPr>
          <p:cNvSpPr txBox="1"/>
          <p:nvPr/>
        </p:nvSpPr>
        <p:spPr>
          <a:xfrm>
            <a:off x="683456" y="2074332"/>
            <a:ext cx="10445208" cy="43018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sz="2000" dirty="0"/>
              <a:t>为了真实模拟多个智能体独立且同时行动的场景，</a:t>
            </a:r>
            <a:r>
              <a:rPr lang="en-US" altLang="zh-CN" sz="2000" dirty="0"/>
              <a:t>SWR </a:t>
            </a:r>
            <a:r>
              <a:rPr lang="zh-CN" altLang="en-US" sz="2000" dirty="0"/>
              <a:t>采用了</a:t>
            </a:r>
            <a:r>
              <a:rPr lang="zh-CN" altLang="en-US" sz="2000" dirty="0">
                <a:solidFill>
                  <a:srgbClr val="FF0000"/>
                </a:solidFill>
              </a:rPr>
              <a:t>异步多智能体控制框架</a:t>
            </a:r>
            <a:r>
              <a:rPr lang="zh-CN" altLang="en-US" sz="2000" dirty="0"/>
              <a:t>。</a:t>
            </a:r>
            <a:endParaRPr lang="en-US" altLang="zh-CN" sz="2000" dirty="0">
              <a:solidFill>
                <a:srgbClr val="FF0000"/>
              </a:solidFill>
            </a:endParaRPr>
          </a:p>
        </p:txBody>
      </p:sp>
      <p:sp>
        <p:nvSpPr>
          <p:cNvPr id="7" name="文本框 6">
            <a:extLst>
              <a:ext uri="{FF2B5EF4-FFF2-40B4-BE49-F238E27FC236}">
                <a16:creationId xmlns:a16="http://schemas.microsoft.com/office/drawing/2014/main" id="{C9157242-94FF-B980-6BF7-2F0A797D78A4}"/>
              </a:ext>
            </a:extLst>
          </p:cNvPr>
          <p:cNvSpPr txBox="1"/>
          <p:nvPr/>
        </p:nvSpPr>
        <p:spPr>
          <a:xfrm>
            <a:off x="683456" y="4666279"/>
            <a:ext cx="8044907" cy="39574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endParaRPr lang="en-US" altLang="zh-CN" dirty="0">
              <a:solidFill>
                <a:srgbClr val="FF0000"/>
              </a:solidFill>
            </a:endParaRPr>
          </a:p>
        </p:txBody>
      </p:sp>
      <p:sp>
        <p:nvSpPr>
          <p:cNvPr id="12" name="文本框 11">
            <a:extLst>
              <a:ext uri="{FF2B5EF4-FFF2-40B4-BE49-F238E27FC236}">
                <a16:creationId xmlns:a16="http://schemas.microsoft.com/office/drawing/2014/main" id="{43E74B50-13BC-73BA-A8E2-BCE4B68E9A24}"/>
              </a:ext>
            </a:extLst>
          </p:cNvPr>
          <p:cNvSpPr txBox="1"/>
          <p:nvPr/>
        </p:nvSpPr>
        <p:spPr>
          <a:xfrm>
            <a:off x="683455" y="5883758"/>
            <a:ext cx="11234917" cy="43018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sz="2000" dirty="0"/>
              <a:t>这种架构能够高效且真实地模拟交通路口、人行道等场景中多个独立实体并行运动和交互的复杂性。</a:t>
            </a:r>
            <a:endParaRPr lang="en-US" altLang="zh-CN" sz="2000" dirty="0">
              <a:solidFill>
                <a:srgbClr val="FF0000"/>
              </a:solidFill>
            </a:endParaRPr>
          </a:p>
        </p:txBody>
      </p:sp>
      <p:pic>
        <p:nvPicPr>
          <p:cNvPr id="9" name="图片 8" descr="图示&#10;&#10;AI 生成的内容可能不正确。">
            <a:extLst>
              <a:ext uri="{FF2B5EF4-FFF2-40B4-BE49-F238E27FC236}">
                <a16:creationId xmlns:a16="http://schemas.microsoft.com/office/drawing/2014/main" id="{364503A8-9D51-6405-E908-52CA33FED5AE}"/>
              </a:ext>
            </a:extLst>
          </p:cNvPr>
          <p:cNvPicPr>
            <a:picLocks noChangeAspect="1"/>
          </p:cNvPicPr>
          <p:nvPr/>
        </p:nvPicPr>
        <p:blipFill>
          <a:blip r:embed="rId4"/>
          <a:stretch>
            <a:fillRect/>
          </a:stretch>
        </p:blipFill>
        <p:spPr>
          <a:xfrm>
            <a:off x="1672416" y="2606519"/>
            <a:ext cx="8467287" cy="3175233"/>
          </a:xfrm>
          <a:prstGeom prst="rect">
            <a:avLst/>
          </a:prstGeom>
        </p:spPr>
      </p:pic>
    </p:spTree>
    <p:extLst>
      <p:ext uri="{BB962C8B-B14F-4D97-AF65-F5344CB8AC3E}">
        <p14:creationId xmlns:p14="http://schemas.microsoft.com/office/powerpoint/2010/main" val="1009004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41328-FDD2-DE70-E10D-4733A345C043}"/>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BCCFE604-2294-D392-AC4A-80C8A73D91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69ABAEC1-2BF2-D8BA-A392-28571DA9795F}"/>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DA0D0A5F-86AD-92D1-2D71-927E91C1037B}"/>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ABD4F474-2094-4EFA-FACA-DF8ECE8DC916}"/>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4E6B4101-E355-EF6F-8C93-64FC5A22E17D}"/>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8CAC8F96-9ECE-35B6-FB12-796D848CAD86}"/>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0871162F-6CD1-F5EA-52AB-EAC5C2005703}"/>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33FC2D20-8CB3-FD26-EC41-642D277D18B2}"/>
              </a:ext>
            </a:extLst>
          </p:cNvPr>
          <p:cNvSpPr txBox="1"/>
          <p:nvPr/>
        </p:nvSpPr>
        <p:spPr>
          <a:xfrm>
            <a:off x="1842655" y="1442773"/>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具身智能体：异步多智能体控制框架</a:t>
            </a:r>
            <a:endParaRPr lang="en-US" altLang="zh-CN" sz="2400" b="1" dirty="0">
              <a:solidFill>
                <a:srgbClr val="2585C9"/>
              </a:solidFill>
              <a:latin typeface="+mj-ea"/>
              <a:ea typeface="+mj-ea"/>
              <a:cs typeface="Times New Roman" panose="02020603050405020304" pitchFamily="18" charset="0"/>
            </a:endParaRPr>
          </a:p>
        </p:txBody>
      </p:sp>
      <p:sp>
        <p:nvSpPr>
          <p:cNvPr id="7" name="文本框 6">
            <a:extLst>
              <a:ext uri="{FF2B5EF4-FFF2-40B4-BE49-F238E27FC236}">
                <a16:creationId xmlns:a16="http://schemas.microsoft.com/office/drawing/2014/main" id="{0A6BA15E-CBF4-8AD8-CBE6-92F7227A566D}"/>
              </a:ext>
            </a:extLst>
          </p:cNvPr>
          <p:cNvSpPr txBox="1"/>
          <p:nvPr/>
        </p:nvSpPr>
        <p:spPr>
          <a:xfrm>
            <a:off x="683456" y="4666279"/>
            <a:ext cx="8044907" cy="39574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endParaRPr lang="en-US" altLang="zh-CN" dirty="0">
              <a:solidFill>
                <a:srgbClr val="FF0000"/>
              </a:solidFill>
            </a:endParaRPr>
          </a:p>
        </p:txBody>
      </p:sp>
      <p:sp>
        <p:nvSpPr>
          <p:cNvPr id="12" name="文本框 11">
            <a:extLst>
              <a:ext uri="{FF2B5EF4-FFF2-40B4-BE49-F238E27FC236}">
                <a16:creationId xmlns:a16="http://schemas.microsoft.com/office/drawing/2014/main" id="{38093775-73FD-2489-D46B-EF4D5E74A40A}"/>
              </a:ext>
            </a:extLst>
          </p:cNvPr>
          <p:cNvSpPr txBox="1"/>
          <p:nvPr/>
        </p:nvSpPr>
        <p:spPr>
          <a:xfrm>
            <a:off x="683456" y="2009427"/>
            <a:ext cx="6112199" cy="4437497"/>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异步多智能体控制流程：</a:t>
            </a:r>
            <a:endParaRPr lang="en-US" altLang="zh-CN" dirty="0"/>
          </a:p>
          <a:p>
            <a:pPr marL="342900" indent="-342900">
              <a:lnSpc>
                <a:spcPct val="120000"/>
              </a:lnSpc>
              <a:spcBef>
                <a:spcPts val="600"/>
              </a:spcBef>
              <a:buFont typeface="+mj-lt"/>
              <a:buAutoNum type="arabicPeriod"/>
            </a:pPr>
            <a:r>
              <a:rPr lang="zh-CN" altLang="en-US" dirty="0">
                <a:solidFill>
                  <a:srgbClr val="FF0000"/>
                </a:solidFill>
              </a:rPr>
              <a:t>观察获取</a:t>
            </a:r>
            <a:r>
              <a:rPr lang="zh-CN" altLang="en-US" dirty="0"/>
              <a:t>：每个智能体从一个中央缓冲区获取其自身的观察。</a:t>
            </a:r>
          </a:p>
          <a:p>
            <a:pPr marL="342900" indent="-342900">
              <a:lnSpc>
                <a:spcPct val="120000"/>
              </a:lnSpc>
              <a:spcBef>
                <a:spcPts val="600"/>
              </a:spcBef>
              <a:buFont typeface="+mj-lt"/>
              <a:buAutoNum type="arabicPeriod"/>
            </a:pPr>
            <a:r>
              <a:rPr lang="zh-CN" altLang="en-US" dirty="0">
                <a:solidFill>
                  <a:srgbClr val="FF0000"/>
                </a:solidFill>
              </a:rPr>
              <a:t>动作提交</a:t>
            </a:r>
            <a:r>
              <a:rPr lang="zh-CN" altLang="en-US" dirty="0"/>
              <a:t>：仅当智能体被标记为“可用”时，才能提交一个动作。</a:t>
            </a:r>
          </a:p>
          <a:p>
            <a:pPr marL="342900" indent="-342900">
              <a:lnSpc>
                <a:spcPct val="120000"/>
              </a:lnSpc>
              <a:spcBef>
                <a:spcPts val="600"/>
              </a:spcBef>
              <a:buFont typeface="+mj-lt"/>
              <a:buAutoNum type="arabicPeriod"/>
            </a:pPr>
            <a:r>
              <a:rPr lang="zh-CN" altLang="en-US" dirty="0">
                <a:solidFill>
                  <a:srgbClr val="FF0000"/>
                </a:solidFill>
              </a:rPr>
              <a:t>缓冲区更新</a:t>
            </a:r>
            <a:r>
              <a:rPr lang="zh-CN" altLang="en-US" dirty="0"/>
              <a:t>：缓冲区以固定时间间隔（默认 </a:t>
            </a:r>
            <a:r>
              <a:rPr lang="en-US" altLang="zh-CN" dirty="0"/>
              <a:t>0.01 </a:t>
            </a:r>
            <a:r>
              <a:rPr lang="zh-CN" altLang="en-US" dirty="0"/>
              <a:t>秒）进行更新，检查所有可用智能体提交的动作，并更新它们的状态。</a:t>
            </a:r>
          </a:p>
          <a:p>
            <a:pPr marL="342900" indent="-342900">
              <a:lnSpc>
                <a:spcPct val="120000"/>
              </a:lnSpc>
              <a:spcBef>
                <a:spcPts val="600"/>
              </a:spcBef>
              <a:buFont typeface="+mj-lt"/>
              <a:buAutoNum type="arabicPeriod"/>
            </a:pPr>
            <a:r>
              <a:rPr lang="zh-CN" altLang="en-US" dirty="0">
                <a:solidFill>
                  <a:srgbClr val="FF0000"/>
                </a:solidFill>
              </a:rPr>
              <a:t>并发执行</a:t>
            </a:r>
            <a:r>
              <a:rPr lang="zh-CN" altLang="en-US" dirty="0"/>
              <a:t>：所有有效的动作被同时执行。</a:t>
            </a:r>
          </a:p>
          <a:p>
            <a:pPr marL="342900" indent="-342900">
              <a:lnSpc>
                <a:spcPct val="120000"/>
              </a:lnSpc>
              <a:spcBef>
                <a:spcPts val="600"/>
              </a:spcBef>
              <a:buFont typeface="+mj-lt"/>
              <a:buAutoNum type="arabicPeriod"/>
            </a:pPr>
            <a:r>
              <a:rPr lang="zh-CN" altLang="en-US" dirty="0">
                <a:solidFill>
                  <a:srgbClr val="FF0000"/>
                </a:solidFill>
              </a:rPr>
              <a:t>状态重置</a:t>
            </a:r>
            <a:r>
              <a:rPr lang="zh-CN" altLang="en-US" dirty="0"/>
              <a:t>：动作执行期间，所有智能体被标记为“不可用”。动作完成后，它们恢复为“可用”状态，并接收更新后的观察，开启下一个控制循环。</a:t>
            </a:r>
            <a:endParaRPr lang="en-US" altLang="zh-CN" dirty="0">
              <a:solidFill>
                <a:srgbClr val="FF0000"/>
              </a:solidFill>
            </a:endParaRPr>
          </a:p>
        </p:txBody>
      </p:sp>
      <p:pic>
        <p:nvPicPr>
          <p:cNvPr id="6" name="图片 5" descr="图示&#10;&#10;AI 生成的内容可能不正确。">
            <a:extLst>
              <a:ext uri="{FF2B5EF4-FFF2-40B4-BE49-F238E27FC236}">
                <a16:creationId xmlns:a16="http://schemas.microsoft.com/office/drawing/2014/main" id="{DEAC2AFA-3072-A60C-0EE1-240D76B41957}"/>
              </a:ext>
            </a:extLst>
          </p:cNvPr>
          <p:cNvPicPr>
            <a:picLocks noChangeAspect="1"/>
          </p:cNvPicPr>
          <p:nvPr/>
        </p:nvPicPr>
        <p:blipFill>
          <a:blip r:embed="rId4"/>
          <a:stretch>
            <a:fillRect/>
          </a:stretch>
        </p:blipFill>
        <p:spPr>
          <a:xfrm>
            <a:off x="6941127" y="2661489"/>
            <a:ext cx="5091545" cy="2944588"/>
          </a:xfrm>
          <a:prstGeom prst="rect">
            <a:avLst/>
          </a:prstGeom>
        </p:spPr>
      </p:pic>
    </p:spTree>
    <p:extLst>
      <p:ext uri="{BB962C8B-B14F-4D97-AF65-F5344CB8AC3E}">
        <p14:creationId xmlns:p14="http://schemas.microsoft.com/office/powerpoint/2010/main" val="180232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A34CF-89DE-B7F9-0372-37A868623887}"/>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FEA19FAF-6522-982E-A04C-D5951041A8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6D4F24BA-6FF0-D3C3-953E-DE6E4EB3BA87}"/>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B180C234-67EC-FEC4-F6B9-9E5D69463D2E}"/>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9D30A75A-6A3C-F398-5E44-CFCC33646609}"/>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352B3FBC-4F0F-8A61-24BB-33332528464E}"/>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736B7415-21D8-DD3F-4F78-3528077D60FD}"/>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E5779B75-86DA-9E44-2F89-789234EAED7B}"/>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488DE70D-685A-CC5E-4830-A12D323E92EC}"/>
              </a:ext>
            </a:extLst>
          </p:cNvPr>
          <p:cNvSpPr txBox="1"/>
          <p:nvPr/>
        </p:nvSpPr>
        <p:spPr>
          <a:xfrm>
            <a:off x="1842655" y="1206079"/>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具身智能体：感知输入</a:t>
            </a:r>
            <a:endParaRPr lang="en-US" altLang="zh-CN" sz="2400" b="1" dirty="0">
              <a:solidFill>
                <a:srgbClr val="2585C9"/>
              </a:solidFill>
              <a:latin typeface="+mj-ea"/>
              <a:ea typeface="+mj-ea"/>
              <a:cs typeface="Times New Roman" panose="02020603050405020304" pitchFamily="18" charset="0"/>
            </a:endParaRPr>
          </a:p>
        </p:txBody>
      </p:sp>
      <p:sp>
        <p:nvSpPr>
          <p:cNvPr id="12" name="文本框 11">
            <a:extLst>
              <a:ext uri="{FF2B5EF4-FFF2-40B4-BE49-F238E27FC236}">
                <a16:creationId xmlns:a16="http://schemas.microsoft.com/office/drawing/2014/main" id="{EA829239-4183-3E59-63C7-CB9C7199C31E}"/>
              </a:ext>
            </a:extLst>
          </p:cNvPr>
          <p:cNvSpPr txBox="1"/>
          <p:nvPr/>
        </p:nvSpPr>
        <p:spPr>
          <a:xfrm>
            <a:off x="687481" y="2714568"/>
            <a:ext cx="5910746" cy="203376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en-US" altLang="zh-CN" dirty="0"/>
              <a:t>1. </a:t>
            </a:r>
            <a:r>
              <a:rPr lang="zh-CN" altLang="en-US" dirty="0">
                <a:solidFill>
                  <a:srgbClr val="FF0000"/>
                </a:solidFill>
              </a:rPr>
              <a:t>视觉观察</a:t>
            </a:r>
            <a:r>
              <a:rPr lang="zh-CN" altLang="en-US" dirty="0"/>
              <a:t>：</a:t>
            </a:r>
          </a:p>
          <a:p>
            <a:pPr marL="285750" indent="-285750">
              <a:lnSpc>
                <a:spcPct val="120000"/>
              </a:lnSpc>
              <a:spcBef>
                <a:spcPts val="600"/>
              </a:spcBef>
              <a:buFont typeface="Arial" panose="020B0604020202020204" pitchFamily="34" charset="0"/>
              <a:buChar char="•"/>
            </a:pPr>
            <a:r>
              <a:rPr lang="en-US" altLang="zh-CN" dirty="0"/>
              <a:t>RGB </a:t>
            </a:r>
            <a:r>
              <a:rPr lang="zh-CN" altLang="en-US" dirty="0"/>
              <a:t>图像：真实色彩渲染的视觉画面。</a:t>
            </a:r>
          </a:p>
          <a:p>
            <a:pPr marL="285750" indent="-285750">
              <a:lnSpc>
                <a:spcPct val="120000"/>
              </a:lnSpc>
              <a:spcBef>
                <a:spcPts val="600"/>
              </a:spcBef>
              <a:buFont typeface="Arial" panose="020B0604020202020204" pitchFamily="34" charset="0"/>
              <a:buChar char="•"/>
            </a:pPr>
            <a:r>
              <a:rPr lang="zh-CN" altLang="en-US" dirty="0"/>
              <a:t>深度图像：提供场景中各像素点距离相机的几何信息。</a:t>
            </a:r>
          </a:p>
          <a:p>
            <a:pPr marL="285750" indent="-285750">
              <a:lnSpc>
                <a:spcPct val="120000"/>
              </a:lnSpc>
              <a:spcBef>
                <a:spcPts val="600"/>
              </a:spcBef>
              <a:buFont typeface="Arial" panose="020B0604020202020204" pitchFamily="34" charset="0"/>
              <a:buChar char="•"/>
            </a:pPr>
            <a:r>
              <a:rPr lang="zh-CN" altLang="en-US" dirty="0"/>
              <a:t>语义分割掩码：提供像素级的物体类别标签</a:t>
            </a:r>
            <a:endParaRPr lang="en-US" altLang="zh-CN" dirty="0"/>
          </a:p>
          <a:p>
            <a:pPr indent="269875">
              <a:lnSpc>
                <a:spcPct val="120000"/>
              </a:lnSpc>
            </a:pPr>
            <a:r>
              <a:rPr lang="zh-CN" altLang="en-US" dirty="0"/>
              <a:t>（如建筑、道路、行人）。</a:t>
            </a:r>
          </a:p>
        </p:txBody>
      </p:sp>
      <p:sp>
        <p:nvSpPr>
          <p:cNvPr id="4" name="文本框 3">
            <a:extLst>
              <a:ext uri="{FF2B5EF4-FFF2-40B4-BE49-F238E27FC236}">
                <a16:creationId xmlns:a16="http://schemas.microsoft.com/office/drawing/2014/main" id="{49B41C58-26F4-CB36-E706-907E868C1777}"/>
              </a:ext>
            </a:extLst>
          </p:cNvPr>
          <p:cNvSpPr txBox="1"/>
          <p:nvPr/>
        </p:nvSpPr>
        <p:spPr>
          <a:xfrm>
            <a:off x="683456" y="1663960"/>
            <a:ext cx="10445208" cy="43018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en-US" altLang="zh-CN" sz="2000" dirty="0"/>
              <a:t>SWR </a:t>
            </a:r>
            <a:r>
              <a:rPr lang="zh-CN" altLang="en-US" sz="2000" dirty="0"/>
              <a:t>为智能体提供了丰富的</a:t>
            </a:r>
            <a:r>
              <a:rPr lang="zh-CN" altLang="en-US" sz="2000" dirty="0">
                <a:solidFill>
                  <a:srgbClr val="FF0000"/>
                </a:solidFill>
              </a:rPr>
              <a:t>多模态感知输入</a:t>
            </a:r>
            <a:r>
              <a:rPr lang="zh-CN" altLang="en-US" sz="2000" dirty="0"/>
              <a:t>。</a:t>
            </a:r>
            <a:endParaRPr lang="en-US" altLang="zh-CN" sz="2000" dirty="0">
              <a:solidFill>
                <a:srgbClr val="FF0000"/>
              </a:solidFill>
            </a:endParaRPr>
          </a:p>
        </p:txBody>
      </p:sp>
      <p:pic>
        <p:nvPicPr>
          <p:cNvPr id="9" name="图片 8" descr="图形用户界面, 网站&#10;&#10;AI 生成的内容可能不正确。">
            <a:extLst>
              <a:ext uri="{FF2B5EF4-FFF2-40B4-BE49-F238E27FC236}">
                <a16:creationId xmlns:a16="http://schemas.microsoft.com/office/drawing/2014/main" id="{0034A8EF-0FC6-B1F9-53DA-BD58B302F0CB}"/>
              </a:ext>
            </a:extLst>
          </p:cNvPr>
          <p:cNvPicPr>
            <a:picLocks noChangeAspect="1"/>
          </p:cNvPicPr>
          <p:nvPr/>
        </p:nvPicPr>
        <p:blipFill>
          <a:blip r:embed="rId4"/>
          <a:stretch>
            <a:fillRect/>
          </a:stretch>
        </p:blipFill>
        <p:spPr>
          <a:xfrm>
            <a:off x="6445827" y="2416388"/>
            <a:ext cx="5631873" cy="2998702"/>
          </a:xfrm>
          <a:prstGeom prst="rect">
            <a:avLst/>
          </a:prstGeom>
        </p:spPr>
      </p:pic>
      <p:sp>
        <p:nvSpPr>
          <p:cNvPr id="11" name="文本框 10">
            <a:extLst>
              <a:ext uri="{FF2B5EF4-FFF2-40B4-BE49-F238E27FC236}">
                <a16:creationId xmlns:a16="http://schemas.microsoft.com/office/drawing/2014/main" id="{85CC1EB8-A5F0-2545-9D41-2986908BFF8A}"/>
              </a:ext>
            </a:extLst>
          </p:cNvPr>
          <p:cNvSpPr txBox="1"/>
          <p:nvPr/>
        </p:nvSpPr>
        <p:spPr>
          <a:xfrm>
            <a:off x="683456" y="4808493"/>
            <a:ext cx="10190314" cy="162441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en-US" altLang="zh-CN" dirty="0"/>
              <a:t>2. </a:t>
            </a:r>
            <a:r>
              <a:rPr lang="zh-CN" altLang="en-US" dirty="0">
                <a:solidFill>
                  <a:srgbClr val="FF0000"/>
                </a:solidFill>
              </a:rPr>
              <a:t>其他真值信息</a:t>
            </a:r>
            <a:r>
              <a:rPr lang="zh-CN" altLang="en-US" dirty="0"/>
              <a:t>：</a:t>
            </a:r>
          </a:p>
          <a:p>
            <a:pPr marL="285750" indent="-285750">
              <a:lnSpc>
                <a:spcPct val="120000"/>
              </a:lnSpc>
              <a:spcBef>
                <a:spcPts val="600"/>
              </a:spcBef>
              <a:buFont typeface="Arial" panose="020B0604020202020204" pitchFamily="34" charset="0"/>
              <a:buChar char="•"/>
            </a:pPr>
            <a:r>
              <a:rPr lang="zh-CN" altLang="en-US" dirty="0"/>
              <a:t>语言描述：环境中对象的自然语言描述。</a:t>
            </a:r>
          </a:p>
          <a:p>
            <a:pPr marL="285750" indent="-285750">
              <a:lnSpc>
                <a:spcPct val="120000"/>
              </a:lnSpc>
              <a:spcBef>
                <a:spcPts val="600"/>
              </a:spcBef>
              <a:buFont typeface="Arial" panose="020B0604020202020204" pitchFamily="34" charset="0"/>
              <a:buChar char="•"/>
            </a:pPr>
            <a:r>
              <a:rPr lang="en-US" altLang="zh-CN" dirty="0"/>
              <a:t>3D </a:t>
            </a:r>
            <a:r>
              <a:rPr lang="zh-CN" altLang="en-US" dirty="0"/>
              <a:t>边界框：场景中物体的精确位置和范围信息。</a:t>
            </a:r>
          </a:p>
          <a:p>
            <a:pPr marL="285750" indent="-285750">
              <a:lnSpc>
                <a:spcPct val="120000"/>
              </a:lnSpc>
              <a:spcBef>
                <a:spcPts val="600"/>
              </a:spcBef>
              <a:buFont typeface="Arial" panose="020B0604020202020204" pitchFamily="34" charset="0"/>
              <a:buChar char="•"/>
            </a:pPr>
            <a:r>
              <a:rPr lang="zh-CN" altLang="en-US" dirty="0"/>
              <a:t>在基准任务中，机器人还配备有内置数字罗盘，可提供其当前的朝向真值。</a:t>
            </a:r>
            <a:endParaRPr lang="en-US" altLang="zh-CN" dirty="0"/>
          </a:p>
        </p:txBody>
      </p:sp>
      <p:sp>
        <p:nvSpPr>
          <p:cNvPr id="15" name="文本框 14">
            <a:extLst>
              <a:ext uri="{FF2B5EF4-FFF2-40B4-BE49-F238E27FC236}">
                <a16:creationId xmlns:a16="http://schemas.microsoft.com/office/drawing/2014/main" id="{CC3AFCB8-1155-A05E-DA2F-BC6133B32CAF}"/>
              </a:ext>
            </a:extLst>
          </p:cNvPr>
          <p:cNvSpPr txBox="1"/>
          <p:nvPr/>
        </p:nvSpPr>
        <p:spPr>
          <a:xfrm>
            <a:off x="683456" y="2192110"/>
            <a:ext cx="6094268" cy="39639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主要观察类型包括：</a:t>
            </a:r>
          </a:p>
        </p:txBody>
      </p:sp>
    </p:spTree>
    <p:extLst>
      <p:ext uri="{BB962C8B-B14F-4D97-AF65-F5344CB8AC3E}">
        <p14:creationId xmlns:p14="http://schemas.microsoft.com/office/powerpoint/2010/main" val="1212537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042B6-D9D7-F78C-CD96-D0FF344DEB4F}"/>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BF31031D-D6F7-7D06-B9D7-10440F7CDF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A003A2BC-F22D-7970-3991-A0C62D9C37B6}"/>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65E1ABE8-DE46-43F3-73DB-D0CC33345EDA}"/>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E1EE20D5-0878-2FA0-6C82-57E65E13EA29}"/>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BF8A36E3-E284-9483-2B3B-A71FA6390543}"/>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E338960D-A1C0-4897-AFBC-74EBF8C4DB5A}"/>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5C444E15-2306-148F-39B0-37940A7147DF}"/>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32183583-AA15-A6D6-7D80-819E66A6D0FC}"/>
              </a:ext>
            </a:extLst>
          </p:cNvPr>
          <p:cNvSpPr txBox="1"/>
          <p:nvPr/>
        </p:nvSpPr>
        <p:spPr>
          <a:xfrm>
            <a:off x="1842655" y="1353999"/>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具身智能体：动作控制空间</a:t>
            </a:r>
            <a:endParaRPr lang="en-US" altLang="zh-CN" sz="2400" b="1" dirty="0">
              <a:solidFill>
                <a:srgbClr val="2585C9"/>
              </a:solidFill>
              <a:latin typeface="+mj-ea"/>
              <a:ea typeface="+mj-ea"/>
              <a:cs typeface="Times New Roman" panose="02020603050405020304" pitchFamily="18" charset="0"/>
            </a:endParaRPr>
          </a:p>
        </p:txBody>
      </p:sp>
      <p:sp>
        <p:nvSpPr>
          <p:cNvPr id="12" name="文本框 11">
            <a:extLst>
              <a:ext uri="{FF2B5EF4-FFF2-40B4-BE49-F238E27FC236}">
                <a16:creationId xmlns:a16="http://schemas.microsoft.com/office/drawing/2014/main" id="{3AE14004-7884-2EB7-3587-9B56DB0B85F9}"/>
              </a:ext>
            </a:extLst>
          </p:cNvPr>
          <p:cNvSpPr txBox="1"/>
          <p:nvPr/>
        </p:nvSpPr>
        <p:spPr>
          <a:xfrm>
            <a:off x="687481" y="2664601"/>
            <a:ext cx="4788528" cy="187987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nSpc>
                <a:spcPct val="120000"/>
              </a:lnSpc>
              <a:spcBef>
                <a:spcPts val="600"/>
              </a:spcBef>
              <a:buFont typeface="Wingdings" panose="05000000000000000000" pitchFamily="2" charset="2"/>
              <a:buChar char="n"/>
            </a:pPr>
            <a:r>
              <a:rPr lang="zh-CN" altLang="en-US" dirty="0">
                <a:solidFill>
                  <a:srgbClr val="FF0000"/>
                </a:solidFill>
              </a:rPr>
              <a:t>车辆控制</a:t>
            </a:r>
            <a:r>
              <a:rPr lang="zh-CN" altLang="en-US" dirty="0"/>
              <a:t>：支持三种连续控制信号。</a:t>
            </a:r>
          </a:p>
          <a:p>
            <a:pPr marL="285750" indent="-285750">
              <a:lnSpc>
                <a:spcPct val="120000"/>
              </a:lnSpc>
              <a:spcBef>
                <a:spcPts val="600"/>
              </a:spcBef>
              <a:buFont typeface="Arial" panose="020B0604020202020204" pitchFamily="34" charset="0"/>
              <a:buChar char="•"/>
            </a:pPr>
            <a:r>
              <a:rPr lang="zh-CN" altLang="en-US" dirty="0"/>
              <a:t>加速、刹车、转向。</a:t>
            </a:r>
          </a:p>
          <a:p>
            <a:pPr marL="285750" indent="-285750">
              <a:lnSpc>
                <a:spcPct val="120000"/>
              </a:lnSpc>
              <a:spcBef>
                <a:spcPts val="600"/>
              </a:spcBef>
              <a:buFont typeface="Arial" panose="020B0604020202020204" pitchFamily="34" charset="0"/>
              <a:buChar char="•"/>
            </a:pPr>
            <a:r>
              <a:rPr lang="zh-CN" altLang="en-US" dirty="0"/>
              <a:t>每个动作都在设定范围内连续取值，例如更高的加速值对应更快的速度，更大的转向值对应更急的转弯。</a:t>
            </a:r>
          </a:p>
        </p:txBody>
      </p:sp>
      <p:sp>
        <p:nvSpPr>
          <p:cNvPr id="4" name="文本框 3">
            <a:extLst>
              <a:ext uri="{FF2B5EF4-FFF2-40B4-BE49-F238E27FC236}">
                <a16:creationId xmlns:a16="http://schemas.microsoft.com/office/drawing/2014/main" id="{B5D35969-A08A-518A-56EE-2E8FB5AE1EF9}"/>
              </a:ext>
            </a:extLst>
          </p:cNvPr>
          <p:cNvSpPr txBox="1"/>
          <p:nvPr/>
        </p:nvSpPr>
        <p:spPr>
          <a:xfrm>
            <a:off x="683456" y="1965316"/>
            <a:ext cx="10445208" cy="43018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en-US" altLang="zh-CN" sz="2000" dirty="0"/>
              <a:t>SWR </a:t>
            </a:r>
            <a:r>
              <a:rPr lang="zh-CN" altLang="en-US" sz="2000" dirty="0"/>
              <a:t>为不同类型的智能体设计了精细且连续的</a:t>
            </a:r>
            <a:r>
              <a:rPr lang="zh-CN" altLang="en-US" sz="2000" dirty="0">
                <a:solidFill>
                  <a:srgbClr val="FF0000"/>
                </a:solidFill>
              </a:rPr>
              <a:t>动作控制空间</a:t>
            </a:r>
            <a:r>
              <a:rPr lang="zh-CN" altLang="en-US" sz="2000" dirty="0"/>
              <a:t>：</a:t>
            </a:r>
            <a:endParaRPr lang="en-US" altLang="zh-CN" sz="2000" dirty="0">
              <a:solidFill>
                <a:srgbClr val="FF0000"/>
              </a:solidFill>
            </a:endParaRPr>
          </a:p>
        </p:txBody>
      </p:sp>
      <p:sp>
        <p:nvSpPr>
          <p:cNvPr id="6" name="文本框 5">
            <a:extLst>
              <a:ext uri="{FF2B5EF4-FFF2-40B4-BE49-F238E27FC236}">
                <a16:creationId xmlns:a16="http://schemas.microsoft.com/office/drawing/2014/main" id="{9B37535D-BAC6-B8E2-9AE7-D6FE1298411B}"/>
              </a:ext>
            </a:extLst>
          </p:cNvPr>
          <p:cNvSpPr txBox="1"/>
          <p:nvPr/>
        </p:nvSpPr>
        <p:spPr>
          <a:xfrm>
            <a:off x="687481" y="4766637"/>
            <a:ext cx="5162601" cy="1215076"/>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nSpc>
                <a:spcPct val="120000"/>
              </a:lnSpc>
              <a:spcBef>
                <a:spcPts val="600"/>
              </a:spcBef>
              <a:buFont typeface="Wingdings" panose="05000000000000000000" pitchFamily="2" charset="2"/>
              <a:buChar char="n"/>
            </a:pPr>
            <a:r>
              <a:rPr lang="zh-CN" altLang="en-US" dirty="0">
                <a:solidFill>
                  <a:srgbClr val="FF0000"/>
                </a:solidFill>
              </a:rPr>
              <a:t>机器人控制</a:t>
            </a:r>
            <a:r>
              <a:rPr lang="zh-CN" altLang="en-US" dirty="0"/>
              <a:t>：</a:t>
            </a:r>
          </a:p>
          <a:p>
            <a:pPr marL="285750" indent="-285750">
              <a:lnSpc>
                <a:spcPct val="120000"/>
              </a:lnSpc>
              <a:spcBef>
                <a:spcPts val="600"/>
              </a:spcBef>
              <a:buFont typeface="Arial" panose="020B0604020202020204" pitchFamily="34" charset="0"/>
              <a:buChar char="•"/>
            </a:pPr>
            <a:r>
              <a:rPr lang="zh-CN" altLang="en-US" dirty="0"/>
              <a:t>平移：前、后、左、右的连续移动。</a:t>
            </a:r>
          </a:p>
          <a:p>
            <a:pPr marL="285750" indent="-285750">
              <a:lnSpc>
                <a:spcPct val="120000"/>
              </a:lnSpc>
              <a:spcBef>
                <a:spcPts val="600"/>
              </a:spcBef>
              <a:buFont typeface="Arial" panose="020B0604020202020204" pitchFamily="34" charset="0"/>
              <a:buChar char="•"/>
            </a:pPr>
            <a:r>
              <a:rPr lang="zh-CN" altLang="en-US" dirty="0"/>
              <a:t>旋转：自由角度的旋转。</a:t>
            </a:r>
          </a:p>
        </p:txBody>
      </p:sp>
      <p:sp>
        <p:nvSpPr>
          <p:cNvPr id="7" name="文本框 6">
            <a:extLst>
              <a:ext uri="{FF2B5EF4-FFF2-40B4-BE49-F238E27FC236}">
                <a16:creationId xmlns:a16="http://schemas.microsoft.com/office/drawing/2014/main" id="{356219FF-7477-94C3-4570-152A3026998E}"/>
              </a:ext>
            </a:extLst>
          </p:cNvPr>
          <p:cNvSpPr txBox="1"/>
          <p:nvPr/>
        </p:nvSpPr>
        <p:spPr>
          <a:xfrm>
            <a:off x="5476009" y="2667146"/>
            <a:ext cx="5910746" cy="2775503"/>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nSpc>
                <a:spcPct val="120000"/>
              </a:lnSpc>
              <a:spcBef>
                <a:spcPts val="600"/>
              </a:spcBef>
              <a:buFont typeface="Wingdings" panose="05000000000000000000" pitchFamily="2" charset="2"/>
              <a:buChar char="n"/>
            </a:pPr>
            <a:r>
              <a:rPr lang="zh-CN" altLang="en-US" dirty="0">
                <a:solidFill>
                  <a:srgbClr val="FF0000"/>
                </a:solidFill>
              </a:rPr>
              <a:t>人类控制</a:t>
            </a:r>
            <a:r>
              <a:rPr lang="zh-CN" altLang="en-US" dirty="0"/>
              <a:t>：动作分为两类，模拟城市环境中的行为。</a:t>
            </a:r>
          </a:p>
          <a:p>
            <a:pPr marL="285750" indent="-285750">
              <a:lnSpc>
                <a:spcPct val="120000"/>
              </a:lnSpc>
              <a:spcBef>
                <a:spcPts val="600"/>
              </a:spcBef>
              <a:buFont typeface="Arial" panose="020B0604020202020204" pitchFamily="34" charset="0"/>
              <a:buChar char="•"/>
            </a:pPr>
            <a:r>
              <a:rPr lang="zh-CN" altLang="en-US" dirty="0"/>
              <a:t>导航动作：移动、转向。</a:t>
            </a:r>
          </a:p>
          <a:p>
            <a:pPr marL="285750" indent="-285750">
              <a:lnSpc>
                <a:spcPct val="120000"/>
              </a:lnSpc>
              <a:spcBef>
                <a:spcPts val="600"/>
              </a:spcBef>
              <a:buFont typeface="Arial" panose="020B0604020202020204" pitchFamily="34" charset="0"/>
              <a:buChar char="•"/>
            </a:pPr>
            <a:r>
              <a:rPr lang="zh-CN" altLang="en-US" dirty="0"/>
              <a:t>交互动作，分为三组：</a:t>
            </a:r>
          </a:p>
          <a:p>
            <a:pPr marL="742950" lvl="1" indent="-285750">
              <a:lnSpc>
                <a:spcPct val="120000"/>
              </a:lnSpc>
              <a:spcBef>
                <a:spcPts val="600"/>
              </a:spcBef>
              <a:buFont typeface="Arial" panose="020B0604020202020204" pitchFamily="34" charset="0"/>
              <a:buChar char="•"/>
            </a:pPr>
            <a:r>
              <a:rPr lang="zh-CN" altLang="en-US" dirty="0"/>
              <a:t>人</a:t>
            </a:r>
            <a:r>
              <a:rPr lang="en-US" altLang="zh-CN" dirty="0"/>
              <a:t>-</a:t>
            </a:r>
            <a:r>
              <a:rPr lang="zh-CN" altLang="en-US" dirty="0"/>
              <a:t>物交互：例如拾起</a:t>
            </a:r>
            <a:r>
              <a:rPr lang="en-US" altLang="zh-CN" dirty="0"/>
              <a:t>/</a:t>
            </a:r>
            <a:r>
              <a:rPr lang="zh-CN" altLang="en-US" dirty="0"/>
              <a:t>放下物体、坐下</a:t>
            </a:r>
            <a:r>
              <a:rPr lang="en-US" altLang="zh-CN" dirty="0"/>
              <a:t>/</a:t>
            </a:r>
            <a:r>
              <a:rPr lang="zh-CN" altLang="en-US" dirty="0"/>
              <a:t>站起。</a:t>
            </a:r>
          </a:p>
          <a:p>
            <a:pPr marL="742950" lvl="1" indent="-285750">
              <a:lnSpc>
                <a:spcPct val="120000"/>
              </a:lnSpc>
              <a:spcBef>
                <a:spcPts val="600"/>
              </a:spcBef>
              <a:buFont typeface="Arial" panose="020B0604020202020204" pitchFamily="34" charset="0"/>
              <a:buChar char="•"/>
            </a:pPr>
            <a:r>
              <a:rPr lang="zh-CN" altLang="en-US" dirty="0"/>
              <a:t>人</a:t>
            </a:r>
            <a:r>
              <a:rPr lang="en-US" altLang="zh-CN" dirty="0"/>
              <a:t>-</a:t>
            </a:r>
            <a:r>
              <a:rPr lang="zh-CN" altLang="en-US" dirty="0"/>
              <a:t>车交互：例如驾驶、进入</a:t>
            </a:r>
            <a:r>
              <a:rPr lang="en-US" altLang="zh-CN" dirty="0"/>
              <a:t>/</a:t>
            </a:r>
            <a:r>
              <a:rPr lang="zh-CN" altLang="en-US" dirty="0"/>
              <a:t>离开车辆、打开</a:t>
            </a:r>
            <a:r>
              <a:rPr lang="en-US" altLang="zh-CN" dirty="0"/>
              <a:t>/</a:t>
            </a:r>
            <a:r>
              <a:rPr lang="zh-CN" altLang="en-US" dirty="0"/>
              <a:t>关闭后备箱。</a:t>
            </a:r>
          </a:p>
          <a:p>
            <a:pPr marL="742950" lvl="1" indent="-285750">
              <a:lnSpc>
                <a:spcPct val="120000"/>
              </a:lnSpc>
              <a:spcBef>
                <a:spcPts val="600"/>
              </a:spcBef>
              <a:buFont typeface="Arial" panose="020B0604020202020204" pitchFamily="34" charset="0"/>
              <a:buChar char="•"/>
            </a:pPr>
            <a:r>
              <a:rPr lang="zh-CN" altLang="en-US" dirty="0"/>
              <a:t>人</a:t>
            </a:r>
            <a:r>
              <a:rPr lang="en-US" altLang="zh-CN" dirty="0"/>
              <a:t>-</a:t>
            </a:r>
            <a:r>
              <a:rPr lang="zh-CN" altLang="en-US" dirty="0"/>
              <a:t>人交互：例如挥手、争论、指路。</a:t>
            </a:r>
          </a:p>
        </p:txBody>
      </p:sp>
    </p:spTree>
    <p:extLst>
      <p:ext uri="{BB962C8B-B14F-4D97-AF65-F5344CB8AC3E}">
        <p14:creationId xmlns:p14="http://schemas.microsoft.com/office/powerpoint/2010/main" val="424729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64C76-003B-4238-2FA1-D0938EDCA491}"/>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A2F50203-FCA6-55BE-C0EB-0F1668F6F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F48C2206-FB6E-6224-4CDE-AF5EFC3E534A}"/>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6F34D239-D382-1798-F164-15F036CF9CFA}"/>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EBC7547B-C5DE-5903-D989-8939292D5399}"/>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B18E8241-A127-72D5-5F74-F0675C5EE560}"/>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D678B178-07A9-0820-7CC6-10E0E23A0668}"/>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7673A989-F5CC-B443-8D23-D41AC9BA2B48}"/>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C5A48232-E952-0C1D-6D92-41F3F24B4F27}"/>
              </a:ext>
            </a:extLst>
          </p:cNvPr>
          <p:cNvSpPr txBox="1"/>
          <p:nvPr/>
        </p:nvSpPr>
        <p:spPr>
          <a:xfrm>
            <a:off x="1842655" y="1505818"/>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行人及交通仿真</a:t>
            </a:r>
            <a:endParaRPr lang="en-US" altLang="zh-CN" sz="2400" b="1" dirty="0">
              <a:solidFill>
                <a:srgbClr val="2585C9"/>
              </a:solidFill>
              <a:latin typeface="+mj-ea"/>
              <a:ea typeface="+mj-ea"/>
              <a:cs typeface="Times New Roman" panose="02020603050405020304" pitchFamily="18" charset="0"/>
            </a:endParaRPr>
          </a:p>
        </p:txBody>
      </p:sp>
      <p:sp>
        <p:nvSpPr>
          <p:cNvPr id="8" name="文本框 7">
            <a:extLst>
              <a:ext uri="{FF2B5EF4-FFF2-40B4-BE49-F238E27FC236}">
                <a16:creationId xmlns:a16="http://schemas.microsoft.com/office/drawing/2014/main" id="{A5A95CE4-FD8D-37C0-629D-5B51DA257C84}"/>
              </a:ext>
            </a:extLst>
          </p:cNvPr>
          <p:cNvSpPr txBox="1"/>
          <p:nvPr/>
        </p:nvSpPr>
        <p:spPr>
          <a:xfrm>
            <a:off x="683456" y="2074332"/>
            <a:ext cx="10445208" cy="1168846"/>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sz="2000" dirty="0"/>
              <a:t>交通仿真的核心目标是在</a:t>
            </a:r>
            <a:r>
              <a:rPr lang="zh-CN" altLang="en-US" sz="2000" dirty="0">
                <a:solidFill>
                  <a:srgbClr val="FF0000"/>
                </a:solidFill>
              </a:rPr>
              <a:t>生成的城市地图上，协调车辆和行人的运动</a:t>
            </a:r>
            <a:r>
              <a:rPr lang="zh-CN" altLang="en-US" sz="2000" dirty="0"/>
              <a:t>，以创建动态的城市场景。该系统支持</a:t>
            </a:r>
            <a:r>
              <a:rPr lang="zh-CN" altLang="en-US" sz="2000" dirty="0">
                <a:solidFill>
                  <a:srgbClr val="FF0000"/>
                </a:solidFill>
              </a:rPr>
              <a:t>路线分配、交叉口控制和行人流模拟</a:t>
            </a:r>
            <a:r>
              <a:rPr lang="zh-CN" altLang="en-US" sz="2000" dirty="0"/>
              <a:t>，运行在一个固定时间步长的更新循环中，以确保实时更新的一致性。</a:t>
            </a:r>
            <a:endParaRPr lang="en-US" altLang="zh-CN" sz="2000" dirty="0">
              <a:solidFill>
                <a:srgbClr val="FF0000"/>
              </a:solidFill>
            </a:endParaRPr>
          </a:p>
        </p:txBody>
      </p:sp>
      <p:sp>
        <p:nvSpPr>
          <p:cNvPr id="7" name="文本框 6">
            <a:extLst>
              <a:ext uri="{FF2B5EF4-FFF2-40B4-BE49-F238E27FC236}">
                <a16:creationId xmlns:a16="http://schemas.microsoft.com/office/drawing/2014/main" id="{F1A2DF5C-0CA9-8709-D4E1-0DEAB5DF6AF7}"/>
              </a:ext>
            </a:extLst>
          </p:cNvPr>
          <p:cNvSpPr txBox="1"/>
          <p:nvPr/>
        </p:nvSpPr>
        <p:spPr>
          <a:xfrm>
            <a:off x="683456" y="4666279"/>
            <a:ext cx="8044907" cy="39574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endParaRPr lang="en-US" altLang="zh-CN" dirty="0">
              <a:solidFill>
                <a:srgbClr val="FF0000"/>
              </a:solidFill>
            </a:endParaRPr>
          </a:p>
        </p:txBody>
      </p:sp>
      <p:sp>
        <p:nvSpPr>
          <p:cNvPr id="4" name="文本框 3">
            <a:extLst>
              <a:ext uri="{FF2B5EF4-FFF2-40B4-BE49-F238E27FC236}">
                <a16:creationId xmlns:a16="http://schemas.microsoft.com/office/drawing/2014/main" id="{DDED5A82-208B-5219-9522-368E1736B47B}"/>
              </a:ext>
            </a:extLst>
          </p:cNvPr>
          <p:cNvSpPr txBox="1"/>
          <p:nvPr/>
        </p:nvSpPr>
        <p:spPr>
          <a:xfrm>
            <a:off x="683456" y="3476505"/>
            <a:ext cx="10445208" cy="1245790"/>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lnSpc>
                <a:spcPct val="120000"/>
              </a:lnSpc>
              <a:spcBef>
                <a:spcPts val="600"/>
              </a:spcBef>
              <a:buFont typeface="Arial" panose="020B0604020202020204" pitchFamily="34" charset="0"/>
              <a:buChar char="•"/>
            </a:pPr>
            <a:r>
              <a:rPr lang="zh-CN" altLang="en-US" sz="2000" dirty="0">
                <a:solidFill>
                  <a:srgbClr val="FF0000"/>
                </a:solidFill>
              </a:rPr>
              <a:t>车辆运动</a:t>
            </a:r>
            <a:r>
              <a:rPr lang="zh-CN" altLang="en-US" sz="2000" dirty="0"/>
              <a:t>由</a:t>
            </a:r>
            <a:r>
              <a:rPr lang="zh-CN" altLang="en-US" sz="2000" dirty="0">
                <a:solidFill>
                  <a:srgbClr val="FF0000"/>
                </a:solidFill>
              </a:rPr>
              <a:t>基于反馈的模型控制</a:t>
            </a:r>
            <a:r>
              <a:rPr lang="zh-CN" altLang="en-US" sz="2000" dirty="0"/>
              <a:t>，该模型使用</a:t>
            </a:r>
            <a:r>
              <a:rPr lang="en-US" altLang="zh-CN" sz="2000" dirty="0"/>
              <a:t>PID</a:t>
            </a:r>
            <a:r>
              <a:rPr lang="zh-CN" altLang="en-US" sz="2000" dirty="0"/>
              <a:t>控制器，并采用经验调整的参数，以实现真实的加速、制动和转向动态。</a:t>
            </a:r>
            <a:endParaRPr lang="en-US" altLang="zh-CN" sz="2000" dirty="0"/>
          </a:p>
          <a:p>
            <a:pPr marL="342900" indent="-342900">
              <a:lnSpc>
                <a:spcPct val="120000"/>
              </a:lnSpc>
              <a:spcBef>
                <a:spcPts val="600"/>
              </a:spcBef>
              <a:buFont typeface="Arial" panose="020B0604020202020204" pitchFamily="34" charset="0"/>
              <a:buChar char="•"/>
            </a:pPr>
            <a:r>
              <a:rPr lang="zh-CN" altLang="en-US" sz="2000" dirty="0">
                <a:solidFill>
                  <a:srgbClr val="FF0000"/>
                </a:solidFill>
              </a:rPr>
              <a:t>行人</a:t>
            </a:r>
            <a:r>
              <a:rPr lang="zh-CN" altLang="en-US" sz="2000" dirty="0"/>
              <a:t>遵循</a:t>
            </a:r>
            <a:r>
              <a:rPr lang="zh-CN" altLang="en-US" sz="2000" dirty="0">
                <a:solidFill>
                  <a:srgbClr val="FF0000"/>
                </a:solidFill>
              </a:rPr>
              <a:t>轻量级模型</a:t>
            </a:r>
            <a:r>
              <a:rPr lang="zh-CN" altLang="en-US" sz="2000" dirty="0"/>
              <a:t>，根据角度差异逐步调整朝向目标的方向。</a:t>
            </a:r>
            <a:endParaRPr lang="en-US" altLang="zh-CN" sz="2000" dirty="0"/>
          </a:p>
        </p:txBody>
      </p:sp>
      <p:sp>
        <p:nvSpPr>
          <p:cNvPr id="6" name="文本框 5">
            <a:extLst>
              <a:ext uri="{FF2B5EF4-FFF2-40B4-BE49-F238E27FC236}">
                <a16:creationId xmlns:a16="http://schemas.microsoft.com/office/drawing/2014/main" id="{F33C1FA7-BCEB-26D2-ED69-58C04DA9505F}"/>
              </a:ext>
            </a:extLst>
          </p:cNvPr>
          <p:cNvSpPr txBox="1"/>
          <p:nvPr/>
        </p:nvSpPr>
        <p:spPr>
          <a:xfrm>
            <a:off x="683456" y="4955622"/>
            <a:ext cx="10445208" cy="79951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lnSpc>
                <a:spcPct val="120000"/>
              </a:lnSpc>
              <a:spcBef>
                <a:spcPts val="600"/>
              </a:spcBef>
              <a:buFont typeface="Arial" panose="020B0604020202020204" pitchFamily="34" charset="0"/>
              <a:buChar char="•"/>
            </a:pPr>
            <a:r>
              <a:rPr lang="zh-CN" altLang="en-US" sz="2000" dirty="0"/>
              <a:t>为了模拟真实模式，</a:t>
            </a:r>
            <a:r>
              <a:rPr lang="en-US" altLang="zh-CN" sz="2000" dirty="0"/>
              <a:t>SWR</a:t>
            </a:r>
            <a:r>
              <a:rPr lang="zh-CN" altLang="en-US" sz="2000" dirty="0"/>
              <a:t>在交叉口使用</a:t>
            </a:r>
            <a:r>
              <a:rPr lang="zh-CN" altLang="en-US" sz="2000" dirty="0">
                <a:solidFill>
                  <a:srgbClr val="FF0000"/>
                </a:solidFill>
              </a:rPr>
              <a:t>概率路由策略</a:t>
            </a:r>
            <a:r>
              <a:rPr lang="zh-CN" altLang="en-US" sz="2000" dirty="0"/>
              <a:t>，智能体根据预定义的概率选择路径。这种随机行为引入了自然的可变性，并增强了场景的多样性。</a:t>
            </a:r>
            <a:endParaRPr lang="en-US" altLang="zh-CN" sz="2000" dirty="0"/>
          </a:p>
        </p:txBody>
      </p:sp>
    </p:spTree>
    <p:extLst>
      <p:ext uri="{BB962C8B-B14F-4D97-AF65-F5344CB8AC3E}">
        <p14:creationId xmlns:p14="http://schemas.microsoft.com/office/powerpoint/2010/main" val="4119972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72EA-4095-C6B9-EA87-4E00423DE414}"/>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5FD410DC-70BF-CB20-7838-8266762030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73511803-A1D7-AA56-409C-8BA62D3856BE}"/>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8D81D207-33BD-AF8F-3414-1F27C03DD39A}"/>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3AA5353B-9E01-9CA1-1123-FBF957561AFF}"/>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ACF092D3-7CA8-FF02-F732-C8F5A7BD17C0}"/>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DF08C483-19CA-DE1D-807F-15102CEDE684}"/>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F35153AF-FCD8-63B1-9488-370438DB4B62}"/>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6820BE39-DE11-DD2F-9D88-D5A66A0F312B}"/>
              </a:ext>
            </a:extLst>
          </p:cNvPr>
          <p:cNvSpPr txBox="1"/>
          <p:nvPr/>
        </p:nvSpPr>
        <p:spPr>
          <a:xfrm>
            <a:off x="1842655" y="1179407"/>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行人及交通仿真</a:t>
            </a:r>
            <a:endParaRPr lang="en-US" altLang="zh-CN" sz="2400" b="1" dirty="0">
              <a:solidFill>
                <a:srgbClr val="2585C9"/>
              </a:solidFill>
              <a:latin typeface="+mj-ea"/>
              <a:ea typeface="+mj-ea"/>
              <a:cs typeface="Times New Roman" panose="02020603050405020304" pitchFamily="18" charset="0"/>
            </a:endParaRPr>
          </a:p>
        </p:txBody>
      </p:sp>
      <p:sp>
        <p:nvSpPr>
          <p:cNvPr id="8" name="文本框 7">
            <a:extLst>
              <a:ext uri="{FF2B5EF4-FFF2-40B4-BE49-F238E27FC236}">
                <a16:creationId xmlns:a16="http://schemas.microsoft.com/office/drawing/2014/main" id="{9E94CC35-801D-BB6C-C284-9A12D0257838}"/>
              </a:ext>
            </a:extLst>
          </p:cNvPr>
          <p:cNvSpPr txBox="1"/>
          <p:nvPr/>
        </p:nvSpPr>
        <p:spPr>
          <a:xfrm>
            <a:off x="683455" y="1696658"/>
            <a:ext cx="10663417" cy="1769010"/>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sz="2000" dirty="0"/>
              <a:t>交通系统深度依赖于</a:t>
            </a:r>
            <a:r>
              <a:rPr lang="zh-CN" altLang="en-US" sz="2000" dirty="0">
                <a:solidFill>
                  <a:srgbClr val="FF0000"/>
                </a:solidFill>
              </a:rPr>
              <a:t>路径点系统</a:t>
            </a:r>
            <a:r>
              <a:rPr lang="zh-CN" altLang="en-US" sz="2000" dirty="0"/>
              <a:t>。其工作流程可以概括为：</a:t>
            </a:r>
          </a:p>
          <a:p>
            <a:pPr marL="457200" indent="-457200">
              <a:lnSpc>
                <a:spcPct val="120000"/>
              </a:lnSpc>
              <a:spcBef>
                <a:spcPts val="600"/>
              </a:spcBef>
              <a:buFont typeface="+mj-lt"/>
              <a:buAutoNum type="arabicPeriod"/>
            </a:pPr>
            <a:r>
              <a:rPr lang="zh-CN" altLang="en-US" sz="2000" dirty="0"/>
              <a:t>在程序化城市生成后，建立一个覆盖全城的路径点网络，包含道路路径点和交叉口路径点。</a:t>
            </a:r>
          </a:p>
          <a:p>
            <a:pPr marL="457200" indent="-457200">
              <a:lnSpc>
                <a:spcPct val="120000"/>
              </a:lnSpc>
              <a:spcBef>
                <a:spcPts val="600"/>
              </a:spcBef>
              <a:buFont typeface="+mj-lt"/>
              <a:buAutoNum type="arabicPeriod"/>
            </a:pPr>
            <a:r>
              <a:rPr lang="zh-CN" altLang="en-US" sz="2000" dirty="0"/>
              <a:t>在仿真开始前，为每个行人和车辆采样一个由相连路径点序列构成的行驶路线。</a:t>
            </a:r>
          </a:p>
          <a:p>
            <a:pPr marL="457200" indent="-457200">
              <a:lnSpc>
                <a:spcPct val="120000"/>
              </a:lnSpc>
              <a:spcBef>
                <a:spcPts val="600"/>
              </a:spcBef>
              <a:buFont typeface="+mj-lt"/>
              <a:buAutoNum type="arabicPeriod"/>
            </a:pPr>
            <a:r>
              <a:rPr lang="zh-CN" altLang="en-US" sz="2000" dirty="0"/>
              <a:t>每个智能体遵循其被分配的路径点序列移动。</a:t>
            </a:r>
          </a:p>
        </p:txBody>
      </p:sp>
      <p:sp>
        <p:nvSpPr>
          <p:cNvPr id="10" name="文本框 9">
            <a:extLst>
              <a:ext uri="{FF2B5EF4-FFF2-40B4-BE49-F238E27FC236}">
                <a16:creationId xmlns:a16="http://schemas.microsoft.com/office/drawing/2014/main" id="{462669B0-760D-98E7-8ADB-F1DD930484C4}"/>
              </a:ext>
            </a:extLst>
          </p:cNvPr>
          <p:cNvSpPr txBox="1"/>
          <p:nvPr/>
        </p:nvSpPr>
        <p:spPr>
          <a:xfrm>
            <a:off x="683454" y="3474366"/>
            <a:ext cx="10663417" cy="72878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lnSpc>
                <a:spcPct val="120000"/>
              </a:lnSpc>
              <a:spcBef>
                <a:spcPts val="600"/>
              </a:spcBef>
              <a:buFont typeface="Arial" panose="020B0604020202020204" pitchFamily="34" charset="0"/>
              <a:buChar char="•"/>
            </a:pPr>
            <a:r>
              <a:rPr lang="zh-CN" altLang="en-US" dirty="0"/>
              <a:t>当智能体到达一个交叉口路径点时，它会检查交通灯状态，如果信号灯为绿色且剩余时间超过</a:t>
            </a:r>
            <a:r>
              <a:rPr lang="en-US" altLang="zh-CN" dirty="0"/>
              <a:t>15</a:t>
            </a:r>
            <a:r>
              <a:rPr lang="zh-CN" altLang="en-US" dirty="0"/>
              <a:t>秒，则继续通行，否则继续等待。</a:t>
            </a:r>
            <a:endParaRPr lang="en-US" altLang="zh-CN" dirty="0">
              <a:solidFill>
                <a:srgbClr val="FF0000"/>
              </a:solidFill>
            </a:endParaRPr>
          </a:p>
        </p:txBody>
      </p:sp>
      <p:pic>
        <p:nvPicPr>
          <p:cNvPr id="12" name="图片 11" descr="图片包含 游戏机, 汽车, 火车&#10;&#10;AI 生成的内容可能不正确。">
            <a:extLst>
              <a:ext uri="{FF2B5EF4-FFF2-40B4-BE49-F238E27FC236}">
                <a16:creationId xmlns:a16="http://schemas.microsoft.com/office/drawing/2014/main" id="{10924CFC-68F3-4E60-6878-04DC73AD2196}"/>
              </a:ext>
            </a:extLst>
          </p:cNvPr>
          <p:cNvPicPr>
            <a:picLocks noChangeAspect="1"/>
          </p:cNvPicPr>
          <p:nvPr/>
        </p:nvPicPr>
        <p:blipFill>
          <a:blip r:embed="rId4"/>
          <a:stretch>
            <a:fillRect/>
          </a:stretch>
        </p:blipFill>
        <p:spPr>
          <a:xfrm>
            <a:off x="2162175" y="4131369"/>
            <a:ext cx="7867650" cy="2457450"/>
          </a:xfrm>
          <a:prstGeom prst="rect">
            <a:avLst/>
          </a:prstGeom>
        </p:spPr>
      </p:pic>
    </p:spTree>
    <p:extLst>
      <p:ext uri="{BB962C8B-B14F-4D97-AF65-F5344CB8AC3E}">
        <p14:creationId xmlns:p14="http://schemas.microsoft.com/office/powerpoint/2010/main" val="263096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709575EE-7646-235C-4166-90B5B32FC7FC}"/>
              </a:ext>
            </a:extLst>
          </p:cNvPr>
          <p:cNvSpPr txBox="1"/>
          <p:nvPr/>
        </p:nvSpPr>
        <p:spPr>
          <a:xfrm>
            <a:off x="1714902" y="1579214"/>
            <a:ext cx="3122274" cy="511807"/>
          </a:xfrm>
          <a:prstGeom prst="rect">
            <a:avLst/>
          </a:prstGeom>
          <a:noFill/>
        </p:spPr>
        <p:txBody>
          <a:bodyPr wrap="square">
            <a:spAutoFit/>
          </a:bodyPr>
          <a:lstStyle/>
          <a:p>
            <a:pPr>
              <a:lnSpc>
                <a:spcPct val="125000"/>
              </a:lnSpc>
              <a:spcBef>
                <a:spcPts val="120"/>
              </a:spcBef>
              <a:buClr>
                <a:srgbClr val="0070C0"/>
              </a:buClr>
              <a:defRPr/>
            </a:pPr>
            <a:r>
              <a:rPr lang="zh-CN" altLang="en-US" sz="2400" b="1" dirty="0">
                <a:solidFill>
                  <a:srgbClr val="2585C9"/>
                </a:solidFill>
                <a:latin typeface="+mj-ea"/>
                <a:ea typeface="+mj-ea"/>
                <a:cs typeface="Times New Roman" panose="02020603050405020304" pitchFamily="18" charset="0"/>
              </a:rPr>
              <a:t>问题与背景</a:t>
            </a:r>
            <a:endParaRPr lang="zh-CN" altLang="zh-CN" sz="2400" b="1" dirty="0">
              <a:solidFill>
                <a:srgbClr val="2585C9"/>
              </a:solidFill>
              <a:latin typeface="+mj-ea"/>
              <a:ea typeface="+mj-ea"/>
              <a:cs typeface="Times New Roman" panose="02020603050405020304" pitchFamily="18" charset="0"/>
            </a:endParaRPr>
          </a:p>
        </p:txBody>
      </p:sp>
      <p:sp>
        <p:nvSpPr>
          <p:cNvPr id="9" name="文本框 8">
            <a:extLst>
              <a:ext uri="{FF2B5EF4-FFF2-40B4-BE49-F238E27FC236}">
                <a16:creationId xmlns:a16="http://schemas.microsoft.com/office/drawing/2014/main" id="{85C0361D-DF56-5334-DA3E-7A789D0B5D05}"/>
              </a:ext>
            </a:extLst>
          </p:cNvPr>
          <p:cNvSpPr txBox="1"/>
          <p:nvPr/>
        </p:nvSpPr>
        <p:spPr>
          <a:xfrm>
            <a:off x="827664" y="2231798"/>
            <a:ext cx="10600135" cy="3184846"/>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nSpc>
                <a:spcPct val="120000"/>
              </a:lnSpc>
              <a:spcBef>
                <a:spcPts val="1200"/>
              </a:spcBef>
              <a:buFont typeface="Arial" panose="020B0604020202020204" pitchFamily="34" charset="0"/>
              <a:buChar char="•"/>
            </a:pPr>
            <a:r>
              <a:rPr lang="zh-CN" altLang="en-US" dirty="0">
                <a:solidFill>
                  <a:schemeClr val="tx1"/>
                </a:solidFill>
              </a:rPr>
              <a:t>近年来机器人基础模型的进步推动了通用机器人发展，这类机器人能通过多模态输入在开放式场景中执行多样化任务，但训练与系统评估</a:t>
            </a:r>
            <a:r>
              <a:rPr lang="zh-CN" altLang="en-US" dirty="0">
                <a:solidFill>
                  <a:srgbClr val="FF0000"/>
                </a:solidFill>
              </a:rPr>
              <a:t>高度依赖高保真具身仿真器</a:t>
            </a:r>
            <a:r>
              <a:rPr lang="zh-CN" altLang="en-US" dirty="0">
                <a:solidFill>
                  <a:schemeClr val="tx1"/>
                </a:solidFill>
              </a:rPr>
              <a:t>。</a:t>
            </a:r>
            <a:endParaRPr lang="en-US" altLang="zh-CN" dirty="0">
              <a:solidFill>
                <a:schemeClr val="tx1"/>
              </a:solidFill>
            </a:endParaRPr>
          </a:p>
          <a:p>
            <a:pPr marL="285750" indent="-285750">
              <a:lnSpc>
                <a:spcPct val="120000"/>
              </a:lnSpc>
              <a:spcBef>
                <a:spcPts val="1200"/>
              </a:spcBef>
              <a:buFont typeface="Arial" panose="020B0604020202020204" pitchFamily="34" charset="0"/>
              <a:buChar char="•"/>
            </a:pPr>
            <a:r>
              <a:rPr lang="zh-CN" altLang="en-US" dirty="0">
                <a:solidFill>
                  <a:schemeClr val="tx1"/>
                </a:solidFill>
              </a:rPr>
              <a:t>现有主流仿真器（如 </a:t>
            </a:r>
            <a:r>
              <a:rPr lang="en-US" altLang="zh-CN" dirty="0">
                <a:solidFill>
                  <a:schemeClr val="tx1"/>
                </a:solidFill>
              </a:rPr>
              <a:t>Habitat 3</a:t>
            </a:r>
            <a:r>
              <a:rPr lang="zh-CN" altLang="en-US" dirty="0">
                <a:solidFill>
                  <a:schemeClr val="tx1"/>
                </a:solidFill>
              </a:rPr>
              <a:t>、</a:t>
            </a:r>
            <a:r>
              <a:rPr lang="en-US" altLang="zh-CN" dirty="0" err="1">
                <a:solidFill>
                  <a:schemeClr val="tx1"/>
                </a:solidFill>
              </a:rPr>
              <a:t>RoboTHOR</a:t>
            </a:r>
            <a:r>
              <a:rPr lang="zh-CN" altLang="en-US" dirty="0">
                <a:solidFill>
                  <a:schemeClr val="tx1"/>
                </a:solidFill>
              </a:rPr>
              <a:t>）</a:t>
            </a:r>
            <a:r>
              <a:rPr lang="zh-CN" altLang="en-US" dirty="0">
                <a:solidFill>
                  <a:srgbClr val="FF0000"/>
                </a:solidFill>
              </a:rPr>
              <a:t>多聚焦室内 </a:t>
            </a:r>
            <a:r>
              <a:rPr lang="en-US" altLang="zh-CN" dirty="0">
                <a:solidFill>
                  <a:srgbClr val="FF0000"/>
                </a:solidFill>
              </a:rPr>
              <a:t>/ </a:t>
            </a:r>
            <a:r>
              <a:rPr lang="zh-CN" altLang="en-US" dirty="0">
                <a:solidFill>
                  <a:srgbClr val="FF0000"/>
                </a:solidFill>
              </a:rPr>
              <a:t>桌面级任务</a:t>
            </a:r>
            <a:r>
              <a:rPr lang="zh-CN" altLang="en-US" dirty="0">
                <a:solidFill>
                  <a:schemeClr val="tx1"/>
                </a:solidFill>
              </a:rPr>
              <a:t>，难以满足户外城市场景的研发需求。</a:t>
            </a:r>
            <a:endParaRPr lang="en-US" altLang="zh-CN" dirty="0">
              <a:solidFill>
                <a:schemeClr val="tx1"/>
              </a:solidFill>
            </a:endParaRPr>
          </a:p>
          <a:p>
            <a:pPr marL="285750" indent="-285750">
              <a:lnSpc>
                <a:spcPct val="120000"/>
              </a:lnSpc>
              <a:spcBef>
                <a:spcPts val="1200"/>
              </a:spcBef>
              <a:buFont typeface="Arial" panose="020B0604020202020204" pitchFamily="34" charset="0"/>
              <a:buChar char="•"/>
            </a:pPr>
            <a:r>
              <a:rPr lang="zh-CN" altLang="en-US" dirty="0"/>
              <a:t>相比室内环境，大城市场景带来了</a:t>
            </a:r>
            <a:r>
              <a:rPr lang="zh-CN" altLang="en-US" dirty="0">
                <a:solidFill>
                  <a:srgbClr val="FF0000"/>
                </a:solidFill>
              </a:rPr>
              <a:t>许多额外挑战</a:t>
            </a:r>
            <a:r>
              <a:rPr lang="zh-CN" altLang="en-US" dirty="0"/>
              <a:t>，例如，（</a:t>
            </a:r>
            <a:r>
              <a:rPr lang="en-US" altLang="zh-CN" dirty="0"/>
              <a:t>1</a:t>
            </a:r>
            <a:r>
              <a:rPr lang="zh-CN" altLang="en-US" dirty="0"/>
              <a:t>）大尺度空间下的 </a:t>
            </a:r>
            <a:r>
              <a:rPr lang="en-US" altLang="zh-CN" dirty="0"/>
              <a:t>3D </a:t>
            </a:r>
            <a:r>
              <a:rPr lang="zh-CN" altLang="en-US" dirty="0"/>
              <a:t>感知与推理、（</a:t>
            </a:r>
            <a:r>
              <a:rPr lang="en-US" altLang="zh-CN" dirty="0"/>
              <a:t>2</a:t>
            </a:r>
            <a:r>
              <a:rPr lang="zh-CN" altLang="en-US" dirty="0"/>
              <a:t>）行人和交通等动态元素中的安全导航、（</a:t>
            </a:r>
            <a:r>
              <a:rPr lang="en-US" altLang="zh-CN" dirty="0"/>
              <a:t>3</a:t>
            </a:r>
            <a:r>
              <a:rPr lang="zh-CN" altLang="en-US" dirty="0"/>
              <a:t>）长距离任务所需的空间记忆、（</a:t>
            </a:r>
            <a:r>
              <a:rPr lang="en-US" altLang="zh-CN" dirty="0"/>
              <a:t>4</a:t>
            </a:r>
            <a:r>
              <a:rPr lang="zh-CN" altLang="en-US" dirty="0"/>
              <a:t>）多机器人协作与通信。</a:t>
            </a:r>
            <a:endParaRPr lang="en-US" altLang="zh-CN" dirty="0"/>
          </a:p>
          <a:p>
            <a:pPr marL="285750" indent="-285750">
              <a:lnSpc>
                <a:spcPct val="120000"/>
              </a:lnSpc>
              <a:spcBef>
                <a:spcPts val="1200"/>
              </a:spcBef>
              <a:buFont typeface="Arial" panose="020B0604020202020204" pitchFamily="34" charset="0"/>
              <a:buChar char="•"/>
            </a:pPr>
            <a:r>
              <a:rPr lang="zh-CN" altLang="en-US" dirty="0"/>
              <a:t>已有的城市仿真器（如 </a:t>
            </a:r>
            <a:r>
              <a:rPr lang="en-US" altLang="zh-CN" dirty="0"/>
              <a:t>CARLA</a:t>
            </a:r>
            <a:r>
              <a:rPr lang="zh-CN" altLang="en-US" dirty="0"/>
              <a:t>、</a:t>
            </a:r>
            <a:r>
              <a:rPr lang="en-US" altLang="zh-CN" dirty="0" err="1"/>
              <a:t>MetaUrban</a:t>
            </a:r>
            <a:r>
              <a:rPr lang="zh-CN" altLang="en-US" dirty="0"/>
              <a:t>）仍存在以下问题：</a:t>
            </a:r>
            <a:r>
              <a:rPr lang="zh-CN" altLang="en-US" dirty="0">
                <a:solidFill>
                  <a:srgbClr val="FF0000"/>
                </a:solidFill>
              </a:rPr>
              <a:t>缺乏真实感与多样性、不支持程序化城市生成、不支持多类型智能体灵活控制、行人行为简单（仅限于随机行走）</a:t>
            </a:r>
            <a:r>
              <a:rPr lang="zh-CN" altLang="en-US" dirty="0"/>
              <a:t>。</a:t>
            </a:r>
            <a:endParaRPr lang="zh-CN" altLang="en-US" dirty="0">
              <a:solidFill>
                <a:schemeClr val="tx1"/>
              </a:solidFill>
            </a:endParaRPr>
          </a:p>
        </p:txBody>
      </p:sp>
    </p:spTree>
    <p:extLst>
      <p:ext uri="{BB962C8B-B14F-4D97-AF65-F5344CB8AC3E}">
        <p14:creationId xmlns:p14="http://schemas.microsoft.com/office/powerpoint/2010/main" val="3165616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90B5E-BA5D-617E-D89F-47AD9A33937B}"/>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49B1A4C5-1AE0-2730-88DD-0A48E5AD6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D123B5E1-D471-0AB7-4952-51B663F9D966}"/>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C0567533-C9B4-3CC6-33E0-D15AD1C31172}"/>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4603044B-2E9F-B641-AC20-C47831B2843D}"/>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D316C468-DA01-5699-33E4-974E819EC2E2}"/>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B03503E2-6FC2-2804-EA42-2A299C9A36B4}"/>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EFCE5935-ACFB-7475-1D73-8D7389D8D1D5}"/>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11594946-DDF9-0509-A70B-4EE7606186EB}"/>
              </a:ext>
            </a:extLst>
          </p:cNvPr>
          <p:cNvSpPr txBox="1"/>
          <p:nvPr/>
        </p:nvSpPr>
        <p:spPr>
          <a:xfrm>
            <a:off x="1842655" y="1320095"/>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多模态机器人导航基准</a:t>
            </a:r>
            <a:endParaRPr lang="en-US" altLang="zh-CN" sz="2400" b="1" dirty="0">
              <a:solidFill>
                <a:srgbClr val="2585C9"/>
              </a:solidFill>
              <a:latin typeface="+mj-ea"/>
              <a:ea typeface="+mj-ea"/>
              <a:cs typeface="Times New Roman" panose="02020603050405020304" pitchFamily="18" charset="0"/>
            </a:endParaRPr>
          </a:p>
        </p:txBody>
      </p:sp>
      <p:sp>
        <p:nvSpPr>
          <p:cNvPr id="8" name="文本框 7">
            <a:extLst>
              <a:ext uri="{FF2B5EF4-FFF2-40B4-BE49-F238E27FC236}">
                <a16:creationId xmlns:a16="http://schemas.microsoft.com/office/drawing/2014/main" id="{815B4B69-077F-A141-6351-18308D33F699}"/>
              </a:ext>
            </a:extLst>
          </p:cNvPr>
          <p:cNvSpPr txBox="1"/>
          <p:nvPr/>
        </p:nvSpPr>
        <p:spPr>
          <a:xfrm>
            <a:off x="683455" y="1931724"/>
            <a:ext cx="10663417" cy="79951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en-US" altLang="zh-CN" sz="2000" dirty="0">
                <a:solidFill>
                  <a:srgbClr val="FF0000"/>
                </a:solidFill>
              </a:rPr>
              <a:t>SimWorld-</a:t>
            </a:r>
            <a:r>
              <a:rPr lang="en-US" altLang="zh-CN" sz="2000" dirty="0" err="1">
                <a:solidFill>
                  <a:srgbClr val="FF0000"/>
                </a:solidFill>
              </a:rPr>
              <a:t>MMNav</a:t>
            </a:r>
            <a:r>
              <a:rPr lang="zh-CN" altLang="en-US" sz="2000" dirty="0"/>
              <a:t>是基于 </a:t>
            </a:r>
            <a:r>
              <a:rPr lang="en-US" altLang="zh-CN" sz="2000" dirty="0"/>
              <a:t>SimWorld-Robotics (SWR) </a:t>
            </a:r>
            <a:r>
              <a:rPr lang="zh-CN" altLang="en-US" sz="2000" dirty="0"/>
              <a:t>平台构建的第一个核心评估任务，旨在全面评估机器人在大规模、高真实感、动态城市环境中，遵循多模态指令进行导航的综合能力。</a:t>
            </a:r>
          </a:p>
        </p:txBody>
      </p:sp>
      <p:pic>
        <p:nvPicPr>
          <p:cNvPr id="12" name="图片 11" descr="图片包含 游戏机, 桌子&#10;&#10;AI 生成的内容可能不正确。">
            <a:extLst>
              <a:ext uri="{FF2B5EF4-FFF2-40B4-BE49-F238E27FC236}">
                <a16:creationId xmlns:a16="http://schemas.microsoft.com/office/drawing/2014/main" id="{35316918-A39C-B372-55BF-49BA45FB4013}"/>
              </a:ext>
            </a:extLst>
          </p:cNvPr>
          <p:cNvPicPr>
            <a:picLocks noChangeAspect="1"/>
          </p:cNvPicPr>
          <p:nvPr/>
        </p:nvPicPr>
        <p:blipFill>
          <a:blip r:embed="rId4"/>
          <a:stretch>
            <a:fillRect/>
          </a:stretch>
        </p:blipFill>
        <p:spPr>
          <a:xfrm>
            <a:off x="4188206" y="3547583"/>
            <a:ext cx="7929366" cy="2635172"/>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769394F-4A85-9866-267B-A6D23748816D}"/>
                  </a:ext>
                </a:extLst>
              </p:cNvPr>
              <p:cNvSpPr txBox="1"/>
              <p:nvPr/>
            </p:nvSpPr>
            <p:spPr>
              <a:xfrm>
                <a:off x="683455" y="2989634"/>
                <a:ext cx="8179990" cy="36933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dirty="0">
                    <a:solidFill>
                      <a:srgbClr val="0F1115"/>
                    </a:solidFill>
                    <a:latin typeface="quote-cjk-patch"/>
                  </a:rPr>
                  <a:t>任务目标：机器人</a:t>
                </a:r>
                <a:r>
                  <a:rPr lang="zh-CN" altLang="en-US" b="0" i="0" dirty="0">
                    <a:solidFill>
                      <a:srgbClr val="FF0000"/>
                    </a:solidFill>
                    <a:effectLst/>
                    <a:latin typeface="quote-cjk-patch"/>
                  </a:rPr>
                  <a:t>遵循一系列</a:t>
                </a:r>
                <a:r>
                  <a:rPr lang="zh-CN" altLang="en-US" i="0" dirty="0">
                    <a:solidFill>
                      <a:srgbClr val="FF0000"/>
                    </a:solidFill>
                    <a:effectLst/>
                    <a:latin typeface="quote-cjk-patch"/>
                  </a:rPr>
                  <a:t>多模态指令 </a:t>
                </a:r>
                <a14:m>
                  <m:oMath xmlns:m="http://schemas.openxmlformats.org/officeDocument/2006/math">
                    <m:sSub>
                      <m:sSubPr>
                        <m:ctrlPr>
                          <a:rPr lang="zh-CN" altLang="en-US" i="1">
                            <a:solidFill>
                              <a:srgbClr val="FF0000"/>
                            </a:solidFill>
                            <a:latin typeface="Cambria Math" panose="02040503050406030204" pitchFamily="18" charset="0"/>
                          </a:rPr>
                        </m:ctrlPr>
                      </m:sSubPr>
                      <m:e>
                        <m:r>
                          <a:rPr lang="zh-CN" altLang="en-US" i="1">
                            <a:solidFill>
                              <a:srgbClr val="FF0000"/>
                            </a:solidFill>
                            <a:latin typeface="Cambria Math" panose="02040503050406030204" pitchFamily="18" charset="0"/>
                          </a:rPr>
                          <m:t>𝐼</m:t>
                        </m:r>
                      </m:e>
                      <m:sub>
                        <m:r>
                          <a:rPr lang="en-US" altLang="zh-CN" i="0">
                            <a:solidFill>
                              <a:srgbClr val="FF0000"/>
                            </a:solidFill>
                            <a:latin typeface="Cambria Math" panose="02040503050406030204" pitchFamily="18" charset="0"/>
                          </a:rPr>
                          <m:t>1…</m:t>
                        </m:r>
                        <m:r>
                          <a:rPr lang="zh-CN" altLang="en-US" i="1">
                            <a:solidFill>
                              <a:srgbClr val="FF0000"/>
                            </a:solidFill>
                            <a:latin typeface="Cambria Math" panose="02040503050406030204" pitchFamily="18" charset="0"/>
                          </a:rPr>
                          <m:t>𝐾</m:t>
                        </m:r>
                      </m:sub>
                    </m:sSub>
                  </m:oMath>
                </a14:m>
                <a:r>
                  <a:rPr lang="zh-CN" altLang="en-US" b="0" i="0" dirty="0">
                    <a:solidFill>
                      <a:srgbClr val="FF0000"/>
                    </a:solidFill>
                    <a:effectLst/>
                    <a:latin typeface="quote-cjk-patch"/>
                  </a:rPr>
                  <a:t> </a:t>
                </a:r>
                <a:r>
                  <a:rPr lang="zh-CN" altLang="en-US" b="0" i="0" dirty="0">
                    <a:solidFill>
                      <a:srgbClr val="0F1115"/>
                    </a:solidFill>
                    <a:effectLst/>
                    <a:latin typeface="quote-cjk-patch"/>
                  </a:rPr>
                  <a:t>到达最终目标。</a:t>
                </a:r>
                <a:endParaRPr lang="zh-CN" altLang="en-US" dirty="0"/>
              </a:p>
            </p:txBody>
          </p:sp>
        </mc:Choice>
        <mc:Fallback xmlns="">
          <p:sp>
            <p:nvSpPr>
              <p:cNvPr id="6" name="文本框 5">
                <a:extLst>
                  <a:ext uri="{FF2B5EF4-FFF2-40B4-BE49-F238E27FC236}">
                    <a16:creationId xmlns:a16="http://schemas.microsoft.com/office/drawing/2014/main" id="{7769394F-4A85-9866-267B-A6D23748816D}"/>
                  </a:ext>
                </a:extLst>
              </p:cNvPr>
              <p:cNvSpPr txBox="1">
                <a:spLocks noRot="1" noChangeAspect="1" noMove="1" noResize="1" noEditPoints="1" noAdjustHandles="1" noChangeArrowheads="1" noChangeShapeType="1" noTextEdit="1"/>
              </p:cNvSpPr>
              <p:nvPr/>
            </p:nvSpPr>
            <p:spPr>
              <a:xfrm>
                <a:off x="683455" y="2989634"/>
                <a:ext cx="8179990" cy="369332"/>
              </a:xfrm>
              <a:prstGeom prst="rect">
                <a:avLst/>
              </a:prstGeom>
              <a:blipFill>
                <a:blip r:embed="rId5"/>
                <a:stretch>
                  <a:fillRect l="-596" t="-9836" b="-22951"/>
                </a:stretch>
              </a:blipFill>
              <a:ln w="12700" cap="flat" cmpd="sng" algn="ctr">
                <a:noFill/>
                <a:prstDash val="solid"/>
                <a:miter lim="800000"/>
              </a:ln>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BC0A3B83-E9F0-8D70-DDF3-2AECDB1118A9}"/>
                  </a:ext>
                </a:extLst>
              </p:cNvPr>
              <p:cNvSpPr txBox="1"/>
              <p:nvPr/>
            </p:nvSpPr>
            <p:spPr>
              <a:xfrm>
                <a:off x="683456" y="3563614"/>
                <a:ext cx="3643995" cy="269855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1200"/>
                  </a:spcBef>
                </a:pPr>
                <a:r>
                  <a:rPr lang="zh-CN" altLang="en-US" dirty="0"/>
                  <a:t>每条指令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𝐼</m:t>
                        </m:r>
                      </m:e>
                      <m:sub>
                        <m:r>
                          <a:rPr lang="zh-CN" altLang="en-US" i="1">
                            <a:latin typeface="Cambria Math" panose="02040503050406030204" pitchFamily="18" charset="0"/>
                          </a:rPr>
                          <m:t>𝑘</m:t>
                        </m:r>
                      </m:sub>
                    </m:sSub>
                  </m:oMath>
                </a14:m>
                <a:r>
                  <a:rPr lang="zh-CN" altLang="en-US" dirty="0"/>
                  <a:t> 包含两部分：</a:t>
                </a:r>
              </a:p>
              <a:p>
                <a:pPr marL="342900" indent="-342900">
                  <a:lnSpc>
                    <a:spcPct val="120000"/>
                  </a:lnSpc>
                  <a:spcBef>
                    <a:spcPts val="1200"/>
                  </a:spcBef>
                  <a:buFont typeface="+mj-lt"/>
                  <a:buAutoNum type="arabicPeriod"/>
                </a:pPr>
                <a:r>
                  <a:rPr lang="zh-CN" altLang="en-US" b="1" dirty="0">
                    <a:solidFill>
                      <a:srgbClr val="FF0000"/>
                    </a:solidFill>
                  </a:rPr>
                  <a:t>自然语言指令</a:t>
                </a:r>
                <a:r>
                  <a:rPr lang="zh-CN" altLang="en-US" dirty="0"/>
                  <a:t>：描述需要执行的动作或目标（如“在路口右转”）。</a:t>
                </a:r>
              </a:p>
              <a:p>
                <a:pPr marL="342900" indent="-342900">
                  <a:lnSpc>
                    <a:spcPct val="120000"/>
                  </a:lnSpc>
                  <a:spcBef>
                    <a:spcPts val="1200"/>
                  </a:spcBef>
                  <a:buFont typeface="+mj-lt"/>
                  <a:buAutoNum type="arabicPeriod"/>
                </a:pPr>
                <a:r>
                  <a:rPr lang="zh-CN" altLang="en-US" b="1" dirty="0">
                    <a:solidFill>
                      <a:srgbClr val="FF0000"/>
                    </a:solidFill>
                  </a:rPr>
                  <a:t>视觉提示</a:t>
                </a:r>
                <a:r>
                  <a:rPr lang="zh-CN" altLang="en-US" dirty="0"/>
                  <a:t>：一张图片，展示机器人在成功完成该语言指令后</a:t>
                </a:r>
                <a:r>
                  <a:rPr lang="zh-CN" altLang="en-US" dirty="0">
                    <a:solidFill>
                      <a:srgbClr val="FF0000"/>
                    </a:solidFill>
                  </a:rPr>
                  <a:t>预期会看到的场景</a:t>
                </a:r>
                <a:r>
                  <a:rPr lang="zh-CN" altLang="en-US" dirty="0"/>
                  <a:t>。</a:t>
                </a:r>
              </a:p>
            </p:txBody>
          </p:sp>
        </mc:Choice>
        <mc:Fallback>
          <p:sp>
            <p:nvSpPr>
              <p:cNvPr id="7" name="文本框 6">
                <a:extLst>
                  <a:ext uri="{FF2B5EF4-FFF2-40B4-BE49-F238E27FC236}">
                    <a16:creationId xmlns:a16="http://schemas.microsoft.com/office/drawing/2014/main" id="{BC0A3B83-E9F0-8D70-DDF3-2AECDB1118A9}"/>
                  </a:ext>
                </a:extLst>
              </p:cNvPr>
              <p:cNvSpPr txBox="1">
                <a:spLocks noRot="1" noChangeAspect="1" noMove="1" noResize="1" noEditPoints="1" noAdjustHandles="1" noChangeArrowheads="1" noChangeShapeType="1" noTextEdit="1"/>
              </p:cNvSpPr>
              <p:nvPr/>
            </p:nvSpPr>
            <p:spPr>
              <a:xfrm>
                <a:off x="683456" y="3563614"/>
                <a:ext cx="3643995" cy="2698559"/>
              </a:xfrm>
              <a:prstGeom prst="rect">
                <a:avLst/>
              </a:prstGeom>
              <a:blipFill>
                <a:blip r:embed="rId6"/>
                <a:stretch>
                  <a:fillRect l="-1338" t="-226" b="-2941"/>
                </a:stretch>
              </a:blipFill>
              <a:ln w="12700" cap="flat" cmpd="sng" algn="ctr">
                <a:noFill/>
                <a:prstDash val="solid"/>
                <a:miter lim="800000"/>
              </a:ln>
              <a:effectLst/>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7640361A-F9EA-F689-4736-6BA2B58D5A3E}"/>
              </a:ext>
            </a:extLst>
          </p:cNvPr>
          <p:cNvSpPr txBox="1"/>
          <p:nvPr/>
        </p:nvSpPr>
        <p:spPr>
          <a:xfrm>
            <a:off x="6613443" y="6112920"/>
            <a:ext cx="2743208" cy="36933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dirty="0">
                <a:solidFill>
                  <a:srgbClr val="0F1115"/>
                </a:solidFill>
                <a:latin typeface="quote-cjk-patch"/>
              </a:rPr>
              <a:t>导航任务示意图</a:t>
            </a:r>
            <a:endParaRPr lang="zh-CN" altLang="en-US" dirty="0"/>
          </a:p>
        </p:txBody>
      </p:sp>
    </p:spTree>
    <p:extLst>
      <p:ext uri="{BB962C8B-B14F-4D97-AF65-F5344CB8AC3E}">
        <p14:creationId xmlns:p14="http://schemas.microsoft.com/office/powerpoint/2010/main" val="1252193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097F0-47C3-D59B-8A45-CD187A39BFF5}"/>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C0F8BEC2-6C38-F417-3673-1C2123CF8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E05BC32A-34F7-5F3B-35E1-A08D2462192C}"/>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2BE2C27D-2722-B87A-E7BD-D8F44128E66D}"/>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FC176DF7-574C-3F15-A90A-1E125D45B716}"/>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9D0F45A6-B56F-B1E1-E76E-E22813679BEF}"/>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ED4171AE-E259-F22E-A4DB-D6F379916A4E}"/>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F9B8189B-8888-0E90-7618-A648A6FE8527}"/>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B4211B26-7B88-13F3-24EA-96662C283BEB}"/>
              </a:ext>
            </a:extLst>
          </p:cNvPr>
          <p:cNvSpPr txBox="1"/>
          <p:nvPr/>
        </p:nvSpPr>
        <p:spPr>
          <a:xfrm>
            <a:off x="1842655" y="1320095"/>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多模态机器人导航基准</a:t>
            </a:r>
            <a:endParaRPr lang="en-US" altLang="zh-CN" sz="2400" b="1" dirty="0">
              <a:solidFill>
                <a:srgbClr val="2585C9"/>
              </a:solidFill>
              <a:latin typeface="+mj-ea"/>
              <a:ea typeface="+mj-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36009CF-E9EC-8B9E-6CE6-E80469C3A994}"/>
                  </a:ext>
                </a:extLst>
              </p:cNvPr>
              <p:cNvSpPr txBox="1"/>
              <p:nvPr/>
            </p:nvSpPr>
            <p:spPr>
              <a:xfrm>
                <a:off x="683455" y="1931724"/>
                <a:ext cx="10663417" cy="73347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指令按顺序呈现。机器人在任意时刻只接收当前指令，必须在</a:t>
                </a:r>
                <a:r>
                  <a:rPr lang="zh-CN" altLang="en-US" dirty="0">
                    <a:solidFill>
                      <a:srgbClr val="FF0000"/>
                    </a:solidFill>
                  </a:rPr>
                  <a:t>成功到达该指令对应的真实目标位置 </a:t>
                </a:r>
                <a14:m>
                  <m:oMath xmlns:m="http://schemas.openxmlformats.org/officeDocument/2006/math">
                    <m:sSub>
                      <m:sSubPr>
                        <m:ctrlPr>
                          <a:rPr lang="zh-CN" altLang="en-US" i="1">
                            <a:solidFill>
                              <a:srgbClr val="FF0000"/>
                            </a:solidFill>
                            <a:latin typeface="Cambria Math" panose="02040503050406030204" pitchFamily="18" charset="0"/>
                          </a:rPr>
                        </m:ctrlPr>
                      </m:sSubPr>
                      <m:e>
                        <m:r>
                          <a:rPr lang="zh-CN" altLang="en-US" b="0" i="1">
                            <a:solidFill>
                              <a:srgbClr val="FF0000"/>
                            </a:solidFill>
                            <a:latin typeface="Cambria Math" panose="02040503050406030204" pitchFamily="18" charset="0"/>
                          </a:rPr>
                          <m:t>𝑔</m:t>
                        </m:r>
                      </m:e>
                      <m:sub>
                        <m:r>
                          <a:rPr lang="zh-CN" altLang="en-US" b="0" i="1">
                            <a:solidFill>
                              <a:srgbClr val="FF0000"/>
                            </a:solidFill>
                            <a:latin typeface="Cambria Math" panose="02040503050406030204" pitchFamily="18" charset="0"/>
                          </a:rPr>
                          <m:t>𝑘</m:t>
                        </m:r>
                      </m:sub>
                    </m:sSub>
                  </m:oMath>
                </a14:m>
                <a:r>
                  <a:rPr lang="zh-CN" altLang="en-US" dirty="0">
                    <a:solidFill>
                      <a:srgbClr val="FF0000"/>
                    </a:solidFill>
                  </a:rPr>
                  <a:t> 后</a:t>
                </a:r>
                <a:r>
                  <a:rPr lang="zh-CN" altLang="en-US" dirty="0"/>
                  <a:t>，才能获得下一条指令 </a:t>
                </a:r>
                <a14:m>
                  <m:oMath xmlns:m="http://schemas.openxmlformats.org/officeDocument/2006/math">
                    <m:sSub>
                      <m:sSubPr>
                        <m:ctrlPr>
                          <a:rPr lang="zh-CN" altLang="en-US" i="1">
                            <a:latin typeface="Cambria Math" panose="02040503050406030204" pitchFamily="18" charset="0"/>
                          </a:rPr>
                        </m:ctrlPr>
                      </m:sSubPr>
                      <m:e>
                        <m:r>
                          <a:rPr lang="zh-CN" altLang="en-US" b="0" i="1">
                            <a:latin typeface="Cambria Math" panose="02040503050406030204" pitchFamily="18" charset="0"/>
                          </a:rPr>
                          <m:t>𝐼</m:t>
                        </m:r>
                      </m:e>
                      <m:sub>
                        <m:r>
                          <a:rPr lang="zh-CN" altLang="en-US" b="0" i="1">
                            <a:latin typeface="Cambria Math" panose="02040503050406030204" pitchFamily="18" charset="0"/>
                          </a:rPr>
                          <m:t>𝑘</m:t>
                        </m:r>
                        <m:r>
                          <a:rPr lang="en-US" altLang="zh-CN" b="0">
                            <a:latin typeface="Cambria Math" panose="02040503050406030204" pitchFamily="18" charset="0"/>
                          </a:rPr>
                          <m:t>+</m:t>
                        </m:r>
                        <m:r>
                          <a:rPr lang="en-US" altLang="zh-CN" b="0" i="1">
                            <a:latin typeface="Cambria Math" panose="02040503050406030204" pitchFamily="18" charset="0"/>
                          </a:rPr>
                          <m:t>1</m:t>
                        </m:r>
                      </m:sub>
                    </m:sSub>
                  </m:oMath>
                </a14:m>
                <a:r>
                  <a:rPr lang="zh-CN" altLang="en-US" dirty="0"/>
                  <a:t>。</a:t>
                </a:r>
                <a:endParaRPr lang="zh-CN" altLang="en-US" sz="2000" dirty="0"/>
              </a:p>
            </p:txBody>
          </p:sp>
        </mc:Choice>
        <mc:Fallback xmlns="">
          <p:sp>
            <p:nvSpPr>
              <p:cNvPr id="8" name="文本框 7">
                <a:extLst>
                  <a:ext uri="{FF2B5EF4-FFF2-40B4-BE49-F238E27FC236}">
                    <a16:creationId xmlns:a16="http://schemas.microsoft.com/office/drawing/2014/main" id="{136009CF-E9EC-8B9E-6CE6-E80469C3A994}"/>
                  </a:ext>
                </a:extLst>
              </p:cNvPr>
              <p:cNvSpPr txBox="1">
                <a:spLocks noRot="1" noChangeAspect="1" noMove="1" noResize="1" noEditPoints="1" noAdjustHandles="1" noChangeArrowheads="1" noChangeShapeType="1" noTextEdit="1"/>
              </p:cNvSpPr>
              <p:nvPr/>
            </p:nvSpPr>
            <p:spPr>
              <a:xfrm>
                <a:off x="683455" y="1931724"/>
                <a:ext cx="10663417" cy="733471"/>
              </a:xfrm>
              <a:prstGeom prst="rect">
                <a:avLst/>
              </a:prstGeom>
              <a:blipFill>
                <a:blip r:embed="rId4"/>
                <a:stretch>
                  <a:fillRect l="-457" t="-833" r="-2630" b="-12500"/>
                </a:stretch>
              </a:blipFill>
              <a:ln w="12700" cap="flat" cmpd="sng" algn="ctr">
                <a:noFill/>
                <a:prstDash val="solid"/>
                <a:miter lim="800000"/>
              </a:ln>
              <a:effectLst/>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D8FFEEAF-6140-65A5-712F-B01CFEB4CD3F}"/>
              </a:ext>
            </a:extLst>
          </p:cNvPr>
          <p:cNvSpPr txBox="1"/>
          <p:nvPr/>
        </p:nvSpPr>
        <p:spPr>
          <a:xfrm>
            <a:off x="683455" y="2766502"/>
            <a:ext cx="5412545" cy="203376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指令分为四类：</a:t>
            </a:r>
          </a:p>
          <a:p>
            <a:pPr marL="342900" indent="-342900">
              <a:lnSpc>
                <a:spcPct val="120000"/>
              </a:lnSpc>
              <a:spcBef>
                <a:spcPts val="600"/>
              </a:spcBef>
              <a:buFont typeface="+mj-lt"/>
              <a:buAutoNum type="arabicPeriod"/>
            </a:pPr>
            <a:r>
              <a:rPr lang="zh-CN" altLang="en-US" b="1" dirty="0"/>
              <a:t>朝向对齐</a:t>
            </a:r>
            <a:r>
              <a:rPr lang="zh-CN" altLang="en-US" dirty="0"/>
              <a:t>：调整自身方向以匹配指定朝向和地标。</a:t>
            </a:r>
          </a:p>
          <a:p>
            <a:pPr marL="342900" indent="-342900">
              <a:lnSpc>
                <a:spcPct val="120000"/>
              </a:lnSpc>
              <a:spcBef>
                <a:spcPts val="600"/>
              </a:spcBef>
              <a:buFont typeface="+mj-lt"/>
              <a:buAutoNum type="arabicPeriod"/>
            </a:pPr>
            <a:r>
              <a:rPr lang="zh-CN" altLang="en-US" b="1" dirty="0"/>
              <a:t>沿路移动</a:t>
            </a:r>
            <a:r>
              <a:rPr lang="zh-CN" altLang="en-US" dirty="0"/>
              <a:t>：沿着道路前进，直到看到特定地标。</a:t>
            </a:r>
          </a:p>
          <a:p>
            <a:pPr marL="342900" indent="-342900">
              <a:lnSpc>
                <a:spcPct val="120000"/>
              </a:lnSpc>
              <a:spcBef>
                <a:spcPts val="600"/>
              </a:spcBef>
              <a:buFont typeface="+mj-lt"/>
              <a:buAutoNum type="arabicPeriod"/>
            </a:pPr>
            <a:r>
              <a:rPr lang="zh-CN" altLang="en-US" b="1" dirty="0"/>
              <a:t>路口转向</a:t>
            </a:r>
            <a:r>
              <a:rPr lang="zh-CN" altLang="en-US" dirty="0"/>
              <a:t>：在指定路口进行左转或右转。</a:t>
            </a:r>
          </a:p>
          <a:p>
            <a:pPr marL="342900" indent="-342900">
              <a:lnSpc>
                <a:spcPct val="120000"/>
              </a:lnSpc>
              <a:spcBef>
                <a:spcPts val="600"/>
              </a:spcBef>
              <a:buFont typeface="+mj-lt"/>
              <a:buAutoNum type="arabicPeriod"/>
            </a:pPr>
            <a:r>
              <a:rPr lang="zh-CN" altLang="en-US" b="1" dirty="0"/>
              <a:t>抵达目的地</a:t>
            </a:r>
            <a:r>
              <a:rPr lang="zh-CN" altLang="en-US" dirty="0"/>
              <a:t>：识别并到达最终的目标建筑。</a:t>
            </a:r>
          </a:p>
        </p:txBody>
      </p:sp>
      <p:pic>
        <p:nvPicPr>
          <p:cNvPr id="15" name="图片 14" descr="图片包含 游戏机, 桌子&#10;&#10;AI 生成的内容可能不正确。">
            <a:extLst>
              <a:ext uri="{FF2B5EF4-FFF2-40B4-BE49-F238E27FC236}">
                <a16:creationId xmlns:a16="http://schemas.microsoft.com/office/drawing/2014/main" id="{73584208-E227-E7DA-17B6-4A191987107D}"/>
              </a:ext>
            </a:extLst>
          </p:cNvPr>
          <p:cNvPicPr>
            <a:picLocks noChangeAspect="1"/>
          </p:cNvPicPr>
          <p:nvPr/>
        </p:nvPicPr>
        <p:blipFill>
          <a:blip r:embed="rId5"/>
          <a:stretch>
            <a:fillRect/>
          </a:stretch>
        </p:blipFill>
        <p:spPr>
          <a:xfrm>
            <a:off x="742547" y="4901571"/>
            <a:ext cx="5294360" cy="1759479"/>
          </a:xfrm>
          <a:prstGeom prst="rect">
            <a:avLst/>
          </a:prstGeom>
        </p:spPr>
      </p:pic>
      <p:sp>
        <p:nvSpPr>
          <p:cNvPr id="20" name="文本框 19">
            <a:extLst>
              <a:ext uri="{FF2B5EF4-FFF2-40B4-BE49-F238E27FC236}">
                <a16:creationId xmlns:a16="http://schemas.microsoft.com/office/drawing/2014/main" id="{285B22C7-C719-D42A-0C81-691531091EF4}"/>
              </a:ext>
            </a:extLst>
          </p:cNvPr>
          <p:cNvSpPr txBox="1"/>
          <p:nvPr/>
        </p:nvSpPr>
        <p:spPr>
          <a:xfrm>
            <a:off x="6185490" y="2697597"/>
            <a:ext cx="5412545" cy="121994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l">
              <a:lnSpc>
                <a:spcPct val="120000"/>
              </a:lnSpc>
              <a:spcBef>
                <a:spcPts val="600"/>
              </a:spcBef>
              <a:buNone/>
            </a:pPr>
            <a:r>
              <a:rPr lang="zh-CN" altLang="en-US" b="0" i="0" dirty="0">
                <a:solidFill>
                  <a:srgbClr val="0F1115"/>
                </a:solidFill>
                <a:effectLst/>
                <a:latin typeface="quote-cjk-patch"/>
              </a:rPr>
              <a:t>仿真环境包含：</a:t>
            </a:r>
          </a:p>
          <a:p>
            <a:pPr marL="285750" indent="-285750" algn="l">
              <a:lnSpc>
                <a:spcPct val="120000"/>
              </a:lnSpc>
              <a:spcBef>
                <a:spcPts val="600"/>
              </a:spcBef>
              <a:buFont typeface="Arial" panose="020B0604020202020204" pitchFamily="34" charset="0"/>
              <a:buChar char="•"/>
            </a:pPr>
            <a:r>
              <a:rPr lang="zh-CN" altLang="en-US" b="1" i="0" dirty="0">
                <a:solidFill>
                  <a:srgbClr val="0F1115"/>
                </a:solidFill>
                <a:effectLst/>
                <a:latin typeface="quote-cjk-patch"/>
              </a:rPr>
              <a:t>静态障碍物</a:t>
            </a:r>
            <a:r>
              <a:rPr lang="zh-CN" altLang="en-US" b="0" i="0" dirty="0">
                <a:solidFill>
                  <a:srgbClr val="0F1115"/>
                </a:solidFill>
                <a:effectLst/>
                <a:latin typeface="quote-cjk-patch"/>
              </a:rPr>
              <a:t>：建筑、栅栏等。</a:t>
            </a:r>
          </a:p>
          <a:p>
            <a:pPr marL="285750" indent="-285750" algn="l">
              <a:lnSpc>
                <a:spcPct val="120000"/>
              </a:lnSpc>
              <a:spcBef>
                <a:spcPts val="600"/>
              </a:spcBef>
              <a:buFont typeface="Arial" panose="020B0604020202020204" pitchFamily="34" charset="0"/>
              <a:buChar char="•"/>
            </a:pPr>
            <a:r>
              <a:rPr lang="zh-CN" altLang="en-US" b="1" i="0" dirty="0">
                <a:solidFill>
                  <a:srgbClr val="0F1115"/>
                </a:solidFill>
                <a:effectLst/>
                <a:latin typeface="quote-cjk-patch"/>
              </a:rPr>
              <a:t>动态智能体</a:t>
            </a:r>
            <a:r>
              <a:rPr lang="zh-CN" altLang="en-US" b="0" i="0" dirty="0">
                <a:solidFill>
                  <a:srgbClr val="0F1115"/>
                </a:solidFill>
                <a:effectLst/>
                <a:latin typeface="quote-cjk-patch"/>
              </a:rPr>
              <a:t>：轨迹未知的行人和车辆。</a:t>
            </a:r>
          </a:p>
        </p:txBody>
      </p:sp>
      <p:sp>
        <p:nvSpPr>
          <p:cNvPr id="21" name="文本框 20">
            <a:extLst>
              <a:ext uri="{FF2B5EF4-FFF2-40B4-BE49-F238E27FC236}">
                <a16:creationId xmlns:a16="http://schemas.microsoft.com/office/drawing/2014/main" id="{46FC67E0-FDD0-0A4B-9E10-61DBDCCA3FD5}"/>
              </a:ext>
            </a:extLst>
          </p:cNvPr>
          <p:cNvSpPr txBox="1"/>
          <p:nvPr/>
        </p:nvSpPr>
        <p:spPr>
          <a:xfrm>
            <a:off x="6334346" y="4162349"/>
            <a:ext cx="5012526" cy="154747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任务难度分为两个级别</a:t>
            </a:r>
            <a:endParaRPr lang="en-US" altLang="zh-CN" dirty="0"/>
          </a:p>
          <a:p>
            <a:pPr>
              <a:lnSpc>
                <a:spcPct val="120000"/>
              </a:lnSpc>
              <a:spcBef>
                <a:spcPts val="600"/>
              </a:spcBef>
            </a:pPr>
            <a:r>
              <a:rPr lang="zh-CN" altLang="en-US" b="1" dirty="0"/>
              <a:t>对简单任务，</a:t>
            </a:r>
            <a:r>
              <a:rPr lang="zh-CN" altLang="en-US" dirty="0"/>
              <a:t>无上述障碍物（仅建筑物）。</a:t>
            </a:r>
          </a:p>
          <a:p>
            <a:pPr>
              <a:lnSpc>
                <a:spcPct val="120000"/>
              </a:lnSpc>
              <a:spcBef>
                <a:spcPts val="600"/>
              </a:spcBef>
            </a:pPr>
            <a:r>
              <a:rPr lang="zh-CN" altLang="en-US" b="1" dirty="0"/>
              <a:t>对困难任务</a:t>
            </a:r>
            <a:r>
              <a:rPr lang="zh-CN" altLang="en-US" dirty="0"/>
              <a:t>，包含静态物体障碍以及动态的行人和车辆。</a:t>
            </a:r>
          </a:p>
        </p:txBody>
      </p:sp>
    </p:spTree>
    <p:extLst>
      <p:ext uri="{BB962C8B-B14F-4D97-AF65-F5344CB8AC3E}">
        <p14:creationId xmlns:p14="http://schemas.microsoft.com/office/powerpoint/2010/main" val="3569187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BB280-B9AF-955F-2AF7-3B5AC0B4DC63}"/>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CBFBABB2-393D-9724-3ACC-32D2BCD53B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78175E4F-319A-0542-0A08-17D4FD14FAC0}"/>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18964336-B86C-EE23-1EC3-0DD26780C9E2}"/>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51AE3484-6828-4D67-AA98-CFBF803FA6AD}"/>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58BA9B9D-C038-9F10-8D9C-C098F511B339}"/>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6A646D27-A4D4-D43B-ECBC-9272367C863A}"/>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6BF10C62-D3A3-8C32-A369-FF82CE916741}"/>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837FE24D-28C1-5E4A-CFEE-28AD875C89CB}"/>
              </a:ext>
            </a:extLst>
          </p:cNvPr>
          <p:cNvSpPr txBox="1"/>
          <p:nvPr/>
        </p:nvSpPr>
        <p:spPr>
          <a:xfrm>
            <a:off x="1842655" y="1320095"/>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多模态机器人导航基准</a:t>
            </a:r>
            <a:endParaRPr lang="en-US" altLang="zh-CN" sz="2400" b="1" dirty="0">
              <a:solidFill>
                <a:srgbClr val="2585C9"/>
              </a:solidFill>
              <a:latin typeface="+mj-ea"/>
              <a:ea typeface="+mj-ea"/>
              <a:cs typeface="Times New Roman" panose="02020603050405020304" pitchFamily="18" charset="0"/>
            </a:endParaRPr>
          </a:p>
        </p:txBody>
      </p:sp>
      <p:sp>
        <p:nvSpPr>
          <p:cNvPr id="8" name="文本框 7">
            <a:extLst>
              <a:ext uri="{FF2B5EF4-FFF2-40B4-BE49-F238E27FC236}">
                <a16:creationId xmlns:a16="http://schemas.microsoft.com/office/drawing/2014/main" id="{ACD84306-FC89-24F9-1A4D-376ACE7C8534}"/>
              </a:ext>
            </a:extLst>
          </p:cNvPr>
          <p:cNvSpPr txBox="1"/>
          <p:nvPr/>
        </p:nvSpPr>
        <p:spPr>
          <a:xfrm>
            <a:off x="683455" y="2030087"/>
            <a:ext cx="10663417" cy="161512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sz="2000" dirty="0"/>
              <a:t>除了子任务描述和预期的视觉提示外，机器人还能获取以自身为中心的</a:t>
            </a:r>
            <a:r>
              <a:rPr lang="en-US" altLang="zh-CN" sz="2000" dirty="0">
                <a:solidFill>
                  <a:srgbClr val="FF0000"/>
                </a:solidFill>
              </a:rPr>
              <a:t>RGB</a:t>
            </a:r>
            <a:r>
              <a:rPr lang="zh-CN" altLang="en-US" sz="2000" dirty="0">
                <a:solidFill>
                  <a:srgbClr val="FF0000"/>
                </a:solidFill>
              </a:rPr>
              <a:t>图像、分割图像和深度图像</a:t>
            </a:r>
            <a:r>
              <a:rPr lang="zh-CN" altLang="en-US" sz="2000" dirty="0"/>
              <a:t>。假设机器人内置了</a:t>
            </a:r>
            <a:r>
              <a:rPr lang="zh-CN" altLang="en-US" sz="2000" dirty="0">
                <a:solidFill>
                  <a:srgbClr val="FF0000"/>
                </a:solidFill>
              </a:rPr>
              <a:t>指南针</a:t>
            </a:r>
            <a:r>
              <a:rPr lang="zh-CN" altLang="en-US" sz="2000" dirty="0"/>
              <a:t>，会提供真实的方向信息。</a:t>
            </a:r>
            <a:endParaRPr lang="en-US" altLang="zh-CN" sz="2000" dirty="0"/>
          </a:p>
          <a:p>
            <a:pPr>
              <a:lnSpc>
                <a:spcPct val="120000"/>
              </a:lnSpc>
              <a:spcBef>
                <a:spcPts val="600"/>
              </a:spcBef>
            </a:pPr>
            <a:r>
              <a:rPr lang="zh-CN" altLang="en-US" sz="2000" dirty="0"/>
              <a:t>机器人的行动空间包括向四个方向移动以及转向。它还可以保持静止并确认任务完成。</a:t>
            </a:r>
            <a:r>
              <a:rPr lang="en-US" altLang="zh-CN" sz="2000" dirty="0"/>
              <a:t>SWR</a:t>
            </a:r>
            <a:r>
              <a:rPr lang="zh-CN" altLang="en-US" sz="2000" dirty="0"/>
              <a:t>还通过提供不同视角的图像来支持</a:t>
            </a:r>
            <a:r>
              <a:rPr lang="zh-CN" altLang="en-US" sz="2000" dirty="0">
                <a:solidFill>
                  <a:srgbClr val="FF0000"/>
                </a:solidFill>
              </a:rPr>
              <a:t>主动感知</a:t>
            </a:r>
            <a:r>
              <a:rPr lang="zh-CN" altLang="en-US" sz="2000" dirty="0"/>
              <a:t>。</a:t>
            </a:r>
            <a:endParaRPr lang="zh-CN" altLang="en-US" sz="2400" dirty="0"/>
          </a:p>
        </p:txBody>
      </p:sp>
      <p:sp>
        <p:nvSpPr>
          <p:cNvPr id="4" name="文本框 3">
            <a:extLst>
              <a:ext uri="{FF2B5EF4-FFF2-40B4-BE49-F238E27FC236}">
                <a16:creationId xmlns:a16="http://schemas.microsoft.com/office/drawing/2014/main" id="{BAE8217C-C398-1E2D-5B9E-C0F818E0750B}"/>
              </a:ext>
            </a:extLst>
          </p:cNvPr>
          <p:cNvSpPr txBox="1"/>
          <p:nvPr/>
        </p:nvSpPr>
        <p:spPr>
          <a:xfrm>
            <a:off x="683455" y="4082333"/>
            <a:ext cx="10663417" cy="2430730"/>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sz="2000" dirty="0"/>
              <a:t>为支持模型训练，基于</a:t>
            </a:r>
            <a:r>
              <a:rPr lang="en-US" altLang="zh-CN" sz="2000" dirty="0"/>
              <a:t>SWR</a:t>
            </a:r>
            <a:r>
              <a:rPr lang="zh-CN" altLang="en-US" sz="2000" dirty="0"/>
              <a:t>构建了 </a:t>
            </a:r>
            <a:r>
              <a:rPr lang="en-US" altLang="zh-CN" sz="2000" b="1" dirty="0">
                <a:solidFill>
                  <a:srgbClr val="FF0000"/>
                </a:solidFill>
              </a:rPr>
              <a:t>SimWorld-20K</a:t>
            </a:r>
            <a:r>
              <a:rPr lang="zh-CN" altLang="en-US" sz="2000" dirty="0"/>
              <a:t> </a:t>
            </a:r>
            <a:r>
              <a:rPr lang="zh-CN" altLang="en-US" sz="2000" dirty="0">
                <a:solidFill>
                  <a:srgbClr val="FF0000"/>
                </a:solidFill>
              </a:rPr>
              <a:t>大规模数据集</a:t>
            </a:r>
            <a:r>
              <a:rPr lang="zh-CN" altLang="en-US" sz="2000" dirty="0"/>
              <a:t>。</a:t>
            </a:r>
            <a:endParaRPr lang="en-US" altLang="zh-CN" sz="2000" dirty="0"/>
          </a:p>
          <a:p>
            <a:pPr>
              <a:lnSpc>
                <a:spcPct val="120000"/>
              </a:lnSpc>
              <a:spcBef>
                <a:spcPts val="600"/>
              </a:spcBef>
            </a:pPr>
            <a:r>
              <a:rPr lang="zh-CN" altLang="en-US" sz="2000" dirty="0"/>
              <a:t>其包含</a:t>
            </a:r>
            <a:r>
              <a:rPr lang="en-US" altLang="zh-CN" sz="2000" dirty="0"/>
              <a:t>100</a:t>
            </a:r>
            <a:r>
              <a:rPr lang="zh-CN" altLang="en-US" sz="2000" dirty="0"/>
              <a:t>个训练地图（平均面积</a:t>
            </a:r>
            <a:r>
              <a:rPr lang="en-US" altLang="zh-CN" sz="2000" dirty="0"/>
              <a:t>2 km²</a:t>
            </a:r>
            <a:r>
              <a:rPr lang="zh-CN" altLang="en-US" sz="2000" dirty="0"/>
              <a:t>），</a:t>
            </a:r>
            <a:r>
              <a:rPr lang="en-US" altLang="zh-CN" sz="2000" dirty="0"/>
              <a:t>200</a:t>
            </a:r>
            <a:r>
              <a:rPr lang="zh-CN" altLang="en-US" sz="2000" dirty="0"/>
              <a:t>条由</a:t>
            </a:r>
            <a:r>
              <a:rPr lang="en-US" altLang="zh-CN" sz="2000" dirty="0"/>
              <a:t>A*</a:t>
            </a:r>
            <a:r>
              <a:rPr lang="zh-CN" altLang="en-US" sz="2000" dirty="0"/>
              <a:t>算法生成的最优轨迹，平均长度 </a:t>
            </a:r>
            <a:r>
              <a:rPr lang="en-US" altLang="zh-CN" sz="2000" dirty="0"/>
              <a:t>&gt; 2.5 km</a:t>
            </a:r>
            <a:r>
              <a:rPr lang="zh-CN" altLang="en-US" sz="2000" dirty="0"/>
              <a:t>。每条轨迹超过</a:t>
            </a:r>
            <a:r>
              <a:rPr lang="en-US" altLang="zh-CN" sz="2000" dirty="0"/>
              <a:t>100</a:t>
            </a:r>
            <a:r>
              <a:rPr lang="zh-CN" altLang="en-US" sz="2000" dirty="0"/>
              <a:t>步，形成包含</a:t>
            </a:r>
            <a:r>
              <a:rPr lang="en-US" altLang="zh-CN" sz="2000" dirty="0"/>
              <a:t>20K</a:t>
            </a:r>
            <a:r>
              <a:rPr lang="zh-CN" altLang="en-US" sz="2000" dirty="0"/>
              <a:t>步的训练数据。</a:t>
            </a:r>
            <a:endParaRPr lang="en-US" altLang="zh-CN" sz="2000" dirty="0"/>
          </a:p>
          <a:p>
            <a:pPr>
              <a:lnSpc>
                <a:spcPct val="120000"/>
              </a:lnSpc>
              <a:spcBef>
                <a:spcPts val="600"/>
              </a:spcBef>
            </a:pPr>
            <a:r>
              <a:rPr lang="zh-CN" altLang="en-US" sz="2000" dirty="0"/>
              <a:t>具体做法是：仅使用选定的</a:t>
            </a:r>
            <a:r>
              <a:rPr lang="en-US" altLang="zh-CN" sz="2000" dirty="0"/>
              <a:t>66%</a:t>
            </a:r>
            <a:r>
              <a:rPr lang="zh-CN" altLang="en-US" sz="2000" dirty="0"/>
              <a:t>的建筑资产生成了</a:t>
            </a:r>
            <a:r>
              <a:rPr lang="en-US" altLang="zh-CN" sz="2000" dirty="0"/>
              <a:t>100</a:t>
            </a:r>
            <a:r>
              <a:rPr lang="zh-CN" altLang="en-US" sz="2000" dirty="0"/>
              <a:t>张训练地图（</a:t>
            </a:r>
            <a:r>
              <a:rPr lang="en-US" altLang="zh-CN" sz="2000" dirty="0"/>
              <a:t>34%</a:t>
            </a:r>
            <a:r>
              <a:rPr lang="zh-CN" altLang="en-US" sz="2000" dirty="0"/>
              <a:t>的出现在测试集中）。在每张地图上，会采样两个任务，并通过</a:t>
            </a:r>
            <a:r>
              <a:rPr lang="en-US" altLang="zh-CN" sz="2000" dirty="0"/>
              <a:t>A</a:t>
            </a:r>
            <a:r>
              <a:rPr lang="zh-CN" altLang="en-US" sz="2000" dirty="0"/>
              <a:t>＊算法生成最优轨迹，最终得到</a:t>
            </a:r>
            <a:r>
              <a:rPr lang="en-US" altLang="zh-CN" sz="2000" dirty="0"/>
              <a:t>200</a:t>
            </a:r>
            <a:r>
              <a:rPr lang="zh-CN" altLang="en-US" sz="2000" dirty="0"/>
              <a:t>条最优轨迹。每条轨迹包含</a:t>
            </a:r>
            <a:r>
              <a:rPr lang="en-US" altLang="zh-CN" sz="2000" dirty="0"/>
              <a:t>100</a:t>
            </a:r>
            <a:r>
              <a:rPr lang="zh-CN" altLang="en-US" sz="2000" dirty="0"/>
              <a:t>多个步骤。形成了一个包含</a:t>
            </a:r>
            <a:r>
              <a:rPr lang="en-US" altLang="zh-CN" sz="2000" dirty="0"/>
              <a:t>20.000</a:t>
            </a:r>
            <a:r>
              <a:rPr lang="zh-CN" altLang="en-US" sz="2000" dirty="0"/>
              <a:t>个步骤的训练语料库。。</a:t>
            </a:r>
          </a:p>
        </p:txBody>
      </p:sp>
    </p:spTree>
    <p:extLst>
      <p:ext uri="{BB962C8B-B14F-4D97-AF65-F5344CB8AC3E}">
        <p14:creationId xmlns:p14="http://schemas.microsoft.com/office/powerpoint/2010/main" val="3584775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3DD5D-7240-E602-1D83-65434AACBF20}"/>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C83D6D76-F3AC-489E-725D-DAA33878A5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AA5F7326-2D2C-1C8B-BA07-FE8373CBAA21}"/>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9E3A6740-7BFD-1F59-E0C3-525F921080A1}"/>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AD279CD7-A910-FEED-1A19-B26D3E0F41E5}"/>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8454063B-703B-574E-3859-CA37B7AA26B7}"/>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440322D0-2EB5-E6FC-66E3-9EFF370EC2E5}"/>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A9846B1F-4377-2DBF-C108-681A05149D48}"/>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C068E8E1-8DF2-BB6E-A408-519BC0B21183}"/>
              </a:ext>
            </a:extLst>
          </p:cNvPr>
          <p:cNvSpPr txBox="1"/>
          <p:nvPr/>
        </p:nvSpPr>
        <p:spPr>
          <a:xfrm>
            <a:off x="1842655" y="1320095"/>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多模态机器人导航基准</a:t>
            </a:r>
            <a:endParaRPr lang="en-US" altLang="zh-CN" sz="2400" b="1" dirty="0">
              <a:solidFill>
                <a:srgbClr val="2585C9"/>
              </a:solidFill>
              <a:latin typeface="+mj-ea"/>
              <a:ea typeface="+mj-ea"/>
              <a:cs typeface="Times New Roman" panose="02020603050405020304" pitchFamily="18" charset="0"/>
            </a:endParaRPr>
          </a:p>
        </p:txBody>
      </p:sp>
      <p:sp>
        <p:nvSpPr>
          <p:cNvPr id="8" name="文本框 7">
            <a:extLst>
              <a:ext uri="{FF2B5EF4-FFF2-40B4-BE49-F238E27FC236}">
                <a16:creationId xmlns:a16="http://schemas.microsoft.com/office/drawing/2014/main" id="{83D56E9C-3391-B452-9955-60590763C837}"/>
              </a:ext>
            </a:extLst>
          </p:cNvPr>
          <p:cNvSpPr txBox="1"/>
          <p:nvPr/>
        </p:nvSpPr>
        <p:spPr>
          <a:xfrm>
            <a:off x="231288" y="1971853"/>
            <a:ext cx="5282538" cy="3926588"/>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solidFill>
                  <a:srgbClr val="FF0000"/>
                </a:solidFill>
              </a:rPr>
              <a:t>简单任务评估指标</a:t>
            </a:r>
            <a:r>
              <a:rPr lang="zh-CN" altLang="en-US" dirty="0"/>
              <a:t>：</a:t>
            </a:r>
          </a:p>
          <a:p>
            <a:pPr marL="285750" indent="-285750">
              <a:lnSpc>
                <a:spcPct val="120000"/>
              </a:lnSpc>
              <a:spcBef>
                <a:spcPts val="600"/>
              </a:spcBef>
              <a:buFont typeface="Arial" panose="020B0604020202020204" pitchFamily="34" charset="0"/>
              <a:buChar char="•"/>
            </a:pPr>
            <a:r>
              <a:rPr lang="zh-CN" altLang="en-US" b="1" dirty="0"/>
              <a:t>成功率</a:t>
            </a:r>
            <a:r>
              <a:rPr lang="zh-CN" altLang="en-US" dirty="0"/>
              <a:t>：成功到达最终目的地的任务比例。</a:t>
            </a:r>
          </a:p>
          <a:p>
            <a:pPr marL="285750" indent="-285750">
              <a:lnSpc>
                <a:spcPct val="120000"/>
              </a:lnSpc>
              <a:spcBef>
                <a:spcPts val="600"/>
              </a:spcBef>
              <a:buFont typeface="Arial" panose="020B0604020202020204" pitchFamily="34" charset="0"/>
              <a:buChar char="•"/>
            </a:pPr>
            <a:r>
              <a:rPr lang="zh-CN" altLang="en-US" b="1" dirty="0"/>
              <a:t>子任务成功率</a:t>
            </a:r>
            <a:r>
              <a:rPr lang="zh-CN" altLang="en-US" dirty="0"/>
              <a:t>：成功完成的子任务比例。</a:t>
            </a:r>
          </a:p>
          <a:p>
            <a:pPr marL="285750" indent="-285750">
              <a:lnSpc>
                <a:spcPct val="120000"/>
              </a:lnSpc>
              <a:spcBef>
                <a:spcPts val="600"/>
              </a:spcBef>
              <a:buFont typeface="Arial" panose="020B0604020202020204" pitchFamily="34" charset="0"/>
              <a:buChar char="•"/>
            </a:pPr>
            <a:r>
              <a:rPr lang="zh-CN" altLang="en-US" b="1" dirty="0"/>
              <a:t>距离进展</a:t>
            </a:r>
            <a:r>
              <a:rPr lang="zh-CN" altLang="en-US" dirty="0"/>
              <a:t>：相较于初始位置，到目标距离的相对减少比例。</a:t>
            </a:r>
          </a:p>
          <a:p>
            <a:pPr>
              <a:lnSpc>
                <a:spcPct val="120000"/>
              </a:lnSpc>
              <a:spcBef>
                <a:spcPts val="600"/>
              </a:spcBef>
            </a:pPr>
            <a:r>
              <a:rPr lang="zh-CN" altLang="en-US" dirty="0">
                <a:solidFill>
                  <a:srgbClr val="FF0000"/>
                </a:solidFill>
              </a:rPr>
              <a:t>困难任务附加安全指标</a:t>
            </a:r>
            <a:r>
              <a:rPr lang="zh-CN" altLang="en-US" dirty="0"/>
              <a:t>：</a:t>
            </a:r>
          </a:p>
          <a:p>
            <a:pPr marL="285750" indent="-285750">
              <a:lnSpc>
                <a:spcPct val="120000"/>
              </a:lnSpc>
              <a:spcBef>
                <a:spcPts val="600"/>
              </a:spcBef>
              <a:buFont typeface="Arial" panose="020B0604020202020204" pitchFamily="34" charset="0"/>
              <a:buChar char="•"/>
            </a:pPr>
            <a:r>
              <a:rPr lang="zh-CN" altLang="en-US" b="1" dirty="0"/>
              <a:t>静态碰撞</a:t>
            </a:r>
            <a:r>
              <a:rPr lang="zh-CN" altLang="en-US" dirty="0"/>
              <a:t>：与建筑物、树木等不可移动物体的碰撞次数。</a:t>
            </a:r>
          </a:p>
          <a:p>
            <a:pPr marL="285750" indent="-285750">
              <a:lnSpc>
                <a:spcPct val="120000"/>
              </a:lnSpc>
              <a:spcBef>
                <a:spcPts val="600"/>
              </a:spcBef>
              <a:buFont typeface="Arial" panose="020B0604020202020204" pitchFamily="34" charset="0"/>
              <a:buChar char="•"/>
            </a:pPr>
            <a:r>
              <a:rPr lang="zh-CN" altLang="en-US" b="1" dirty="0"/>
              <a:t>动态碰撞</a:t>
            </a:r>
            <a:r>
              <a:rPr lang="zh-CN" altLang="en-US" dirty="0"/>
              <a:t>：与行人、车辆等移动元素的碰撞次数。</a:t>
            </a:r>
          </a:p>
          <a:p>
            <a:pPr marL="285750" indent="-285750">
              <a:lnSpc>
                <a:spcPct val="120000"/>
              </a:lnSpc>
              <a:spcBef>
                <a:spcPts val="600"/>
              </a:spcBef>
              <a:buFont typeface="Arial" panose="020B0604020202020204" pitchFamily="34" charset="0"/>
              <a:buChar char="•"/>
            </a:pPr>
            <a:r>
              <a:rPr lang="zh-CN" altLang="en-US" b="1" dirty="0"/>
              <a:t>交通信号违规</a:t>
            </a:r>
            <a:r>
              <a:rPr lang="zh-CN" altLang="en-US" dirty="0"/>
              <a:t>：未能遵守交通信号规则的次数。</a:t>
            </a:r>
          </a:p>
        </p:txBody>
      </p:sp>
      <p:sp>
        <p:nvSpPr>
          <p:cNvPr id="15" name="文本框 14">
            <a:extLst>
              <a:ext uri="{FF2B5EF4-FFF2-40B4-BE49-F238E27FC236}">
                <a16:creationId xmlns:a16="http://schemas.microsoft.com/office/drawing/2014/main" id="{7E774BA6-6258-565B-EF35-3E5D6A4A95EE}"/>
              </a:ext>
            </a:extLst>
          </p:cNvPr>
          <p:cNvSpPr txBox="1"/>
          <p:nvPr/>
        </p:nvSpPr>
        <p:spPr>
          <a:xfrm>
            <a:off x="5866444" y="2461922"/>
            <a:ext cx="6094268" cy="328641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nSpc>
                <a:spcPct val="120000"/>
              </a:lnSpc>
              <a:spcBef>
                <a:spcPts val="600"/>
              </a:spcBef>
              <a:buFont typeface="Arial" panose="020B0604020202020204" pitchFamily="34" charset="0"/>
              <a:buChar char="•"/>
            </a:pPr>
            <a:r>
              <a:rPr lang="zh-CN" altLang="en-US" b="1" dirty="0"/>
              <a:t>商业模型</a:t>
            </a:r>
            <a:r>
              <a:rPr lang="zh-CN" altLang="en-US" dirty="0"/>
              <a:t>方面，测试了 </a:t>
            </a:r>
            <a:r>
              <a:rPr lang="en-US" altLang="zh-CN" dirty="0"/>
              <a:t>GPT-4o</a:t>
            </a:r>
            <a:r>
              <a:rPr lang="zh-CN" altLang="en-US" dirty="0"/>
              <a:t>、</a:t>
            </a:r>
            <a:r>
              <a:rPr lang="en-US" altLang="zh-CN" dirty="0"/>
              <a:t>GPT-o3 </a:t>
            </a:r>
            <a:r>
              <a:rPr lang="zh-CN" altLang="en-US" dirty="0"/>
              <a:t>、</a:t>
            </a:r>
            <a:r>
              <a:rPr lang="en-US" altLang="zh-CN" dirty="0"/>
              <a:t>GPT-o3-pro</a:t>
            </a:r>
            <a:r>
              <a:rPr lang="zh-CN" altLang="en-US" dirty="0"/>
              <a:t>、</a:t>
            </a:r>
            <a:r>
              <a:rPr lang="en-US" altLang="zh-CN" dirty="0"/>
              <a:t>Gemini 2.5 Flash</a:t>
            </a:r>
            <a:r>
              <a:rPr lang="zh-CN" altLang="en-US" dirty="0"/>
              <a:t>。</a:t>
            </a:r>
            <a:endParaRPr lang="en-US" altLang="zh-CN" dirty="0"/>
          </a:p>
          <a:p>
            <a:pPr marL="285750" indent="-285750">
              <a:lnSpc>
                <a:spcPct val="120000"/>
              </a:lnSpc>
              <a:spcBef>
                <a:spcPts val="600"/>
              </a:spcBef>
              <a:buFont typeface="Arial" panose="020B0604020202020204" pitchFamily="34" charset="0"/>
              <a:buChar char="•"/>
            </a:pPr>
            <a:r>
              <a:rPr lang="zh-CN" altLang="en-US" b="1" dirty="0"/>
              <a:t>开源模型</a:t>
            </a:r>
            <a:r>
              <a:rPr lang="zh-CN" altLang="en-US" dirty="0"/>
              <a:t>则涵盖了</a:t>
            </a:r>
            <a:r>
              <a:rPr lang="en-US" altLang="zh-CN" dirty="0"/>
              <a:t>Qwen-VL 2.5</a:t>
            </a:r>
            <a:r>
              <a:rPr lang="zh-CN" altLang="en-US" dirty="0"/>
              <a:t>（包括 </a:t>
            </a:r>
            <a:r>
              <a:rPr lang="en-US" altLang="zh-CN" dirty="0"/>
              <a:t>7B </a:t>
            </a:r>
            <a:r>
              <a:rPr lang="zh-CN" altLang="en-US" dirty="0"/>
              <a:t>和 </a:t>
            </a:r>
            <a:r>
              <a:rPr lang="en-US" altLang="zh-CN" dirty="0"/>
              <a:t>72B </a:t>
            </a:r>
            <a:r>
              <a:rPr lang="zh-CN" altLang="en-US" dirty="0"/>
              <a:t>参数版本）、 </a:t>
            </a:r>
            <a:r>
              <a:rPr lang="en-US" altLang="zh-CN" dirty="0"/>
              <a:t>Gemma 3</a:t>
            </a:r>
            <a:r>
              <a:rPr lang="zh-CN" altLang="en-US" dirty="0"/>
              <a:t>（</a:t>
            </a:r>
            <a:r>
              <a:rPr lang="en-US" altLang="zh-CN" dirty="0"/>
              <a:t>27B </a:t>
            </a:r>
            <a:r>
              <a:rPr lang="zh-CN" altLang="en-US" dirty="0"/>
              <a:t>参数版）、 </a:t>
            </a:r>
            <a:r>
              <a:rPr lang="en-US" altLang="zh-CN" dirty="0" err="1"/>
              <a:t>InternVL</a:t>
            </a:r>
            <a:r>
              <a:rPr lang="en-US" altLang="zh-CN" dirty="0"/>
              <a:t> 3</a:t>
            </a:r>
            <a:r>
              <a:rPr lang="zh-CN" altLang="en-US" dirty="0"/>
              <a:t>（</a:t>
            </a:r>
            <a:r>
              <a:rPr lang="en-US" altLang="zh-CN" dirty="0"/>
              <a:t>78B </a:t>
            </a:r>
            <a:r>
              <a:rPr lang="zh-CN" altLang="en-US" dirty="0"/>
              <a:t>参数版）。</a:t>
            </a:r>
            <a:endParaRPr lang="en-US" altLang="zh-CN" dirty="0"/>
          </a:p>
          <a:p>
            <a:pPr marL="285750" indent="-285750">
              <a:lnSpc>
                <a:spcPct val="120000"/>
              </a:lnSpc>
              <a:spcBef>
                <a:spcPts val="600"/>
              </a:spcBef>
              <a:buFont typeface="Arial" panose="020B0604020202020204" pitchFamily="34" charset="0"/>
              <a:buChar char="•"/>
            </a:pPr>
            <a:r>
              <a:rPr lang="zh-CN" altLang="en-US" dirty="0"/>
              <a:t>对 </a:t>
            </a:r>
            <a:r>
              <a:rPr lang="en-US" altLang="zh-CN" dirty="0"/>
              <a:t>QwenVL2.5-7B </a:t>
            </a:r>
            <a:r>
              <a:rPr lang="zh-CN" altLang="en-US" dirty="0"/>
              <a:t>进行了</a:t>
            </a:r>
            <a:r>
              <a:rPr lang="zh-CN" altLang="en-US" b="1" dirty="0"/>
              <a:t>微调</a:t>
            </a:r>
            <a:r>
              <a:rPr lang="zh-CN" altLang="en-US" dirty="0"/>
              <a:t>。</a:t>
            </a:r>
            <a:endParaRPr lang="en-US" altLang="zh-CN" dirty="0"/>
          </a:p>
          <a:p>
            <a:pPr marL="285750" indent="-285750">
              <a:lnSpc>
                <a:spcPct val="120000"/>
              </a:lnSpc>
              <a:spcBef>
                <a:spcPts val="600"/>
              </a:spcBef>
              <a:buFont typeface="Arial" panose="020B0604020202020204" pitchFamily="34" charset="0"/>
              <a:buChar char="•"/>
            </a:pPr>
            <a:r>
              <a:rPr lang="zh-CN" altLang="en-US" dirty="0"/>
              <a:t>构建了两个</a:t>
            </a:r>
            <a:r>
              <a:rPr lang="zh-CN" altLang="en-US" b="1" dirty="0"/>
              <a:t>特殊基线</a:t>
            </a:r>
            <a:r>
              <a:rPr lang="zh-CN" altLang="en-US" dirty="0"/>
              <a:t>：</a:t>
            </a:r>
            <a:r>
              <a:rPr lang="en-US" altLang="zh-CN" dirty="0" err="1"/>
              <a:t>HybridGPT</a:t>
            </a:r>
            <a:r>
              <a:rPr lang="zh-CN" altLang="en-US" dirty="0"/>
              <a:t>（</a:t>
            </a:r>
            <a:r>
              <a:rPr lang="en-US" altLang="zh-CN" dirty="0"/>
              <a:t>GPT-4o + A* </a:t>
            </a:r>
            <a:r>
              <a:rPr lang="zh-CN" altLang="en-US" dirty="0"/>
              <a:t>路径规划器）和 </a:t>
            </a:r>
            <a:r>
              <a:rPr lang="en-US" altLang="zh-CN" dirty="0"/>
              <a:t>VLA-RL</a:t>
            </a:r>
            <a:r>
              <a:rPr lang="zh-CN" altLang="en-US" dirty="0"/>
              <a:t>（基于 </a:t>
            </a:r>
            <a:r>
              <a:rPr lang="en-US" altLang="zh-CN" dirty="0"/>
              <a:t>DeBERTa-v3 </a:t>
            </a:r>
            <a:r>
              <a:rPr lang="zh-CN" altLang="en-US" dirty="0"/>
              <a:t>与 </a:t>
            </a:r>
            <a:r>
              <a:rPr lang="en-US" altLang="zh-CN" dirty="0"/>
              <a:t>DINOv2 </a:t>
            </a:r>
            <a:r>
              <a:rPr lang="zh-CN" altLang="en-US" dirty="0"/>
              <a:t>的强化学习策略模型）。</a:t>
            </a:r>
          </a:p>
        </p:txBody>
      </p:sp>
      <p:sp>
        <p:nvSpPr>
          <p:cNvPr id="17" name="文本框 16">
            <a:extLst>
              <a:ext uri="{FF2B5EF4-FFF2-40B4-BE49-F238E27FC236}">
                <a16:creationId xmlns:a16="http://schemas.microsoft.com/office/drawing/2014/main" id="{8822A444-3439-4049-B258-EBA55635D0E4}"/>
              </a:ext>
            </a:extLst>
          </p:cNvPr>
          <p:cNvSpPr txBox="1"/>
          <p:nvPr/>
        </p:nvSpPr>
        <p:spPr>
          <a:xfrm>
            <a:off x="5866444" y="1966497"/>
            <a:ext cx="5810864" cy="39639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论文选取以下模型进行了</a:t>
            </a:r>
            <a:r>
              <a:rPr lang="zh-CN" altLang="en-US" dirty="0">
                <a:solidFill>
                  <a:srgbClr val="FF0000"/>
                </a:solidFill>
              </a:rPr>
              <a:t>测试</a:t>
            </a:r>
            <a:r>
              <a:rPr lang="zh-CN" altLang="en-US" dirty="0"/>
              <a:t>：</a:t>
            </a:r>
            <a:endParaRPr lang="en-US" altLang="zh-CN" dirty="0">
              <a:solidFill>
                <a:srgbClr val="FF0000"/>
              </a:solidFill>
            </a:endParaRPr>
          </a:p>
        </p:txBody>
      </p:sp>
      <p:pic>
        <p:nvPicPr>
          <p:cNvPr id="6" name="图片 5" descr="文本&#10;&#10;AI 生成的内容可能不正确。">
            <a:extLst>
              <a:ext uri="{FF2B5EF4-FFF2-40B4-BE49-F238E27FC236}">
                <a16:creationId xmlns:a16="http://schemas.microsoft.com/office/drawing/2014/main" id="{9393B663-C64C-C6E5-D30D-4ACFCC3564C7}"/>
              </a:ext>
            </a:extLst>
          </p:cNvPr>
          <p:cNvPicPr>
            <a:picLocks noChangeAspect="1"/>
          </p:cNvPicPr>
          <p:nvPr/>
        </p:nvPicPr>
        <p:blipFill>
          <a:blip r:embed="rId4"/>
          <a:stretch>
            <a:fillRect/>
          </a:stretch>
        </p:blipFill>
        <p:spPr>
          <a:xfrm>
            <a:off x="4677614" y="2767128"/>
            <a:ext cx="1058167" cy="519635"/>
          </a:xfrm>
          <a:prstGeom prst="rect">
            <a:avLst/>
          </a:prstGeom>
        </p:spPr>
      </p:pic>
      <p:pic>
        <p:nvPicPr>
          <p:cNvPr id="9" name="图片 8" descr="图示&#10;&#10;AI 生成的内容可能不正确。">
            <a:extLst>
              <a:ext uri="{FF2B5EF4-FFF2-40B4-BE49-F238E27FC236}">
                <a16:creationId xmlns:a16="http://schemas.microsoft.com/office/drawing/2014/main" id="{4155087A-C7AB-8FF2-B9BD-F441EF13EBDC}"/>
              </a:ext>
            </a:extLst>
          </p:cNvPr>
          <p:cNvPicPr>
            <a:picLocks noChangeAspect="1"/>
          </p:cNvPicPr>
          <p:nvPr/>
        </p:nvPicPr>
        <p:blipFill>
          <a:blip r:embed="rId5"/>
          <a:stretch>
            <a:fillRect/>
          </a:stretch>
        </p:blipFill>
        <p:spPr>
          <a:xfrm>
            <a:off x="3219360" y="3571238"/>
            <a:ext cx="2190557" cy="615325"/>
          </a:xfrm>
          <a:prstGeom prst="rect">
            <a:avLst/>
          </a:prstGeom>
        </p:spPr>
      </p:pic>
    </p:spTree>
    <p:extLst>
      <p:ext uri="{BB962C8B-B14F-4D97-AF65-F5344CB8AC3E}">
        <p14:creationId xmlns:p14="http://schemas.microsoft.com/office/powerpoint/2010/main" val="3925662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F056E-6FD3-280E-E964-310B4EECE177}"/>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72A8C49A-500F-01A3-3997-86DCB5BA9E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772B7DD5-C7D4-38A9-9281-7B3301AC6EEC}"/>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FF74386F-57D9-2D5B-D20F-E9B174E70D43}"/>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7E5657BE-F30D-1867-3D45-DB138743EC23}"/>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F43BA0A9-DA50-2994-8876-C235F412C9BB}"/>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444F63FA-6A3F-B8A3-78A1-E7B600E542F7}"/>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5CFB9B2F-134C-1233-36C1-2C0BAB1CC4DF}"/>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1026DFE0-FFCB-4049-F29E-95E18273301D}"/>
              </a:ext>
            </a:extLst>
          </p:cNvPr>
          <p:cNvSpPr txBox="1"/>
          <p:nvPr/>
        </p:nvSpPr>
        <p:spPr>
          <a:xfrm>
            <a:off x="1842655" y="1320095"/>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多模态机器人导航基准</a:t>
            </a:r>
            <a:endParaRPr lang="en-US" altLang="zh-CN" sz="2400" b="1" dirty="0">
              <a:solidFill>
                <a:srgbClr val="2585C9"/>
              </a:solidFill>
              <a:latin typeface="+mj-ea"/>
              <a:ea typeface="+mj-ea"/>
              <a:cs typeface="Times New Roman" panose="02020603050405020304" pitchFamily="18" charset="0"/>
            </a:endParaRPr>
          </a:p>
        </p:txBody>
      </p:sp>
      <p:sp>
        <p:nvSpPr>
          <p:cNvPr id="8" name="文本框 7">
            <a:extLst>
              <a:ext uri="{FF2B5EF4-FFF2-40B4-BE49-F238E27FC236}">
                <a16:creationId xmlns:a16="http://schemas.microsoft.com/office/drawing/2014/main" id="{D8334DE6-4017-6758-57FE-1D6C742C9C47}"/>
              </a:ext>
            </a:extLst>
          </p:cNvPr>
          <p:cNvSpPr txBox="1"/>
          <p:nvPr/>
        </p:nvSpPr>
        <p:spPr>
          <a:xfrm>
            <a:off x="506810" y="1889009"/>
            <a:ext cx="5968416" cy="72878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solidFill>
                  <a:srgbClr val="FF0000"/>
                </a:solidFill>
              </a:rPr>
              <a:t>针对零样本模型</a:t>
            </a:r>
            <a:r>
              <a:rPr lang="zh-CN" altLang="en-US" dirty="0"/>
              <a:t>，论文将逐步动作预测分解为两个独立的模块：</a:t>
            </a:r>
            <a:r>
              <a:rPr lang="zh-CN" altLang="en-US" dirty="0">
                <a:solidFill>
                  <a:srgbClr val="FF0000"/>
                </a:solidFill>
              </a:rPr>
              <a:t>上下文感知感知模块 </a:t>
            </a:r>
            <a:r>
              <a:rPr lang="zh-CN" altLang="en-US" dirty="0"/>
              <a:t>和 </a:t>
            </a:r>
            <a:r>
              <a:rPr lang="zh-CN" altLang="en-US" dirty="0">
                <a:solidFill>
                  <a:srgbClr val="FF0000"/>
                </a:solidFill>
              </a:rPr>
              <a:t>基于 </a:t>
            </a:r>
            <a:r>
              <a:rPr lang="en-US" altLang="zh-CN" dirty="0" err="1">
                <a:solidFill>
                  <a:srgbClr val="FF0000"/>
                </a:solidFill>
              </a:rPr>
              <a:t>ReAct</a:t>
            </a:r>
            <a:r>
              <a:rPr lang="en-US" altLang="zh-CN" dirty="0">
                <a:solidFill>
                  <a:srgbClr val="FF0000"/>
                </a:solidFill>
              </a:rPr>
              <a:t> </a:t>
            </a:r>
            <a:r>
              <a:rPr lang="zh-CN" altLang="en-US" dirty="0">
                <a:solidFill>
                  <a:srgbClr val="FF0000"/>
                </a:solidFill>
              </a:rPr>
              <a:t>的动作模块</a:t>
            </a:r>
            <a:endParaRPr lang="en-US" altLang="zh-CN" dirty="0">
              <a:solidFill>
                <a:srgbClr val="FF0000"/>
              </a:solidFill>
            </a:endParaRPr>
          </a:p>
        </p:txBody>
      </p:sp>
      <p:sp>
        <p:nvSpPr>
          <p:cNvPr id="9" name="文本框 8">
            <a:extLst>
              <a:ext uri="{FF2B5EF4-FFF2-40B4-BE49-F238E27FC236}">
                <a16:creationId xmlns:a16="http://schemas.microsoft.com/office/drawing/2014/main" id="{36D1C489-C9A4-C0C5-705B-C2DFDF87331A}"/>
              </a:ext>
            </a:extLst>
          </p:cNvPr>
          <p:cNvSpPr txBox="1"/>
          <p:nvPr/>
        </p:nvSpPr>
        <p:spPr>
          <a:xfrm>
            <a:off x="6226906" y="5789763"/>
            <a:ext cx="6094268" cy="36933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dirty="0"/>
              <a:t>单智能体多模态指令遵循流程</a:t>
            </a:r>
          </a:p>
        </p:txBody>
      </p:sp>
      <p:sp>
        <p:nvSpPr>
          <p:cNvPr id="4" name="文本框 3">
            <a:extLst>
              <a:ext uri="{FF2B5EF4-FFF2-40B4-BE49-F238E27FC236}">
                <a16:creationId xmlns:a16="http://schemas.microsoft.com/office/drawing/2014/main" id="{9B91C047-E3AC-A927-C0A3-115CA368A5A2}"/>
              </a:ext>
            </a:extLst>
          </p:cNvPr>
          <p:cNvSpPr txBox="1"/>
          <p:nvPr/>
        </p:nvSpPr>
        <p:spPr>
          <a:xfrm>
            <a:off x="506809" y="2759656"/>
            <a:ext cx="5968417" cy="1393587"/>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nSpc>
                <a:spcPct val="120000"/>
              </a:lnSpc>
              <a:spcBef>
                <a:spcPts val="600"/>
              </a:spcBef>
              <a:buFont typeface="Arial" panose="020B0604020202020204" pitchFamily="34" charset="0"/>
              <a:buChar char="•"/>
            </a:pPr>
            <a:r>
              <a:rPr lang="zh-CN" altLang="en-US" dirty="0">
                <a:solidFill>
                  <a:srgbClr val="FF0000"/>
                </a:solidFill>
              </a:rPr>
              <a:t>上下文感知感知模块</a:t>
            </a:r>
            <a:r>
              <a:rPr lang="zh-CN" altLang="en-US" dirty="0"/>
              <a:t>负责为机器人建立情境理解。该模块将当前视觉场景、目标任务图像、语言指令和记忆状态整合输入给视觉语言模型，要求其</a:t>
            </a:r>
            <a:r>
              <a:rPr lang="zh-CN" altLang="en-US" dirty="0">
                <a:solidFill>
                  <a:srgbClr val="FF0000"/>
                </a:solidFill>
              </a:rPr>
              <a:t>生成一段精炼的、任务导向的融合性场景描述</a:t>
            </a:r>
            <a:r>
              <a:rPr lang="zh-CN" altLang="en-US" dirty="0"/>
              <a:t>。</a:t>
            </a:r>
          </a:p>
        </p:txBody>
      </p:sp>
      <p:sp>
        <p:nvSpPr>
          <p:cNvPr id="7" name="文本框 6">
            <a:extLst>
              <a:ext uri="{FF2B5EF4-FFF2-40B4-BE49-F238E27FC236}">
                <a16:creationId xmlns:a16="http://schemas.microsoft.com/office/drawing/2014/main" id="{4705AFFD-C864-4B15-DB50-1B36EF288414}"/>
              </a:ext>
            </a:extLst>
          </p:cNvPr>
          <p:cNvSpPr txBox="1"/>
          <p:nvPr/>
        </p:nvSpPr>
        <p:spPr>
          <a:xfrm>
            <a:off x="506810" y="4189484"/>
            <a:ext cx="5968418" cy="1393587"/>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nSpc>
                <a:spcPct val="120000"/>
              </a:lnSpc>
              <a:spcBef>
                <a:spcPts val="600"/>
              </a:spcBef>
              <a:buFont typeface="Arial" panose="020B0604020202020204" pitchFamily="34" charset="0"/>
              <a:buChar char="•"/>
            </a:pPr>
            <a:r>
              <a:rPr lang="en-US" altLang="zh-CN" dirty="0" err="1">
                <a:solidFill>
                  <a:srgbClr val="FF0000"/>
                </a:solidFill>
              </a:rPr>
              <a:t>ReAct</a:t>
            </a:r>
            <a:r>
              <a:rPr lang="en-US" altLang="zh-CN" dirty="0">
                <a:solidFill>
                  <a:srgbClr val="FF0000"/>
                </a:solidFill>
              </a:rPr>
              <a:t> </a:t>
            </a:r>
            <a:r>
              <a:rPr lang="zh-CN" altLang="en-US" dirty="0">
                <a:solidFill>
                  <a:srgbClr val="FF0000"/>
                </a:solidFill>
              </a:rPr>
              <a:t>动作模块</a:t>
            </a:r>
            <a:r>
              <a:rPr lang="zh-CN" altLang="en-US" dirty="0"/>
              <a:t>是纯文本推理与决策核心。它接收感知摘要、原始指令、记忆、朝向及动作历史，它被要求</a:t>
            </a:r>
            <a:r>
              <a:rPr lang="zh-CN" altLang="en-US" dirty="0">
                <a:solidFill>
                  <a:srgbClr val="FF0000"/>
                </a:solidFill>
              </a:rPr>
              <a:t>首先进行推理，然后相应地更新记忆模块，最后为机器人选择下一个动作</a:t>
            </a:r>
            <a:r>
              <a:rPr lang="zh-CN" altLang="en-US" dirty="0"/>
              <a:t>。</a:t>
            </a:r>
            <a:endParaRPr lang="en-US" altLang="zh-CN" dirty="0"/>
          </a:p>
        </p:txBody>
      </p:sp>
      <p:sp>
        <p:nvSpPr>
          <p:cNvPr id="12" name="文本框 11">
            <a:extLst>
              <a:ext uri="{FF2B5EF4-FFF2-40B4-BE49-F238E27FC236}">
                <a16:creationId xmlns:a16="http://schemas.microsoft.com/office/drawing/2014/main" id="{95B8046A-63AB-2777-0EC7-B49D31F0C4A7}"/>
              </a:ext>
            </a:extLst>
          </p:cNvPr>
          <p:cNvSpPr txBox="1"/>
          <p:nvPr/>
        </p:nvSpPr>
        <p:spPr>
          <a:xfrm>
            <a:off x="600330" y="5610123"/>
            <a:ext cx="6097772" cy="1061188"/>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实验允许模型在每一步生成一系列动作。这种设计提高了长直线路径阶段的执行效率，并作为对模型短视域规划能力的测试。</a:t>
            </a:r>
          </a:p>
        </p:txBody>
      </p:sp>
      <p:pic>
        <p:nvPicPr>
          <p:cNvPr id="13" name="图片 12" descr="图示&#10;&#10;AI 生成的内容可能不正确。">
            <a:extLst>
              <a:ext uri="{FF2B5EF4-FFF2-40B4-BE49-F238E27FC236}">
                <a16:creationId xmlns:a16="http://schemas.microsoft.com/office/drawing/2014/main" id="{7B397ACC-3742-49C2-5CF1-880471F0CAC6}"/>
              </a:ext>
            </a:extLst>
          </p:cNvPr>
          <p:cNvPicPr>
            <a:picLocks noChangeAspect="1"/>
          </p:cNvPicPr>
          <p:nvPr/>
        </p:nvPicPr>
        <p:blipFill>
          <a:blip r:embed="rId4"/>
          <a:stretch>
            <a:fillRect/>
          </a:stretch>
        </p:blipFill>
        <p:spPr>
          <a:xfrm>
            <a:off x="3737086" y="1178350"/>
            <a:ext cx="7668723" cy="4609393"/>
          </a:xfrm>
          <a:prstGeom prst="rect">
            <a:avLst/>
          </a:prstGeom>
        </p:spPr>
      </p:pic>
    </p:spTree>
    <p:extLst>
      <p:ext uri="{BB962C8B-B14F-4D97-AF65-F5344CB8AC3E}">
        <p14:creationId xmlns:p14="http://schemas.microsoft.com/office/powerpoint/2010/main" val="2534762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84DD7-FFC2-56E8-2DFE-91903FE32397}"/>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751E327E-6BAE-3C6C-A2B4-504F2EC964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B56BAE69-0968-2608-9817-F5B5D97E7EB4}"/>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19E9A1A5-4B75-43F3-86DA-5BB65CDFE1BF}"/>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A8274227-BD2C-3678-1028-3E59BB3C6AFB}"/>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938264BE-C0AD-ECE5-9770-FBB098A4EAED}"/>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4CD8EE35-BFA9-2D38-3216-6E02A319D738}"/>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8CD04A34-101B-3048-92D9-545FD80ECDAC}"/>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26F29FC5-AEE6-2E3B-7629-E2290DC5368D}"/>
              </a:ext>
            </a:extLst>
          </p:cNvPr>
          <p:cNvSpPr txBox="1"/>
          <p:nvPr/>
        </p:nvSpPr>
        <p:spPr>
          <a:xfrm>
            <a:off x="1842655" y="1320095"/>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多模态机器人导航基准</a:t>
            </a:r>
            <a:endParaRPr lang="en-US" altLang="zh-CN" sz="2400" b="1" dirty="0">
              <a:solidFill>
                <a:srgbClr val="2585C9"/>
              </a:solidFill>
              <a:latin typeface="+mj-ea"/>
              <a:ea typeface="+mj-ea"/>
              <a:cs typeface="Times New Roman" panose="02020603050405020304" pitchFamily="18" charset="0"/>
            </a:endParaRPr>
          </a:p>
        </p:txBody>
      </p:sp>
      <p:sp>
        <p:nvSpPr>
          <p:cNvPr id="8" name="文本框 7">
            <a:extLst>
              <a:ext uri="{FF2B5EF4-FFF2-40B4-BE49-F238E27FC236}">
                <a16:creationId xmlns:a16="http://schemas.microsoft.com/office/drawing/2014/main" id="{24B93796-4090-3F3D-F49A-9BEF6DFA40B8}"/>
              </a:ext>
            </a:extLst>
          </p:cNvPr>
          <p:cNvSpPr txBox="1"/>
          <p:nvPr/>
        </p:nvSpPr>
        <p:spPr>
          <a:xfrm>
            <a:off x="506810" y="2059817"/>
            <a:ext cx="5589190" cy="3951210"/>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solidFill>
                  <a:srgbClr val="FF0000"/>
                </a:solidFill>
              </a:rPr>
              <a:t>针对微调模型</a:t>
            </a:r>
            <a:r>
              <a:rPr lang="zh-CN" altLang="en-US" dirty="0"/>
              <a:t>，</a:t>
            </a:r>
            <a:r>
              <a:rPr lang="en-US" altLang="zh-CN" dirty="0"/>
              <a:t>QwenVL2.5-7B</a:t>
            </a:r>
            <a:r>
              <a:rPr lang="zh-CN" altLang="en-US" dirty="0"/>
              <a:t>模型采用多任务学习框架进行端到端优化。</a:t>
            </a:r>
            <a:endParaRPr lang="en-US" altLang="zh-CN" dirty="0"/>
          </a:p>
          <a:p>
            <a:pPr>
              <a:lnSpc>
                <a:spcPct val="120000"/>
              </a:lnSpc>
              <a:spcBef>
                <a:spcPts val="600"/>
              </a:spcBef>
            </a:pPr>
            <a:r>
              <a:rPr lang="zh-CN" altLang="en-US" dirty="0"/>
              <a:t>模型接收当前视觉观察、目标图像、语言指令及历史动作。</a:t>
            </a:r>
            <a:endParaRPr lang="en-US" altLang="zh-CN" dirty="0"/>
          </a:p>
          <a:p>
            <a:pPr>
              <a:lnSpc>
                <a:spcPct val="120000"/>
              </a:lnSpc>
              <a:spcBef>
                <a:spcPts val="600"/>
              </a:spcBef>
            </a:pPr>
            <a:r>
              <a:rPr lang="zh-CN" altLang="en-US" dirty="0"/>
              <a:t>模型被训练来预测估计距离、预期最终方向和作为思维链（</a:t>
            </a:r>
            <a:r>
              <a:rPr lang="en-US" altLang="zh-CN" dirty="0" err="1"/>
              <a:t>CoT</a:t>
            </a:r>
            <a:r>
              <a:rPr lang="zh-CN" altLang="en-US" dirty="0"/>
              <a:t>）规划形式的剩余动作序列，随后预测下一个动作。</a:t>
            </a:r>
            <a:endParaRPr lang="en-US" altLang="zh-CN" dirty="0"/>
          </a:p>
          <a:p>
            <a:pPr>
              <a:lnSpc>
                <a:spcPct val="120000"/>
              </a:lnSpc>
              <a:spcBef>
                <a:spcPts val="600"/>
              </a:spcBef>
            </a:pPr>
            <a:r>
              <a:rPr lang="zh-CN" altLang="en-US" dirty="0"/>
              <a:t>训练过程使用</a:t>
            </a:r>
            <a:r>
              <a:rPr lang="en-US" altLang="zh-CN" dirty="0" err="1"/>
              <a:t>LoRA</a:t>
            </a:r>
            <a:r>
              <a:rPr lang="zh-CN" altLang="en-US" dirty="0"/>
              <a:t>对语言模型头和合并投影层进行微调，在</a:t>
            </a:r>
            <a:r>
              <a:rPr lang="en-US" altLang="zh-CN" dirty="0"/>
              <a:t>SimWorld-20K</a:t>
            </a:r>
            <a:r>
              <a:rPr lang="zh-CN" altLang="en-US" dirty="0"/>
              <a:t>数据集上以</a:t>
            </a:r>
            <a:r>
              <a:rPr lang="en-US" altLang="zh-CN" dirty="0"/>
              <a:t>2e-4</a:t>
            </a:r>
            <a:r>
              <a:rPr lang="zh-CN" altLang="en-US" dirty="0"/>
              <a:t>学习率训练两个周期。损失仅根据解码器生成的标记计算。使用了</a:t>
            </a:r>
            <a:r>
              <a:rPr lang="en-US" altLang="zh-CN" dirty="0"/>
              <a:t>4 </a:t>
            </a:r>
            <a:r>
              <a:rPr lang="zh-CN" altLang="en-US" dirty="0"/>
              <a:t>块 </a:t>
            </a:r>
            <a:r>
              <a:rPr lang="en-US" altLang="zh-CN" dirty="0"/>
              <a:t>A100 GPU </a:t>
            </a:r>
            <a:r>
              <a:rPr lang="zh-CN" altLang="en-US" dirty="0"/>
              <a:t>进行微调，每块</a:t>
            </a:r>
            <a:r>
              <a:rPr lang="en-US" altLang="zh-CN" dirty="0"/>
              <a:t>GPU</a:t>
            </a:r>
            <a:r>
              <a:rPr lang="zh-CN" altLang="en-US" dirty="0"/>
              <a:t>具有</a:t>
            </a:r>
            <a:r>
              <a:rPr lang="en-US" altLang="zh-CN" dirty="0"/>
              <a:t>80GB</a:t>
            </a:r>
            <a:r>
              <a:rPr lang="zh-CN" altLang="en-US" dirty="0"/>
              <a:t>的显存。</a:t>
            </a:r>
            <a:endParaRPr lang="en-US" altLang="zh-CN" dirty="0">
              <a:solidFill>
                <a:srgbClr val="FF0000"/>
              </a:solidFill>
            </a:endParaRPr>
          </a:p>
        </p:txBody>
      </p:sp>
      <p:sp>
        <p:nvSpPr>
          <p:cNvPr id="15" name="文本框 14">
            <a:extLst>
              <a:ext uri="{FF2B5EF4-FFF2-40B4-BE49-F238E27FC236}">
                <a16:creationId xmlns:a16="http://schemas.microsoft.com/office/drawing/2014/main" id="{DFAC1AAA-2131-2EEB-EAA8-EAF61E17CE85}"/>
              </a:ext>
            </a:extLst>
          </p:cNvPr>
          <p:cNvSpPr txBox="1"/>
          <p:nvPr/>
        </p:nvSpPr>
        <p:spPr>
          <a:xfrm>
            <a:off x="6220691" y="2844018"/>
            <a:ext cx="5589190" cy="1393587"/>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solidFill>
                  <a:srgbClr val="FF0000"/>
                </a:solidFill>
              </a:rPr>
              <a:t>对于混合模型方法</a:t>
            </a:r>
            <a:r>
              <a:rPr lang="zh-CN" altLang="en-US" dirty="0"/>
              <a:t>，</a:t>
            </a:r>
            <a:r>
              <a:rPr lang="en-US" altLang="zh-CN" dirty="0" err="1"/>
              <a:t>HybridGPT</a:t>
            </a:r>
            <a:r>
              <a:rPr lang="zh-CN" altLang="en-US" dirty="0"/>
              <a:t>系统使用</a:t>
            </a:r>
            <a:r>
              <a:rPr lang="en-US" altLang="zh-CN" dirty="0"/>
              <a:t>GPT-4o</a:t>
            </a:r>
            <a:r>
              <a:rPr lang="zh-CN" altLang="en-US" dirty="0"/>
              <a:t>作为高级决策者，决定在交叉路口是直行还是转弯。然后，它使用</a:t>
            </a:r>
            <a:r>
              <a:rPr lang="en-US" altLang="zh-CN" dirty="0"/>
              <a:t>A </a:t>
            </a:r>
            <a:r>
              <a:rPr lang="zh-CN" altLang="en-US" dirty="0"/>
              <a:t>＊作为低级路径规划器来生成和执行移动指令。</a:t>
            </a:r>
            <a:endParaRPr lang="en-US" altLang="zh-CN" dirty="0">
              <a:solidFill>
                <a:srgbClr val="FF0000"/>
              </a:solidFill>
            </a:endParaRPr>
          </a:p>
        </p:txBody>
      </p:sp>
      <p:sp>
        <p:nvSpPr>
          <p:cNvPr id="17" name="文本框 16">
            <a:extLst>
              <a:ext uri="{FF2B5EF4-FFF2-40B4-BE49-F238E27FC236}">
                <a16:creationId xmlns:a16="http://schemas.microsoft.com/office/drawing/2014/main" id="{B4860A5C-04F5-B1E3-E758-CD0D1B556597}"/>
              </a:ext>
            </a:extLst>
          </p:cNvPr>
          <p:cNvSpPr txBox="1"/>
          <p:nvPr/>
        </p:nvSpPr>
        <p:spPr>
          <a:xfrm>
            <a:off x="6220691" y="4248004"/>
            <a:ext cx="5589190" cy="205838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solidFill>
                  <a:srgbClr val="FF0000"/>
                </a:solidFill>
              </a:rPr>
              <a:t>对于强化学习方法</a:t>
            </a:r>
            <a:r>
              <a:rPr lang="zh-CN" altLang="en-US" dirty="0"/>
              <a:t>，遵循</a:t>
            </a:r>
            <a:r>
              <a:rPr lang="en-US" altLang="zh-CN" dirty="0"/>
              <a:t>VLN-CE</a:t>
            </a:r>
            <a:r>
              <a:rPr lang="zh-CN" altLang="en-US" dirty="0"/>
              <a:t>，</a:t>
            </a:r>
            <a:r>
              <a:rPr lang="en-US" altLang="zh-CN" dirty="0"/>
              <a:t>VLA-RL</a:t>
            </a:r>
            <a:r>
              <a:rPr lang="zh-CN" altLang="en-US" dirty="0"/>
              <a:t>模型采用</a:t>
            </a:r>
            <a:r>
              <a:rPr lang="en-US" altLang="zh-CN" dirty="0"/>
              <a:t>DeBERTa-v3</a:t>
            </a:r>
            <a:r>
              <a:rPr lang="zh-CN" altLang="en-US" dirty="0"/>
              <a:t>作为语言编码器，</a:t>
            </a:r>
            <a:r>
              <a:rPr lang="en-US" altLang="zh-CN" dirty="0"/>
              <a:t>DINOv2</a:t>
            </a:r>
            <a:r>
              <a:rPr lang="zh-CN" altLang="en-US" dirty="0"/>
              <a:t>作为视觉编码器。模型首先通过行为克隆在专家轨迹数据上进行预训练，随后使用近端策略优化算法在交互环境中进行策略微调。训练在两块 </a:t>
            </a:r>
            <a:r>
              <a:rPr lang="en-US" altLang="zh-CN" dirty="0"/>
              <a:t>NVIDIA L4OS GPU </a:t>
            </a:r>
            <a:r>
              <a:rPr lang="zh-CN" altLang="en-US" dirty="0"/>
              <a:t>上进行，每块 </a:t>
            </a:r>
            <a:r>
              <a:rPr lang="en-US" altLang="zh-CN" dirty="0"/>
              <a:t>GPU </a:t>
            </a:r>
            <a:r>
              <a:rPr lang="zh-CN" altLang="en-US" dirty="0"/>
              <a:t>运行两个并行的 </a:t>
            </a:r>
            <a:r>
              <a:rPr lang="en-US" altLang="zh-CN" dirty="0"/>
              <a:t>SWR </a:t>
            </a:r>
            <a:r>
              <a:rPr lang="zh-CN" altLang="en-US" dirty="0"/>
              <a:t>实例。</a:t>
            </a:r>
            <a:endParaRPr lang="en-US" altLang="zh-CN" dirty="0">
              <a:solidFill>
                <a:srgbClr val="FF0000"/>
              </a:solidFill>
            </a:endParaRPr>
          </a:p>
        </p:txBody>
      </p:sp>
      <p:pic>
        <p:nvPicPr>
          <p:cNvPr id="6" name="图片 5" descr="表格&#10;&#10;AI 生成的内容可能不正确。">
            <a:extLst>
              <a:ext uri="{FF2B5EF4-FFF2-40B4-BE49-F238E27FC236}">
                <a16:creationId xmlns:a16="http://schemas.microsoft.com/office/drawing/2014/main" id="{9B554D37-4DB0-531F-0593-1FF47062F2F5}"/>
              </a:ext>
            </a:extLst>
          </p:cNvPr>
          <p:cNvPicPr>
            <a:picLocks noChangeAspect="1"/>
          </p:cNvPicPr>
          <p:nvPr/>
        </p:nvPicPr>
        <p:blipFill>
          <a:blip r:embed="rId4"/>
          <a:stretch>
            <a:fillRect/>
          </a:stretch>
        </p:blipFill>
        <p:spPr>
          <a:xfrm>
            <a:off x="7678520" y="204128"/>
            <a:ext cx="3913150" cy="2639890"/>
          </a:xfrm>
          <a:prstGeom prst="rect">
            <a:avLst/>
          </a:prstGeom>
        </p:spPr>
      </p:pic>
      <p:sp>
        <p:nvSpPr>
          <p:cNvPr id="4" name="文本框 3">
            <a:extLst>
              <a:ext uri="{FF2B5EF4-FFF2-40B4-BE49-F238E27FC236}">
                <a16:creationId xmlns:a16="http://schemas.microsoft.com/office/drawing/2014/main" id="{CED5887E-EC0D-D70C-434E-8947ECEF28AA}"/>
              </a:ext>
            </a:extLst>
          </p:cNvPr>
          <p:cNvSpPr txBox="1"/>
          <p:nvPr/>
        </p:nvSpPr>
        <p:spPr>
          <a:xfrm>
            <a:off x="9961976" y="2093221"/>
            <a:ext cx="1159200" cy="362663"/>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sz="1600" dirty="0">
                <a:solidFill>
                  <a:srgbClr val="FF0000"/>
                </a:solidFill>
              </a:rPr>
              <a:t>微调参数</a:t>
            </a:r>
            <a:endParaRPr lang="zh-CN" altLang="en-US" dirty="0">
              <a:solidFill>
                <a:srgbClr val="FF0000"/>
              </a:solidFill>
            </a:endParaRPr>
          </a:p>
        </p:txBody>
      </p:sp>
    </p:spTree>
    <p:extLst>
      <p:ext uri="{BB962C8B-B14F-4D97-AF65-F5344CB8AC3E}">
        <p14:creationId xmlns:p14="http://schemas.microsoft.com/office/powerpoint/2010/main" val="3178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356B4-8D07-069E-D734-296BB1278D11}"/>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A3F9362F-CF54-A0FF-5726-25959BD42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0D875F45-040E-CE77-E40C-8D77BCDFE6F5}"/>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87495F33-556E-7BA1-C2F5-19B3F8CC2D97}"/>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898AEA1A-5236-E289-7C1C-E3D834A01053}"/>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D799288B-E000-8D18-58AD-F295C148DF19}"/>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2FC55060-EDFB-3A5F-4144-7E4BC17B6818}"/>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FB51DD38-592A-6C3E-0795-6D7CA05E0C36}"/>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2D6F1A58-A06F-B002-21A1-57BA891704E8}"/>
              </a:ext>
            </a:extLst>
          </p:cNvPr>
          <p:cNvSpPr txBox="1"/>
          <p:nvPr/>
        </p:nvSpPr>
        <p:spPr>
          <a:xfrm>
            <a:off x="1842655" y="1320095"/>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多模态机器人导航基准：结果</a:t>
            </a:r>
            <a:endParaRPr lang="en-US" altLang="zh-CN" sz="2400" b="1" dirty="0">
              <a:solidFill>
                <a:srgbClr val="2585C9"/>
              </a:solidFill>
              <a:latin typeface="+mj-ea"/>
              <a:ea typeface="+mj-ea"/>
              <a:cs typeface="Times New Roman" panose="02020603050405020304" pitchFamily="18" charset="0"/>
            </a:endParaRPr>
          </a:p>
        </p:txBody>
      </p:sp>
      <p:sp>
        <p:nvSpPr>
          <p:cNvPr id="8" name="文本框 7">
            <a:extLst>
              <a:ext uri="{FF2B5EF4-FFF2-40B4-BE49-F238E27FC236}">
                <a16:creationId xmlns:a16="http://schemas.microsoft.com/office/drawing/2014/main" id="{30BA0952-81BE-6C22-0134-B32937C0025A}"/>
              </a:ext>
            </a:extLst>
          </p:cNvPr>
          <p:cNvSpPr txBox="1"/>
          <p:nvPr/>
        </p:nvSpPr>
        <p:spPr>
          <a:xfrm>
            <a:off x="574226" y="1903660"/>
            <a:ext cx="4324964" cy="43018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sz="2000" dirty="0"/>
              <a:t>在</a:t>
            </a:r>
            <a:r>
              <a:rPr lang="zh-CN" altLang="en-US" sz="2000" b="1" dirty="0">
                <a:solidFill>
                  <a:srgbClr val="FF0000"/>
                </a:solidFill>
              </a:rPr>
              <a:t>简单测试</a:t>
            </a:r>
            <a:r>
              <a:rPr lang="zh-CN" altLang="en-US" sz="2000" dirty="0"/>
              <a:t>中，对比了三项指标。</a:t>
            </a:r>
            <a:endParaRPr lang="en-US" altLang="zh-CN" sz="2000" dirty="0">
              <a:solidFill>
                <a:srgbClr val="FF0000"/>
              </a:solidFill>
            </a:endParaRPr>
          </a:p>
        </p:txBody>
      </p:sp>
      <p:pic>
        <p:nvPicPr>
          <p:cNvPr id="10" name="图片 9" descr="表格&#10;&#10;AI 生成的内容可能不正确。">
            <a:extLst>
              <a:ext uri="{FF2B5EF4-FFF2-40B4-BE49-F238E27FC236}">
                <a16:creationId xmlns:a16="http://schemas.microsoft.com/office/drawing/2014/main" id="{EB55ADA4-9E3B-0BB9-7A9F-1A422D630E29}"/>
              </a:ext>
            </a:extLst>
          </p:cNvPr>
          <p:cNvPicPr>
            <a:picLocks noChangeAspect="1"/>
          </p:cNvPicPr>
          <p:nvPr/>
        </p:nvPicPr>
        <p:blipFill>
          <a:blip r:embed="rId4"/>
          <a:stretch>
            <a:fillRect/>
          </a:stretch>
        </p:blipFill>
        <p:spPr>
          <a:xfrm>
            <a:off x="5143500" y="2308027"/>
            <a:ext cx="6670098" cy="3958871"/>
          </a:xfrm>
          <a:prstGeom prst="rect">
            <a:avLst/>
          </a:prstGeom>
        </p:spPr>
      </p:pic>
      <p:sp>
        <p:nvSpPr>
          <p:cNvPr id="15" name="文本框 14">
            <a:extLst>
              <a:ext uri="{FF2B5EF4-FFF2-40B4-BE49-F238E27FC236}">
                <a16:creationId xmlns:a16="http://schemas.microsoft.com/office/drawing/2014/main" id="{FEB2F9FB-310F-7A53-ACBC-00ADEA9E08D4}"/>
              </a:ext>
            </a:extLst>
          </p:cNvPr>
          <p:cNvSpPr txBox="1"/>
          <p:nvPr/>
        </p:nvSpPr>
        <p:spPr>
          <a:xfrm>
            <a:off x="600330" y="2455742"/>
            <a:ext cx="4543170" cy="2390783"/>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t>结果发现，在</a:t>
            </a:r>
            <a:r>
              <a:rPr lang="zh-CN" altLang="en-US" dirty="0">
                <a:solidFill>
                  <a:srgbClr val="FF0000"/>
                </a:solidFill>
              </a:rPr>
              <a:t>零样本 </a:t>
            </a:r>
            <a:r>
              <a:rPr lang="en-US" altLang="zh-CN" dirty="0" err="1">
                <a:solidFill>
                  <a:srgbClr val="FF0000"/>
                </a:solidFill>
              </a:rPr>
              <a:t>ReAct</a:t>
            </a:r>
            <a:r>
              <a:rPr lang="en-US" altLang="zh-CN" dirty="0">
                <a:solidFill>
                  <a:srgbClr val="FF0000"/>
                </a:solidFill>
              </a:rPr>
              <a:t> </a:t>
            </a:r>
            <a:r>
              <a:rPr lang="zh-CN" altLang="en-US" dirty="0">
                <a:solidFill>
                  <a:srgbClr val="FF0000"/>
                </a:solidFill>
              </a:rPr>
              <a:t>非推理模型</a:t>
            </a:r>
            <a:r>
              <a:rPr lang="zh-CN" altLang="en-US" dirty="0"/>
              <a:t>中，</a:t>
            </a:r>
            <a:r>
              <a:rPr lang="en-US" altLang="zh-CN" dirty="0"/>
              <a:t>Gemini2.5 Flash </a:t>
            </a:r>
            <a:r>
              <a:rPr lang="zh-CN" altLang="en-US" dirty="0"/>
              <a:t>的进度得分最高。</a:t>
            </a:r>
            <a:r>
              <a:rPr lang="en-US" altLang="zh-CN" dirty="0"/>
              <a:t>GPT-4o</a:t>
            </a:r>
            <a:r>
              <a:rPr lang="zh-CN" altLang="en-US" dirty="0"/>
              <a:t>在距离进度和子任务完成率之间存在不匹配，主要原因是其无法检测终止条件，常常超出目标，导致距离进度为零。</a:t>
            </a:r>
            <a:r>
              <a:rPr lang="en-US" altLang="zh-CN" dirty="0"/>
              <a:t>QwenVL2.5-72B</a:t>
            </a:r>
            <a:r>
              <a:rPr lang="zh-CN" altLang="en-US" dirty="0"/>
              <a:t>在开源模型中排名最高，而</a:t>
            </a:r>
            <a:r>
              <a:rPr lang="en-US" altLang="zh-CN" dirty="0"/>
              <a:t>QwenVL2.5-7B</a:t>
            </a:r>
            <a:r>
              <a:rPr lang="zh-CN" altLang="en-US" dirty="0"/>
              <a:t>的表现与明显更大的模型相当。</a:t>
            </a:r>
          </a:p>
        </p:txBody>
      </p:sp>
      <p:sp>
        <p:nvSpPr>
          <p:cNvPr id="4" name="文本框 3">
            <a:extLst>
              <a:ext uri="{FF2B5EF4-FFF2-40B4-BE49-F238E27FC236}">
                <a16:creationId xmlns:a16="http://schemas.microsoft.com/office/drawing/2014/main" id="{795CC4BE-C13F-F760-1262-4AA050E6ADE2}"/>
              </a:ext>
            </a:extLst>
          </p:cNvPr>
          <p:cNvSpPr txBox="1"/>
          <p:nvPr/>
        </p:nvSpPr>
        <p:spPr>
          <a:xfrm>
            <a:off x="600330" y="5039770"/>
            <a:ext cx="4543170" cy="1393587"/>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t>经过</a:t>
            </a:r>
            <a:r>
              <a:rPr lang="zh-CN" altLang="en-US" dirty="0">
                <a:solidFill>
                  <a:srgbClr val="FF0000"/>
                </a:solidFill>
              </a:rPr>
              <a:t>微调</a:t>
            </a:r>
            <a:r>
              <a:rPr lang="zh-CN" altLang="en-US" dirty="0"/>
              <a:t>后，</a:t>
            </a:r>
            <a:r>
              <a:rPr lang="en-US" altLang="zh-CN" dirty="0"/>
              <a:t>QwenVL2.5-7B</a:t>
            </a:r>
            <a:r>
              <a:rPr lang="zh-CN" altLang="en-US" dirty="0"/>
              <a:t>在所有指标上都有显著提升。然而，其绝对成功率仍然较低，部分原因是训练集基于最优行动轨迹，这限制了模型的稳健性。</a:t>
            </a:r>
          </a:p>
        </p:txBody>
      </p:sp>
    </p:spTree>
    <p:extLst>
      <p:ext uri="{BB962C8B-B14F-4D97-AF65-F5344CB8AC3E}">
        <p14:creationId xmlns:p14="http://schemas.microsoft.com/office/powerpoint/2010/main" val="2473677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0125B-DD8D-AC6A-5826-DD6EE70127A9}"/>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8474F9BE-DFD2-40DA-A5DF-F508FC509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A487BA87-93E3-CE98-2430-41951A41D45B}"/>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6D5DBF7C-1B03-4BB4-E030-8AC3D84311A2}"/>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97C7E26F-310B-D156-9431-9B91A5910142}"/>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A0D69187-1184-1889-0E95-98D5EBF3F95A}"/>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E4C1BDC1-8468-0845-F003-CEE7702645B0}"/>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654CF10C-ECF3-166F-D06B-935B0B76FBF7}"/>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E9B7B1E1-6D8B-241A-991F-4823AD5BCE01}"/>
              </a:ext>
            </a:extLst>
          </p:cNvPr>
          <p:cNvSpPr txBox="1"/>
          <p:nvPr/>
        </p:nvSpPr>
        <p:spPr>
          <a:xfrm>
            <a:off x="1842655" y="1320095"/>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多模态机器人导航基准：结果</a:t>
            </a:r>
            <a:endParaRPr lang="en-US" altLang="zh-CN" sz="2400" b="1" dirty="0">
              <a:solidFill>
                <a:srgbClr val="2585C9"/>
              </a:solidFill>
              <a:latin typeface="+mj-ea"/>
              <a:ea typeface="+mj-ea"/>
              <a:cs typeface="Times New Roman" panose="02020603050405020304" pitchFamily="18" charset="0"/>
            </a:endParaRPr>
          </a:p>
        </p:txBody>
      </p:sp>
      <p:pic>
        <p:nvPicPr>
          <p:cNvPr id="10" name="图片 9" descr="表格&#10;&#10;AI 生成的内容可能不正确。">
            <a:extLst>
              <a:ext uri="{FF2B5EF4-FFF2-40B4-BE49-F238E27FC236}">
                <a16:creationId xmlns:a16="http://schemas.microsoft.com/office/drawing/2014/main" id="{429C037E-5591-E8D2-6768-B9D215130562}"/>
              </a:ext>
            </a:extLst>
          </p:cNvPr>
          <p:cNvPicPr>
            <a:picLocks noChangeAspect="1"/>
          </p:cNvPicPr>
          <p:nvPr/>
        </p:nvPicPr>
        <p:blipFill>
          <a:blip r:embed="rId4"/>
          <a:stretch>
            <a:fillRect/>
          </a:stretch>
        </p:blipFill>
        <p:spPr>
          <a:xfrm>
            <a:off x="5143500" y="1996300"/>
            <a:ext cx="6670098" cy="3958871"/>
          </a:xfrm>
          <a:prstGeom prst="rect">
            <a:avLst/>
          </a:prstGeom>
        </p:spPr>
      </p:pic>
      <p:sp>
        <p:nvSpPr>
          <p:cNvPr id="15" name="文本框 14">
            <a:extLst>
              <a:ext uri="{FF2B5EF4-FFF2-40B4-BE49-F238E27FC236}">
                <a16:creationId xmlns:a16="http://schemas.microsoft.com/office/drawing/2014/main" id="{C42EED54-A181-0545-04F7-60740985BE25}"/>
              </a:ext>
            </a:extLst>
          </p:cNvPr>
          <p:cNvSpPr txBox="1"/>
          <p:nvPr/>
        </p:nvSpPr>
        <p:spPr>
          <a:xfrm>
            <a:off x="600330" y="2137005"/>
            <a:ext cx="4543170" cy="1393587"/>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solidFill>
                  <a:srgbClr val="FF0000"/>
                </a:solidFill>
              </a:rPr>
              <a:t>推理模型</a:t>
            </a:r>
            <a:r>
              <a:rPr lang="zh-CN" altLang="en-US" dirty="0"/>
              <a:t>的结果表明，</a:t>
            </a:r>
            <a:r>
              <a:rPr lang="zh-CN" altLang="en-US" dirty="0">
                <a:solidFill>
                  <a:srgbClr val="FF0000"/>
                </a:solidFill>
              </a:rPr>
              <a:t>推理能力的提升会提高性能</a:t>
            </a:r>
            <a:r>
              <a:rPr lang="zh-CN" altLang="en-US" dirty="0"/>
              <a:t>。在实验中，推理模型在深度估计和目标对齐方面表现出改进，证明了视觉和空间推理在该基准测试中的重要性。</a:t>
            </a:r>
          </a:p>
        </p:txBody>
      </p:sp>
      <p:sp>
        <p:nvSpPr>
          <p:cNvPr id="4" name="文本框 3">
            <a:extLst>
              <a:ext uri="{FF2B5EF4-FFF2-40B4-BE49-F238E27FC236}">
                <a16:creationId xmlns:a16="http://schemas.microsoft.com/office/drawing/2014/main" id="{121AEC7E-3C0B-B6DE-9432-D5CA4CEA16AC}"/>
              </a:ext>
            </a:extLst>
          </p:cNvPr>
          <p:cNvSpPr txBox="1"/>
          <p:nvPr/>
        </p:nvSpPr>
        <p:spPr>
          <a:xfrm>
            <a:off x="600330" y="3885607"/>
            <a:ext cx="4543170" cy="172598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t>对</a:t>
            </a:r>
            <a:r>
              <a:rPr lang="zh-CN" altLang="en-US" dirty="0">
                <a:solidFill>
                  <a:srgbClr val="FF0000"/>
                </a:solidFill>
              </a:rPr>
              <a:t>其他基线模型</a:t>
            </a:r>
            <a:r>
              <a:rPr lang="zh-CN" altLang="en-US" dirty="0"/>
              <a:t>，</a:t>
            </a:r>
            <a:r>
              <a:rPr lang="en-US" altLang="zh-CN" dirty="0" err="1"/>
              <a:t>hybridGPT</a:t>
            </a:r>
            <a:r>
              <a:rPr lang="en-US" altLang="zh-CN" dirty="0"/>
              <a:t> </a:t>
            </a:r>
            <a:r>
              <a:rPr lang="zh-CN" altLang="en-US" dirty="0"/>
              <a:t>缺乏精细控制；</a:t>
            </a:r>
            <a:endParaRPr lang="en-US" altLang="zh-CN" dirty="0"/>
          </a:p>
          <a:p>
            <a:pPr>
              <a:lnSpc>
                <a:spcPct val="120000"/>
              </a:lnSpc>
            </a:pPr>
            <a:r>
              <a:rPr lang="zh-CN" altLang="en-US" dirty="0"/>
              <a:t>强化学习基线</a:t>
            </a:r>
            <a:r>
              <a:rPr lang="en-US" altLang="zh-CN" dirty="0"/>
              <a:t>VLA-RL</a:t>
            </a:r>
            <a:r>
              <a:rPr lang="zh-CN" altLang="en-US" dirty="0"/>
              <a:t>表现不佳可能是因为基准测试难度较大，其中稀疏的奖励信号和视觉上复杂的空间推理给传统视觉编码器带来丫挑战。</a:t>
            </a:r>
          </a:p>
        </p:txBody>
      </p:sp>
    </p:spTree>
    <p:extLst>
      <p:ext uri="{BB962C8B-B14F-4D97-AF65-F5344CB8AC3E}">
        <p14:creationId xmlns:p14="http://schemas.microsoft.com/office/powerpoint/2010/main" val="1851270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185CD-51C5-DF03-CC73-A3BADBECD3E8}"/>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E9FDEDC3-6518-8082-95CA-E6638DFB22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6D044D73-01F0-CB3B-4133-2B73421B2BE7}"/>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ED092770-F85A-FC87-F4EB-FF7EA58FDD7E}"/>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89E34429-9CF8-61DE-4062-71567F3702E5}"/>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DEED8018-0269-AFE6-0D09-B30741CC1148}"/>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CE1CF437-A0CF-EDEE-0F2E-89A0E27ECFDC}"/>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70A068D4-40D9-2D75-0327-444E724D2BD0}"/>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6FD0673B-5C38-25CA-73A2-A9D097A6284A}"/>
              </a:ext>
            </a:extLst>
          </p:cNvPr>
          <p:cNvSpPr txBox="1"/>
          <p:nvPr/>
        </p:nvSpPr>
        <p:spPr>
          <a:xfrm>
            <a:off x="1842655" y="1320095"/>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多模态机器人导航基准：结果</a:t>
            </a:r>
            <a:endParaRPr lang="en-US" altLang="zh-CN" sz="2400" b="1" dirty="0">
              <a:solidFill>
                <a:srgbClr val="2585C9"/>
              </a:solidFill>
              <a:latin typeface="+mj-ea"/>
              <a:ea typeface="+mj-ea"/>
              <a:cs typeface="Times New Roman" panose="02020603050405020304" pitchFamily="18" charset="0"/>
            </a:endParaRPr>
          </a:p>
        </p:txBody>
      </p:sp>
      <p:sp>
        <p:nvSpPr>
          <p:cNvPr id="15" name="文本框 14">
            <a:extLst>
              <a:ext uri="{FF2B5EF4-FFF2-40B4-BE49-F238E27FC236}">
                <a16:creationId xmlns:a16="http://schemas.microsoft.com/office/drawing/2014/main" id="{F0F77E22-ADE2-12C0-5AD1-890F625AC548}"/>
              </a:ext>
            </a:extLst>
          </p:cNvPr>
          <p:cNvSpPr txBox="1"/>
          <p:nvPr/>
        </p:nvSpPr>
        <p:spPr>
          <a:xfrm>
            <a:off x="600330" y="1916554"/>
            <a:ext cx="8506690" cy="43018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sz="2000" dirty="0"/>
              <a:t>在包含动态障碍物和交通规则的</a:t>
            </a:r>
            <a:r>
              <a:rPr lang="zh-CN" altLang="en-US" sz="2000" b="1" dirty="0">
                <a:solidFill>
                  <a:srgbClr val="FF0000"/>
                </a:solidFill>
              </a:rPr>
              <a:t>困难设置</a:t>
            </a:r>
            <a:r>
              <a:rPr lang="zh-CN" altLang="en-US" sz="2000" dirty="0"/>
              <a:t>中模型表现进一步恶化：</a:t>
            </a:r>
          </a:p>
        </p:txBody>
      </p:sp>
      <p:pic>
        <p:nvPicPr>
          <p:cNvPr id="7" name="图片 6" descr="表格&#10;&#10;AI 生成的内容可能不正确。">
            <a:extLst>
              <a:ext uri="{FF2B5EF4-FFF2-40B4-BE49-F238E27FC236}">
                <a16:creationId xmlns:a16="http://schemas.microsoft.com/office/drawing/2014/main" id="{4B492A96-D4C2-1DC8-04CD-A8D3DCC408B4}"/>
              </a:ext>
            </a:extLst>
          </p:cNvPr>
          <p:cNvPicPr>
            <a:picLocks noChangeAspect="1"/>
          </p:cNvPicPr>
          <p:nvPr/>
        </p:nvPicPr>
        <p:blipFill>
          <a:blip r:embed="rId4"/>
          <a:stretch>
            <a:fillRect/>
          </a:stretch>
        </p:blipFill>
        <p:spPr>
          <a:xfrm>
            <a:off x="1732965" y="2620397"/>
            <a:ext cx="8726069" cy="1468918"/>
          </a:xfrm>
          <a:prstGeom prst="rect">
            <a:avLst/>
          </a:prstGeom>
        </p:spPr>
      </p:pic>
      <p:sp>
        <p:nvSpPr>
          <p:cNvPr id="8" name="文本框 7">
            <a:extLst>
              <a:ext uri="{FF2B5EF4-FFF2-40B4-BE49-F238E27FC236}">
                <a16:creationId xmlns:a16="http://schemas.microsoft.com/office/drawing/2014/main" id="{2DE9AE3A-ECD7-0D7F-1BCA-FFD762C5C536}"/>
              </a:ext>
            </a:extLst>
          </p:cNvPr>
          <p:cNvSpPr txBox="1"/>
          <p:nvPr/>
        </p:nvSpPr>
        <p:spPr>
          <a:xfrm>
            <a:off x="600330" y="4347452"/>
            <a:ext cx="10445206" cy="72878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en-US" altLang="zh-CN" dirty="0"/>
              <a:t>Gemini 2.5 Flash</a:t>
            </a:r>
            <a:r>
              <a:rPr lang="zh-CN" altLang="en-US" dirty="0"/>
              <a:t>的红灯违规次数（</a:t>
            </a:r>
            <a:r>
              <a:rPr lang="en-US" altLang="zh-CN" dirty="0"/>
              <a:t>7.875</a:t>
            </a:r>
            <a:r>
              <a:rPr lang="zh-CN" altLang="en-US" dirty="0"/>
              <a:t>次）显著高于其他模型，主要原因是模型在检测到红灯信号后出现</a:t>
            </a:r>
            <a:r>
              <a:rPr lang="en-US" altLang="zh-CN" dirty="0"/>
              <a:t>“</a:t>
            </a:r>
            <a:r>
              <a:rPr lang="zh-CN" altLang="en-US" dirty="0"/>
              <a:t>冻结</a:t>
            </a:r>
            <a:r>
              <a:rPr lang="en-US" altLang="zh-CN" dirty="0"/>
              <a:t>”</a:t>
            </a:r>
            <a:r>
              <a:rPr lang="zh-CN" altLang="en-US" dirty="0"/>
              <a:t>行为，即使车辆已进入交叉口。</a:t>
            </a:r>
            <a:endParaRPr lang="en-US" altLang="zh-CN" dirty="0"/>
          </a:p>
        </p:txBody>
      </p:sp>
      <p:sp>
        <p:nvSpPr>
          <p:cNvPr id="13" name="文本框 12">
            <a:extLst>
              <a:ext uri="{FF2B5EF4-FFF2-40B4-BE49-F238E27FC236}">
                <a16:creationId xmlns:a16="http://schemas.microsoft.com/office/drawing/2014/main" id="{CF5976D2-CDDA-5EBF-ADFD-5195885BA0CE}"/>
              </a:ext>
            </a:extLst>
          </p:cNvPr>
          <p:cNvSpPr txBox="1"/>
          <p:nvPr/>
        </p:nvSpPr>
        <p:spPr>
          <a:xfrm>
            <a:off x="600330" y="5397392"/>
            <a:ext cx="10255512" cy="39639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由于推理模型存在推理延迟，因此不适合用于这种实时交通避让的场景。</a:t>
            </a:r>
          </a:p>
        </p:txBody>
      </p:sp>
    </p:spTree>
    <p:extLst>
      <p:ext uri="{BB962C8B-B14F-4D97-AF65-F5344CB8AC3E}">
        <p14:creationId xmlns:p14="http://schemas.microsoft.com/office/powerpoint/2010/main" val="1846706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B7858-5710-311B-4896-C55704847EE6}"/>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6E905231-1CFF-89DA-DE4C-551DB02B17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AFE9413B-68D5-BDA7-4BE0-7782BAA68CE4}"/>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23162C02-F17F-A009-0373-3272EFAA046F}"/>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B77DA481-07C1-7E22-7F37-64E87900273F}"/>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B885A115-C638-35DE-563B-9D8F4BD3E535}"/>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AA69A72A-1263-F285-5B85-74EF0E311E15}"/>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217AC447-9D27-FF44-481A-F81E417AD70C}"/>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D356A76C-4710-A973-4BBC-BD956EB72141}"/>
              </a:ext>
            </a:extLst>
          </p:cNvPr>
          <p:cNvSpPr txBox="1"/>
          <p:nvPr/>
        </p:nvSpPr>
        <p:spPr>
          <a:xfrm>
            <a:off x="2629465" y="1099500"/>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多模态机器人导航基准：结果</a:t>
            </a:r>
            <a:endParaRPr lang="en-US" altLang="zh-CN" sz="2400" b="1" dirty="0">
              <a:solidFill>
                <a:srgbClr val="2585C9"/>
              </a:solidFill>
              <a:latin typeface="+mj-ea"/>
              <a:ea typeface="+mj-ea"/>
              <a:cs typeface="Times New Roman" panose="02020603050405020304" pitchFamily="18" charset="0"/>
            </a:endParaRPr>
          </a:p>
        </p:txBody>
      </p:sp>
      <p:sp>
        <p:nvSpPr>
          <p:cNvPr id="4" name="文本框 3">
            <a:extLst>
              <a:ext uri="{FF2B5EF4-FFF2-40B4-BE49-F238E27FC236}">
                <a16:creationId xmlns:a16="http://schemas.microsoft.com/office/drawing/2014/main" id="{EA50E3CA-4C2A-195D-84D0-1FF4D9FD36D0}"/>
              </a:ext>
            </a:extLst>
          </p:cNvPr>
          <p:cNvSpPr txBox="1"/>
          <p:nvPr/>
        </p:nvSpPr>
        <p:spPr>
          <a:xfrm>
            <a:off x="460730" y="1668509"/>
            <a:ext cx="9847052" cy="39639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b="1" dirty="0">
                <a:solidFill>
                  <a:srgbClr val="FF0000"/>
                </a:solidFill>
              </a:rPr>
              <a:t>消融实验</a:t>
            </a:r>
            <a:r>
              <a:rPr lang="zh-CN" altLang="en-US" dirty="0"/>
              <a:t>以 </a:t>
            </a:r>
            <a:r>
              <a:rPr lang="en-US" altLang="zh-CN" dirty="0">
                <a:solidFill>
                  <a:srgbClr val="FF0000"/>
                </a:solidFill>
              </a:rPr>
              <a:t>GPT-4o</a:t>
            </a:r>
            <a:r>
              <a:rPr lang="zh-CN" altLang="en-US" dirty="0">
                <a:solidFill>
                  <a:srgbClr val="FF0000"/>
                </a:solidFill>
              </a:rPr>
              <a:t> 为基干模型</a:t>
            </a:r>
            <a:r>
              <a:rPr lang="zh-CN" altLang="en-US" dirty="0"/>
              <a:t>，在一个包含</a:t>
            </a:r>
            <a:r>
              <a:rPr lang="en-US" altLang="zh-CN" dirty="0"/>
              <a:t>50</a:t>
            </a:r>
            <a:r>
              <a:rPr lang="zh-CN" altLang="en-US" dirty="0"/>
              <a:t>个任务的 </a:t>
            </a:r>
            <a:r>
              <a:rPr lang="en-US" altLang="zh-CN" dirty="0"/>
              <a:t>SimWorld-</a:t>
            </a:r>
            <a:r>
              <a:rPr lang="en-US" altLang="zh-CN" dirty="0" err="1"/>
              <a:t>MMNav</a:t>
            </a:r>
            <a:r>
              <a:rPr lang="zh-CN" altLang="en-US" dirty="0"/>
              <a:t> 子集上进行。</a:t>
            </a:r>
          </a:p>
        </p:txBody>
      </p:sp>
      <p:sp>
        <p:nvSpPr>
          <p:cNvPr id="10" name="文本框 9">
            <a:extLst>
              <a:ext uri="{FF2B5EF4-FFF2-40B4-BE49-F238E27FC236}">
                <a16:creationId xmlns:a16="http://schemas.microsoft.com/office/drawing/2014/main" id="{CA307709-ED7D-FC6C-0BE2-91D203264164}"/>
              </a:ext>
            </a:extLst>
          </p:cNvPr>
          <p:cNvSpPr txBox="1"/>
          <p:nvPr/>
        </p:nvSpPr>
        <p:spPr>
          <a:xfrm>
            <a:off x="460730" y="4629490"/>
            <a:ext cx="11125134" cy="1956177"/>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solidFill>
                  <a:srgbClr val="FF0000"/>
                </a:solidFill>
              </a:rPr>
              <a:t>明确的</a:t>
            </a:r>
            <a:r>
              <a:rPr lang="en-US" altLang="zh-CN" dirty="0" err="1">
                <a:solidFill>
                  <a:srgbClr val="FF0000"/>
                </a:solidFill>
              </a:rPr>
              <a:t>ReAct</a:t>
            </a:r>
            <a:r>
              <a:rPr lang="zh-CN" altLang="en-US" dirty="0">
                <a:solidFill>
                  <a:srgbClr val="FF0000"/>
                </a:solidFill>
              </a:rPr>
              <a:t>框架</a:t>
            </a:r>
            <a:r>
              <a:rPr lang="zh-CN" altLang="en-US" dirty="0"/>
              <a:t>和</a:t>
            </a:r>
            <a:r>
              <a:rPr lang="zh-CN" altLang="en-US" dirty="0">
                <a:solidFill>
                  <a:srgbClr val="FF0000"/>
                </a:solidFill>
              </a:rPr>
              <a:t>分割组件</a:t>
            </a:r>
            <a:r>
              <a:rPr lang="zh-CN" altLang="en-US" dirty="0"/>
              <a:t>是提升性能最关键的组件。前者通过分步思考稳定了推理过程并减少了幻觉，后者为模型提供了关键的物体类别信息。</a:t>
            </a:r>
            <a:endParaRPr lang="en-US" altLang="zh-CN" dirty="0"/>
          </a:p>
          <a:p>
            <a:pPr>
              <a:lnSpc>
                <a:spcPct val="120000"/>
              </a:lnSpc>
              <a:spcBef>
                <a:spcPts val="600"/>
              </a:spcBef>
            </a:pPr>
            <a:r>
              <a:rPr lang="zh-CN" altLang="en-US" dirty="0"/>
              <a:t>加入深度图像仅带来微小的性能提升，表明模型可能主要依赖语义信息，而非精确的几何信息。</a:t>
            </a:r>
            <a:endParaRPr lang="en-US" altLang="zh-CN" dirty="0"/>
          </a:p>
          <a:p>
            <a:pPr>
              <a:lnSpc>
                <a:spcPct val="120000"/>
              </a:lnSpc>
              <a:spcBef>
                <a:spcPts val="600"/>
              </a:spcBef>
            </a:pPr>
            <a:r>
              <a:rPr lang="zh-CN" altLang="en-US" dirty="0"/>
              <a:t>将感知与动作模块分离比合并调用效果更好，说明清晰的职责划分有助于模型完成任务映射。</a:t>
            </a:r>
            <a:endParaRPr lang="en-US" altLang="zh-CN" dirty="0"/>
          </a:p>
          <a:p>
            <a:pPr>
              <a:lnSpc>
                <a:spcPct val="120000"/>
              </a:lnSpc>
              <a:spcBef>
                <a:spcPts val="600"/>
              </a:spcBef>
            </a:pPr>
            <a:r>
              <a:rPr lang="zh-CN" altLang="en-US" dirty="0"/>
              <a:t>将观察图像进行垂直条带化处理会严重损害性能，可能是因为这种方式破坏了场景的完整性。</a:t>
            </a:r>
            <a:endParaRPr lang="en-US" altLang="zh-CN" dirty="0"/>
          </a:p>
        </p:txBody>
      </p:sp>
      <p:pic>
        <p:nvPicPr>
          <p:cNvPr id="8" name="图片 7" descr="表格&#10;&#10;AI 生成的内容可能不正确。">
            <a:extLst>
              <a:ext uri="{FF2B5EF4-FFF2-40B4-BE49-F238E27FC236}">
                <a16:creationId xmlns:a16="http://schemas.microsoft.com/office/drawing/2014/main" id="{72DEB0E5-2132-15E6-01AA-A54387D09311}"/>
              </a:ext>
            </a:extLst>
          </p:cNvPr>
          <p:cNvPicPr>
            <a:picLocks noChangeAspect="1"/>
          </p:cNvPicPr>
          <p:nvPr/>
        </p:nvPicPr>
        <p:blipFill>
          <a:blip r:embed="rId4"/>
          <a:stretch>
            <a:fillRect/>
          </a:stretch>
        </p:blipFill>
        <p:spPr>
          <a:xfrm>
            <a:off x="1513175" y="2094845"/>
            <a:ext cx="9477375" cy="2533650"/>
          </a:xfrm>
          <a:prstGeom prst="rect">
            <a:avLst/>
          </a:prstGeom>
        </p:spPr>
      </p:pic>
    </p:spTree>
    <p:extLst>
      <p:ext uri="{BB962C8B-B14F-4D97-AF65-F5344CB8AC3E}">
        <p14:creationId xmlns:p14="http://schemas.microsoft.com/office/powerpoint/2010/main" val="6550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B27D7-8CDF-AEE6-4A04-8461B2AAC700}"/>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13068BA1-FF21-B0AA-6D9A-0950AB2895A3}"/>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F78A9446-379E-FF32-A543-3EA04859EC2D}"/>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BCFF304F-CA27-C53A-9F2E-C1D45FACBAE6}"/>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648D0B11-1062-2718-6C3E-638D672DF8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DF88F0D7-06B6-2B6A-7101-84F3BCB42FE7}"/>
              </a:ext>
            </a:extLst>
          </p:cNvPr>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E27373E9-9B00-9529-529E-B5C6E37F5C0B}"/>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p>
        </p:txBody>
      </p:sp>
      <p:sp>
        <p:nvSpPr>
          <p:cNvPr id="19" name="矩形 18">
            <a:extLst>
              <a:ext uri="{FF2B5EF4-FFF2-40B4-BE49-F238E27FC236}">
                <a16:creationId xmlns:a16="http://schemas.microsoft.com/office/drawing/2014/main" id="{E13B2A53-DE74-BA9F-6196-81B92FAD3256}"/>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FDC1276B-BBAA-1043-2D52-DB6330581F9F}"/>
              </a:ext>
            </a:extLst>
          </p:cNvPr>
          <p:cNvSpPr txBox="1"/>
          <p:nvPr/>
        </p:nvSpPr>
        <p:spPr>
          <a:xfrm>
            <a:off x="1714902" y="1480747"/>
            <a:ext cx="3122274" cy="511807"/>
          </a:xfrm>
          <a:prstGeom prst="rect">
            <a:avLst/>
          </a:prstGeom>
          <a:noFill/>
        </p:spPr>
        <p:txBody>
          <a:bodyPr wrap="square">
            <a:spAutoFit/>
          </a:bodyPr>
          <a:lstStyle/>
          <a:p>
            <a:pPr>
              <a:lnSpc>
                <a:spcPct val="125000"/>
              </a:lnSpc>
              <a:spcBef>
                <a:spcPts val="120"/>
              </a:spcBef>
              <a:buClr>
                <a:srgbClr val="0070C0"/>
              </a:buClr>
              <a:defRPr/>
            </a:pPr>
            <a:r>
              <a:rPr lang="zh-CN" altLang="en-US" sz="2400" b="1" dirty="0">
                <a:solidFill>
                  <a:srgbClr val="2585C9"/>
                </a:solidFill>
                <a:latin typeface="+mj-ea"/>
                <a:ea typeface="+mj-ea"/>
                <a:cs typeface="Times New Roman" panose="02020603050405020304" pitchFamily="18" charset="0"/>
              </a:rPr>
              <a:t>解决方案与贡献</a:t>
            </a:r>
            <a:endParaRPr lang="zh-CN" altLang="zh-CN" sz="2400" b="1" dirty="0">
              <a:solidFill>
                <a:srgbClr val="2585C9"/>
              </a:solidFill>
              <a:latin typeface="+mj-ea"/>
              <a:ea typeface="+mj-ea"/>
              <a:cs typeface="Times New Roman" panose="02020603050405020304" pitchFamily="18" charset="0"/>
            </a:endParaRPr>
          </a:p>
        </p:txBody>
      </p:sp>
      <p:sp>
        <p:nvSpPr>
          <p:cNvPr id="9" name="文本框 8">
            <a:extLst>
              <a:ext uri="{FF2B5EF4-FFF2-40B4-BE49-F238E27FC236}">
                <a16:creationId xmlns:a16="http://schemas.microsoft.com/office/drawing/2014/main" id="{C92CFA85-19B9-4F1D-772B-65F08A0E644B}"/>
              </a:ext>
            </a:extLst>
          </p:cNvPr>
          <p:cNvSpPr txBox="1"/>
          <p:nvPr/>
        </p:nvSpPr>
        <p:spPr>
          <a:xfrm>
            <a:off x="827664" y="2005320"/>
            <a:ext cx="9872771" cy="428117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nSpc>
                <a:spcPct val="120000"/>
              </a:lnSpc>
              <a:spcBef>
                <a:spcPts val="1200"/>
              </a:spcBef>
              <a:buFont typeface="Arial" panose="020B0604020202020204" pitchFamily="34" charset="0"/>
              <a:buChar char="•"/>
            </a:pPr>
            <a:r>
              <a:rPr lang="zh-CN" altLang="en-US" dirty="0">
                <a:solidFill>
                  <a:schemeClr val="tx1"/>
                </a:solidFill>
              </a:rPr>
              <a:t>本文提出 </a:t>
            </a:r>
            <a:r>
              <a:rPr lang="en-US" altLang="zh-CN" dirty="0" err="1">
                <a:solidFill>
                  <a:srgbClr val="FF0000"/>
                </a:solidFill>
              </a:rPr>
              <a:t>SimWorld</a:t>
            </a:r>
            <a:r>
              <a:rPr lang="en-US" altLang="zh-CN" dirty="0">
                <a:solidFill>
                  <a:srgbClr val="FF0000"/>
                </a:solidFill>
              </a:rPr>
              <a:t>-Robotics</a:t>
            </a:r>
            <a:r>
              <a:rPr lang="zh-CN" altLang="en-US" dirty="0">
                <a:solidFill>
                  <a:schemeClr val="tx1"/>
                </a:solidFill>
              </a:rPr>
              <a:t>（</a:t>
            </a:r>
            <a:r>
              <a:rPr lang="en-US" altLang="zh-CN" dirty="0">
                <a:solidFill>
                  <a:schemeClr val="tx1"/>
                </a:solidFill>
              </a:rPr>
              <a:t>SWR</a:t>
            </a:r>
            <a:r>
              <a:rPr lang="zh-CN" altLang="en-US" dirty="0">
                <a:solidFill>
                  <a:schemeClr val="tx1"/>
                </a:solidFill>
              </a:rPr>
              <a:t>），一个</a:t>
            </a:r>
            <a:r>
              <a:rPr lang="zh-CN" altLang="en-US" dirty="0">
                <a:solidFill>
                  <a:srgbClr val="FF0000"/>
                </a:solidFill>
              </a:rPr>
              <a:t>基于 </a:t>
            </a:r>
            <a:r>
              <a:rPr lang="en-US" altLang="zh-CN" dirty="0">
                <a:solidFill>
                  <a:srgbClr val="FF0000"/>
                </a:solidFill>
              </a:rPr>
              <a:t>Unreal Engine 5 </a:t>
            </a:r>
            <a:r>
              <a:rPr lang="zh-CN" altLang="en-US" dirty="0">
                <a:solidFill>
                  <a:srgbClr val="FF0000"/>
                </a:solidFill>
              </a:rPr>
              <a:t>构建的大规模、高真实感、动态城市环境仿真平台</a:t>
            </a:r>
            <a:r>
              <a:rPr lang="zh-CN" altLang="en-US" dirty="0"/>
              <a:t>，具备以下特点</a:t>
            </a:r>
            <a:r>
              <a:rPr lang="zh-CN" altLang="en-US" dirty="0">
                <a:solidFill>
                  <a:schemeClr val="tx1"/>
                </a:solidFill>
              </a:rPr>
              <a:t>：</a:t>
            </a:r>
            <a:endParaRPr lang="en-US" altLang="zh-CN" dirty="0">
              <a:solidFill>
                <a:schemeClr val="tx1"/>
              </a:solidFill>
            </a:endParaRPr>
          </a:p>
          <a:p>
            <a:pPr marL="742950" lvl="1" indent="-285750">
              <a:spcBef>
                <a:spcPts val="1200"/>
              </a:spcBef>
              <a:buFont typeface="Arial" panose="020B0604020202020204" pitchFamily="34" charset="0"/>
              <a:buChar char="•"/>
            </a:pPr>
            <a:r>
              <a:rPr lang="zh-CN" altLang="en-US" dirty="0">
                <a:solidFill>
                  <a:srgbClr val="FF0000"/>
                </a:solidFill>
              </a:rPr>
              <a:t>程序化城市生成</a:t>
            </a:r>
            <a:r>
              <a:rPr lang="zh-CN" altLang="en-US" dirty="0"/>
              <a:t>：可生成无限多样化的城市环境。</a:t>
            </a:r>
          </a:p>
          <a:p>
            <a:pPr marL="742950" lvl="1" indent="-285750">
              <a:spcBef>
                <a:spcPts val="1200"/>
              </a:spcBef>
              <a:buFont typeface="Arial" panose="020B0604020202020204" pitchFamily="34" charset="0"/>
              <a:buChar char="•"/>
            </a:pPr>
            <a:r>
              <a:rPr lang="zh-CN" altLang="en-US" dirty="0">
                <a:solidFill>
                  <a:srgbClr val="FF0000"/>
                </a:solidFill>
              </a:rPr>
              <a:t>高真实感渲染</a:t>
            </a:r>
            <a:r>
              <a:rPr lang="zh-CN" altLang="en-US" dirty="0"/>
              <a:t>：支持动态光照、天气、多样化建筑与行人行为。</a:t>
            </a:r>
          </a:p>
          <a:p>
            <a:pPr marL="742950" lvl="1" indent="-285750">
              <a:spcBef>
                <a:spcPts val="1200"/>
              </a:spcBef>
              <a:buFont typeface="Arial" panose="020B0604020202020204" pitchFamily="34" charset="0"/>
              <a:buChar char="•"/>
            </a:pPr>
            <a:r>
              <a:rPr lang="zh-CN" altLang="en-US" dirty="0">
                <a:solidFill>
                  <a:srgbClr val="FF0000"/>
                </a:solidFill>
              </a:rPr>
              <a:t>支持多类型智能体</a:t>
            </a:r>
            <a:r>
              <a:rPr lang="zh-CN" altLang="en-US" dirty="0"/>
              <a:t>：包括车辆、行人、机器人（如四足机器人）。</a:t>
            </a:r>
          </a:p>
          <a:p>
            <a:pPr marL="742950" lvl="1" indent="-285750">
              <a:spcBef>
                <a:spcPts val="1200"/>
              </a:spcBef>
              <a:buFont typeface="Arial" panose="020B0604020202020204" pitchFamily="34" charset="0"/>
              <a:buChar char="•"/>
            </a:pPr>
            <a:r>
              <a:rPr lang="zh-CN" altLang="en-US" dirty="0">
                <a:solidFill>
                  <a:srgbClr val="FF0000"/>
                </a:solidFill>
              </a:rPr>
              <a:t>异步多智能体控制</a:t>
            </a:r>
            <a:r>
              <a:rPr lang="zh-CN" altLang="en-US" dirty="0"/>
              <a:t>：允许智能体独立行动。</a:t>
            </a:r>
          </a:p>
          <a:p>
            <a:pPr marL="742950" lvl="1" indent="-285750">
              <a:spcBef>
                <a:spcPts val="1200"/>
              </a:spcBef>
              <a:buFont typeface="Arial" panose="020B0604020202020204" pitchFamily="34" charset="0"/>
              <a:buChar char="•"/>
            </a:pPr>
            <a:r>
              <a:rPr lang="zh-CN" altLang="en-US" dirty="0">
                <a:solidFill>
                  <a:srgbClr val="FF0000"/>
                </a:solidFill>
              </a:rPr>
              <a:t>支持大规模数据生成与标注</a:t>
            </a:r>
            <a:r>
              <a:rPr lang="zh-CN" altLang="en-US" dirty="0"/>
              <a:t>：便于训练与评估。</a:t>
            </a:r>
          </a:p>
          <a:p>
            <a:pPr marL="285750" indent="-285750">
              <a:spcBef>
                <a:spcPts val="1800"/>
              </a:spcBef>
              <a:buFont typeface="Arial" panose="020B0604020202020204" pitchFamily="34" charset="0"/>
              <a:buChar char="•"/>
            </a:pPr>
            <a:r>
              <a:rPr lang="zh-CN" altLang="en-US" dirty="0">
                <a:solidFill>
                  <a:schemeClr val="tx1"/>
                </a:solidFill>
              </a:rPr>
              <a:t>基于 </a:t>
            </a:r>
            <a:r>
              <a:rPr lang="en-US" altLang="zh-CN" dirty="0">
                <a:solidFill>
                  <a:schemeClr val="tx1"/>
                </a:solidFill>
              </a:rPr>
              <a:t>SWR</a:t>
            </a:r>
            <a:r>
              <a:rPr lang="zh-CN" altLang="en-US" dirty="0">
                <a:solidFill>
                  <a:schemeClr val="tx1"/>
                </a:solidFill>
              </a:rPr>
              <a:t>，本文提出了两个</a:t>
            </a:r>
            <a:r>
              <a:rPr lang="zh-CN" altLang="en-US" dirty="0">
                <a:solidFill>
                  <a:srgbClr val="FF0000"/>
                </a:solidFill>
              </a:rPr>
              <a:t>新的机器人任务基准</a:t>
            </a:r>
            <a:r>
              <a:rPr lang="zh-CN" altLang="en-US" dirty="0">
                <a:solidFill>
                  <a:schemeClr val="tx1"/>
                </a:solidFill>
              </a:rPr>
              <a:t>：</a:t>
            </a:r>
            <a:endParaRPr lang="en-US" altLang="zh-CN" dirty="0">
              <a:solidFill>
                <a:schemeClr val="tx1"/>
              </a:solidFill>
            </a:endParaRPr>
          </a:p>
          <a:p>
            <a:pPr marL="742950" lvl="1" indent="-285750">
              <a:spcBef>
                <a:spcPts val="1200"/>
              </a:spcBef>
              <a:buFont typeface="Arial" panose="020B0604020202020204" pitchFamily="34" charset="0"/>
              <a:buChar char="•"/>
            </a:pPr>
            <a:r>
              <a:rPr lang="en-US" altLang="zh-CN" b="1" dirty="0" err="1"/>
              <a:t>SimWorld-MMNav</a:t>
            </a:r>
            <a:r>
              <a:rPr lang="zh-CN" altLang="en-US" dirty="0"/>
              <a:t>：多模态指令跟随导航任务</a:t>
            </a:r>
            <a:endParaRPr lang="en-US" altLang="zh-CN" dirty="0"/>
          </a:p>
          <a:p>
            <a:pPr marL="742950" lvl="1" indent="-285750">
              <a:spcBef>
                <a:spcPts val="1200"/>
              </a:spcBef>
              <a:buFont typeface="Arial" panose="020B0604020202020204" pitchFamily="34" charset="0"/>
              <a:buChar char="•"/>
            </a:pPr>
            <a:r>
              <a:rPr lang="en-US" altLang="zh-CN" b="1" dirty="0" err="1"/>
              <a:t>SimWorld</a:t>
            </a:r>
            <a:r>
              <a:rPr lang="en-US" altLang="zh-CN" b="1" dirty="0"/>
              <a:t>-MRS</a:t>
            </a:r>
            <a:r>
              <a:rPr lang="zh-CN" altLang="en-US" dirty="0"/>
              <a:t>：多机器人搜索任务</a:t>
            </a:r>
            <a:endParaRPr lang="zh-CN" altLang="en-US" dirty="0">
              <a:solidFill>
                <a:schemeClr val="tx1"/>
              </a:solidFill>
            </a:endParaRPr>
          </a:p>
        </p:txBody>
      </p:sp>
    </p:spTree>
    <p:extLst>
      <p:ext uri="{BB962C8B-B14F-4D97-AF65-F5344CB8AC3E}">
        <p14:creationId xmlns:p14="http://schemas.microsoft.com/office/powerpoint/2010/main" val="2152389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57E03-B977-4A97-D98D-4868D6B34658}"/>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735D1999-07A7-F150-2437-F5E91532D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83E11959-ADFF-2822-5445-5AF2D865F2D5}"/>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2096F5FB-EEF2-9FD5-2701-D353AE2915ED}"/>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8EE3E595-0F13-79B2-2390-54F16F21CC6B}"/>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5915B09E-5344-2935-55CB-ED7B3B34001B}"/>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5E4C505A-0EBC-5B73-47B4-D9A0ED11C7E1}"/>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A9CF77A7-D38D-BA92-BF81-8AF3BA1A6701}"/>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2F5AC962-EA43-0F41-D239-E86EFD8ECE78}"/>
              </a:ext>
            </a:extLst>
          </p:cNvPr>
          <p:cNvSpPr txBox="1"/>
          <p:nvPr/>
        </p:nvSpPr>
        <p:spPr>
          <a:xfrm>
            <a:off x="2629465" y="934263"/>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多模态机器人导航基准：结果</a:t>
            </a:r>
            <a:endParaRPr lang="en-US" altLang="zh-CN" sz="2400" b="1" dirty="0">
              <a:solidFill>
                <a:srgbClr val="2585C9"/>
              </a:solidFill>
              <a:latin typeface="+mj-ea"/>
              <a:ea typeface="+mj-ea"/>
              <a:cs typeface="Times New Roman" panose="02020603050405020304" pitchFamily="18" charset="0"/>
            </a:endParaRPr>
          </a:p>
        </p:txBody>
      </p:sp>
      <p:pic>
        <p:nvPicPr>
          <p:cNvPr id="11" name="图片 10" descr="文本&#10;&#10;AI 生成的内容可能不正确。">
            <a:extLst>
              <a:ext uri="{FF2B5EF4-FFF2-40B4-BE49-F238E27FC236}">
                <a16:creationId xmlns:a16="http://schemas.microsoft.com/office/drawing/2014/main" id="{509B0FB4-6021-7F0D-1886-0B49379210A4}"/>
              </a:ext>
            </a:extLst>
          </p:cNvPr>
          <p:cNvPicPr>
            <a:picLocks noChangeAspect="1"/>
          </p:cNvPicPr>
          <p:nvPr/>
        </p:nvPicPr>
        <p:blipFill>
          <a:blip r:embed="rId4"/>
          <a:stretch>
            <a:fillRect/>
          </a:stretch>
        </p:blipFill>
        <p:spPr>
          <a:xfrm>
            <a:off x="3200400" y="1586006"/>
            <a:ext cx="8706524" cy="2963181"/>
          </a:xfrm>
          <a:prstGeom prst="rect">
            <a:avLst/>
          </a:prstGeom>
        </p:spPr>
      </p:pic>
      <p:sp>
        <p:nvSpPr>
          <p:cNvPr id="4" name="文本框 3">
            <a:extLst>
              <a:ext uri="{FF2B5EF4-FFF2-40B4-BE49-F238E27FC236}">
                <a16:creationId xmlns:a16="http://schemas.microsoft.com/office/drawing/2014/main" id="{F527ABBA-2088-5C1E-3E7B-377E8243F596}"/>
              </a:ext>
            </a:extLst>
          </p:cNvPr>
          <p:cNvSpPr txBox="1"/>
          <p:nvPr/>
        </p:nvSpPr>
        <p:spPr>
          <a:xfrm>
            <a:off x="460730" y="1741925"/>
            <a:ext cx="2555229" cy="72878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t>对</a:t>
            </a:r>
            <a:r>
              <a:rPr lang="zh-CN" altLang="en-US" b="1" dirty="0">
                <a:solidFill>
                  <a:srgbClr val="FF0000"/>
                </a:solidFill>
              </a:rPr>
              <a:t>模型失败原因</a:t>
            </a:r>
            <a:r>
              <a:rPr lang="zh-CN" altLang="en-US" dirty="0"/>
              <a:t>进行统计，有四个根本性原因：</a:t>
            </a:r>
          </a:p>
        </p:txBody>
      </p:sp>
      <p:sp>
        <p:nvSpPr>
          <p:cNvPr id="6" name="文本框 5">
            <a:extLst>
              <a:ext uri="{FF2B5EF4-FFF2-40B4-BE49-F238E27FC236}">
                <a16:creationId xmlns:a16="http://schemas.microsoft.com/office/drawing/2014/main" id="{929EA3B1-14C4-AE44-24E2-CD9B6CCB1EE2}"/>
              </a:ext>
            </a:extLst>
          </p:cNvPr>
          <p:cNvSpPr txBox="1"/>
          <p:nvPr/>
        </p:nvSpPr>
        <p:spPr>
          <a:xfrm>
            <a:off x="460730" y="4737138"/>
            <a:ext cx="10953716" cy="172598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solidFill>
                  <a:srgbClr val="FF0000"/>
                </a:solidFill>
              </a:rPr>
              <a:t>（</a:t>
            </a:r>
            <a:r>
              <a:rPr lang="en-US" altLang="zh-CN" dirty="0">
                <a:solidFill>
                  <a:srgbClr val="FF0000"/>
                </a:solidFill>
              </a:rPr>
              <a:t>2</a:t>
            </a:r>
            <a:r>
              <a:rPr lang="zh-CN" altLang="en-US" dirty="0">
                <a:solidFill>
                  <a:srgbClr val="FF0000"/>
                </a:solidFill>
              </a:rPr>
              <a:t>）空间与具身推理</a:t>
            </a:r>
            <a:r>
              <a:rPr lang="zh-CN" altLang="en-US" dirty="0"/>
              <a:t>。视觉语言模型尚未具备良好的</a:t>
            </a:r>
            <a:r>
              <a:rPr lang="en-US" altLang="zh-CN" dirty="0"/>
              <a:t>3D</a:t>
            </a:r>
            <a:r>
              <a:rPr lang="zh-CN" altLang="en-US" dirty="0"/>
              <a:t>空间推理能力。它们无法可靠地估计机器人与某个交叉路口或障碍物的距离。</a:t>
            </a:r>
            <a:endParaRPr lang="en-US" altLang="zh-CN" dirty="0"/>
          </a:p>
          <a:p>
            <a:pPr>
              <a:lnSpc>
                <a:spcPct val="120000"/>
              </a:lnSpc>
            </a:pPr>
            <a:r>
              <a:rPr lang="zh-CN" altLang="en-US" dirty="0">
                <a:solidFill>
                  <a:srgbClr val="FF0000"/>
                </a:solidFill>
              </a:rPr>
              <a:t>（</a:t>
            </a:r>
            <a:r>
              <a:rPr lang="en-US" altLang="zh-CN" dirty="0">
                <a:solidFill>
                  <a:srgbClr val="FF0000"/>
                </a:solidFill>
              </a:rPr>
              <a:t>3</a:t>
            </a:r>
            <a:r>
              <a:rPr lang="zh-CN" altLang="en-US" dirty="0">
                <a:solidFill>
                  <a:srgbClr val="FF0000"/>
                </a:solidFill>
              </a:rPr>
              <a:t>）语用思维</a:t>
            </a:r>
            <a:r>
              <a:rPr lang="zh-CN" altLang="en-US" dirty="0"/>
              <a:t>。为了模拟现实世界中的文本导航，我们的指令使用了“在交叉路口右转”等高级短语，而没有详细说明所需的具体转弯和穿越动作。大多数模型无法正确解读这种模糊性。</a:t>
            </a:r>
            <a:endParaRPr lang="en-US" altLang="zh-CN" dirty="0"/>
          </a:p>
          <a:p>
            <a:pPr>
              <a:lnSpc>
                <a:spcPct val="120000"/>
              </a:lnSpc>
            </a:pPr>
            <a:r>
              <a:rPr lang="zh-CN" altLang="en-US" dirty="0">
                <a:solidFill>
                  <a:srgbClr val="FF0000"/>
                </a:solidFill>
              </a:rPr>
              <a:t>（</a:t>
            </a:r>
            <a:r>
              <a:rPr lang="en-US" altLang="zh-CN" dirty="0">
                <a:solidFill>
                  <a:srgbClr val="FF0000"/>
                </a:solidFill>
              </a:rPr>
              <a:t>4</a:t>
            </a:r>
            <a:r>
              <a:rPr lang="zh-CN" altLang="en-US" dirty="0">
                <a:solidFill>
                  <a:srgbClr val="FF0000"/>
                </a:solidFill>
              </a:rPr>
              <a:t>）记忆与规划</a:t>
            </a:r>
            <a:r>
              <a:rPr lang="zh-CN" altLang="en-US" dirty="0"/>
              <a:t>。视觉语言模型有时无法将记忆中的信息应用于当前情境。</a:t>
            </a:r>
          </a:p>
        </p:txBody>
      </p:sp>
      <p:sp>
        <p:nvSpPr>
          <p:cNvPr id="10" name="文本框 9">
            <a:extLst>
              <a:ext uri="{FF2B5EF4-FFF2-40B4-BE49-F238E27FC236}">
                <a16:creationId xmlns:a16="http://schemas.microsoft.com/office/drawing/2014/main" id="{5F21D575-C17B-EC5F-E765-98A931A3062F}"/>
              </a:ext>
            </a:extLst>
          </p:cNvPr>
          <p:cNvSpPr txBox="1"/>
          <p:nvPr/>
        </p:nvSpPr>
        <p:spPr>
          <a:xfrm>
            <a:off x="460730" y="2614625"/>
            <a:ext cx="2739670" cy="205838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solidFill>
                  <a:srgbClr val="FF0000"/>
                </a:solidFill>
              </a:rPr>
              <a:t>（</a:t>
            </a:r>
            <a:r>
              <a:rPr lang="en-US" altLang="zh-CN" dirty="0">
                <a:solidFill>
                  <a:srgbClr val="FF0000"/>
                </a:solidFill>
              </a:rPr>
              <a:t>1</a:t>
            </a:r>
            <a:r>
              <a:rPr lang="zh-CN" altLang="en-US" dirty="0">
                <a:solidFill>
                  <a:srgbClr val="FF0000"/>
                </a:solidFill>
              </a:rPr>
              <a:t>）视觉定位</a:t>
            </a:r>
            <a:r>
              <a:rPr lang="zh-CN" altLang="en-US" dirty="0"/>
              <a:t>。视觉语言模型的定位能力会影响其性能。它们无法识别交叉路口，这在我们的场景中至关重要。机器狗较低的视角加大了这一难度。</a:t>
            </a:r>
            <a:endParaRPr lang="en-US" altLang="zh-CN" dirty="0"/>
          </a:p>
        </p:txBody>
      </p:sp>
    </p:spTree>
    <p:extLst>
      <p:ext uri="{BB962C8B-B14F-4D97-AF65-F5344CB8AC3E}">
        <p14:creationId xmlns:p14="http://schemas.microsoft.com/office/powerpoint/2010/main" val="3072781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97F5E-EA75-95B4-B9C9-9C499B8C6D5A}"/>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330E5A8F-293C-DD62-D457-25703680B6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92D0894E-0232-8576-F7B1-A2A2379D2FED}"/>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6BD83E0D-7629-A454-EFDB-EFA8BCF0AF45}"/>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92F40C2F-489F-6059-D668-CB360EC2A561}"/>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8F0EFDEE-A201-DFE8-E623-E1431152F5C1}"/>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777DFA48-4F11-F47A-F10D-8BCD4287582D}"/>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E5DCCAE9-8A83-CA4D-2758-CB981EEF109D}"/>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32E4DF6C-7959-FE10-EEBC-A4E934566172}"/>
              </a:ext>
            </a:extLst>
          </p:cNvPr>
          <p:cNvSpPr txBox="1"/>
          <p:nvPr/>
        </p:nvSpPr>
        <p:spPr>
          <a:xfrm>
            <a:off x="2029982" y="1343350"/>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多模态机器人导航基准：失败案例与定性</a:t>
            </a:r>
            <a:endParaRPr lang="en-US" altLang="zh-CN" sz="2400" b="1" dirty="0">
              <a:solidFill>
                <a:srgbClr val="2585C9"/>
              </a:solidFill>
              <a:latin typeface="+mj-ea"/>
              <a:ea typeface="+mj-ea"/>
              <a:cs typeface="Times New Roman" panose="02020603050405020304" pitchFamily="18" charset="0"/>
            </a:endParaRPr>
          </a:p>
        </p:txBody>
      </p:sp>
      <p:sp>
        <p:nvSpPr>
          <p:cNvPr id="4" name="文本框 3">
            <a:extLst>
              <a:ext uri="{FF2B5EF4-FFF2-40B4-BE49-F238E27FC236}">
                <a16:creationId xmlns:a16="http://schemas.microsoft.com/office/drawing/2014/main" id="{29AC99AA-EB37-A37A-A28C-BE2326D89E14}"/>
              </a:ext>
            </a:extLst>
          </p:cNvPr>
          <p:cNvSpPr txBox="1"/>
          <p:nvPr/>
        </p:nvSpPr>
        <p:spPr>
          <a:xfrm>
            <a:off x="460730" y="1920713"/>
            <a:ext cx="7176588" cy="39639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t>具体的失败案例与截图：</a:t>
            </a:r>
          </a:p>
        </p:txBody>
      </p:sp>
      <p:sp>
        <p:nvSpPr>
          <p:cNvPr id="10" name="文本框 9">
            <a:extLst>
              <a:ext uri="{FF2B5EF4-FFF2-40B4-BE49-F238E27FC236}">
                <a16:creationId xmlns:a16="http://schemas.microsoft.com/office/drawing/2014/main" id="{E2D6BE0B-0D54-A93D-3ACC-B6DF5740951C}"/>
              </a:ext>
            </a:extLst>
          </p:cNvPr>
          <p:cNvSpPr txBox="1"/>
          <p:nvPr/>
        </p:nvSpPr>
        <p:spPr>
          <a:xfrm>
            <a:off x="460730" y="2494769"/>
            <a:ext cx="4734942" cy="187987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1200"/>
              </a:spcBef>
            </a:pPr>
            <a:r>
              <a:rPr lang="zh-CN" altLang="en-US" dirty="0">
                <a:solidFill>
                  <a:srgbClr val="FF0000"/>
                </a:solidFill>
              </a:rPr>
              <a:t>（</a:t>
            </a:r>
            <a:r>
              <a:rPr lang="en-US" altLang="zh-CN" dirty="0">
                <a:solidFill>
                  <a:srgbClr val="FF0000"/>
                </a:solidFill>
              </a:rPr>
              <a:t>1</a:t>
            </a:r>
            <a:r>
              <a:rPr lang="zh-CN" altLang="en-US" dirty="0">
                <a:solidFill>
                  <a:srgbClr val="FF0000"/>
                </a:solidFill>
              </a:rPr>
              <a:t>）缺乏主动感知</a:t>
            </a:r>
            <a:endParaRPr lang="en-US" altLang="zh-CN" dirty="0"/>
          </a:p>
          <a:p>
            <a:pPr>
              <a:lnSpc>
                <a:spcPct val="120000"/>
              </a:lnSpc>
              <a:spcBef>
                <a:spcPts val="1200"/>
              </a:spcBef>
            </a:pPr>
            <a:r>
              <a:rPr lang="zh-CN" altLang="en-US" dirty="0"/>
              <a:t>在交叉口，由于机器人视野有限，指令中提及的关键地标可能不在视角内。理想的机器人应主动旋转以探索周围环境当前来寻找该地标。</a:t>
            </a:r>
            <a:endParaRPr lang="en-US" altLang="zh-CN" dirty="0"/>
          </a:p>
        </p:txBody>
      </p:sp>
      <p:sp>
        <p:nvSpPr>
          <p:cNvPr id="7" name="文本框 6">
            <a:extLst>
              <a:ext uri="{FF2B5EF4-FFF2-40B4-BE49-F238E27FC236}">
                <a16:creationId xmlns:a16="http://schemas.microsoft.com/office/drawing/2014/main" id="{83C04B52-1FCB-14DC-D619-669C7FAC0633}"/>
              </a:ext>
            </a:extLst>
          </p:cNvPr>
          <p:cNvSpPr txBox="1"/>
          <p:nvPr/>
        </p:nvSpPr>
        <p:spPr>
          <a:xfrm>
            <a:off x="460730" y="4552308"/>
            <a:ext cx="4734941" cy="1393587"/>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en-US" altLang="zh-CN" dirty="0"/>
              <a:t>VLM</a:t>
            </a:r>
            <a:r>
              <a:rPr lang="zh-CN" altLang="en-US" dirty="0"/>
              <a:t>缺乏这种主动探索的意图。即使当前视角与目标视觉提示已部分匹配，模型仍倾向于继续盲目向前移动，被动等待地标出现在正前方，导致错过路口。</a:t>
            </a:r>
          </a:p>
        </p:txBody>
      </p:sp>
      <p:pic>
        <p:nvPicPr>
          <p:cNvPr id="9" name="图片 8" descr="图形用户界面, 网站&#10;&#10;AI 生成的内容可能不正确。">
            <a:extLst>
              <a:ext uri="{FF2B5EF4-FFF2-40B4-BE49-F238E27FC236}">
                <a16:creationId xmlns:a16="http://schemas.microsoft.com/office/drawing/2014/main" id="{91988226-34B2-4D2F-C178-714C1EE7BC90}"/>
              </a:ext>
            </a:extLst>
          </p:cNvPr>
          <p:cNvPicPr>
            <a:picLocks noChangeAspect="1"/>
          </p:cNvPicPr>
          <p:nvPr/>
        </p:nvPicPr>
        <p:blipFill>
          <a:blip r:embed="rId4"/>
          <a:stretch>
            <a:fillRect/>
          </a:stretch>
        </p:blipFill>
        <p:spPr>
          <a:xfrm>
            <a:off x="5330754" y="2140219"/>
            <a:ext cx="6285947" cy="3898192"/>
          </a:xfrm>
          <a:prstGeom prst="rect">
            <a:avLst/>
          </a:prstGeom>
        </p:spPr>
      </p:pic>
    </p:spTree>
    <p:extLst>
      <p:ext uri="{BB962C8B-B14F-4D97-AF65-F5344CB8AC3E}">
        <p14:creationId xmlns:p14="http://schemas.microsoft.com/office/powerpoint/2010/main" val="3421229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CA25F-6689-94E5-635C-4F1E8C106691}"/>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B72325F7-C1A5-5915-A8FF-A7604F3E5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F20B19E4-57A2-D3D3-B562-8D32C514831C}"/>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F79D405E-2554-65F5-61D6-AEF72B0B72F8}"/>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7EEA66D2-C794-3497-50EB-C121B4542967}"/>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C37DD9DC-2F1F-D60B-D2BD-D5F50480DB4E}"/>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89067B29-F644-5F50-D976-799EC64B20FD}"/>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4B765AFC-1BCB-1934-89C2-E92F712DED27}"/>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3F86E81C-D993-6381-2B7C-EFB33C08A5B1}"/>
              </a:ext>
            </a:extLst>
          </p:cNvPr>
          <p:cNvSpPr txBox="1"/>
          <p:nvPr/>
        </p:nvSpPr>
        <p:spPr>
          <a:xfrm>
            <a:off x="2029982" y="1343350"/>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多模态机器人导航基准：失败案例与定性</a:t>
            </a:r>
            <a:endParaRPr lang="en-US" altLang="zh-CN" sz="2400" b="1" dirty="0">
              <a:solidFill>
                <a:srgbClr val="2585C9"/>
              </a:solidFill>
              <a:latin typeface="+mj-ea"/>
              <a:ea typeface="+mj-ea"/>
              <a:cs typeface="Times New Roman" panose="02020603050405020304" pitchFamily="18" charset="0"/>
            </a:endParaRPr>
          </a:p>
        </p:txBody>
      </p:sp>
      <p:sp>
        <p:nvSpPr>
          <p:cNvPr id="10" name="文本框 9">
            <a:extLst>
              <a:ext uri="{FF2B5EF4-FFF2-40B4-BE49-F238E27FC236}">
                <a16:creationId xmlns:a16="http://schemas.microsoft.com/office/drawing/2014/main" id="{51E344E6-CF72-C5D4-9E3E-5E6665BB11AD}"/>
              </a:ext>
            </a:extLst>
          </p:cNvPr>
          <p:cNvSpPr txBox="1"/>
          <p:nvPr/>
        </p:nvSpPr>
        <p:spPr>
          <a:xfrm>
            <a:off x="460730" y="2014208"/>
            <a:ext cx="5727420" cy="39639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solidFill>
                  <a:srgbClr val="FF0000"/>
                </a:solidFill>
              </a:rPr>
              <a:t>（</a:t>
            </a:r>
            <a:r>
              <a:rPr lang="en-US" altLang="zh-CN" dirty="0">
                <a:solidFill>
                  <a:srgbClr val="FF0000"/>
                </a:solidFill>
              </a:rPr>
              <a:t>2</a:t>
            </a:r>
            <a:r>
              <a:rPr lang="zh-CN" altLang="en-US" dirty="0">
                <a:solidFill>
                  <a:srgbClr val="FF0000"/>
                </a:solidFill>
              </a:rPr>
              <a:t>）空间与具身推理能力弱</a:t>
            </a:r>
            <a:endParaRPr lang="en-US" altLang="zh-CN" dirty="0"/>
          </a:p>
        </p:txBody>
      </p:sp>
      <p:sp>
        <p:nvSpPr>
          <p:cNvPr id="7" name="文本框 6">
            <a:extLst>
              <a:ext uri="{FF2B5EF4-FFF2-40B4-BE49-F238E27FC236}">
                <a16:creationId xmlns:a16="http://schemas.microsoft.com/office/drawing/2014/main" id="{09A57D8D-1370-AD72-7696-74E5A214D3E1}"/>
              </a:ext>
            </a:extLst>
          </p:cNvPr>
          <p:cNvSpPr txBox="1"/>
          <p:nvPr/>
        </p:nvSpPr>
        <p:spPr>
          <a:xfrm>
            <a:off x="460730" y="2444066"/>
            <a:ext cx="5634105" cy="39574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en-US" altLang="zh-CN" dirty="0"/>
              <a:t>A</a:t>
            </a:r>
            <a:r>
              <a:rPr lang="zh-CN" altLang="en-US" dirty="0"/>
              <a:t>：距离估计严重不准</a:t>
            </a:r>
          </a:p>
        </p:txBody>
      </p:sp>
      <p:sp>
        <p:nvSpPr>
          <p:cNvPr id="6" name="文本框 5">
            <a:extLst>
              <a:ext uri="{FF2B5EF4-FFF2-40B4-BE49-F238E27FC236}">
                <a16:creationId xmlns:a16="http://schemas.microsoft.com/office/drawing/2014/main" id="{34915824-1946-B486-A984-57060D8494E6}"/>
              </a:ext>
            </a:extLst>
          </p:cNvPr>
          <p:cNvSpPr txBox="1"/>
          <p:nvPr/>
        </p:nvSpPr>
        <p:spPr>
          <a:xfrm>
            <a:off x="460730" y="2839815"/>
            <a:ext cx="5634105" cy="147053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机器人前方道路景象与目标路口图像部分相似。模型因此过早判定已到达路口并停止。</a:t>
            </a:r>
            <a:endParaRPr lang="en-US" altLang="zh-CN" dirty="0"/>
          </a:p>
          <a:p>
            <a:pPr>
              <a:lnSpc>
                <a:spcPct val="120000"/>
              </a:lnSpc>
              <a:spcBef>
                <a:spcPts val="600"/>
              </a:spcBef>
            </a:pPr>
            <a:r>
              <a:rPr lang="zh-CN" altLang="en-US" dirty="0"/>
              <a:t>表明模型对“到达”的判断基于视觉特征的表面相似性，而非对自身在三维空间中位置的精确估计。</a:t>
            </a:r>
          </a:p>
        </p:txBody>
      </p:sp>
      <p:pic>
        <p:nvPicPr>
          <p:cNvPr id="11" name="图片 10" descr="街道边的截图&#10;&#10;AI 生成的内容可能不正确。">
            <a:extLst>
              <a:ext uri="{FF2B5EF4-FFF2-40B4-BE49-F238E27FC236}">
                <a16:creationId xmlns:a16="http://schemas.microsoft.com/office/drawing/2014/main" id="{B5E27741-CA4F-D1D3-8E93-C6407FF4A9DC}"/>
              </a:ext>
            </a:extLst>
          </p:cNvPr>
          <p:cNvPicPr>
            <a:picLocks noChangeAspect="1"/>
          </p:cNvPicPr>
          <p:nvPr/>
        </p:nvPicPr>
        <p:blipFill>
          <a:blip r:embed="rId4"/>
          <a:stretch>
            <a:fillRect/>
          </a:stretch>
        </p:blipFill>
        <p:spPr>
          <a:xfrm>
            <a:off x="5901068" y="1920713"/>
            <a:ext cx="6138641" cy="1808510"/>
          </a:xfrm>
          <a:prstGeom prst="rect">
            <a:avLst/>
          </a:prstGeom>
        </p:spPr>
      </p:pic>
      <p:sp>
        <p:nvSpPr>
          <p:cNvPr id="13" name="文本框 12">
            <a:extLst>
              <a:ext uri="{FF2B5EF4-FFF2-40B4-BE49-F238E27FC236}">
                <a16:creationId xmlns:a16="http://schemas.microsoft.com/office/drawing/2014/main" id="{9E2E463D-F0F8-3828-9C0F-E8C9BD9CD81D}"/>
              </a:ext>
            </a:extLst>
          </p:cNvPr>
          <p:cNvSpPr txBox="1"/>
          <p:nvPr/>
        </p:nvSpPr>
        <p:spPr>
          <a:xfrm>
            <a:off x="460730" y="4448754"/>
            <a:ext cx="5634105" cy="39574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en-US" altLang="zh-CN" dirty="0"/>
              <a:t>B</a:t>
            </a:r>
            <a:r>
              <a:rPr lang="zh-CN" altLang="en-US" dirty="0"/>
              <a:t>：缺乏空间连续性推理</a:t>
            </a:r>
          </a:p>
        </p:txBody>
      </p:sp>
      <p:sp>
        <p:nvSpPr>
          <p:cNvPr id="15" name="文本框 14">
            <a:extLst>
              <a:ext uri="{FF2B5EF4-FFF2-40B4-BE49-F238E27FC236}">
                <a16:creationId xmlns:a16="http://schemas.microsoft.com/office/drawing/2014/main" id="{B39E7FC3-8628-2BF3-664A-DBBBC81D2139}"/>
              </a:ext>
            </a:extLst>
          </p:cNvPr>
          <p:cNvSpPr txBox="1"/>
          <p:nvPr/>
        </p:nvSpPr>
        <p:spPr>
          <a:xfrm>
            <a:off x="460731" y="4844503"/>
            <a:ext cx="5514768" cy="172598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在执行“方向对齐”子任务时，机器人初始时面向一个地标，随后按指令左转。转弯后，该地标的特征部分从视野中消失，模型无法推理出“左转后，该地标应位于自身右侧” 这一空间关系，从而无法确认自己已正确对齐。</a:t>
            </a:r>
          </a:p>
        </p:txBody>
      </p:sp>
      <p:pic>
        <p:nvPicPr>
          <p:cNvPr id="20" name="图片 19" descr="图形用户界面, 网站&#10;&#10;AI 生成的内容可能不正确。">
            <a:extLst>
              <a:ext uri="{FF2B5EF4-FFF2-40B4-BE49-F238E27FC236}">
                <a16:creationId xmlns:a16="http://schemas.microsoft.com/office/drawing/2014/main" id="{EC7622B7-7B42-AAA7-340D-FD90E41C2A29}"/>
              </a:ext>
            </a:extLst>
          </p:cNvPr>
          <p:cNvPicPr>
            <a:picLocks noChangeAspect="1"/>
          </p:cNvPicPr>
          <p:nvPr/>
        </p:nvPicPr>
        <p:blipFill>
          <a:blip r:embed="rId5"/>
          <a:stretch>
            <a:fillRect/>
          </a:stretch>
        </p:blipFill>
        <p:spPr>
          <a:xfrm>
            <a:off x="5901067" y="4062278"/>
            <a:ext cx="6138641" cy="2305662"/>
          </a:xfrm>
          <a:prstGeom prst="rect">
            <a:avLst/>
          </a:prstGeom>
        </p:spPr>
      </p:pic>
    </p:spTree>
    <p:extLst>
      <p:ext uri="{BB962C8B-B14F-4D97-AF65-F5344CB8AC3E}">
        <p14:creationId xmlns:p14="http://schemas.microsoft.com/office/powerpoint/2010/main" val="1791888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88066-B08A-8F30-46ED-E7BD0DD13A00}"/>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2689625B-4D2E-16EF-E09B-417437914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F20295B7-1530-BD1D-67C1-2A0D42A1CB03}"/>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EFB0BA9F-F37B-7EA1-4B2B-83FA907153D6}"/>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EFA9DA40-A293-40C5-BC13-E7FECA88D3BE}"/>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4AFB78FE-C94B-A74B-8D42-C57E42471986}"/>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D50530B4-AEF9-8193-F15E-223E53E26D5D}"/>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3007A940-6812-08A5-E8BE-B39D0CA76293}"/>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5" name="文本框 4">
            <a:extLst>
              <a:ext uri="{FF2B5EF4-FFF2-40B4-BE49-F238E27FC236}">
                <a16:creationId xmlns:a16="http://schemas.microsoft.com/office/drawing/2014/main" id="{4141E152-A0A9-32CB-F048-03CCCADD9126}"/>
              </a:ext>
            </a:extLst>
          </p:cNvPr>
          <p:cNvSpPr txBox="1"/>
          <p:nvPr/>
        </p:nvSpPr>
        <p:spPr>
          <a:xfrm>
            <a:off x="2029982" y="1343350"/>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多模态机器人导航基准：失败案例与定性</a:t>
            </a:r>
            <a:endParaRPr lang="en-US" altLang="zh-CN" sz="2400" b="1" dirty="0">
              <a:solidFill>
                <a:srgbClr val="2585C9"/>
              </a:solidFill>
              <a:latin typeface="+mj-ea"/>
              <a:ea typeface="+mj-ea"/>
              <a:cs typeface="Times New Roman" panose="02020603050405020304" pitchFamily="18" charset="0"/>
            </a:endParaRPr>
          </a:p>
        </p:txBody>
      </p:sp>
      <p:sp>
        <p:nvSpPr>
          <p:cNvPr id="10" name="文本框 9">
            <a:extLst>
              <a:ext uri="{FF2B5EF4-FFF2-40B4-BE49-F238E27FC236}">
                <a16:creationId xmlns:a16="http://schemas.microsoft.com/office/drawing/2014/main" id="{6F5E368F-A294-9D79-1E5A-A216BA97203E}"/>
              </a:ext>
            </a:extLst>
          </p:cNvPr>
          <p:cNvSpPr txBox="1"/>
          <p:nvPr/>
        </p:nvSpPr>
        <p:spPr>
          <a:xfrm>
            <a:off x="460730" y="2014208"/>
            <a:ext cx="5727420" cy="39639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solidFill>
                  <a:srgbClr val="FF0000"/>
                </a:solidFill>
              </a:rPr>
              <a:t>（</a:t>
            </a:r>
            <a:r>
              <a:rPr lang="en-US" altLang="zh-CN" dirty="0">
                <a:solidFill>
                  <a:srgbClr val="FF0000"/>
                </a:solidFill>
              </a:rPr>
              <a:t>2</a:t>
            </a:r>
            <a:r>
              <a:rPr lang="zh-CN" altLang="en-US" dirty="0">
                <a:solidFill>
                  <a:srgbClr val="FF0000"/>
                </a:solidFill>
              </a:rPr>
              <a:t>）空间与具身推理能力弱</a:t>
            </a:r>
            <a:endParaRPr lang="en-US" altLang="zh-CN" dirty="0"/>
          </a:p>
        </p:txBody>
      </p:sp>
      <p:sp>
        <p:nvSpPr>
          <p:cNvPr id="7" name="文本框 6">
            <a:extLst>
              <a:ext uri="{FF2B5EF4-FFF2-40B4-BE49-F238E27FC236}">
                <a16:creationId xmlns:a16="http://schemas.microsoft.com/office/drawing/2014/main" id="{8F3F48B1-14E8-E792-E250-31A60F1BCE36}"/>
              </a:ext>
            </a:extLst>
          </p:cNvPr>
          <p:cNvSpPr txBox="1"/>
          <p:nvPr/>
        </p:nvSpPr>
        <p:spPr>
          <a:xfrm>
            <a:off x="460730" y="2444066"/>
            <a:ext cx="5634105" cy="39574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en-US" altLang="zh-CN" dirty="0"/>
              <a:t>C</a:t>
            </a:r>
            <a:r>
              <a:rPr lang="zh-CN" altLang="en-US" dirty="0"/>
              <a:t>：跨视角匹配失败</a:t>
            </a:r>
          </a:p>
        </p:txBody>
      </p:sp>
      <p:sp>
        <p:nvSpPr>
          <p:cNvPr id="6" name="文本框 5">
            <a:extLst>
              <a:ext uri="{FF2B5EF4-FFF2-40B4-BE49-F238E27FC236}">
                <a16:creationId xmlns:a16="http://schemas.microsoft.com/office/drawing/2014/main" id="{0F27022F-1F46-77B3-A872-9ADABC3F9349}"/>
              </a:ext>
            </a:extLst>
          </p:cNvPr>
          <p:cNvSpPr txBox="1"/>
          <p:nvPr/>
        </p:nvSpPr>
        <p:spPr>
          <a:xfrm>
            <a:off x="460731" y="2839815"/>
            <a:ext cx="4391824" cy="172598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目标图像提供的是建筑物的正面特写，而机器人在导航途中仅能看到该建筑的侧面。模型的感知模块无法将侧面视图与正面视图关联为同一建筑，因此无法提供有效信息，导致机器人经过并错过了目的地。</a:t>
            </a:r>
            <a:endParaRPr lang="en-US" altLang="zh-CN" dirty="0"/>
          </a:p>
        </p:txBody>
      </p:sp>
      <p:sp>
        <p:nvSpPr>
          <p:cNvPr id="15" name="文本框 14">
            <a:extLst>
              <a:ext uri="{FF2B5EF4-FFF2-40B4-BE49-F238E27FC236}">
                <a16:creationId xmlns:a16="http://schemas.microsoft.com/office/drawing/2014/main" id="{C4574EDB-29A6-0133-B4A5-A20625348FC0}"/>
              </a:ext>
            </a:extLst>
          </p:cNvPr>
          <p:cNvSpPr txBox="1"/>
          <p:nvPr/>
        </p:nvSpPr>
        <p:spPr>
          <a:xfrm>
            <a:off x="460731" y="5053130"/>
            <a:ext cx="5514768" cy="39639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模型对日常导航指令做过于字面化、原子化的理解。</a:t>
            </a:r>
          </a:p>
        </p:txBody>
      </p:sp>
      <p:pic>
        <p:nvPicPr>
          <p:cNvPr id="8" name="图片 7" descr="手机屏幕截图&#10;&#10;AI 生成的内容可能不正确。">
            <a:extLst>
              <a:ext uri="{FF2B5EF4-FFF2-40B4-BE49-F238E27FC236}">
                <a16:creationId xmlns:a16="http://schemas.microsoft.com/office/drawing/2014/main" id="{0C364908-1C15-6A23-00FF-C69094C494DB}"/>
              </a:ext>
            </a:extLst>
          </p:cNvPr>
          <p:cNvPicPr>
            <a:picLocks noChangeAspect="1"/>
          </p:cNvPicPr>
          <p:nvPr/>
        </p:nvPicPr>
        <p:blipFill>
          <a:blip r:embed="rId4"/>
          <a:stretch>
            <a:fillRect/>
          </a:stretch>
        </p:blipFill>
        <p:spPr>
          <a:xfrm>
            <a:off x="4852555" y="2345508"/>
            <a:ext cx="7187153" cy="2134629"/>
          </a:xfrm>
          <a:prstGeom prst="rect">
            <a:avLst/>
          </a:prstGeom>
        </p:spPr>
      </p:pic>
      <p:sp>
        <p:nvSpPr>
          <p:cNvPr id="9" name="文本框 8">
            <a:extLst>
              <a:ext uri="{FF2B5EF4-FFF2-40B4-BE49-F238E27FC236}">
                <a16:creationId xmlns:a16="http://schemas.microsoft.com/office/drawing/2014/main" id="{104D7D91-9861-666E-319B-0A9211D93FBC}"/>
              </a:ext>
            </a:extLst>
          </p:cNvPr>
          <p:cNvSpPr txBox="1"/>
          <p:nvPr/>
        </p:nvSpPr>
        <p:spPr>
          <a:xfrm>
            <a:off x="460730" y="4613065"/>
            <a:ext cx="5727420" cy="39639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solidFill>
                  <a:srgbClr val="FF0000"/>
                </a:solidFill>
              </a:rPr>
              <a:t>（</a:t>
            </a:r>
            <a:r>
              <a:rPr lang="en-US" altLang="zh-CN" dirty="0">
                <a:solidFill>
                  <a:srgbClr val="FF0000"/>
                </a:solidFill>
              </a:rPr>
              <a:t>3</a:t>
            </a:r>
            <a:r>
              <a:rPr lang="zh-CN" altLang="en-US" dirty="0">
                <a:solidFill>
                  <a:srgbClr val="FF0000"/>
                </a:solidFill>
              </a:rPr>
              <a:t>）语用思维</a:t>
            </a:r>
            <a:endParaRPr lang="en-US" altLang="zh-CN" dirty="0"/>
          </a:p>
        </p:txBody>
      </p:sp>
      <p:sp>
        <p:nvSpPr>
          <p:cNvPr id="12" name="文本框 11">
            <a:extLst>
              <a:ext uri="{FF2B5EF4-FFF2-40B4-BE49-F238E27FC236}">
                <a16:creationId xmlns:a16="http://schemas.microsoft.com/office/drawing/2014/main" id="{63948983-C52D-C01B-284C-7A0DFF8F68AF}"/>
              </a:ext>
            </a:extLst>
          </p:cNvPr>
          <p:cNvSpPr txBox="1"/>
          <p:nvPr/>
        </p:nvSpPr>
        <p:spPr>
          <a:xfrm>
            <a:off x="460730" y="5485570"/>
            <a:ext cx="6864861" cy="1061188"/>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当指令为“在路口右转”时，模型仅执行一次“右转”动作便认为子任务完成。它不理解在现实世界中，一个完整的“路口右转”通常包含“接近路口、观察、转向、可能穿过马路”等一系列子步骤。</a:t>
            </a:r>
          </a:p>
        </p:txBody>
      </p:sp>
      <p:sp>
        <p:nvSpPr>
          <p:cNvPr id="17" name="文本框 16">
            <a:extLst>
              <a:ext uri="{FF2B5EF4-FFF2-40B4-BE49-F238E27FC236}">
                <a16:creationId xmlns:a16="http://schemas.microsoft.com/office/drawing/2014/main" id="{FDABCD42-9CE2-7385-B1CA-46471C2B1CAD}"/>
              </a:ext>
            </a:extLst>
          </p:cNvPr>
          <p:cNvSpPr txBox="1"/>
          <p:nvPr/>
        </p:nvSpPr>
        <p:spPr>
          <a:xfrm>
            <a:off x="7398327" y="4923792"/>
            <a:ext cx="4457700" cy="132600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nSpc>
                <a:spcPct val="120000"/>
              </a:lnSpc>
              <a:spcBef>
                <a:spcPts val="600"/>
              </a:spcBef>
              <a:buFont typeface="Arial" panose="020B0604020202020204" pitchFamily="34" charset="0"/>
              <a:buChar char="•"/>
            </a:pPr>
            <a:r>
              <a:rPr lang="zh-CN" altLang="en-US" sz="1600" dirty="0"/>
              <a:t>此外，通过微调，可以一定程度上改善空间推理能力、理解复杂指令的问题。</a:t>
            </a:r>
            <a:endParaRPr lang="en-US" altLang="zh-CN" sz="1600" dirty="0"/>
          </a:p>
          <a:p>
            <a:pPr marL="285750" indent="-285750">
              <a:lnSpc>
                <a:spcPct val="120000"/>
              </a:lnSpc>
              <a:spcBef>
                <a:spcPts val="600"/>
              </a:spcBef>
              <a:buFont typeface="Arial" panose="020B0604020202020204" pitchFamily="34" charset="0"/>
              <a:buChar char="•"/>
            </a:pPr>
            <a:r>
              <a:rPr lang="zh-CN" altLang="en-US" sz="1600" dirty="0"/>
              <a:t>但依然存在远距离推理困难、缺乏纠错鲁棒性等问题。</a:t>
            </a:r>
          </a:p>
        </p:txBody>
      </p:sp>
    </p:spTree>
    <p:extLst>
      <p:ext uri="{BB962C8B-B14F-4D97-AF65-F5344CB8AC3E}">
        <p14:creationId xmlns:p14="http://schemas.microsoft.com/office/powerpoint/2010/main" val="701305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6757C-CA3E-E6C6-A52B-5462CEED9F2C}"/>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738A96BE-B7BF-1739-F5CB-301C3BAE0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A177E90F-5C9B-E655-DA11-53AB1B9DC824}"/>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BA98515C-C373-EAEE-C32C-804A213EA498}"/>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3815E7E1-35D7-B768-2717-FFFFCDF27027}"/>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ECC66767-36DA-7EDF-05D6-497D6DA2D7E5}"/>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3773F53A-041F-93D3-2F22-E6CE53A5450A}"/>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383044AF-8DAD-1726-1543-ADC33FAF22D9}"/>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4" name="文本框 3">
            <a:extLst>
              <a:ext uri="{FF2B5EF4-FFF2-40B4-BE49-F238E27FC236}">
                <a16:creationId xmlns:a16="http://schemas.microsoft.com/office/drawing/2014/main" id="{B2642C4F-A7A5-5AA9-CC59-A25D4320CFFC}"/>
              </a:ext>
            </a:extLst>
          </p:cNvPr>
          <p:cNvSpPr txBox="1"/>
          <p:nvPr/>
        </p:nvSpPr>
        <p:spPr>
          <a:xfrm>
            <a:off x="460729" y="1955615"/>
            <a:ext cx="10938097" cy="72878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solidFill>
                  <a:srgbClr val="FF0000"/>
                </a:solidFill>
              </a:rPr>
              <a:t>多机器人搜索任务定义</a:t>
            </a:r>
            <a:r>
              <a:rPr lang="zh-CN" altLang="en-US" dirty="0"/>
              <a:t>：两个机器人在一个大规模、不熟悉的程序化生成城市中，必须通过物理导航与自然语言对话进行协作，目标是尽快找到并汇合。</a:t>
            </a:r>
          </a:p>
        </p:txBody>
      </p:sp>
      <p:sp>
        <p:nvSpPr>
          <p:cNvPr id="6" name="文本框 5">
            <a:extLst>
              <a:ext uri="{FF2B5EF4-FFF2-40B4-BE49-F238E27FC236}">
                <a16:creationId xmlns:a16="http://schemas.microsoft.com/office/drawing/2014/main" id="{8454993E-7260-4AFF-1163-A85EBC0D539D}"/>
              </a:ext>
            </a:extLst>
          </p:cNvPr>
          <p:cNvSpPr txBox="1"/>
          <p:nvPr/>
        </p:nvSpPr>
        <p:spPr>
          <a:xfrm>
            <a:off x="1842655" y="1320095"/>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多机器人搜索基准</a:t>
            </a:r>
            <a:endParaRPr lang="en-US" altLang="zh-CN" sz="2400" b="1" dirty="0">
              <a:solidFill>
                <a:srgbClr val="2585C9"/>
              </a:solidFill>
              <a:latin typeface="+mj-ea"/>
              <a:ea typeface="+mj-ea"/>
              <a:cs typeface="Times New Roman" panose="02020603050405020304" pitchFamily="18" charset="0"/>
            </a:endParaRPr>
          </a:p>
        </p:txBody>
      </p:sp>
      <p:sp>
        <p:nvSpPr>
          <p:cNvPr id="7" name="文本框 6">
            <a:extLst>
              <a:ext uri="{FF2B5EF4-FFF2-40B4-BE49-F238E27FC236}">
                <a16:creationId xmlns:a16="http://schemas.microsoft.com/office/drawing/2014/main" id="{7FC9BA09-82B8-0790-2C66-631B3FFF0EA1}"/>
              </a:ext>
            </a:extLst>
          </p:cNvPr>
          <p:cNvSpPr txBox="1"/>
          <p:nvPr/>
        </p:nvSpPr>
        <p:spPr>
          <a:xfrm>
            <a:off x="460730" y="2819199"/>
            <a:ext cx="10938096" cy="162441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其中两个机器人分别为：</a:t>
            </a:r>
            <a:endParaRPr lang="en-US" altLang="zh-CN" dirty="0"/>
          </a:p>
          <a:p>
            <a:pPr marL="285750" indent="-285750">
              <a:lnSpc>
                <a:spcPct val="120000"/>
              </a:lnSpc>
              <a:spcBef>
                <a:spcPts val="600"/>
              </a:spcBef>
              <a:buFont typeface="Arial" panose="020B0604020202020204" pitchFamily="34" charset="0"/>
              <a:buChar char="•"/>
            </a:pPr>
            <a:r>
              <a:rPr lang="zh-CN" altLang="en-US" dirty="0">
                <a:solidFill>
                  <a:srgbClr val="FF0000"/>
                </a:solidFill>
              </a:rPr>
              <a:t>主机器人</a:t>
            </a:r>
            <a:r>
              <a:rPr lang="zh-CN" altLang="en-US" dirty="0"/>
              <a:t>：它已探索过城市，因此拥有城市地图和超过</a:t>
            </a:r>
            <a:r>
              <a:rPr lang="en-US" altLang="zh-CN" dirty="0"/>
              <a:t>20</a:t>
            </a:r>
            <a:r>
              <a:rPr lang="zh-CN" altLang="en-US" dirty="0"/>
              <a:t>个地标建筑的记忆（图像和位置）。</a:t>
            </a:r>
          </a:p>
          <a:p>
            <a:pPr marL="285750" indent="-285750">
              <a:lnSpc>
                <a:spcPct val="120000"/>
              </a:lnSpc>
              <a:spcBef>
                <a:spcPts val="600"/>
              </a:spcBef>
              <a:buFont typeface="Arial" panose="020B0604020202020204" pitchFamily="34" charset="0"/>
              <a:buChar char="•"/>
            </a:pPr>
            <a:r>
              <a:rPr lang="zh-CN" altLang="en-US" dirty="0">
                <a:solidFill>
                  <a:srgbClr val="FF0000"/>
                </a:solidFill>
              </a:rPr>
              <a:t>跟随机器人</a:t>
            </a:r>
            <a:r>
              <a:rPr lang="zh-CN" altLang="en-US" dirty="0"/>
              <a:t>：它对城市完全陌生，没有先验知识。</a:t>
            </a:r>
          </a:p>
          <a:p>
            <a:pPr marL="285750" indent="-285750">
              <a:lnSpc>
                <a:spcPct val="120000"/>
              </a:lnSpc>
              <a:spcBef>
                <a:spcPts val="600"/>
              </a:spcBef>
              <a:buFont typeface="Arial" panose="020B0604020202020204" pitchFamily="34" charset="0"/>
              <a:buChar char="•"/>
            </a:pPr>
            <a:r>
              <a:rPr lang="zh-CN" altLang="en-US" dirty="0"/>
              <a:t>关键约束：双方均不知道对方的初始位置。</a:t>
            </a:r>
          </a:p>
        </p:txBody>
      </p:sp>
      <p:sp>
        <p:nvSpPr>
          <p:cNvPr id="9" name="文本框 8">
            <a:extLst>
              <a:ext uri="{FF2B5EF4-FFF2-40B4-BE49-F238E27FC236}">
                <a16:creationId xmlns:a16="http://schemas.microsoft.com/office/drawing/2014/main" id="{EB1AC4AF-7F90-BEC8-D7E5-AA4EE333AC56}"/>
              </a:ext>
            </a:extLst>
          </p:cNvPr>
          <p:cNvSpPr txBox="1"/>
          <p:nvPr/>
        </p:nvSpPr>
        <p:spPr>
          <a:xfrm>
            <a:off x="460730" y="4855847"/>
            <a:ext cx="4568470" cy="72878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最终，当任一机器人在其第一视角视野中确认看到另一个机器人时，任务即成功。</a:t>
            </a:r>
          </a:p>
        </p:txBody>
      </p:sp>
      <p:pic>
        <p:nvPicPr>
          <p:cNvPr id="12" name="图片 11" descr="图形用户界面, 应用程序&#10;&#10;AI 生成的内容可能不正确。">
            <a:extLst>
              <a:ext uri="{FF2B5EF4-FFF2-40B4-BE49-F238E27FC236}">
                <a16:creationId xmlns:a16="http://schemas.microsoft.com/office/drawing/2014/main" id="{2501807E-5809-4761-1B27-7A15597411F1}"/>
              </a:ext>
            </a:extLst>
          </p:cNvPr>
          <p:cNvPicPr>
            <a:picLocks noChangeAspect="1"/>
          </p:cNvPicPr>
          <p:nvPr/>
        </p:nvPicPr>
        <p:blipFill>
          <a:blip r:embed="rId4"/>
          <a:stretch>
            <a:fillRect/>
          </a:stretch>
        </p:blipFill>
        <p:spPr>
          <a:xfrm>
            <a:off x="5237019" y="4126721"/>
            <a:ext cx="6384920" cy="2298062"/>
          </a:xfrm>
          <a:prstGeom prst="rect">
            <a:avLst/>
          </a:prstGeom>
        </p:spPr>
      </p:pic>
    </p:spTree>
    <p:extLst>
      <p:ext uri="{BB962C8B-B14F-4D97-AF65-F5344CB8AC3E}">
        <p14:creationId xmlns:p14="http://schemas.microsoft.com/office/powerpoint/2010/main" val="1048032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68CA9-8A8C-672A-29A1-B096449A61C7}"/>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30A421C5-D33B-476A-B700-7A59499397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4A7E87A0-B075-27C6-C3A7-1BB482F193A0}"/>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AEC5B7ED-28E2-A315-9538-8EDC441D1D35}"/>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31F47616-4FD8-7AF8-C021-90FED2BA1F46}"/>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647A2B46-F3CE-5B42-2031-286194C7E10D}"/>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44547CE8-AA82-7DC8-E062-B3A179002EFA}"/>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D9BAFED9-C0AA-9DEF-9CC9-B146E16C6FAC}"/>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4" name="文本框 3">
            <a:extLst>
              <a:ext uri="{FF2B5EF4-FFF2-40B4-BE49-F238E27FC236}">
                <a16:creationId xmlns:a16="http://schemas.microsoft.com/office/drawing/2014/main" id="{5CB45B5F-2AE0-6399-AC7F-6A6C953CA3FC}"/>
              </a:ext>
            </a:extLst>
          </p:cNvPr>
          <p:cNvSpPr txBox="1"/>
          <p:nvPr/>
        </p:nvSpPr>
        <p:spPr>
          <a:xfrm>
            <a:off x="460729" y="1823785"/>
            <a:ext cx="10938097" cy="805733"/>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双方的</a:t>
            </a:r>
            <a:r>
              <a:rPr lang="zh-CN" altLang="en-US" dirty="0">
                <a:solidFill>
                  <a:srgbClr val="FF0000"/>
                </a:solidFill>
              </a:rPr>
              <a:t>观察空间（</a:t>
            </a:r>
            <a:r>
              <a:rPr lang="en-US" altLang="zh-CN" dirty="0">
                <a:solidFill>
                  <a:srgbClr val="FF0000"/>
                </a:solidFill>
              </a:rPr>
              <a:t>RGB</a:t>
            </a:r>
            <a:r>
              <a:rPr lang="zh-CN" altLang="en-US" dirty="0">
                <a:solidFill>
                  <a:srgbClr val="FF0000"/>
                </a:solidFill>
              </a:rPr>
              <a:t>、深度、分割图像）</a:t>
            </a:r>
            <a:r>
              <a:rPr lang="zh-CN" altLang="en-US" dirty="0"/>
              <a:t>和</a:t>
            </a:r>
            <a:r>
              <a:rPr lang="zh-CN" altLang="en-US" dirty="0">
                <a:solidFill>
                  <a:srgbClr val="FF0000"/>
                </a:solidFill>
              </a:rPr>
              <a:t>基础动作空间（移动、转向）</a:t>
            </a:r>
            <a:r>
              <a:rPr lang="zh-CN" altLang="en-US" dirty="0"/>
              <a:t>与 </a:t>
            </a:r>
            <a:r>
              <a:rPr lang="en-US" altLang="zh-CN" dirty="0"/>
              <a:t>SimWorld-</a:t>
            </a:r>
            <a:r>
              <a:rPr lang="en-US" altLang="zh-CN" dirty="0" err="1"/>
              <a:t>MMNav</a:t>
            </a:r>
            <a:r>
              <a:rPr lang="en-US" altLang="zh-CN" dirty="0"/>
              <a:t> </a:t>
            </a:r>
            <a:r>
              <a:rPr lang="zh-CN" altLang="en-US" dirty="0"/>
              <a:t>基准相同。</a:t>
            </a:r>
            <a:endParaRPr lang="en-US" altLang="zh-CN" dirty="0"/>
          </a:p>
          <a:p>
            <a:pPr>
              <a:lnSpc>
                <a:spcPct val="120000"/>
              </a:lnSpc>
              <a:spcBef>
                <a:spcPts val="600"/>
              </a:spcBef>
            </a:pPr>
            <a:r>
              <a:rPr lang="zh-CN" altLang="en-US" dirty="0"/>
              <a:t>此外，双方可以进行</a:t>
            </a:r>
            <a:r>
              <a:rPr lang="zh-CN" altLang="en-US" dirty="0">
                <a:solidFill>
                  <a:srgbClr val="FF0000"/>
                </a:solidFill>
              </a:rPr>
              <a:t>自然语言信息交流</a:t>
            </a:r>
            <a:r>
              <a:rPr lang="zh-CN" altLang="en-US" dirty="0"/>
              <a:t>；双方都可以在认为自己看到对方时发送确认信号。</a:t>
            </a:r>
            <a:endParaRPr lang="en-US" altLang="zh-CN" dirty="0"/>
          </a:p>
        </p:txBody>
      </p:sp>
      <p:sp>
        <p:nvSpPr>
          <p:cNvPr id="6" name="文本框 5">
            <a:extLst>
              <a:ext uri="{FF2B5EF4-FFF2-40B4-BE49-F238E27FC236}">
                <a16:creationId xmlns:a16="http://schemas.microsoft.com/office/drawing/2014/main" id="{F262E186-C6B6-9957-0088-5FD73D00C148}"/>
              </a:ext>
            </a:extLst>
          </p:cNvPr>
          <p:cNvSpPr txBox="1"/>
          <p:nvPr/>
        </p:nvSpPr>
        <p:spPr>
          <a:xfrm>
            <a:off x="1842655" y="1320095"/>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多机器人搜索基准</a:t>
            </a:r>
            <a:endParaRPr lang="en-US" altLang="zh-CN" sz="2400" b="1" dirty="0">
              <a:solidFill>
                <a:srgbClr val="2585C9"/>
              </a:solidFill>
              <a:latin typeface="+mj-ea"/>
              <a:ea typeface="+mj-ea"/>
              <a:cs typeface="Times New Roman" panose="02020603050405020304" pitchFamily="18" charset="0"/>
            </a:endParaRPr>
          </a:p>
        </p:txBody>
      </p:sp>
      <p:sp>
        <p:nvSpPr>
          <p:cNvPr id="5" name="文本框 4">
            <a:extLst>
              <a:ext uri="{FF2B5EF4-FFF2-40B4-BE49-F238E27FC236}">
                <a16:creationId xmlns:a16="http://schemas.microsoft.com/office/drawing/2014/main" id="{E4952584-522E-F346-9C0B-13EFABAA213D}"/>
              </a:ext>
            </a:extLst>
          </p:cNvPr>
          <p:cNvSpPr txBox="1"/>
          <p:nvPr/>
        </p:nvSpPr>
        <p:spPr>
          <a:xfrm>
            <a:off x="460729" y="2681008"/>
            <a:ext cx="10938097" cy="154747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solidFill>
                  <a:srgbClr val="FF0000"/>
                </a:solidFill>
              </a:rPr>
              <a:t>评估指标</a:t>
            </a:r>
            <a:r>
              <a:rPr lang="zh-CN" altLang="en-US" dirty="0"/>
              <a:t>：</a:t>
            </a:r>
          </a:p>
          <a:p>
            <a:pPr marL="285750" indent="-285750">
              <a:lnSpc>
                <a:spcPct val="120000"/>
              </a:lnSpc>
              <a:spcBef>
                <a:spcPts val="600"/>
              </a:spcBef>
              <a:buFont typeface="Arial" panose="020B0604020202020204" pitchFamily="34" charset="0"/>
              <a:buChar char="•"/>
            </a:pPr>
            <a:r>
              <a:rPr lang="zh-CN" altLang="en-US" b="1" dirty="0"/>
              <a:t>协作成功率</a:t>
            </a:r>
            <a:r>
              <a:rPr lang="zh-CN" altLang="en-US" dirty="0"/>
              <a:t>：衡量两个机器人最终成功汇合的任务比例。</a:t>
            </a:r>
          </a:p>
          <a:p>
            <a:pPr marL="285750" indent="-285750">
              <a:lnSpc>
                <a:spcPct val="120000"/>
              </a:lnSpc>
              <a:spcBef>
                <a:spcPts val="600"/>
              </a:spcBef>
              <a:buFont typeface="Arial" panose="020B0604020202020204" pitchFamily="34" charset="0"/>
              <a:buChar char="•"/>
            </a:pPr>
            <a:r>
              <a:rPr lang="zh-CN" altLang="en-US" b="1" dirty="0"/>
              <a:t>任务进度</a:t>
            </a:r>
            <a:r>
              <a:rPr lang="zh-CN" altLang="en-US" dirty="0"/>
              <a:t>：计算每个机器人在任务结束时所走过的路径，与其最短可能路径长度的平均比值。即使未能完全汇合，该指标也能对部分进展给予评价。</a:t>
            </a:r>
            <a:endParaRPr lang="en-US" altLang="zh-CN" dirty="0"/>
          </a:p>
        </p:txBody>
      </p:sp>
      <p:pic>
        <p:nvPicPr>
          <p:cNvPr id="8" name="图片 7" descr="图片包含 图示&#10;&#10;AI 生成的内容可能不正确。">
            <a:extLst>
              <a:ext uri="{FF2B5EF4-FFF2-40B4-BE49-F238E27FC236}">
                <a16:creationId xmlns:a16="http://schemas.microsoft.com/office/drawing/2014/main" id="{694134BA-6572-A840-16F7-578EA28D014A}"/>
              </a:ext>
            </a:extLst>
          </p:cNvPr>
          <p:cNvPicPr>
            <a:picLocks noChangeAspect="1"/>
          </p:cNvPicPr>
          <p:nvPr/>
        </p:nvPicPr>
        <p:blipFill>
          <a:blip r:embed="rId4"/>
          <a:stretch>
            <a:fillRect/>
          </a:stretch>
        </p:blipFill>
        <p:spPr>
          <a:xfrm>
            <a:off x="5929777" y="3900140"/>
            <a:ext cx="2558761" cy="718991"/>
          </a:xfrm>
          <a:prstGeom prst="rect">
            <a:avLst/>
          </a:prstGeom>
        </p:spPr>
      </p:pic>
      <p:sp>
        <p:nvSpPr>
          <p:cNvPr id="7" name="文本框 6">
            <a:extLst>
              <a:ext uri="{FF2B5EF4-FFF2-40B4-BE49-F238E27FC236}">
                <a16:creationId xmlns:a16="http://schemas.microsoft.com/office/drawing/2014/main" id="{3165E90F-1FF8-63E5-A438-61DF4BF36BCE}"/>
              </a:ext>
            </a:extLst>
          </p:cNvPr>
          <p:cNvSpPr txBox="1"/>
          <p:nvPr/>
        </p:nvSpPr>
        <p:spPr>
          <a:xfrm>
            <a:off x="460729" y="4743018"/>
            <a:ext cx="10938097" cy="72878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为了构建</a:t>
            </a:r>
            <a:r>
              <a:rPr lang="en-US" altLang="zh-CN" dirty="0" err="1"/>
              <a:t>SimWorld</a:t>
            </a:r>
            <a:r>
              <a:rPr lang="en-US" altLang="zh-CN" dirty="0"/>
              <a:t>-MRS</a:t>
            </a:r>
            <a:r>
              <a:rPr lang="zh-CN" altLang="en-US" dirty="0"/>
              <a:t>基准测试，作者程序化生成了</a:t>
            </a:r>
            <a:r>
              <a:rPr lang="en-US" altLang="zh-CN" dirty="0"/>
              <a:t>100</a:t>
            </a:r>
            <a:r>
              <a:rPr lang="zh-CN" altLang="en-US" dirty="0"/>
              <a:t>个独特的城市地图，每个地图都涵盖一个大规模的城市环境。对于每个地图，我们实例化一个多机器人搜索任务，最终形成总共</a:t>
            </a:r>
            <a:r>
              <a:rPr lang="en-US" altLang="zh-CN" dirty="0"/>
              <a:t>100</a:t>
            </a:r>
            <a:r>
              <a:rPr lang="zh-CN" altLang="en-US" dirty="0"/>
              <a:t>个评估任务。</a:t>
            </a:r>
            <a:endParaRPr lang="en-US" altLang="zh-CN" dirty="0"/>
          </a:p>
        </p:txBody>
      </p:sp>
      <p:sp>
        <p:nvSpPr>
          <p:cNvPr id="10" name="文本框 9">
            <a:extLst>
              <a:ext uri="{FF2B5EF4-FFF2-40B4-BE49-F238E27FC236}">
                <a16:creationId xmlns:a16="http://schemas.microsoft.com/office/drawing/2014/main" id="{93E7EF56-E3D9-5BEA-EE9E-F498A94A78BE}"/>
              </a:ext>
            </a:extLst>
          </p:cNvPr>
          <p:cNvSpPr txBox="1"/>
          <p:nvPr/>
        </p:nvSpPr>
        <p:spPr>
          <a:xfrm>
            <a:off x="460729" y="5549112"/>
            <a:ext cx="10938097" cy="830997"/>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buFont typeface="Wingdings" panose="05000000000000000000" pitchFamily="2" charset="2"/>
              <a:buChar char="Ø"/>
            </a:pPr>
            <a:r>
              <a:rPr lang="zh-CN" altLang="en-US" sz="1600" dirty="0"/>
              <a:t>具体来说，首先在城市的 m 条街道中每条街道上采样 n 座标志性建筑，并收集它们具有对齐方向的前门图像。这些图像－位置对构成了主机器人对这座城市的主要记忆。接下来，采样两个不同且有效的生成位置，作为主机器人和跟随机器人的起始位置。</a:t>
            </a:r>
          </a:p>
        </p:txBody>
      </p:sp>
    </p:spTree>
    <p:extLst>
      <p:ext uri="{BB962C8B-B14F-4D97-AF65-F5344CB8AC3E}">
        <p14:creationId xmlns:p14="http://schemas.microsoft.com/office/powerpoint/2010/main" val="2944247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86A7F-1986-644B-7843-37F2D86960CB}"/>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7E2CE561-9D55-8D45-CB12-BAE436803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62363F3A-D109-BFE2-88BF-464FB04C2943}"/>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76E225E7-0FC2-C934-BF76-C7C515BEBFD2}"/>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272512EF-A852-BA43-F158-F8E0D92B41EE}"/>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54EE59E2-9A9E-B43C-19E2-0317BD786117}"/>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72E5341A-20F9-90EF-1266-D08110EB831F}"/>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25ADBE1D-BDD7-38A0-87BF-D84DFFA056F7}"/>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4" name="文本框 3">
            <a:extLst>
              <a:ext uri="{FF2B5EF4-FFF2-40B4-BE49-F238E27FC236}">
                <a16:creationId xmlns:a16="http://schemas.microsoft.com/office/drawing/2014/main" id="{FC9FF933-9603-1C33-932F-57A689E252DC}"/>
              </a:ext>
            </a:extLst>
          </p:cNvPr>
          <p:cNvSpPr txBox="1"/>
          <p:nvPr/>
        </p:nvSpPr>
        <p:spPr>
          <a:xfrm>
            <a:off x="460729" y="1588144"/>
            <a:ext cx="10938097" cy="113813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b="1" dirty="0"/>
              <a:t>基线方法</a:t>
            </a:r>
            <a:r>
              <a:rPr lang="zh-CN" altLang="en-US" dirty="0"/>
              <a:t>：</a:t>
            </a:r>
          </a:p>
          <a:p>
            <a:pPr marL="342900" indent="-342900">
              <a:lnSpc>
                <a:spcPct val="120000"/>
              </a:lnSpc>
              <a:spcBef>
                <a:spcPts val="600"/>
              </a:spcBef>
              <a:buFont typeface="+mj-lt"/>
              <a:buAutoNum type="arabicPeriod"/>
            </a:pPr>
            <a:r>
              <a:rPr lang="zh-CN" altLang="en-US" dirty="0">
                <a:solidFill>
                  <a:srgbClr val="FF0000"/>
                </a:solidFill>
              </a:rPr>
              <a:t>先知规划器基线</a:t>
            </a:r>
            <a:r>
              <a:rPr lang="zh-CN" altLang="en-US" dirty="0"/>
              <a:t>：假设主机器人拥有全局地图访问权限。跟随机器人用</a:t>
            </a:r>
            <a:r>
              <a:rPr lang="en-US" altLang="zh-CN" dirty="0"/>
              <a:t>VLM</a:t>
            </a:r>
            <a:r>
              <a:rPr lang="zh-CN" altLang="en-US" dirty="0"/>
              <a:t>描述所见，主机器人通过</a:t>
            </a:r>
            <a:r>
              <a:rPr lang="en-US" altLang="zh-CN" dirty="0"/>
              <a:t>VLM</a:t>
            </a:r>
            <a:r>
              <a:rPr lang="zh-CN" altLang="en-US" dirty="0"/>
              <a:t>在记忆中检索以定位跟随者，随后双方直接由 </a:t>
            </a:r>
            <a:r>
              <a:rPr lang="en-US" altLang="zh-CN" dirty="0"/>
              <a:t>A</a:t>
            </a:r>
            <a:r>
              <a:rPr lang="zh-CN" altLang="en-US" dirty="0"/>
              <a:t>* 算法规划最优路径前往一个中点进行汇合。</a:t>
            </a:r>
            <a:endParaRPr lang="en-US" altLang="zh-CN" dirty="0"/>
          </a:p>
        </p:txBody>
      </p:sp>
      <p:sp>
        <p:nvSpPr>
          <p:cNvPr id="6" name="文本框 5">
            <a:extLst>
              <a:ext uri="{FF2B5EF4-FFF2-40B4-BE49-F238E27FC236}">
                <a16:creationId xmlns:a16="http://schemas.microsoft.com/office/drawing/2014/main" id="{67B62CE2-CEF1-60DC-4F44-29F68A169AD0}"/>
              </a:ext>
            </a:extLst>
          </p:cNvPr>
          <p:cNvSpPr txBox="1"/>
          <p:nvPr/>
        </p:nvSpPr>
        <p:spPr>
          <a:xfrm>
            <a:off x="1842655" y="1113093"/>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多机器人搜索基准</a:t>
            </a:r>
            <a:endParaRPr lang="en-US" altLang="zh-CN" sz="2400" b="1" dirty="0">
              <a:solidFill>
                <a:srgbClr val="2585C9"/>
              </a:solidFill>
              <a:latin typeface="+mj-ea"/>
              <a:ea typeface="+mj-ea"/>
              <a:cs typeface="Times New Roman" panose="02020603050405020304" pitchFamily="18" charset="0"/>
            </a:endParaRPr>
          </a:p>
        </p:txBody>
      </p:sp>
      <p:sp>
        <p:nvSpPr>
          <p:cNvPr id="7" name="文本框 6">
            <a:extLst>
              <a:ext uri="{FF2B5EF4-FFF2-40B4-BE49-F238E27FC236}">
                <a16:creationId xmlns:a16="http://schemas.microsoft.com/office/drawing/2014/main" id="{1DC2B303-4A11-CDCC-81FC-D049ABD2F6AE}"/>
              </a:ext>
            </a:extLst>
          </p:cNvPr>
          <p:cNvSpPr txBox="1"/>
          <p:nvPr/>
        </p:nvSpPr>
        <p:spPr>
          <a:xfrm>
            <a:off x="460730" y="2783686"/>
            <a:ext cx="3622898" cy="39574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t>具体来说，模型包含三个模块</a:t>
            </a:r>
          </a:p>
        </p:txBody>
      </p:sp>
      <p:sp>
        <p:nvSpPr>
          <p:cNvPr id="8" name="文本框 7">
            <a:extLst>
              <a:ext uri="{FF2B5EF4-FFF2-40B4-BE49-F238E27FC236}">
                <a16:creationId xmlns:a16="http://schemas.microsoft.com/office/drawing/2014/main" id="{F5580EF2-7244-F0C2-0A64-C5DB0CD9C556}"/>
              </a:ext>
            </a:extLst>
          </p:cNvPr>
          <p:cNvSpPr txBox="1"/>
          <p:nvPr/>
        </p:nvSpPr>
        <p:spPr>
          <a:xfrm>
            <a:off x="460729" y="3179435"/>
            <a:ext cx="10533336" cy="2877070"/>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nSpc>
                <a:spcPct val="120000"/>
              </a:lnSpc>
              <a:spcBef>
                <a:spcPts val="600"/>
              </a:spcBef>
              <a:buFont typeface="Arial" panose="020B0604020202020204" pitchFamily="34" charset="0"/>
              <a:buChar char="•"/>
            </a:pPr>
            <a:r>
              <a:rPr lang="zh-CN" altLang="en-US" dirty="0">
                <a:solidFill>
                  <a:srgbClr val="FF0000"/>
                </a:solidFill>
              </a:rPr>
              <a:t>描述模块</a:t>
            </a:r>
            <a:r>
              <a:rPr lang="zh-CN" altLang="en-US" dirty="0"/>
              <a:t>：将跟随机器人第一视角作为输入，并生成一段目标导向的、信息丰富的场景描述，将其输入到视觉语言模型（</a:t>
            </a:r>
            <a:r>
              <a:rPr lang="en-US" altLang="zh-CN" dirty="0"/>
              <a:t>VLM</a:t>
            </a:r>
            <a:r>
              <a:rPr lang="zh-CN" altLang="en-US" dirty="0"/>
              <a:t>）中。</a:t>
            </a:r>
          </a:p>
          <a:p>
            <a:pPr marL="285750" indent="-285750">
              <a:lnSpc>
                <a:spcPct val="120000"/>
              </a:lnSpc>
              <a:spcBef>
                <a:spcPts val="600"/>
              </a:spcBef>
              <a:buFont typeface="Arial" panose="020B0604020202020204" pitchFamily="34" charset="0"/>
              <a:buChar char="•"/>
            </a:pPr>
            <a:r>
              <a:rPr lang="zh-CN" altLang="en-US" dirty="0">
                <a:solidFill>
                  <a:srgbClr val="FF0000"/>
                </a:solidFill>
              </a:rPr>
              <a:t>记忆检索模块</a:t>
            </a:r>
            <a:r>
              <a:rPr lang="zh-CN" altLang="en-US" dirty="0"/>
              <a:t>：接收生成的文本描述和预先收集的地标图像数据集作为输入。它采用一种锦标赛式淘汰机制：将地标图像两两比较，由</a:t>
            </a:r>
            <a:r>
              <a:rPr lang="en-US" altLang="zh-CN" dirty="0"/>
              <a:t>VLM</a:t>
            </a:r>
            <a:r>
              <a:rPr lang="zh-CN" altLang="en-US" dirty="0"/>
              <a:t>判断哪一张与文本描述在语义和视觉上更匹配，逐轮淘汰，直至选出相关性最高的一张，输出该图片的位置信息。</a:t>
            </a:r>
          </a:p>
          <a:p>
            <a:pPr marL="285750" indent="-285750">
              <a:lnSpc>
                <a:spcPct val="120000"/>
              </a:lnSpc>
              <a:spcBef>
                <a:spcPts val="600"/>
              </a:spcBef>
              <a:buFont typeface="Arial" panose="020B0604020202020204" pitchFamily="34" charset="0"/>
              <a:buChar char="•"/>
            </a:pPr>
            <a:r>
              <a:rPr lang="zh-CN" altLang="en-US" dirty="0">
                <a:solidFill>
                  <a:srgbClr val="FF0000"/>
                </a:solidFill>
              </a:rPr>
              <a:t>规划器路径规划模块</a:t>
            </a:r>
            <a:r>
              <a:rPr lang="zh-CN" altLang="en-US" dirty="0"/>
              <a:t>：接收主机器人的当前位置以及由记忆检索模块确定的跟随机器人的估计位置作为输入。该模块利用对全局城市地图的完全访问权限，通过 </a:t>
            </a:r>
            <a:r>
              <a:rPr lang="en-US" altLang="zh-CN" dirty="0"/>
              <a:t>A </a:t>
            </a:r>
            <a:r>
              <a:rPr lang="zh-CN" altLang="en-US" dirty="0"/>
              <a:t>*算法计算出最短的无碰撞路径，并将其转换为一系列离散的导航动作。这条路径可作为给跟随机器人的指令，或由主机器人自己执行。</a:t>
            </a:r>
          </a:p>
        </p:txBody>
      </p:sp>
      <p:sp>
        <p:nvSpPr>
          <p:cNvPr id="12" name="文本框 11">
            <a:extLst>
              <a:ext uri="{FF2B5EF4-FFF2-40B4-BE49-F238E27FC236}">
                <a16:creationId xmlns:a16="http://schemas.microsoft.com/office/drawing/2014/main" id="{236D84CD-B3D8-9F1E-E7F8-7F3E2C3AF660}"/>
              </a:ext>
            </a:extLst>
          </p:cNvPr>
          <p:cNvSpPr txBox="1"/>
          <p:nvPr/>
        </p:nvSpPr>
        <p:spPr>
          <a:xfrm>
            <a:off x="460729" y="6134755"/>
            <a:ext cx="9265162" cy="362663"/>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nSpc>
                <a:spcPct val="120000"/>
              </a:lnSpc>
              <a:buFont typeface="Arial" panose="020B0604020202020204" pitchFamily="34" charset="0"/>
              <a:buChar char="•"/>
            </a:pPr>
            <a:r>
              <a:rPr lang="zh-CN" altLang="en-US" sz="1600" dirty="0"/>
              <a:t>跟随机器人会主动旋转，并使用</a:t>
            </a:r>
            <a:r>
              <a:rPr lang="en-US" altLang="zh-CN" sz="1600" dirty="0"/>
              <a:t>VLM</a:t>
            </a:r>
            <a:r>
              <a:rPr lang="zh-CN" altLang="en-US" sz="1600" dirty="0"/>
              <a:t>持续检测主机器人是否出现在其视野中，以触发汇合。</a:t>
            </a:r>
          </a:p>
        </p:txBody>
      </p:sp>
    </p:spTree>
    <p:extLst>
      <p:ext uri="{BB962C8B-B14F-4D97-AF65-F5344CB8AC3E}">
        <p14:creationId xmlns:p14="http://schemas.microsoft.com/office/powerpoint/2010/main" val="2408922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9F9CD-F09A-C170-89D6-DE978452118D}"/>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20F9D5D4-56FC-27C1-CA7E-12118A43E9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45FB3966-ED9E-9273-C9B0-5F29F4EEDE5E}"/>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40D19C98-39E2-CB88-3A4B-E9C764EEAD5B}"/>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E02B0217-22E9-C24F-BC7D-2C3F71DF799C}"/>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0430C354-3BCF-E4AB-38F7-930CC3CDA594}"/>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5E28E07F-F0F5-6307-BF07-D10AF953C404}"/>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0DEA01F9-F51B-2CFE-040A-57018AF3601A}"/>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6" name="文本框 5">
            <a:extLst>
              <a:ext uri="{FF2B5EF4-FFF2-40B4-BE49-F238E27FC236}">
                <a16:creationId xmlns:a16="http://schemas.microsoft.com/office/drawing/2014/main" id="{31C24A4B-1CFB-0223-6BF9-F63ADE2A6F3F}"/>
              </a:ext>
            </a:extLst>
          </p:cNvPr>
          <p:cNvSpPr txBox="1"/>
          <p:nvPr/>
        </p:nvSpPr>
        <p:spPr>
          <a:xfrm>
            <a:off x="1842655" y="1146560"/>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多机器人搜索基准</a:t>
            </a:r>
            <a:endParaRPr lang="en-US" altLang="zh-CN" sz="2400" b="1" dirty="0">
              <a:solidFill>
                <a:srgbClr val="2585C9"/>
              </a:solidFill>
              <a:latin typeface="+mj-ea"/>
              <a:ea typeface="+mj-ea"/>
              <a:cs typeface="Times New Roman" panose="02020603050405020304" pitchFamily="18" charset="0"/>
            </a:endParaRPr>
          </a:p>
        </p:txBody>
      </p:sp>
      <p:sp>
        <p:nvSpPr>
          <p:cNvPr id="8" name="文本框 7">
            <a:extLst>
              <a:ext uri="{FF2B5EF4-FFF2-40B4-BE49-F238E27FC236}">
                <a16:creationId xmlns:a16="http://schemas.microsoft.com/office/drawing/2014/main" id="{8BA87FC0-4273-4267-BE84-AF5180B84538}"/>
              </a:ext>
            </a:extLst>
          </p:cNvPr>
          <p:cNvSpPr txBox="1"/>
          <p:nvPr/>
        </p:nvSpPr>
        <p:spPr>
          <a:xfrm>
            <a:off x="460729" y="1743320"/>
            <a:ext cx="6825692" cy="113813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b="1" dirty="0"/>
              <a:t>基线方法</a:t>
            </a:r>
            <a:r>
              <a:rPr lang="zh-CN" altLang="en-US" dirty="0"/>
              <a:t>：</a:t>
            </a:r>
            <a:endParaRPr lang="en-US" altLang="zh-CN" dirty="0">
              <a:solidFill>
                <a:srgbClr val="FF0000"/>
              </a:solidFill>
            </a:endParaRPr>
          </a:p>
          <a:p>
            <a:pPr marL="342900" indent="-342900">
              <a:lnSpc>
                <a:spcPct val="120000"/>
              </a:lnSpc>
              <a:spcBef>
                <a:spcPts val="600"/>
              </a:spcBef>
              <a:buAutoNum type="arabicPeriod" startAt="2"/>
            </a:pPr>
            <a:r>
              <a:rPr lang="en-US" altLang="zh-CN" dirty="0" err="1">
                <a:solidFill>
                  <a:srgbClr val="FF0000"/>
                </a:solidFill>
              </a:rPr>
              <a:t>RoCo</a:t>
            </a:r>
            <a:r>
              <a:rPr lang="en-US" altLang="zh-CN" dirty="0">
                <a:solidFill>
                  <a:srgbClr val="FF0000"/>
                </a:solidFill>
              </a:rPr>
              <a:t> </a:t>
            </a:r>
            <a:r>
              <a:rPr lang="zh-CN" altLang="en-US" dirty="0">
                <a:solidFill>
                  <a:srgbClr val="FF0000"/>
                </a:solidFill>
              </a:rPr>
              <a:t>对话协作基线</a:t>
            </a:r>
            <a:r>
              <a:rPr lang="zh-CN" altLang="en-US" dirty="0"/>
              <a:t>：遵循 </a:t>
            </a:r>
            <a:r>
              <a:rPr lang="en-US" altLang="zh-CN" dirty="0" err="1"/>
              <a:t>RoCo</a:t>
            </a:r>
            <a:r>
              <a:rPr lang="en-US" altLang="zh-CN" dirty="0"/>
              <a:t> </a:t>
            </a:r>
            <a:r>
              <a:rPr lang="zh-CN" altLang="en-US" dirty="0"/>
              <a:t>框架进行多轮对话协作，双方均没有全局地图访问权限，仅通过自然语言沟通协作的场景。</a:t>
            </a:r>
            <a:endParaRPr lang="en-US" altLang="zh-CN" dirty="0"/>
          </a:p>
        </p:txBody>
      </p:sp>
      <p:pic>
        <p:nvPicPr>
          <p:cNvPr id="10" name="图片 9" descr="文本&#10;&#10;AI 生成的内容可能不正确。">
            <a:extLst>
              <a:ext uri="{FF2B5EF4-FFF2-40B4-BE49-F238E27FC236}">
                <a16:creationId xmlns:a16="http://schemas.microsoft.com/office/drawing/2014/main" id="{0EEE510F-523B-BE7D-C382-8A9427AC95D5}"/>
              </a:ext>
            </a:extLst>
          </p:cNvPr>
          <p:cNvPicPr>
            <a:picLocks noChangeAspect="1"/>
          </p:cNvPicPr>
          <p:nvPr/>
        </p:nvPicPr>
        <p:blipFill>
          <a:blip r:embed="rId4"/>
          <a:stretch>
            <a:fillRect/>
          </a:stretch>
        </p:blipFill>
        <p:spPr>
          <a:xfrm>
            <a:off x="7337028" y="1146560"/>
            <a:ext cx="4529450" cy="2487079"/>
          </a:xfrm>
          <a:prstGeom prst="rect">
            <a:avLst/>
          </a:prstGeom>
        </p:spPr>
      </p:pic>
      <p:sp>
        <p:nvSpPr>
          <p:cNvPr id="12" name="文本框 11">
            <a:extLst>
              <a:ext uri="{FF2B5EF4-FFF2-40B4-BE49-F238E27FC236}">
                <a16:creationId xmlns:a16="http://schemas.microsoft.com/office/drawing/2014/main" id="{85C88D70-685E-917B-3053-C0A9DA301FD1}"/>
              </a:ext>
            </a:extLst>
          </p:cNvPr>
          <p:cNvSpPr txBox="1"/>
          <p:nvPr/>
        </p:nvSpPr>
        <p:spPr>
          <a:xfrm>
            <a:off x="460730" y="5134891"/>
            <a:ext cx="8122161" cy="1215076"/>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nSpc>
                <a:spcPct val="120000"/>
              </a:lnSpc>
              <a:spcBef>
                <a:spcPts val="600"/>
              </a:spcBef>
              <a:buFont typeface="Wingdings" panose="05000000000000000000" pitchFamily="2" charset="2"/>
              <a:buChar char="Ø"/>
            </a:pPr>
            <a:r>
              <a:rPr lang="zh-CN" altLang="en-US" dirty="0">
                <a:solidFill>
                  <a:srgbClr val="FF0000"/>
                </a:solidFill>
              </a:rPr>
              <a:t>描述、记忆检索和路径规划模块</a:t>
            </a:r>
            <a:r>
              <a:rPr lang="zh-CN" altLang="en-US" dirty="0"/>
              <a:t>与先知规划器基线中的模块相同。</a:t>
            </a:r>
            <a:endParaRPr lang="en-US" altLang="zh-CN" dirty="0"/>
          </a:p>
          <a:p>
            <a:pPr marL="285750" indent="-285750">
              <a:lnSpc>
                <a:spcPct val="120000"/>
              </a:lnSpc>
              <a:spcBef>
                <a:spcPts val="600"/>
              </a:spcBef>
              <a:buFont typeface="Wingdings" panose="05000000000000000000" pitchFamily="2" charset="2"/>
              <a:buChar char="Ø"/>
            </a:pPr>
            <a:r>
              <a:rPr lang="zh-CN" altLang="en-US" dirty="0">
                <a:solidFill>
                  <a:srgbClr val="FF0000"/>
                </a:solidFill>
              </a:rPr>
              <a:t>指令生成模块</a:t>
            </a:r>
            <a:r>
              <a:rPr lang="zh-CN" altLang="en-US" dirty="0"/>
              <a:t>将几何路径转化为简洁、基于地标的自然语言指令。</a:t>
            </a:r>
            <a:endParaRPr lang="en-US" altLang="zh-CN" dirty="0"/>
          </a:p>
          <a:p>
            <a:pPr marL="285750" indent="-285750">
              <a:lnSpc>
                <a:spcPct val="120000"/>
              </a:lnSpc>
              <a:spcBef>
                <a:spcPts val="600"/>
              </a:spcBef>
              <a:buFont typeface="Wingdings" panose="05000000000000000000" pitchFamily="2" charset="2"/>
              <a:buChar char="Ø"/>
            </a:pPr>
            <a:r>
              <a:rPr lang="zh-CN" altLang="en-US" dirty="0">
                <a:solidFill>
                  <a:srgbClr val="FF0000"/>
                </a:solidFill>
              </a:rPr>
              <a:t>通信模块</a:t>
            </a:r>
            <a:r>
              <a:rPr lang="zh-CN" altLang="en-US" dirty="0"/>
              <a:t>控制何时启动新的对话轮次。</a:t>
            </a:r>
            <a:endParaRPr lang="en-US" altLang="zh-CN" dirty="0"/>
          </a:p>
        </p:txBody>
      </p:sp>
      <p:sp>
        <p:nvSpPr>
          <p:cNvPr id="15" name="文本框 14">
            <a:extLst>
              <a:ext uri="{FF2B5EF4-FFF2-40B4-BE49-F238E27FC236}">
                <a16:creationId xmlns:a16="http://schemas.microsoft.com/office/drawing/2014/main" id="{592E83E6-8241-2F93-FB75-FCA9A0DDDE50}"/>
              </a:ext>
            </a:extLst>
          </p:cNvPr>
          <p:cNvSpPr txBox="1"/>
          <p:nvPr/>
        </p:nvSpPr>
        <p:spPr>
          <a:xfrm>
            <a:off x="502227" y="2977761"/>
            <a:ext cx="11229044" cy="203376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zh-CN" altLang="en-US" dirty="0"/>
              <a:t>具体流程为：</a:t>
            </a:r>
            <a:endParaRPr lang="en-US" altLang="zh-CN" dirty="0"/>
          </a:p>
          <a:p>
            <a:pPr marL="285750" indent="-285750">
              <a:lnSpc>
                <a:spcPct val="120000"/>
              </a:lnSpc>
              <a:spcBef>
                <a:spcPts val="600"/>
              </a:spcBef>
              <a:buFont typeface="Arial" panose="020B0604020202020204" pitchFamily="34" charset="0"/>
              <a:buChar char="•"/>
            </a:pPr>
            <a:r>
              <a:rPr lang="zh-CN" altLang="en-US" dirty="0"/>
              <a:t>跟随机器人用语言描述自身周围环境。</a:t>
            </a:r>
          </a:p>
          <a:p>
            <a:pPr marL="285750" indent="-285750">
              <a:lnSpc>
                <a:spcPct val="120000"/>
              </a:lnSpc>
              <a:spcBef>
                <a:spcPts val="600"/>
              </a:spcBef>
              <a:buFont typeface="Arial" panose="020B0604020202020204" pitchFamily="34" charset="0"/>
              <a:buChar char="•"/>
            </a:pPr>
            <a:r>
              <a:rPr lang="zh-CN" altLang="en-US" dirty="0"/>
              <a:t>主机器人根据描述，利用自己的地标记忆来推断跟随者的大致方位，双方通过对话商定一个汇合地标。</a:t>
            </a:r>
          </a:p>
          <a:p>
            <a:pPr marL="285750" indent="-285750">
              <a:lnSpc>
                <a:spcPct val="120000"/>
              </a:lnSpc>
              <a:spcBef>
                <a:spcPts val="600"/>
              </a:spcBef>
              <a:buFont typeface="Arial" panose="020B0604020202020204" pitchFamily="34" charset="0"/>
              <a:buChar char="•"/>
            </a:pPr>
            <a:r>
              <a:rPr lang="zh-CN" altLang="en-US" dirty="0"/>
              <a:t>由主机器人将计算出的跟随者路径转化为自然语言指令，用语言为跟随者描述行进路线。</a:t>
            </a:r>
          </a:p>
          <a:p>
            <a:pPr marL="285750" indent="-285750">
              <a:lnSpc>
                <a:spcPct val="120000"/>
              </a:lnSpc>
              <a:spcBef>
                <a:spcPts val="600"/>
              </a:spcBef>
              <a:buFont typeface="Arial" panose="020B0604020202020204" pitchFamily="34" charset="0"/>
              <a:buChar char="•"/>
            </a:pPr>
            <a:r>
              <a:rPr lang="zh-CN" altLang="en-US" dirty="0"/>
              <a:t>双方各自执行导航，如果它完成指令后仍未看到主机器人，则会触发新一轮沟通，更新描述。</a:t>
            </a:r>
            <a:endParaRPr lang="en-US" altLang="zh-CN" dirty="0"/>
          </a:p>
        </p:txBody>
      </p:sp>
    </p:spTree>
    <p:extLst>
      <p:ext uri="{BB962C8B-B14F-4D97-AF65-F5344CB8AC3E}">
        <p14:creationId xmlns:p14="http://schemas.microsoft.com/office/powerpoint/2010/main" val="2687134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FDE83-9863-370D-A63D-9FD32991F82D}"/>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8A175251-8BFF-DFA5-7F55-7460B37CB8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1B695BA0-8120-5D8D-C084-7DE3EE79E575}"/>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F6749CBD-F9C1-AF7E-64AC-D941D0F1B5C8}"/>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81D5863F-11CF-22E2-BCD8-E2CC8500AC48}"/>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49E3822E-F891-52F4-31B7-10C67D0811F5}"/>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3DF273A8-31E0-270D-9658-87790D73B0BC}"/>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B686BD45-0A2E-66AF-5F05-13BD9116DC07}"/>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6" name="文本框 5">
            <a:extLst>
              <a:ext uri="{FF2B5EF4-FFF2-40B4-BE49-F238E27FC236}">
                <a16:creationId xmlns:a16="http://schemas.microsoft.com/office/drawing/2014/main" id="{CCC81E0E-8D9A-7EC0-04AF-6FE5B52FB77A}"/>
              </a:ext>
            </a:extLst>
          </p:cNvPr>
          <p:cNvSpPr txBox="1"/>
          <p:nvPr/>
        </p:nvSpPr>
        <p:spPr>
          <a:xfrm>
            <a:off x="1842655" y="1250502"/>
            <a:ext cx="850669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多机器人搜索基准：结果</a:t>
            </a:r>
            <a:endParaRPr lang="en-US" altLang="zh-CN" sz="2400" b="1" dirty="0">
              <a:solidFill>
                <a:srgbClr val="2585C9"/>
              </a:solidFill>
              <a:latin typeface="+mj-ea"/>
              <a:ea typeface="+mj-ea"/>
              <a:cs typeface="Times New Roman" panose="02020603050405020304" pitchFamily="18" charset="0"/>
            </a:endParaRPr>
          </a:p>
        </p:txBody>
      </p:sp>
      <p:pic>
        <p:nvPicPr>
          <p:cNvPr id="8" name="图片 7" descr="表格&#10;&#10;AI 生成的内容可能不正确。">
            <a:extLst>
              <a:ext uri="{FF2B5EF4-FFF2-40B4-BE49-F238E27FC236}">
                <a16:creationId xmlns:a16="http://schemas.microsoft.com/office/drawing/2014/main" id="{FFEF67C7-9429-BBFE-1D2A-43C106BC4E48}"/>
              </a:ext>
            </a:extLst>
          </p:cNvPr>
          <p:cNvPicPr>
            <a:picLocks noChangeAspect="1"/>
          </p:cNvPicPr>
          <p:nvPr/>
        </p:nvPicPr>
        <p:blipFill>
          <a:blip r:embed="rId4"/>
          <a:stretch>
            <a:fillRect/>
          </a:stretch>
        </p:blipFill>
        <p:spPr>
          <a:xfrm>
            <a:off x="1347787" y="1811232"/>
            <a:ext cx="9496425" cy="2409825"/>
          </a:xfrm>
          <a:prstGeom prst="rect">
            <a:avLst/>
          </a:prstGeom>
        </p:spPr>
      </p:pic>
      <p:sp>
        <p:nvSpPr>
          <p:cNvPr id="9" name="文本框 8">
            <a:extLst>
              <a:ext uri="{FF2B5EF4-FFF2-40B4-BE49-F238E27FC236}">
                <a16:creationId xmlns:a16="http://schemas.microsoft.com/office/drawing/2014/main" id="{45019AC7-5AC6-13C5-881B-5078820CC9AD}"/>
              </a:ext>
            </a:extLst>
          </p:cNvPr>
          <p:cNvSpPr txBox="1"/>
          <p:nvPr/>
        </p:nvSpPr>
        <p:spPr>
          <a:xfrm>
            <a:off x="787834" y="4339928"/>
            <a:ext cx="10683730" cy="2212272"/>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nSpc>
                <a:spcPct val="120000"/>
              </a:lnSpc>
              <a:spcBef>
                <a:spcPts val="600"/>
              </a:spcBef>
              <a:buFont typeface="Arial" panose="020B0604020202020204" pitchFamily="34" charset="0"/>
              <a:buChar char="•"/>
            </a:pPr>
            <a:r>
              <a:rPr lang="zh-CN" altLang="en-US" dirty="0"/>
              <a:t>在理想规划器的帮助下，模型能达到较高的成功率。然而，在更现实、只能通过语言沟通和记忆进行协作的</a:t>
            </a:r>
            <a:r>
              <a:rPr lang="en-US" altLang="zh-CN" dirty="0" err="1"/>
              <a:t>RoCo</a:t>
            </a:r>
            <a:r>
              <a:rPr lang="zh-CN" altLang="en-US" dirty="0"/>
              <a:t>设定下，性能出现</a:t>
            </a:r>
            <a:r>
              <a:rPr lang="zh-CN" altLang="en-US" dirty="0">
                <a:solidFill>
                  <a:srgbClr val="FF0000"/>
                </a:solidFill>
              </a:rPr>
              <a:t>断崖式下降</a:t>
            </a:r>
            <a:r>
              <a:rPr lang="zh-CN" altLang="en-US" dirty="0"/>
              <a:t>。</a:t>
            </a:r>
            <a:endParaRPr lang="en-US" altLang="zh-CN" dirty="0"/>
          </a:p>
          <a:p>
            <a:pPr marL="285750" indent="-285750">
              <a:lnSpc>
                <a:spcPct val="120000"/>
              </a:lnSpc>
              <a:spcBef>
                <a:spcPts val="600"/>
              </a:spcBef>
              <a:buFont typeface="Arial" panose="020B0604020202020204" pitchFamily="34" charset="0"/>
              <a:buChar char="•"/>
            </a:pPr>
            <a:r>
              <a:rPr lang="en-US" altLang="zh-CN" dirty="0" err="1"/>
              <a:t>RoCo</a:t>
            </a:r>
            <a:r>
              <a:rPr lang="zh-CN" altLang="en-US" dirty="0"/>
              <a:t>性能下降的主要原因是</a:t>
            </a:r>
            <a:r>
              <a:rPr lang="zh-CN" altLang="en-US" dirty="0">
                <a:solidFill>
                  <a:srgbClr val="FF0000"/>
                </a:solidFill>
              </a:rPr>
              <a:t>其将汇合计划转化为语言指令时会引入歧义和执行偏差</a:t>
            </a:r>
            <a:r>
              <a:rPr lang="zh-CN" altLang="en-US" dirty="0"/>
              <a:t>，且在缺乏全局视图和迭代重新规划的情况下，一旦出现错误就无法纠正。</a:t>
            </a:r>
            <a:endParaRPr lang="en-US" altLang="zh-CN" dirty="0"/>
          </a:p>
          <a:p>
            <a:pPr marL="285750" indent="-285750">
              <a:lnSpc>
                <a:spcPct val="120000"/>
              </a:lnSpc>
              <a:spcBef>
                <a:spcPts val="600"/>
              </a:spcBef>
              <a:buFont typeface="Arial" panose="020B0604020202020204" pitchFamily="34" charset="0"/>
              <a:buChar char="•"/>
            </a:pPr>
            <a:r>
              <a:rPr lang="en-US" altLang="zh-CN" dirty="0"/>
              <a:t>GPT-4o</a:t>
            </a:r>
            <a:r>
              <a:rPr lang="zh-CN" altLang="en-US" dirty="0"/>
              <a:t>在对话协作中显著优于开源的</a:t>
            </a:r>
            <a:r>
              <a:rPr lang="en-US" altLang="zh-CN" dirty="0" err="1"/>
              <a:t>QwenVL</a:t>
            </a:r>
            <a:r>
              <a:rPr lang="en-US" altLang="zh-CN" dirty="0"/>
              <a:t> 2.5 72B</a:t>
            </a:r>
            <a:r>
              <a:rPr lang="zh-CN" altLang="en-US" dirty="0"/>
              <a:t>，表明</a:t>
            </a:r>
            <a:r>
              <a:rPr lang="zh-CN" altLang="en-US" dirty="0">
                <a:solidFill>
                  <a:srgbClr val="FF0000"/>
                </a:solidFill>
              </a:rPr>
              <a:t>高级别语义理解和规划能力</a:t>
            </a:r>
            <a:r>
              <a:rPr lang="zh-CN" altLang="en-US" dirty="0"/>
              <a:t>在此类任务中至关重要。</a:t>
            </a:r>
            <a:endParaRPr lang="en-US" altLang="zh-CN" dirty="0"/>
          </a:p>
        </p:txBody>
      </p:sp>
    </p:spTree>
    <p:extLst>
      <p:ext uri="{BB962C8B-B14F-4D97-AF65-F5344CB8AC3E}">
        <p14:creationId xmlns:p14="http://schemas.microsoft.com/office/powerpoint/2010/main" val="1879649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9B496-866C-1C41-0276-4A10AA2B1A39}"/>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2845A032-9819-0392-E5A5-BB4A870F0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CD69BC5E-1A7A-2C40-C20D-5C90369DE7DA}"/>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4E9A4A3B-6265-CAD8-5227-A745952E1BB5}"/>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D1B34C90-476C-A66A-CE47-1821AC4C266B}"/>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F5CBBD7C-ADF4-5156-0CEF-2A55EB4FC32E}"/>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F069CFB1-FC16-39CB-A33B-E3923A86186E}"/>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B5ECC846-3A74-7E4C-0E7C-D7A95B2B724C}"/>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6" name="文本框 5">
            <a:extLst>
              <a:ext uri="{FF2B5EF4-FFF2-40B4-BE49-F238E27FC236}">
                <a16:creationId xmlns:a16="http://schemas.microsoft.com/office/drawing/2014/main" id="{F9B47B2D-47D5-0BBE-FD3C-4F48523D79CB}"/>
              </a:ext>
            </a:extLst>
          </p:cNvPr>
          <p:cNvSpPr txBox="1"/>
          <p:nvPr/>
        </p:nvSpPr>
        <p:spPr>
          <a:xfrm>
            <a:off x="3048000" y="1250502"/>
            <a:ext cx="6096000"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b="1" dirty="0">
                <a:solidFill>
                  <a:srgbClr val="2585C9"/>
                </a:solidFill>
                <a:latin typeface="+mj-ea"/>
                <a:ea typeface="+mj-ea"/>
                <a:cs typeface="Times New Roman" panose="02020603050405020304" pitchFamily="18" charset="0"/>
              </a:rPr>
              <a:t>多机器人搜索基准：定性结果</a:t>
            </a:r>
            <a:endParaRPr lang="en-US" altLang="zh-CN" sz="2400" b="1" dirty="0">
              <a:solidFill>
                <a:srgbClr val="2585C9"/>
              </a:solidFill>
              <a:latin typeface="+mj-ea"/>
              <a:ea typeface="+mj-ea"/>
              <a:cs typeface="Times New Roman" panose="02020603050405020304" pitchFamily="18" charset="0"/>
            </a:endParaRPr>
          </a:p>
        </p:txBody>
      </p:sp>
      <p:sp>
        <p:nvSpPr>
          <p:cNvPr id="4" name="文本框 3">
            <a:extLst>
              <a:ext uri="{FF2B5EF4-FFF2-40B4-BE49-F238E27FC236}">
                <a16:creationId xmlns:a16="http://schemas.microsoft.com/office/drawing/2014/main" id="{FA8B7C89-17B8-2A89-37D9-044CB177F0E9}"/>
              </a:ext>
            </a:extLst>
          </p:cNvPr>
          <p:cNvSpPr txBox="1"/>
          <p:nvPr/>
        </p:nvSpPr>
        <p:spPr>
          <a:xfrm>
            <a:off x="460730" y="1750486"/>
            <a:ext cx="7176588" cy="39639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t>具体的失败案例：</a:t>
            </a:r>
          </a:p>
        </p:txBody>
      </p:sp>
      <p:sp>
        <p:nvSpPr>
          <p:cNvPr id="5" name="文本框 4">
            <a:extLst>
              <a:ext uri="{FF2B5EF4-FFF2-40B4-BE49-F238E27FC236}">
                <a16:creationId xmlns:a16="http://schemas.microsoft.com/office/drawing/2014/main" id="{A5735D5B-E4E4-08D3-80BA-750BCD08BB24}"/>
              </a:ext>
            </a:extLst>
          </p:cNvPr>
          <p:cNvSpPr txBox="1"/>
          <p:nvPr/>
        </p:nvSpPr>
        <p:spPr>
          <a:xfrm>
            <a:off x="460730" y="2174355"/>
            <a:ext cx="5380672" cy="39639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solidFill>
                  <a:srgbClr val="FF0000"/>
                </a:solidFill>
              </a:rPr>
              <a:t>（</a:t>
            </a:r>
            <a:r>
              <a:rPr lang="en-US" altLang="zh-CN" dirty="0">
                <a:solidFill>
                  <a:srgbClr val="FF0000"/>
                </a:solidFill>
              </a:rPr>
              <a:t>1</a:t>
            </a:r>
            <a:r>
              <a:rPr lang="zh-CN" altLang="en-US" dirty="0">
                <a:solidFill>
                  <a:srgbClr val="FF0000"/>
                </a:solidFill>
              </a:rPr>
              <a:t>）忽略显著特征</a:t>
            </a:r>
            <a:endParaRPr lang="en-US" altLang="zh-CN" dirty="0">
              <a:solidFill>
                <a:srgbClr val="FF0000"/>
              </a:solidFill>
            </a:endParaRPr>
          </a:p>
        </p:txBody>
      </p:sp>
      <p:sp>
        <p:nvSpPr>
          <p:cNvPr id="10" name="文本框 9">
            <a:extLst>
              <a:ext uri="{FF2B5EF4-FFF2-40B4-BE49-F238E27FC236}">
                <a16:creationId xmlns:a16="http://schemas.microsoft.com/office/drawing/2014/main" id="{370AED4C-21DF-1A89-48D8-60CEF4A44AB3}"/>
              </a:ext>
            </a:extLst>
          </p:cNvPr>
          <p:cNvSpPr txBox="1"/>
          <p:nvPr/>
        </p:nvSpPr>
        <p:spPr>
          <a:xfrm>
            <a:off x="460730" y="2582412"/>
            <a:ext cx="5742644" cy="1393587"/>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t>在一些失败案例中，跟随机器人生成的描述遗漏了诸如商店招牌、壁画或标志等极具辨识度的特征。相反，视觉语言模型（</a:t>
            </a:r>
            <a:r>
              <a:rPr lang="en-US" altLang="zh-CN" dirty="0"/>
              <a:t>VLM</a:t>
            </a:r>
            <a:r>
              <a:rPr lang="zh-CN" altLang="en-US" dirty="0"/>
              <a:t>）会聚焦于“带有玻璃窗的现代建筑”这类通用元素，而这些元素不足以实现精确的定位。</a:t>
            </a:r>
            <a:endParaRPr lang="en-US" altLang="zh-CN" dirty="0"/>
          </a:p>
        </p:txBody>
      </p:sp>
      <p:sp>
        <p:nvSpPr>
          <p:cNvPr id="11" name="文本框 10">
            <a:extLst>
              <a:ext uri="{FF2B5EF4-FFF2-40B4-BE49-F238E27FC236}">
                <a16:creationId xmlns:a16="http://schemas.microsoft.com/office/drawing/2014/main" id="{A655BFC9-F916-F97F-7AE1-0C7350A2FF28}"/>
              </a:ext>
            </a:extLst>
          </p:cNvPr>
          <p:cNvSpPr txBox="1"/>
          <p:nvPr/>
        </p:nvSpPr>
        <p:spPr>
          <a:xfrm>
            <a:off x="460730" y="4046262"/>
            <a:ext cx="5380672" cy="39639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solidFill>
                  <a:srgbClr val="FF0000"/>
                </a:solidFill>
              </a:rPr>
              <a:t>（</a:t>
            </a:r>
            <a:r>
              <a:rPr lang="en-US" altLang="zh-CN" dirty="0">
                <a:solidFill>
                  <a:srgbClr val="FF0000"/>
                </a:solidFill>
              </a:rPr>
              <a:t>2</a:t>
            </a:r>
            <a:r>
              <a:rPr lang="zh-CN" altLang="en-US" dirty="0">
                <a:solidFill>
                  <a:srgbClr val="FF0000"/>
                </a:solidFill>
              </a:rPr>
              <a:t>）指令跟随失败</a:t>
            </a:r>
            <a:endParaRPr lang="en-US" altLang="zh-CN" dirty="0">
              <a:solidFill>
                <a:srgbClr val="FF0000"/>
              </a:solidFill>
            </a:endParaRPr>
          </a:p>
        </p:txBody>
      </p:sp>
      <p:sp>
        <p:nvSpPr>
          <p:cNvPr id="12" name="文本框 11">
            <a:extLst>
              <a:ext uri="{FF2B5EF4-FFF2-40B4-BE49-F238E27FC236}">
                <a16:creationId xmlns:a16="http://schemas.microsoft.com/office/drawing/2014/main" id="{DD503BC2-377C-A4D2-DC34-823F7194F1CC}"/>
              </a:ext>
            </a:extLst>
          </p:cNvPr>
          <p:cNvSpPr txBox="1"/>
          <p:nvPr/>
        </p:nvSpPr>
        <p:spPr>
          <a:xfrm>
            <a:off x="460730" y="4408079"/>
            <a:ext cx="5742644" cy="205838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t>单智能体指令遵循中观察到的问题在这种情况下往往会持续存在，并且由于缺乏视觉提示而进一步加剧，使得准确执行指令更具挑战性。尽管重复沟通可以部分纠正导航偏差，但如果跟随智能体停在非地标性建筑处，任务仍可能失败，因为主机器人将无法对其讲行定位以讲行后续的会合规划。</a:t>
            </a:r>
            <a:endParaRPr lang="en-US" altLang="zh-CN" dirty="0"/>
          </a:p>
        </p:txBody>
      </p:sp>
      <p:sp>
        <p:nvSpPr>
          <p:cNvPr id="15" name="文本框 14">
            <a:extLst>
              <a:ext uri="{FF2B5EF4-FFF2-40B4-BE49-F238E27FC236}">
                <a16:creationId xmlns:a16="http://schemas.microsoft.com/office/drawing/2014/main" id="{6CC591A2-BECB-BEFA-8E12-94C686FB51AF}"/>
              </a:ext>
            </a:extLst>
          </p:cNvPr>
          <p:cNvSpPr txBox="1"/>
          <p:nvPr/>
        </p:nvSpPr>
        <p:spPr>
          <a:xfrm>
            <a:off x="6272678" y="3076120"/>
            <a:ext cx="5742644" cy="205838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t>在执行指令时，跟随机器人往往难以判断自己是否已经迷路。即使子任务尚未完成，且动作历史表明机器人已经连续向前移动了很长一段距离，模型仍倾向于继续向前移动，直到满足任务终止条件。因此，机器人无法及时识别自己的偏差，也就无法触发通信来修正目标，最终导致越界行为或超出允许的最大步数。</a:t>
            </a:r>
            <a:endParaRPr lang="en-US" altLang="zh-CN" dirty="0"/>
          </a:p>
        </p:txBody>
      </p:sp>
      <p:sp>
        <p:nvSpPr>
          <p:cNvPr id="17" name="文本框 16">
            <a:extLst>
              <a:ext uri="{FF2B5EF4-FFF2-40B4-BE49-F238E27FC236}">
                <a16:creationId xmlns:a16="http://schemas.microsoft.com/office/drawing/2014/main" id="{52590C85-96C3-EB2A-4AAE-9D0AE084AAA9}"/>
              </a:ext>
            </a:extLst>
          </p:cNvPr>
          <p:cNvSpPr txBox="1"/>
          <p:nvPr/>
        </p:nvSpPr>
        <p:spPr>
          <a:xfrm>
            <a:off x="6203374" y="2679729"/>
            <a:ext cx="2710202" cy="39639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pPr>
            <a:r>
              <a:rPr lang="zh-CN" altLang="en-US" dirty="0">
                <a:solidFill>
                  <a:srgbClr val="FF0000"/>
                </a:solidFill>
              </a:rPr>
              <a:t>（</a:t>
            </a:r>
            <a:r>
              <a:rPr lang="en-US" altLang="zh-CN" dirty="0">
                <a:solidFill>
                  <a:srgbClr val="FF0000"/>
                </a:solidFill>
              </a:rPr>
              <a:t>3</a:t>
            </a:r>
            <a:r>
              <a:rPr lang="zh-CN" altLang="en-US" dirty="0">
                <a:solidFill>
                  <a:srgbClr val="FF0000"/>
                </a:solidFill>
              </a:rPr>
              <a:t>）缺乏故障感知</a:t>
            </a:r>
            <a:endParaRPr lang="en-US" altLang="zh-CN" dirty="0">
              <a:solidFill>
                <a:srgbClr val="FF0000"/>
              </a:solidFill>
            </a:endParaRPr>
          </a:p>
        </p:txBody>
      </p:sp>
    </p:spTree>
    <p:extLst>
      <p:ext uri="{BB962C8B-B14F-4D97-AF65-F5344CB8AC3E}">
        <p14:creationId xmlns:p14="http://schemas.microsoft.com/office/powerpoint/2010/main" val="199427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A6007-80F2-CB6C-FF7C-4274F95ED415}"/>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5F3890F2-00CC-1A11-FA16-8F3C61C4944B}"/>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1D92459E-D7DC-402D-BF02-52444E6C07B3}"/>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1989AF0D-8AD4-1320-3999-9287DFC0AB0D}"/>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271F111C-2D24-4685-ABB8-131181143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020EEC96-127D-6FBD-68B2-D78FCFFA3582}"/>
              </a:ext>
            </a:extLst>
          </p:cNvPr>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8570DAA4-1E12-2B5E-0A82-8EE9068B4A40}"/>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p>
        </p:txBody>
      </p:sp>
      <p:sp>
        <p:nvSpPr>
          <p:cNvPr id="19" name="矩形 18">
            <a:extLst>
              <a:ext uri="{FF2B5EF4-FFF2-40B4-BE49-F238E27FC236}">
                <a16:creationId xmlns:a16="http://schemas.microsoft.com/office/drawing/2014/main" id="{9AAAEF63-4A67-D8E8-800F-136D145AD0BA}"/>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72EA460B-EE43-3E72-687B-0F7F40FECCE9}"/>
              </a:ext>
            </a:extLst>
          </p:cNvPr>
          <p:cNvSpPr txBox="1"/>
          <p:nvPr/>
        </p:nvSpPr>
        <p:spPr>
          <a:xfrm>
            <a:off x="1259269" y="1909422"/>
            <a:ext cx="3122274" cy="511807"/>
          </a:xfrm>
          <a:prstGeom prst="rect">
            <a:avLst/>
          </a:prstGeom>
          <a:noFill/>
        </p:spPr>
        <p:txBody>
          <a:bodyPr wrap="square">
            <a:spAutoFit/>
          </a:bodyPr>
          <a:lstStyle/>
          <a:p>
            <a:pPr>
              <a:lnSpc>
                <a:spcPct val="125000"/>
              </a:lnSpc>
              <a:spcBef>
                <a:spcPts val="120"/>
              </a:spcBef>
              <a:buClr>
                <a:srgbClr val="0070C0"/>
              </a:buClr>
              <a:defRPr/>
            </a:pPr>
            <a:r>
              <a:rPr lang="zh-CN" altLang="en-US" sz="2400" b="1" dirty="0">
                <a:solidFill>
                  <a:srgbClr val="2585C9"/>
                </a:solidFill>
                <a:latin typeface="+mj-ea"/>
                <a:ea typeface="+mj-ea"/>
                <a:cs typeface="Times New Roman" panose="02020603050405020304" pitchFamily="18" charset="0"/>
              </a:rPr>
              <a:t>解决方案与贡献</a:t>
            </a:r>
            <a:endParaRPr lang="zh-CN" altLang="zh-CN" sz="2400" b="1" dirty="0">
              <a:solidFill>
                <a:srgbClr val="2585C9"/>
              </a:solidFill>
              <a:latin typeface="+mj-ea"/>
              <a:ea typeface="+mj-ea"/>
              <a:cs typeface="Times New Roman" panose="02020603050405020304" pitchFamily="18" charset="0"/>
            </a:endParaRPr>
          </a:p>
        </p:txBody>
      </p:sp>
      <p:sp>
        <p:nvSpPr>
          <p:cNvPr id="9" name="文本框 8">
            <a:extLst>
              <a:ext uri="{FF2B5EF4-FFF2-40B4-BE49-F238E27FC236}">
                <a16:creationId xmlns:a16="http://schemas.microsoft.com/office/drawing/2014/main" id="{3F80C87B-1BF0-D444-F2AC-4EFDC4D400F5}"/>
              </a:ext>
            </a:extLst>
          </p:cNvPr>
          <p:cNvSpPr txBox="1"/>
          <p:nvPr/>
        </p:nvSpPr>
        <p:spPr>
          <a:xfrm>
            <a:off x="657443" y="2654918"/>
            <a:ext cx="3904166" cy="316939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nSpc>
                <a:spcPct val="120000"/>
              </a:lnSpc>
              <a:spcBef>
                <a:spcPts val="1200"/>
              </a:spcBef>
              <a:buFont typeface="Arial" panose="020B0604020202020204" pitchFamily="34" charset="0"/>
              <a:buChar char="•"/>
            </a:pPr>
            <a:r>
              <a:rPr lang="zh-CN" altLang="en-US" sz="2000" dirty="0">
                <a:solidFill>
                  <a:schemeClr val="tx1"/>
                </a:solidFill>
              </a:rPr>
              <a:t>此外，本文构建了大规模数据集 </a:t>
            </a:r>
            <a:r>
              <a:rPr lang="en-US" altLang="zh-CN" sz="2000" dirty="0">
                <a:solidFill>
                  <a:srgbClr val="FF0000"/>
                </a:solidFill>
              </a:rPr>
              <a:t>SimWorld-20K</a:t>
            </a:r>
            <a:r>
              <a:rPr lang="zh-CN" altLang="en-US" sz="2000" dirty="0">
                <a:solidFill>
                  <a:schemeClr val="tx1"/>
                </a:solidFill>
              </a:rPr>
              <a:t>，用于支持模型训练与评估。</a:t>
            </a:r>
            <a:endParaRPr lang="en-US" altLang="zh-CN" sz="2000" dirty="0">
              <a:solidFill>
                <a:schemeClr val="tx1"/>
              </a:solidFill>
            </a:endParaRPr>
          </a:p>
          <a:p>
            <a:pPr marL="285750" indent="-285750">
              <a:lnSpc>
                <a:spcPct val="120000"/>
              </a:lnSpc>
              <a:spcBef>
                <a:spcPts val="1200"/>
              </a:spcBef>
              <a:buFont typeface="Arial" panose="020B0604020202020204" pitchFamily="34" charset="0"/>
              <a:buChar char="•"/>
            </a:pPr>
            <a:r>
              <a:rPr lang="zh-CN" altLang="en-US" sz="2000" dirty="0">
                <a:solidFill>
                  <a:schemeClr val="tx1"/>
                </a:solidFill>
              </a:rPr>
              <a:t>现有先进模型（包括视觉语言模型）在上述基准测试任务中表现不佳，说明其在城市环境中仍缺乏稳健的感知、推理与规划能力。</a:t>
            </a:r>
          </a:p>
        </p:txBody>
      </p:sp>
      <p:sp>
        <p:nvSpPr>
          <p:cNvPr id="6" name="文本框 5">
            <a:extLst>
              <a:ext uri="{FF2B5EF4-FFF2-40B4-BE49-F238E27FC236}">
                <a16:creationId xmlns:a16="http://schemas.microsoft.com/office/drawing/2014/main" id="{D088BB58-8823-F0D0-CC2B-1A5AF9BFD5A0}"/>
              </a:ext>
            </a:extLst>
          </p:cNvPr>
          <p:cNvSpPr txBox="1"/>
          <p:nvPr/>
        </p:nvSpPr>
        <p:spPr>
          <a:xfrm>
            <a:off x="6277353" y="1342716"/>
            <a:ext cx="3679789" cy="39574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20000"/>
              </a:lnSpc>
              <a:spcBef>
                <a:spcPts val="1200"/>
              </a:spcBef>
            </a:pPr>
            <a:r>
              <a:rPr lang="en-US" altLang="zh-CN" dirty="0" err="1">
                <a:solidFill>
                  <a:schemeClr val="tx1"/>
                </a:solidFill>
              </a:rPr>
              <a:t>SimWorld</a:t>
            </a:r>
            <a:r>
              <a:rPr lang="en-US" altLang="zh-CN" dirty="0">
                <a:solidFill>
                  <a:schemeClr val="tx1"/>
                </a:solidFill>
              </a:rPr>
              <a:t>-Robotics</a:t>
            </a:r>
            <a:r>
              <a:rPr lang="zh-CN" altLang="en-US" dirty="0">
                <a:solidFill>
                  <a:schemeClr val="tx1"/>
                </a:solidFill>
              </a:rPr>
              <a:t>概述</a:t>
            </a:r>
          </a:p>
        </p:txBody>
      </p:sp>
      <p:pic>
        <p:nvPicPr>
          <p:cNvPr id="10" name="图片 9" descr="图示&#10;&#10;AI 生成的内容可能不正确。">
            <a:extLst>
              <a:ext uri="{FF2B5EF4-FFF2-40B4-BE49-F238E27FC236}">
                <a16:creationId xmlns:a16="http://schemas.microsoft.com/office/drawing/2014/main" id="{1E02BD4A-059A-CB16-F6DD-B0C0D29D4D9B}"/>
              </a:ext>
            </a:extLst>
          </p:cNvPr>
          <p:cNvPicPr>
            <a:picLocks noChangeAspect="1"/>
          </p:cNvPicPr>
          <p:nvPr/>
        </p:nvPicPr>
        <p:blipFill>
          <a:blip r:embed="rId4"/>
          <a:stretch>
            <a:fillRect/>
          </a:stretch>
        </p:blipFill>
        <p:spPr>
          <a:xfrm>
            <a:off x="4699936" y="1738465"/>
            <a:ext cx="6834621" cy="4289989"/>
          </a:xfrm>
          <a:prstGeom prst="rect">
            <a:avLst/>
          </a:prstGeom>
        </p:spPr>
      </p:pic>
    </p:spTree>
    <p:extLst>
      <p:ext uri="{BB962C8B-B14F-4D97-AF65-F5344CB8AC3E}">
        <p14:creationId xmlns:p14="http://schemas.microsoft.com/office/powerpoint/2010/main" val="2857194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37DFC-C76C-3A28-E74C-038D55F2B83B}"/>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F17600A8-65A2-903B-55F8-F0AD5AD5CC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2072603D-123D-5870-E7BB-7587E2EED433}"/>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4</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9119F4AC-70D1-E997-8D55-8D5D7D07E814}"/>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9244E133-65B3-DB46-2BB0-4533D8AB8E76}"/>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36CE53F8-EBAD-A0A9-7717-E56A344F4584}"/>
              </a:ext>
            </a:extLst>
          </p:cNvPr>
          <p:cNvSpPr/>
          <p:nvPr/>
        </p:nvSpPr>
        <p:spPr>
          <a:xfrm>
            <a:off x="0" y="6538598"/>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AC432582-331C-461C-63A9-C3BE43E9FED8}"/>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756A04EA-221B-8565-A648-8010FB98EDCF}"/>
              </a:ext>
            </a:extLst>
          </p:cNvPr>
          <p:cNvSpPr txBox="1"/>
          <p:nvPr/>
        </p:nvSpPr>
        <p:spPr>
          <a:xfrm>
            <a:off x="1655445" y="793750"/>
            <a:ext cx="5605780"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err="1">
                <a:solidFill>
                  <a:srgbClr val="0070C0"/>
                </a:solidFill>
                <a:cs typeface="+mn-ea"/>
                <a:sym typeface="+mn-lt"/>
              </a:rPr>
              <a:t>Conclusion&amp;Limitations</a:t>
            </a:r>
            <a:endParaRPr lang="en-US" altLang="zh-CN" sz="3200" dirty="0">
              <a:solidFill>
                <a:srgbClr val="0070C0"/>
              </a:solidFill>
              <a:cs typeface="+mn-ea"/>
              <a:sym typeface="+mn-lt"/>
            </a:endParaRPr>
          </a:p>
        </p:txBody>
      </p:sp>
      <p:sp>
        <p:nvSpPr>
          <p:cNvPr id="5" name="文本框 4">
            <a:extLst>
              <a:ext uri="{FF2B5EF4-FFF2-40B4-BE49-F238E27FC236}">
                <a16:creationId xmlns:a16="http://schemas.microsoft.com/office/drawing/2014/main" id="{EA7E224A-705E-7010-C739-18DFA7EB4E72}"/>
              </a:ext>
            </a:extLst>
          </p:cNvPr>
          <p:cNvSpPr txBox="1"/>
          <p:nvPr/>
        </p:nvSpPr>
        <p:spPr>
          <a:xfrm>
            <a:off x="827663" y="1748906"/>
            <a:ext cx="10567653" cy="3497496"/>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indent="265113">
              <a:spcBef>
                <a:spcPts val="1800"/>
              </a:spcBef>
            </a:pPr>
            <a:r>
              <a:rPr lang="zh-CN" altLang="en-US" sz="2000" b="1" i="0" dirty="0">
                <a:solidFill>
                  <a:srgbClr val="FF0000"/>
                </a:solidFill>
                <a:effectLst/>
                <a:latin typeface="__Inter_36bd41"/>
              </a:rPr>
              <a:t>结论</a:t>
            </a:r>
            <a:r>
              <a:rPr lang="en-US" altLang="zh-CN" sz="2000" b="0" i="0" dirty="0">
                <a:solidFill>
                  <a:srgbClr val="FF0000"/>
                </a:solidFill>
                <a:effectLst/>
                <a:latin typeface="__Inter_36bd41"/>
              </a:rPr>
              <a:t>:</a:t>
            </a:r>
            <a:endParaRPr lang="en-US" altLang="zh-CN" sz="2000" dirty="0">
              <a:solidFill>
                <a:srgbClr val="2585C9"/>
              </a:solidFill>
              <a:latin typeface="__Inter_36bd41"/>
            </a:endParaRPr>
          </a:p>
          <a:p>
            <a:pPr marL="285750" indent="-285750">
              <a:lnSpc>
                <a:spcPct val="120000"/>
              </a:lnSpc>
              <a:spcBef>
                <a:spcPts val="1200"/>
              </a:spcBef>
              <a:buFont typeface="Arial" panose="020B0604020202020204" pitchFamily="34" charset="0"/>
              <a:buChar char="•"/>
            </a:pPr>
            <a:r>
              <a:rPr lang="zh-CN" altLang="en-US" dirty="0">
                <a:solidFill>
                  <a:schemeClr val="tx1"/>
                </a:solidFill>
                <a:latin typeface="__Inter_36bd41"/>
              </a:rPr>
              <a:t>论文成功创建了一个名为 </a:t>
            </a:r>
            <a:r>
              <a:rPr lang="en-US" altLang="zh-CN" dirty="0">
                <a:solidFill>
                  <a:srgbClr val="FF0000"/>
                </a:solidFill>
                <a:latin typeface="__Inter_36bd41"/>
              </a:rPr>
              <a:t>SimWorld-Robotics </a:t>
            </a:r>
            <a:r>
              <a:rPr lang="zh-CN" altLang="en-US" dirty="0">
                <a:solidFill>
                  <a:srgbClr val="FF0000"/>
                </a:solidFill>
                <a:latin typeface="__Inter_36bd41"/>
              </a:rPr>
              <a:t>的新型具身人工智能仿真器</a:t>
            </a:r>
            <a:r>
              <a:rPr lang="zh-CN" altLang="en-US" dirty="0">
                <a:solidFill>
                  <a:schemeClr val="tx1"/>
                </a:solidFill>
                <a:latin typeface="__Inter_36bd41"/>
              </a:rPr>
              <a:t>，</a:t>
            </a:r>
            <a:r>
              <a:rPr lang="zh-CN" altLang="en-US" dirty="0"/>
              <a:t>能够程序化生成无限的、高真实感的动态城市环境，并可部署行人、车辆和机器人</a:t>
            </a:r>
            <a:r>
              <a:rPr lang="zh-CN" altLang="en-US" dirty="0">
                <a:solidFill>
                  <a:schemeClr val="tx1"/>
                </a:solidFill>
                <a:latin typeface="__Inter_36bd41"/>
              </a:rPr>
              <a:t>。</a:t>
            </a:r>
            <a:endParaRPr lang="en-US" altLang="zh-CN" dirty="0">
              <a:solidFill>
                <a:schemeClr val="tx1"/>
              </a:solidFill>
              <a:latin typeface="__Inter_36bd41"/>
            </a:endParaRPr>
          </a:p>
          <a:p>
            <a:pPr marL="285750" indent="-285750" algn="l">
              <a:lnSpc>
                <a:spcPct val="120000"/>
              </a:lnSpc>
              <a:spcBef>
                <a:spcPts val="1200"/>
              </a:spcBef>
              <a:buFont typeface="Arial" panose="020B0604020202020204" pitchFamily="34" charset="0"/>
              <a:buChar char="•"/>
            </a:pPr>
            <a:r>
              <a:rPr lang="zh-CN" altLang="en-US" dirty="0">
                <a:solidFill>
                  <a:schemeClr val="tx1"/>
                </a:solidFill>
                <a:latin typeface="__Inter_36bd41"/>
              </a:rPr>
              <a:t>基于平台能力，构建了两个全新的机器人基准任务，分别为</a:t>
            </a:r>
            <a:r>
              <a:rPr lang="en-US" altLang="zh-CN" dirty="0">
                <a:solidFill>
                  <a:srgbClr val="FF0000"/>
                </a:solidFill>
                <a:latin typeface="__Inter_36bd41"/>
              </a:rPr>
              <a:t>SimWorld-</a:t>
            </a:r>
            <a:r>
              <a:rPr lang="en-US" altLang="zh-CN" dirty="0" err="1">
                <a:solidFill>
                  <a:srgbClr val="FF0000"/>
                </a:solidFill>
                <a:latin typeface="__Inter_36bd41"/>
              </a:rPr>
              <a:t>MMNav</a:t>
            </a:r>
            <a:r>
              <a:rPr lang="zh-CN" altLang="en-US" dirty="0">
                <a:solidFill>
                  <a:schemeClr val="tx1"/>
                </a:solidFill>
                <a:latin typeface="__Inter_36bd41"/>
              </a:rPr>
              <a:t>：专注于评估单机器人在复杂城市中的多模态指令跟随导航能力；</a:t>
            </a:r>
            <a:r>
              <a:rPr lang="en-US" altLang="zh-CN" dirty="0">
                <a:solidFill>
                  <a:srgbClr val="FF0000"/>
                </a:solidFill>
                <a:latin typeface="__Inter_36bd41"/>
              </a:rPr>
              <a:t>SimWorld-MRS</a:t>
            </a:r>
            <a:r>
              <a:rPr lang="zh-CN" altLang="en-US" dirty="0">
                <a:solidFill>
                  <a:schemeClr val="tx1"/>
                </a:solidFill>
                <a:latin typeface="__Inter_36bd41"/>
              </a:rPr>
              <a:t>：专注于评估多机器人在未知城市中通过通信与协作进行搜索与会合的能力。</a:t>
            </a:r>
            <a:endParaRPr lang="en-US" altLang="zh-CN" dirty="0">
              <a:solidFill>
                <a:schemeClr val="tx1"/>
              </a:solidFill>
              <a:latin typeface="__Inter_36bd41"/>
            </a:endParaRPr>
          </a:p>
          <a:p>
            <a:pPr marL="285750" indent="-285750" algn="l">
              <a:lnSpc>
                <a:spcPct val="120000"/>
              </a:lnSpc>
              <a:spcBef>
                <a:spcPts val="1200"/>
              </a:spcBef>
              <a:buFont typeface="Arial" panose="020B0604020202020204" pitchFamily="34" charset="0"/>
              <a:buChar char="•"/>
            </a:pPr>
            <a:r>
              <a:rPr lang="zh-CN" altLang="en-US" dirty="0">
                <a:solidFill>
                  <a:schemeClr val="tx1"/>
                </a:solidFill>
                <a:latin typeface="__Inter_36bd41"/>
              </a:rPr>
              <a:t>通过对前沿视觉语言模型进行</a:t>
            </a:r>
            <a:r>
              <a:rPr lang="zh-CN" altLang="en-US" dirty="0">
                <a:solidFill>
                  <a:srgbClr val="FF0000"/>
                </a:solidFill>
                <a:latin typeface="__Inter_36bd41"/>
              </a:rPr>
              <a:t>系统性实验</a:t>
            </a:r>
            <a:r>
              <a:rPr lang="zh-CN" altLang="en-US" dirty="0">
                <a:solidFill>
                  <a:schemeClr val="tx1"/>
                </a:solidFill>
                <a:latin typeface="__Inter_36bd41"/>
              </a:rPr>
              <a:t>，论文揭示了这些模型在应对真实城市环境所需的稳健感知、空间推理和规划能力方面存在显著局限。同时，实验也证明了利用仿真器生成的大规模数据集进行微调的有效性。</a:t>
            </a:r>
            <a:endParaRPr lang="en-US" altLang="zh-CN" dirty="0">
              <a:solidFill>
                <a:schemeClr val="tx1"/>
              </a:solidFill>
              <a:latin typeface="__Inter_36bd41"/>
            </a:endParaRPr>
          </a:p>
        </p:txBody>
      </p:sp>
    </p:spTree>
    <p:extLst>
      <p:ext uri="{BB962C8B-B14F-4D97-AF65-F5344CB8AC3E}">
        <p14:creationId xmlns:p14="http://schemas.microsoft.com/office/powerpoint/2010/main" val="1062949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B6682-A3A2-64AA-9F78-7A300F98038C}"/>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2AFBA045-C260-C8D8-FA96-83B75C9F18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ABF5CB04-E936-7F56-E0E9-5726FCF365E7}"/>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4</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692B73D9-6810-12DE-8924-850B0E875225}"/>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45026E20-BC8E-CB56-DA09-59D7CC560DA4}"/>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4DB612B3-2DF0-5454-3010-8590D480EA68}"/>
              </a:ext>
            </a:extLst>
          </p:cNvPr>
          <p:cNvSpPr/>
          <p:nvPr/>
        </p:nvSpPr>
        <p:spPr>
          <a:xfrm>
            <a:off x="0" y="6538598"/>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57543751-8926-A9CB-218D-9E5E715467E9}"/>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2DAE17CB-EF49-981F-0563-53FDDA3BBB94}"/>
              </a:ext>
            </a:extLst>
          </p:cNvPr>
          <p:cNvSpPr txBox="1"/>
          <p:nvPr/>
        </p:nvSpPr>
        <p:spPr>
          <a:xfrm>
            <a:off x="1655445" y="793750"/>
            <a:ext cx="5605780"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err="1">
                <a:solidFill>
                  <a:srgbClr val="0070C0"/>
                </a:solidFill>
                <a:cs typeface="+mn-ea"/>
                <a:sym typeface="+mn-lt"/>
              </a:rPr>
              <a:t>Conclusion&amp;Limitations</a:t>
            </a:r>
            <a:endParaRPr lang="en-US" altLang="zh-CN" sz="3200" dirty="0">
              <a:solidFill>
                <a:srgbClr val="0070C0"/>
              </a:solidFill>
              <a:cs typeface="+mn-ea"/>
              <a:sym typeface="+mn-lt"/>
            </a:endParaRPr>
          </a:p>
        </p:txBody>
      </p:sp>
      <p:sp>
        <p:nvSpPr>
          <p:cNvPr id="4" name="文本框 3">
            <a:extLst>
              <a:ext uri="{FF2B5EF4-FFF2-40B4-BE49-F238E27FC236}">
                <a16:creationId xmlns:a16="http://schemas.microsoft.com/office/drawing/2014/main" id="{A7FF678D-263A-288E-11F0-A6C0BDC74262}"/>
              </a:ext>
            </a:extLst>
          </p:cNvPr>
          <p:cNvSpPr txBox="1"/>
          <p:nvPr/>
        </p:nvSpPr>
        <p:spPr>
          <a:xfrm>
            <a:off x="787834" y="1931728"/>
            <a:ext cx="10916486" cy="1743170"/>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indent="271463" algn="l">
              <a:lnSpc>
                <a:spcPct val="120000"/>
              </a:lnSpc>
              <a:spcBef>
                <a:spcPts val="1200"/>
              </a:spcBef>
            </a:pPr>
            <a:r>
              <a:rPr lang="zh-CN" altLang="en-US" sz="2000" b="1" i="0" dirty="0">
                <a:solidFill>
                  <a:srgbClr val="FF0000"/>
                </a:solidFill>
                <a:effectLst/>
                <a:latin typeface="__Inter_36bd41"/>
              </a:rPr>
              <a:t>局限性</a:t>
            </a:r>
            <a:r>
              <a:rPr lang="en-US" altLang="zh-CN" sz="2000" b="0" i="0" dirty="0">
                <a:solidFill>
                  <a:srgbClr val="FF0000"/>
                </a:solidFill>
                <a:effectLst/>
                <a:latin typeface="__Inter_36bd41"/>
              </a:rPr>
              <a:t>:</a:t>
            </a:r>
          </a:p>
          <a:p>
            <a:pPr marL="285750" indent="-285750" algn="l">
              <a:lnSpc>
                <a:spcPct val="120000"/>
              </a:lnSpc>
              <a:spcBef>
                <a:spcPts val="1200"/>
              </a:spcBef>
              <a:buFont typeface="Wingdings" panose="05000000000000000000" pitchFamily="2" charset="2"/>
              <a:buChar char="n"/>
            </a:pPr>
            <a:r>
              <a:rPr lang="zh-CN" altLang="en-US" b="0" i="0" dirty="0">
                <a:solidFill>
                  <a:schemeClr val="tx1"/>
                </a:solidFill>
                <a:effectLst/>
                <a:latin typeface="__Inter_36bd41"/>
              </a:rPr>
              <a:t>当前仿真器仅专注于户外城市环境，未包含室内场景。</a:t>
            </a:r>
          </a:p>
          <a:p>
            <a:pPr marL="285750" indent="-285750" algn="l">
              <a:lnSpc>
                <a:spcPct val="120000"/>
              </a:lnSpc>
              <a:spcBef>
                <a:spcPts val="1200"/>
              </a:spcBef>
              <a:buFont typeface="Wingdings" panose="05000000000000000000" pitchFamily="2" charset="2"/>
              <a:buChar char="n"/>
            </a:pPr>
            <a:r>
              <a:rPr lang="zh-CN" altLang="en-US" b="0" i="0" dirty="0">
                <a:solidFill>
                  <a:schemeClr val="tx1"/>
                </a:solidFill>
                <a:effectLst/>
                <a:latin typeface="__Inter_36bd41"/>
              </a:rPr>
              <a:t>尽管已支持比以往仿真器更丰富的人类行为（</a:t>
            </a:r>
            <a:r>
              <a:rPr lang="en-US" altLang="zh-CN" b="0" i="0" dirty="0">
                <a:solidFill>
                  <a:schemeClr val="tx1"/>
                </a:solidFill>
                <a:effectLst/>
                <a:latin typeface="__Inter_36bd41"/>
              </a:rPr>
              <a:t>26</a:t>
            </a:r>
            <a:r>
              <a:rPr lang="zh-CN" altLang="en-US" b="0" i="0" dirty="0">
                <a:solidFill>
                  <a:schemeClr val="tx1"/>
                </a:solidFill>
                <a:effectLst/>
                <a:latin typeface="__Inter_36bd41"/>
              </a:rPr>
              <a:t>种动作），但其动作空间仍然有限，未能涵盖更复杂、细微的人类活动。</a:t>
            </a:r>
          </a:p>
        </p:txBody>
      </p:sp>
      <p:sp>
        <p:nvSpPr>
          <p:cNvPr id="6" name="文本框 5">
            <a:extLst>
              <a:ext uri="{FF2B5EF4-FFF2-40B4-BE49-F238E27FC236}">
                <a16:creationId xmlns:a16="http://schemas.microsoft.com/office/drawing/2014/main" id="{BC10EF7F-BC4A-FA11-4285-1C2044BE6297}"/>
              </a:ext>
            </a:extLst>
          </p:cNvPr>
          <p:cNvSpPr txBox="1"/>
          <p:nvPr/>
        </p:nvSpPr>
        <p:spPr>
          <a:xfrm>
            <a:off x="787834" y="4055078"/>
            <a:ext cx="10916486" cy="141077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indent="271463" algn="l">
              <a:lnSpc>
                <a:spcPct val="120000"/>
              </a:lnSpc>
              <a:spcBef>
                <a:spcPts val="1200"/>
              </a:spcBef>
            </a:pPr>
            <a:r>
              <a:rPr lang="zh-CN" altLang="en-US" sz="2000" b="1" i="0" dirty="0">
                <a:solidFill>
                  <a:srgbClr val="FF0000"/>
                </a:solidFill>
                <a:effectLst/>
                <a:latin typeface="__Inter_36bd41"/>
              </a:rPr>
              <a:t>未来工作</a:t>
            </a:r>
            <a:r>
              <a:rPr lang="en-US" altLang="zh-CN" sz="2000" b="0" i="0" dirty="0">
                <a:solidFill>
                  <a:srgbClr val="FF0000"/>
                </a:solidFill>
                <a:effectLst/>
                <a:latin typeface="__Inter_36bd41"/>
              </a:rPr>
              <a:t>:</a:t>
            </a:r>
          </a:p>
          <a:p>
            <a:pPr marL="285750" indent="-285750" algn="l">
              <a:lnSpc>
                <a:spcPct val="120000"/>
              </a:lnSpc>
              <a:spcBef>
                <a:spcPts val="1200"/>
              </a:spcBef>
              <a:buFont typeface="Wingdings" panose="05000000000000000000" pitchFamily="2" charset="2"/>
              <a:buChar char="n"/>
            </a:pPr>
            <a:r>
              <a:rPr lang="zh-CN" altLang="en-US" b="0" i="0" dirty="0">
                <a:solidFill>
                  <a:schemeClr val="tx1"/>
                </a:solidFill>
                <a:effectLst/>
                <a:latin typeface="__Inter_36bd41"/>
              </a:rPr>
              <a:t>计划利用最新的人体运动生成模型，大幅扩展人类智能体所能执行的动作的多样性和真实感。</a:t>
            </a:r>
          </a:p>
          <a:p>
            <a:pPr marL="285750" indent="-285750" algn="l">
              <a:lnSpc>
                <a:spcPct val="120000"/>
              </a:lnSpc>
              <a:spcBef>
                <a:spcPts val="1200"/>
              </a:spcBef>
              <a:buFont typeface="Wingdings" panose="05000000000000000000" pitchFamily="2" charset="2"/>
              <a:buChar char="n"/>
            </a:pPr>
            <a:r>
              <a:rPr lang="zh-CN" altLang="en-US" b="0" i="0" dirty="0">
                <a:solidFill>
                  <a:schemeClr val="tx1"/>
                </a:solidFill>
                <a:effectLst/>
                <a:latin typeface="__Inter_36bd41"/>
              </a:rPr>
              <a:t>计划将室内场景集成到</a:t>
            </a:r>
            <a:r>
              <a:rPr lang="en-US" altLang="zh-CN" b="0" i="0" dirty="0">
                <a:solidFill>
                  <a:schemeClr val="tx1"/>
                </a:solidFill>
                <a:effectLst/>
                <a:latin typeface="__Inter_36bd41"/>
              </a:rPr>
              <a:t>SWR</a:t>
            </a:r>
            <a:r>
              <a:rPr lang="zh-CN" altLang="en-US" b="0" i="0" dirty="0">
                <a:solidFill>
                  <a:schemeClr val="tx1"/>
                </a:solidFill>
                <a:effectLst/>
                <a:latin typeface="__Inter_36bd41"/>
              </a:rPr>
              <a:t>平台中，构建一个贯穿室内外的统一仿真世界。</a:t>
            </a:r>
          </a:p>
        </p:txBody>
      </p:sp>
    </p:spTree>
    <p:extLst>
      <p:ext uri="{BB962C8B-B14F-4D97-AF65-F5344CB8AC3E}">
        <p14:creationId xmlns:p14="http://schemas.microsoft.com/office/powerpoint/2010/main" val="2346147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文本框 1"/>
          <p:cNvSpPr txBox="1"/>
          <p:nvPr/>
        </p:nvSpPr>
        <p:spPr>
          <a:xfrm>
            <a:off x="3009418" y="2801073"/>
            <a:ext cx="5856790" cy="923330"/>
          </a:xfrm>
          <a:prstGeom prst="rect">
            <a:avLst/>
          </a:prstGeom>
          <a:noFill/>
        </p:spPr>
        <p:txBody>
          <a:bodyPr wrap="square" rtlCol="0">
            <a:spAutoFit/>
          </a:bodyPr>
          <a:lstStyle/>
          <a:p>
            <a:r>
              <a:rPr lang="en-US" altLang="zh-CN" sz="5400" dirty="0">
                <a:solidFill>
                  <a:schemeClr val="accent1">
                    <a:lumMod val="75000"/>
                  </a:schemeClr>
                </a:solidFill>
                <a:cs typeface="+mn-ea"/>
                <a:sym typeface="+mn-lt"/>
              </a:rPr>
              <a:t>Thanks!</a:t>
            </a:r>
            <a:endParaRPr lang="zh-CN" altLang="en-US" sz="5400" dirty="0">
              <a:solidFill>
                <a:schemeClr val="accent1">
                  <a:lumMod val="75000"/>
                </a:schemeClr>
              </a:solidFill>
              <a:cs typeface="+mn-ea"/>
              <a:sym typeface="+mn-lt"/>
            </a:endParaRPr>
          </a:p>
        </p:txBody>
      </p:sp>
      <p:cxnSp>
        <p:nvCxnSpPr>
          <p:cNvPr id="4" name="直接连接符 3"/>
          <p:cNvCxnSpPr/>
          <p:nvPr/>
        </p:nvCxnSpPr>
        <p:spPr>
          <a:xfrm>
            <a:off x="3194613" y="3724403"/>
            <a:ext cx="3923817"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矩形 6"/>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文本框 8"/>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7265" t="9160" r="23350"/>
          <a:stretch>
            <a:fillRect/>
          </a:stretch>
        </p:blipFill>
        <p:spPr>
          <a:xfrm>
            <a:off x="8839200" y="83757"/>
            <a:ext cx="3421380" cy="67204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69217-5EEE-993D-7A27-8B7912231C7E}"/>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1B382A9C-F87D-2012-45DD-F3EB53F95064}"/>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7F0CDECF-20D9-AF38-7ACF-16F1FB6F8876}"/>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1446CA8B-3B0E-E558-AA1E-C6B6E084416E}"/>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3B64A19E-3416-0597-F9B6-0D3728CFB9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E2DD08EE-A423-5449-5E96-908FE1762B70}"/>
              </a:ext>
            </a:extLst>
          </p:cNvPr>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8625301D-04A6-818E-88A3-2C05ABCEC8A1}"/>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p>
        </p:txBody>
      </p:sp>
      <p:sp>
        <p:nvSpPr>
          <p:cNvPr id="19" name="矩形 18">
            <a:extLst>
              <a:ext uri="{FF2B5EF4-FFF2-40B4-BE49-F238E27FC236}">
                <a16:creationId xmlns:a16="http://schemas.microsoft.com/office/drawing/2014/main" id="{E851D939-8CB0-D42A-A524-24726EA5FB1B}"/>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descr="图形用户界面&#10;&#10;AI 生成的内容可能不正确。">
            <a:extLst>
              <a:ext uri="{FF2B5EF4-FFF2-40B4-BE49-F238E27FC236}">
                <a16:creationId xmlns:a16="http://schemas.microsoft.com/office/drawing/2014/main" id="{87C8E1FB-3C65-1546-CB18-192F9AFE604B}"/>
              </a:ext>
            </a:extLst>
          </p:cNvPr>
          <p:cNvPicPr>
            <a:picLocks noChangeAspect="1"/>
          </p:cNvPicPr>
          <p:nvPr/>
        </p:nvPicPr>
        <p:blipFill>
          <a:blip r:embed="rId4"/>
          <a:stretch>
            <a:fillRect/>
          </a:stretch>
        </p:blipFill>
        <p:spPr>
          <a:xfrm>
            <a:off x="1053811" y="1360308"/>
            <a:ext cx="9544050" cy="2562225"/>
          </a:xfrm>
          <a:prstGeom prst="rect">
            <a:avLst/>
          </a:prstGeom>
        </p:spPr>
      </p:pic>
      <p:sp>
        <p:nvSpPr>
          <p:cNvPr id="12" name="文本框 11">
            <a:extLst>
              <a:ext uri="{FF2B5EF4-FFF2-40B4-BE49-F238E27FC236}">
                <a16:creationId xmlns:a16="http://schemas.microsoft.com/office/drawing/2014/main" id="{77AEEF49-64C9-5A48-6E14-678FFE73BAC2}"/>
              </a:ext>
            </a:extLst>
          </p:cNvPr>
          <p:cNvSpPr txBox="1"/>
          <p:nvPr/>
        </p:nvSpPr>
        <p:spPr>
          <a:xfrm>
            <a:off x="4081912" y="964559"/>
            <a:ext cx="3679789" cy="395749"/>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20000"/>
              </a:lnSpc>
              <a:spcBef>
                <a:spcPts val="1200"/>
              </a:spcBef>
            </a:pPr>
            <a:r>
              <a:rPr lang="zh-CN" altLang="en-US" dirty="0">
                <a:solidFill>
                  <a:schemeClr val="tx1"/>
                </a:solidFill>
              </a:rPr>
              <a:t>仿真平台对比</a:t>
            </a:r>
          </a:p>
        </p:txBody>
      </p:sp>
      <p:pic>
        <p:nvPicPr>
          <p:cNvPr id="15" name="图片 14" descr="图片包含 图形用户界面&#10;&#10;AI 生成的内容可能不正确。">
            <a:extLst>
              <a:ext uri="{FF2B5EF4-FFF2-40B4-BE49-F238E27FC236}">
                <a16:creationId xmlns:a16="http://schemas.microsoft.com/office/drawing/2014/main" id="{B251F515-4B55-7F19-1A5A-9633EDDAD815}"/>
              </a:ext>
            </a:extLst>
          </p:cNvPr>
          <p:cNvPicPr>
            <a:picLocks noChangeAspect="1"/>
          </p:cNvPicPr>
          <p:nvPr/>
        </p:nvPicPr>
        <p:blipFill>
          <a:blip r:embed="rId5"/>
          <a:stretch>
            <a:fillRect/>
          </a:stretch>
        </p:blipFill>
        <p:spPr>
          <a:xfrm>
            <a:off x="2603139" y="3922533"/>
            <a:ext cx="6985721" cy="2770919"/>
          </a:xfrm>
          <a:prstGeom prst="rect">
            <a:avLst/>
          </a:prstGeom>
        </p:spPr>
      </p:pic>
    </p:spTree>
    <p:extLst>
      <p:ext uri="{BB962C8B-B14F-4D97-AF65-F5344CB8AC3E}">
        <p14:creationId xmlns:p14="http://schemas.microsoft.com/office/powerpoint/2010/main" val="75556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83769-16EB-4450-E7DA-A19457D94B58}"/>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843C4214-80FD-8462-B440-8CA91A85F5B1}"/>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84C50110-9EEF-C7BD-F007-AC0EC943D6A8}"/>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63EAAC3A-967E-F8F2-345F-E47B6DCC4CA1}"/>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D9F540B0-727C-5C43-D8A8-3BD6B731E5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962EDC4C-798F-4520-88F0-5C35BCF9C774}"/>
              </a:ext>
            </a:extLst>
          </p:cNvPr>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8469D64A-A8AC-A3DF-D873-002AD0C11F66}"/>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p>
        </p:txBody>
      </p:sp>
      <p:sp>
        <p:nvSpPr>
          <p:cNvPr id="19" name="矩形 18">
            <a:extLst>
              <a:ext uri="{FF2B5EF4-FFF2-40B4-BE49-F238E27FC236}">
                <a16:creationId xmlns:a16="http://schemas.microsoft.com/office/drawing/2014/main" id="{FB78B4FD-970F-8952-09A3-E1458CF8B300}"/>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E2E15EFE-813C-EA25-740C-3B0A5A215044}"/>
              </a:ext>
            </a:extLst>
          </p:cNvPr>
          <p:cNvSpPr txBox="1"/>
          <p:nvPr/>
        </p:nvSpPr>
        <p:spPr>
          <a:xfrm>
            <a:off x="3985484" y="964559"/>
            <a:ext cx="3679789" cy="39639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20000"/>
              </a:lnSpc>
              <a:spcBef>
                <a:spcPts val="1200"/>
              </a:spcBef>
            </a:pPr>
            <a:r>
              <a:rPr lang="zh-CN" altLang="en-US" dirty="0">
                <a:solidFill>
                  <a:schemeClr val="tx1"/>
                </a:solidFill>
              </a:rPr>
              <a:t>多模态机器人导航基准对比</a:t>
            </a:r>
          </a:p>
        </p:txBody>
      </p:sp>
      <p:pic>
        <p:nvPicPr>
          <p:cNvPr id="5" name="图片 4" descr="图形用户界面, 文本, 表格&#10;&#10;AI 生成的内容可能不正确。">
            <a:extLst>
              <a:ext uri="{FF2B5EF4-FFF2-40B4-BE49-F238E27FC236}">
                <a16:creationId xmlns:a16="http://schemas.microsoft.com/office/drawing/2014/main" id="{955214E6-EC34-0466-A06C-77CD86ADAE25}"/>
              </a:ext>
            </a:extLst>
          </p:cNvPr>
          <p:cNvPicPr>
            <a:picLocks noChangeAspect="1"/>
          </p:cNvPicPr>
          <p:nvPr/>
        </p:nvPicPr>
        <p:blipFill>
          <a:blip r:embed="rId4"/>
          <a:stretch>
            <a:fillRect/>
          </a:stretch>
        </p:blipFill>
        <p:spPr>
          <a:xfrm>
            <a:off x="2109787" y="1377393"/>
            <a:ext cx="7972425" cy="2419350"/>
          </a:xfrm>
          <a:prstGeom prst="rect">
            <a:avLst/>
          </a:prstGeom>
        </p:spPr>
      </p:pic>
      <p:pic>
        <p:nvPicPr>
          <p:cNvPr id="7" name="图片 6" descr="日程表&#10;&#10;AI 生成的内容可能不正确。">
            <a:extLst>
              <a:ext uri="{FF2B5EF4-FFF2-40B4-BE49-F238E27FC236}">
                <a16:creationId xmlns:a16="http://schemas.microsoft.com/office/drawing/2014/main" id="{FD96D1FA-4ED0-A19D-BF1E-EE9EBD750F26}"/>
              </a:ext>
            </a:extLst>
          </p:cNvPr>
          <p:cNvPicPr>
            <a:picLocks noChangeAspect="1"/>
          </p:cNvPicPr>
          <p:nvPr/>
        </p:nvPicPr>
        <p:blipFill>
          <a:blip r:embed="rId5"/>
          <a:stretch>
            <a:fillRect/>
          </a:stretch>
        </p:blipFill>
        <p:spPr>
          <a:xfrm>
            <a:off x="1435059" y="4177143"/>
            <a:ext cx="9321880" cy="2408524"/>
          </a:xfrm>
          <a:prstGeom prst="rect">
            <a:avLst/>
          </a:prstGeom>
        </p:spPr>
      </p:pic>
      <p:sp>
        <p:nvSpPr>
          <p:cNvPr id="8" name="文本框 7">
            <a:extLst>
              <a:ext uri="{FF2B5EF4-FFF2-40B4-BE49-F238E27FC236}">
                <a16:creationId xmlns:a16="http://schemas.microsoft.com/office/drawing/2014/main" id="{E1F77410-2F93-E479-6A6C-02A17BE660C1}"/>
              </a:ext>
            </a:extLst>
          </p:cNvPr>
          <p:cNvSpPr txBox="1"/>
          <p:nvPr/>
        </p:nvSpPr>
        <p:spPr>
          <a:xfrm>
            <a:off x="3985483" y="3891120"/>
            <a:ext cx="3679789" cy="396391"/>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20000"/>
              </a:lnSpc>
              <a:spcBef>
                <a:spcPts val="1200"/>
              </a:spcBef>
            </a:pPr>
            <a:r>
              <a:rPr lang="zh-CN" altLang="en-US" dirty="0">
                <a:solidFill>
                  <a:schemeClr val="tx1"/>
                </a:solidFill>
              </a:rPr>
              <a:t>多机器人搜索基准对比</a:t>
            </a:r>
          </a:p>
        </p:txBody>
      </p:sp>
    </p:spTree>
    <p:extLst>
      <p:ext uri="{BB962C8B-B14F-4D97-AF65-F5344CB8AC3E}">
        <p14:creationId xmlns:p14="http://schemas.microsoft.com/office/powerpoint/2010/main" val="541973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4" name="文本框 3">
            <a:extLst>
              <a:ext uri="{FF2B5EF4-FFF2-40B4-BE49-F238E27FC236}">
                <a16:creationId xmlns:a16="http://schemas.microsoft.com/office/drawing/2014/main" id="{C8C6857C-78FF-310E-15A3-4E683D06115C}"/>
              </a:ext>
            </a:extLst>
          </p:cNvPr>
          <p:cNvSpPr txBox="1"/>
          <p:nvPr/>
        </p:nvSpPr>
        <p:spPr>
          <a:xfrm>
            <a:off x="827663" y="2075618"/>
            <a:ext cx="10082791" cy="79951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en-US" altLang="zh-CN" sz="2000" b="1" dirty="0" err="1">
                <a:solidFill>
                  <a:srgbClr val="FF0000"/>
                </a:solidFill>
              </a:rPr>
              <a:t>SimWorld</a:t>
            </a:r>
            <a:r>
              <a:rPr lang="en-US" altLang="zh-CN" sz="2000" b="1" dirty="0">
                <a:solidFill>
                  <a:srgbClr val="FF0000"/>
                </a:solidFill>
              </a:rPr>
              <a:t>-Robotics</a:t>
            </a:r>
            <a:r>
              <a:rPr lang="zh-CN" altLang="en-US" sz="2000" b="1" dirty="0">
                <a:solidFill>
                  <a:srgbClr val="FF0000"/>
                </a:solidFill>
              </a:rPr>
              <a:t>（</a:t>
            </a:r>
            <a:r>
              <a:rPr lang="en-US" altLang="zh-CN" sz="2000" b="1" dirty="0">
                <a:solidFill>
                  <a:srgbClr val="FF0000"/>
                </a:solidFill>
              </a:rPr>
              <a:t>SWR</a:t>
            </a:r>
            <a:r>
              <a:rPr lang="zh-CN" altLang="en-US" sz="2000" b="1" dirty="0">
                <a:solidFill>
                  <a:srgbClr val="FF0000"/>
                </a:solidFill>
              </a:rPr>
              <a:t>）</a:t>
            </a:r>
            <a:r>
              <a:rPr lang="en-US" altLang="zh-CN" sz="2000" b="1" dirty="0">
                <a:solidFill>
                  <a:srgbClr val="FF0000"/>
                </a:solidFill>
              </a:rPr>
              <a:t> </a:t>
            </a:r>
            <a:r>
              <a:rPr lang="zh-CN" altLang="en-US" sz="2000" dirty="0"/>
              <a:t>是在其前身 </a:t>
            </a:r>
            <a:r>
              <a:rPr lang="en-US" altLang="zh-CN" sz="2000" b="1" dirty="0">
                <a:solidFill>
                  <a:srgbClr val="FF0000"/>
                </a:solidFill>
              </a:rPr>
              <a:t>SimWorld </a:t>
            </a:r>
            <a:r>
              <a:rPr lang="zh-CN" altLang="en-US" sz="2000" dirty="0"/>
              <a:t>的基础上构建的。</a:t>
            </a:r>
            <a:r>
              <a:rPr lang="en-US" altLang="zh-CN" sz="2000" dirty="0"/>
              <a:t>SWR </a:t>
            </a:r>
            <a:r>
              <a:rPr lang="zh-CN" altLang="en-US" sz="2000" dirty="0"/>
              <a:t>引入了对机器人研究至关重要的三大核心扩展：</a:t>
            </a:r>
            <a:endParaRPr lang="en-US" altLang="zh-CN" sz="2000" dirty="0"/>
          </a:p>
        </p:txBody>
      </p:sp>
      <p:sp>
        <p:nvSpPr>
          <p:cNvPr id="8" name="文本框 7">
            <a:extLst>
              <a:ext uri="{FF2B5EF4-FFF2-40B4-BE49-F238E27FC236}">
                <a16:creationId xmlns:a16="http://schemas.microsoft.com/office/drawing/2014/main" id="{42361332-5C6E-F438-0689-6BD8255338D2}"/>
              </a:ext>
            </a:extLst>
          </p:cNvPr>
          <p:cNvSpPr txBox="1"/>
          <p:nvPr/>
        </p:nvSpPr>
        <p:spPr>
          <a:xfrm>
            <a:off x="2942606" y="1511729"/>
            <a:ext cx="6306788"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zh-CN" sz="2400" b="1" dirty="0" err="1">
                <a:solidFill>
                  <a:srgbClr val="2585C9"/>
                </a:solidFill>
                <a:latin typeface="+mj-ea"/>
                <a:ea typeface="+mj-ea"/>
                <a:cs typeface="Times New Roman" panose="02020603050405020304" pitchFamily="18" charset="0"/>
              </a:rPr>
              <a:t>SimWorld</a:t>
            </a:r>
            <a:r>
              <a:rPr lang="en-US" altLang="zh-CN" sz="2400" b="1" dirty="0">
                <a:solidFill>
                  <a:srgbClr val="2585C9"/>
                </a:solidFill>
                <a:latin typeface="+mj-ea"/>
                <a:ea typeface="+mj-ea"/>
                <a:cs typeface="Times New Roman" panose="02020603050405020304" pitchFamily="18" charset="0"/>
              </a:rPr>
              <a:t>-Robotics</a:t>
            </a:r>
          </a:p>
        </p:txBody>
      </p:sp>
      <p:sp>
        <p:nvSpPr>
          <p:cNvPr id="11" name="文本框 10">
            <a:extLst>
              <a:ext uri="{FF2B5EF4-FFF2-40B4-BE49-F238E27FC236}">
                <a16:creationId xmlns:a16="http://schemas.microsoft.com/office/drawing/2014/main" id="{6CD0B3D5-E3FE-4DEE-3F70-3C481FB3A01D}"/>
              </a:ext>
            </a:extLst>
          </p:cNvPr>
          <p:cNvSpPr txBox="1"/>
          <p:nvPr/>
        </p:nvSpPr>
        <p:spPr>
          <a:xfrm>
            <a:off x="827663" y="3493775"/>
            <a:ext cx="3931373" cy="1692066"/>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lnSpc>
                <a:spcPct val="120000"/>
              </a:lnSpc>
              <a:spcBef>
                <a:spcPts val="600"/>
              </a:spcBef>
              <a:buFont typeface="+mj-lt"/>
              <a:buAutoNum type="arabicPeriod"/>
            </a:pPr>
            <a:r>
              <a:rPr lang="zh-CN" altLang="en-US" sz="2000" b="1" dirty="0">
                <a:solidFill>
                  <a:srgbClr val="FF0000"/>
                </a:solidFill>
              </a:rPr>
              <a:t>程序化城市生成</a:t>
            </a:r>
          </a:p>
          <a:p>
            <a:pPr marL="457200" indent="-457200">
              <a:lnSpc>
                <a:spcPct val="120000"/>
              </a:lnSpc>
              <a:spcBef>
                <a:spcPts val="600"/>
              </a:spcBef>
              <a:buFont typeface="+mj-lt"/>
              <a:buAutoNum type="arabicPeriod"/>
            </a:pPr>
            <a:r>
              <a:rPr lang="zh-CN" altLang="en-US" sz="2000" b="1" dirty="0">
                <a:solidFill>
                  <a:srgbClr val="FF0000"/>
                </a:solidFill>
              </a:rPr>
              <a:t>交通系统</a:t>
            </a:r>
          </a:p>
          <a:p>
            <a:pPr marL="457200" indent="-457200">
              <a:lnSpc>
                <a:spcPct val="120000"/>
              </a:lnSpc>
              <a:spcBef>
                <a:spcPts val="600"/>
              </a:spcBef>
              <a:buFont typeface="+mj-lt"/>
              <a:buAutoNum type="arabicPeriod"/>
            </a:pPr>
            <a:r>
              <a:rPr lang="zh-CN" altLang="en-US" sz="2000" b="1" dirty="0">
                <a:solidFill>
                  <a:srgbClr val="FF0000"/>
                </a:solidFill>
              </a:rPr>
              <a:t>对新型具身智能体的支持（特别是四足机器人）</a:t>
            </a:r>
          </a:p>
        </p:txBody>
      </p:sp>
      <p:pic>
        <p:nvPicPr>
          <p:cNvPr id="12" name="图片 11" descr="图示&#10;&#10;AI 生成的内容可能不正确。">
            <a:extLst>
              <a:ext uri="{FF2B5EF4-FFF2-40B4-BE49-F238E27FC236}">
                <a16:creationId xmlns:a16="http://schemas.microsoft.com/office/drawing/2014/main" id="{09B6FFCE-86E9-0414-EE6A-809F4564BF9D}"/>
              </a:ext>
            </a:extLst>
          </p:cNvPr>
          <p:cNvPicPr>
            <a:picLocks noChangeAspect="1"/>
          </p:cNvPicPr>
          <p:nvPr/>
        </p:nvPicPr>
        <p:blipFill>
          <a:blip r:embed="rId4"/>
          <a:stretch>
            <a:fillRect/>
          </a:stretch>
        </p:blipFill>
        <p:spPr>
          <a:xfrm>
            <a:off x="5613813" y="2896060"/>
            <a:ext cx="5162207" cy="32402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3C50E-EFB2-7CB4-327A-F08822592928}"/>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81558D32-B75A-9241-EFE5-EDA1287E7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99991819-4FE8-2C7F-5B3E-1AE300B1B420}"/>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ED82F0AB-51B8-C257-EC55-C60912ACBBAE}"/>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0C14D0AA-4896-1C1B-E70A-634AE6ACA9FC}"/>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6C47BE90-C2C2-8903-CD94-3F4A022C8C88}"/>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0E5815BF-3350-ED63-9497-B680E8D3CF81}"/>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272CFB7F-E9A8-CEA8-8407-9C455798C73B}"/>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4" name="文本框 3">
            <a:extLst>
              <a:ext uri="{FF2B5EF4-FFF2-40B4-BE49-F238E27FC236}">
                <a16:creationId xmlns:a16="http://schemas.microsoft.com/office/drawing/2014/main" id="{CCF07674-9A49-A305-DBE4-AC15A824EC70}"/>
              </a:ext>
            </a:extLst>
          </p:cNvPr>
          <p:cNvSpPr txBox="1"/>
          <p:nvPr/>
        </p:nvSpPr>
        <p:spPr>
          <a:xfrm>
            <a:off x="600330" y="1672525"/>
            <a:ext cx="10788106" cy="79951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en-US" altLang="zh-CN" sz="2000" dirty="0"/>
              <a:t>SimWorld </a:t>
            </a:r>
            <a:r>
              <a:rPr lang="zh-CN" altLang="en-US" sz="2000" dirty="0"/>
              <a:t>是一个基于虚幻引擎</a:t>
            </a:r>
            <a:r>
              <a:rPr lang="en-US" altLang="zh-CN" sz="2000" dirty="0"/>
              <a:t>5</a:t>
            </a:r>
            <a:r>
              <a:rPr lang="zh-CN" altLang="en-US" sz="2000" dirty="0"/>
              <a:t>（</a:t>
            </a:r>
            <a:r>
              <a:rPr lang="en-US" altLang="zh-CN" sz="2000" dirty="0"/>
              <a:t>Unreal Engine 5</a:t>
            </a:r>
            <a:r>
              <a:rPr lang="zh-CN" altLang="en-US" sz="2000" dirty="0"/>
              <a:t>）构建的、开放式、高真实感的仿真平台。其核心目标是</a:t>
            </a:r>
            <a:r>
              <a:rPr lang="zh-CN" altLang="en-US" sz="2000" dirty="0">
                <a:solidFill>
                  <a:srgbClr val="FF0000"/>
                </a:solidFill>
              </a:rPr>
              <a:t>解决当前</a:t>
            </a:r>
            <a:r>
              <a:rPr lang="en-US" altLang="zh-CN" sz="2000" dirty="0">
                <a:solidFill>
                  <a:srgbClr val="FF0000"/>
                </a:solidFill>
              </a:rPr>
              <a:t>LLM/VLM</a:t>
            </a:r>
            <a:r>
              <a:rPr lang="zh-CN" altLang="en-US" sz="2000" dirty="0">
                <a:solidFill>
                  <a:srgbClr val="FF0000"/>
                </a:solidFill>
              </a:rPr>
              <a:t>智能体在复杂物理与社会环境中训练、评估与发展的瓶颈</a:t>
            </a:r>
            <a:r>
              <a:rPr lang="zh-CN" altLang="en-US" sz="2000" dirty="0"/>
              <a:t>。</a:t>
            </a:r>
            <a:endParaRPr lang="en-US" altLang="zh-CN" sz="2000" dirty="0"/>
          </a:p>
        </p:txBody>
      </p:sp>
      <p:sp>
        <p:nvSpPr>
          <p:cNvPr id="8" name="文本框 7">
            <a:extLst>
              <a:ext uri="{FF2B5EF4-FFF2-40B4-BE49-F238E27FC236}">
                <a16:creationId xmlns:a16="http://schemas.microsoft.com/office/drawing/2014/main" id="{30DFCED0-DDD5-7FF6-8F73-B81FADE87368}"/>
              </a:ext>
            </a:extLst>
          </p:cNvPr>
          <p:cNvSpPr txBox="1"/>
          <p:nvPr/>
        </p:nvSpPr>
        <p:spPr>
          <a:xfrm>
            <a:off x="2942606" y="1058500"/>
            <a:ext cx="6306788"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zh-CN" sz="2400" b="1" dirty="0">
                <a:solidFill>
                  <a:srgbClr val="2585C9"/>
                </a:solidFill>
                <a:latin typeface="+mj-ea"/>
                <a:ea typeface="+mj-ea"/>
                <a:cs typeface="Times New Roman" panose="02020603050405020304" pitchFamily="18" charset="0"/>
              </a:rPr>
              <a:t>SimWorld</a:t>
            </a:r>
          </a:p>
        </p:txBody>
      </p:sp>
      <p:sp>
        <p:nvSpPr>
          <p:cNvPr id="9" name="文本框 8">
            <a:extLst>
              <a:ext uri="{FF2B5EF4-FFF2-40B4-BE49-F238E27FC236}">
                <a16:creationId xmlns:a16="http://schemas.microsoft.com/office/drawing/2014/main" id="{A834D69E-56D3-EB2D-6286-9693DF6F6144}"/>
              </a:ext>
            </a:extLst>
          </p:cNvPr>
          <p:cNvSpPr txBox="1"/>
          <p:nvPr/>
        </p:nvSpPr>
        <p:spPr>
          <a:xfrm>
            <a:off x="600330" y="3084959"/>
            <a:ext cx="3472906" cy="2877006"/>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en-US" altLang="zh-CN" sz="2000" dirty="0" err="1">
                <a:solidFill>
                  <a:schemeClr val="tx1"/>
                </a:solidFill>
              </a:rPr>
              <a:t>SimWorld</a:t>
            </a:r>
            <a:r>
              <a:rPr lang="zh-CN" altLang="en-US" sz="2000" dirty="0">
                <a:solidFill>
                  <a:schemeClr val="tx1"/>
                </a:solidFill>
              </a:rPr>
              <a:t>围绕</a:t>
            </a:r>
            <a:r>
              <a:rPr lang="zh-CN" altLang="en-US" sz="2000" dirty="0">
                <a:solidFill>
                  <a:srgbClr val="FF0000"/>
                </a:solidFill>
              </a:rPr>
              <a:t>三个核心支柱</a:t>
            </a:r>
            <a:r>
              <a:rPr lang="zh-CN" altLang="en-US" sz="2000" dirty="0">
                <a:solidFill>
                  <a:schemeClr val="tx1"/>
                </a:solidFill>
              </a:rPr>
              <a:t>构建：</a:t>
            </a:r>
          </a:p>
          <a:p>
            <a:pPr marL="342900" indent="-342900">
              <a:lnSpc>
                <a:spcPct val="120000"/>
              </a:lnSpc>
              <a:spcBef>
                <a:spcPts val="600"/>
              </a:spcBef>
              <a:buFont typeface="+mj-lt"/>
              <a:buAutoNum type="arabicPeriod"/>
            </a:pPr>
            <a:r>
              <a:rPr lang="zh-CN" altLang="en-US" sz="2000" dirty="0">
                <a:solidFill>
                  <a:schemeClr val="tx1"/>
                </a:solidFill>
              </a:rPr>
              <a:t>真实感、开放式世界仿真</a:t>
            </a:r>
            <a:endParaRPr lang="en-US" altLang="zh-CN" sz="2000" dirty="0">
              <a:solidFill>
                <a:schemeClr val="tx1"/>
              </a:solidFill>
            </a:endParaRPr>
          </a:p>
          <a:p>
            <a:pPr marL="342900" indent="-342900">
              <a:lnSpc>
                <a:spcPct val="120000"/>
              </a:lnSpc>
              <a:spcBef>
                <a:spcPts val="600"/>
              </a:spcBef>
              <a:buFont typeface="+mj-lt"/>
              <a:buAutoNum type="arabicPeriod"/>
            </a:pPr>
            <a:r>
              <a:rPr lang="zh-CN" altLang="en-US" sz="2000" dirty="0"/>
              <a:t>面向</a:t>
            </a:r>
            <a:r>
              <a:rPr lang="en-US" altLang="zh-CN" sz="2000" dirty="0"/>
              <a:t>LLM/VLM</a:t>
            </a:r>
            <a:r>
              <a:rPr lang="zh-CN" altLang="en-US" sz="2000" dirty="0"/>
              <a:t>智能体的丰富接口</a:t>
            </a:r>
            <a:endParaRPr lang="en-US" altLang="zh-CN" sz="2000" dirty="0"/>
          </a:p>
          <a:p>
            <a:pPr marL="342900" indent="-342900">
              <a:lnSpc>
                <a:spcPct val="120000"/>
              </a:lnSpc>
              <a:spcBef>
                <a:spcPts val="600"/>
              </a:spcBef>
              <a:buFont typeface="+mj-lt"/>
              <a:buAutoNum type="arabicPeriod"/>
            </a:pPr>
            <a:r>
              <a:rPr lang="zh-CN" altLang="en-US" sz="2000" dirty="0"/>
              <a:t>多样化的物理与社会推理场景</a:t>
            </a:r>
            <a:endParaRPr lang="zh-CN" altLang="en-US" sz="2000" dirty="0">
              <a:solidFill>
                <a:schemeClr val="tx1"/>
              </a:solidFill>
            </a:endParaRPr>
          </a:p>
        </p:txBody>
      </p:sp>
      <p:pic>
        <p:nvPicPr>
          <p:cNvPr id="7" name="图片 6" descr="图片包含 图形用户界面&#10;&#10;AI 生成的内容可能不正确。">
            <a:extLst>
              <a:ext uri="{FF2B5EF4-FFF2-40B4-BE49-F238E27FC236}">
                <a16:creationId xmlns:a16="http://schemas.microsoft.com/office/drawing/2014/main" id="{4C6C8D69-CA5A-3D36-1F1F-6147E94E30C1}"/>
              </a:ext>
            </a:extLst>
          </p:cNvPr>
          <p:cNvPicPr>
            <a:picLocks noChangeAspect="1"/>
          </p:cNvPicPr>
          <p:nvPr/>
        </p:nvPicPr>
        <p:blipFill>
          <a:blip r:embed="rId4"/>
          <a:stretch>
            <a:fillRect/>
          </a:stretch>
        </p:blipFill>
        <p:spPr>
          <a:xfrm>
            <a:off x="4187535" y="2646622"/>
            <a:ext cx="7693307" cy="3684499"/>
          </a:xfrm>
          <a:prstGeom prst="rect">
            <a:avLst/>
          </a:prstGeom>
        </p:spPr>
      </p:pic>
    </p:spTree>
    <p:extLst>
      <p:ext uri="{BB962C8B-B14F-4D97-AF65-F5344CB8AC3E}">
        <p14:creationId xmlns:p14="http://schemas.microsoft.com/office/powerpoint/2010/main" val="104049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262CF-FD7D-FFB0-C32E-9614EC7D4C55}"/>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9F7BA461-E49A-1DFC-C35F-E7069B2D27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C1B80D50-D53D-AB69-E85E-6171025833F7}"/>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4888A765-2ED8-B820-5C57-32D0C55C6EF7}"/>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422EB643-B2EE-68D7-FC72-7006D7A42DDB}"/>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34092B86-43F3-3D07-5296-CC20C530C1D0}"/>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DEDD02C8-6751-24CE-83CB-48E44B721F7F}"/>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8CBA1C32-7560-5C6D-EC73-F91592623B80}"/>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8" name="文本框 7">
            <a:extLst>
              <a:ext uri="{FF2B5EF4-FFF2-40B4-BE49-F238E27FC236}">
                <a16:creationId xmlns:a16="http://schemas.microsoft.com/office/drawing/2014/main" id="{4138F503-D957-73FE-0819-0BE62AFBA576}"/>
              </a:ext>
            </a:extLst>
          </p:cNvPr>
          <p:cNvSpPr txBox="1"/>
          <p:nvPr/>
        </p:nvSpPr>
        <p:spPr>
          <a:xfrm>
            <a:off x="2942606" y="986004"/>
            <a:ext cx="6306788" cy="461665"/>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zh-CN" sz="2400" b="1" dirty="0">
                <a:solidFill>
                  <a:srgbClr val="2585C9"/>
                </a:solidFill>
                <a:latin typeface="+mj-ea"/>
                <a:ea typeface="+mj-ea"/>
                <a:cs typeface="Times New Roman" panose="02020603050405020304" pitchFamily="18" charset="0"/>
              </a:rPr>
              <a:t>SimWorld</a:t>
            </a:r>
          </a:p>
        </p:txBody>
      </p:sp>
      <p:sp>
        <p:nvSpPr>
          <p:cNvPr id="10" name="文本框 9">
            <a:extLst>
              <a:ext uri="{FF2B5EF4-FFF2-40B4-BE49-F238E27FC236}">
                <a16:creationId xmlns:a16="http://schemas.microsoft.com/office/drawing/2014/main" id="{E7B6B6A5-1DF0-F0F0-372E-3DDC9CA53F9C}"/>
              </a:ext>
            </a:extLst>
          </p:cNvPr>
          <p:cNvSpPr txBox="1"/>
          <p:nvPr/>
        </p:nvSpPr>
        <p:spPr>
          <a:xfrm>
            <a:off x="527593" y="2113105"/>
            <a:ext cx="5010761" cy="3692614"/>
          </a:xfrm>
          <a:prstGeom prst="rect">
            <a:avLst/>
          </a:prstGeom>
          <a:no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spcBef>
                <a:spcPts val="600"/>
              </a:spcBef>
            </a:pPr>
            <a:r>
              <a:rPr lang="en-US" altLang="zh-CN" sz="2000" dirty="0">
                <a:solidFill>
                  <a:schemeClr val="tx1"/>
                </a:solidFill>
              </a:rPr>
              <a:t>SimWorld</a:t>
            </a:r>
            <a:r>
              <a:rPr lang="zh-CN" altLang="en-US" sz="2000" dirty="0">
                <a:solidFill>
                  <a:schemeClr val="tx1"/>
                </a:solidFill>
              </a:rPr>
              <a:t>整体分为</a:t>
            </a:r>
            <a:r>
              <a:rPr lang="zh-CN" altLang="en-US" sz="2000" dirty="0">
                <a:solidFill>
                  <a:srgbClr val="FF0000"/>
                </a:solidFill>
              </a:rPr>
              <a:t>三层架构</a:t>
            </a:r>
            <a:r>
              <a:rPr lang="zh-CN" altLang="en-US" sz="2000" dirty="0">
                <a:solidFill>
                  <a:schemeClr val="tx1"/>
                </a:solidFill>
              </a:rPr>
              <a:t>：</a:t>
            </a:r>
          </a:p>
          <a:p>
            <a:pPr marL="342900" indent="-342900">
              <a:lnSpc>
                <a:spcPct val="120000"/>
              </a:lnSpc>
              <a:spcBef>
                <a:spcPts val="600"/>
              </a:spcBef>
              <a:buFont typeface="+mj-lt"/>
              <a:buAutoNum type="arabicPeriod"/>
            </a:pPr>
            <a:r>
              <a:rPr lang="zh-CN" altLang="en-US" sz="2000" dirty="0">
                <a:solidFill>
                  <a:schemeClr val="tx1"/>
                </a:solidFill>
              </a:rPr>
              <a:t>后端：</a:t>
            </a:r>
            <a:r>
              <a:rPr lang="en-US" altLang="zh-CN" sz="2000" dirty="0">
                <a:solidFill>
                  <a:schemeClr val="tx1"/>
                </a:solidFill>
              </a:rPr>
              <a:t>Unreal Engine 5</a:t>
            </a:r>
            <a:r>
              <a:rPr lang="zh-CN" altLang="en-US" sz="2000" dirty="0">
                <a:solidFill>
                  <a:schemeClr val="tx1"/>
                </a:solidFill>
              </a:rPr>
              <a:t>，负责渲染、物理、资产库</a:t>
            </a:r>
          </a:p>
          <a:p>
            <a:pPr marL="342900" indent="-342900">
              <a:lnSpc>
                <a:spcPct val="120000"/>
              </a:lnSpc>
              <a:spcBef>
                <a:spcPts val="600"/>
              </a:spcBef>
              <a:buFont typeface="+mj-lt"/>
              <a:buAutoNum type="arabicPeriod"/>
            </a:pPr>
            <a:r>
              <a:rPr lang="zh-CN" altLang="en-US" sz="2000" dirty="0">
                <a:solidFill>
                  <a:srgbClr val="FF0000"/>
                </a:solidFill>
              </a:rPr>
              <a:t>环境层</a:t>
            </a:r>
            <a:r>
              <a:rPr lang="zh-CN" altLang="en-US" sz="2000" dirty="0">
                <a:solidFill>
                  <a:schemeClr val="tx1"/>
                </a:solidFill>
              </a:rPr>
              <a:t>：管理城市生成、交通系统、并提供</a:t>
            </a:r>
            <a:r>
              <a:rPr lang="en-US" altLang="zh-CN" sz="2000" dirty="0">
                <a:solidFill>
                  <a:schemeClr val="tx1"/>
                </a:solidFill>
              </a:rPr>
              <a:t>Gym</a:t>
            </a:r>
            <a:r>
              <a:rPr lang="zh-CN" altLang="en-US" sz="2000" dirty="0">
                <a:solidFill>
                  <a:schemeClr val="tx1"/>
                </a:solidFill>
              </a:rPr>
              <a:t>接口</a:t>
            </a:r>
          </a:p>
          <a:p>
            <a:pPr marL="342900" indent="-342900">
              <a:lnSpc>
                <a:spcPct val="120000"/>
              </a:lnSpc>
              <a:spcBef>
                <a:spcPts val="600"/>
              </a:spcBef>
              <a:buFont typeface="+mj-lt"/>
              <a:buAutoNum type="arabicPeriod"/>
            </a:pPr>
            <a:r>
              <a:rPr lang="zh-CN" altLang="en-US" sz="2000" dirty="0">
                <a:solidFill>
                  <a:srgbClr val="FF0000"/>
                </a:solidFill>
              </a:rPr>
              <a:t>智能体层</a:t>
            </a:r>
            <a:r>
              <a:rPr lang="zh-CN" altLang="en-US" sz="2000" dirty="0">
                <a:solidFill>
                  <a:schemeClr val="tx1"/>
                </a:solidFill>
              </a:rPr>
              <a:t>：集成</a:t>
            </a:r>
            <a:r>
              <a:rPr lang="en-US" altLang="zh-CN" sz="2000" dirty="0">
                <a:solidFill>
                  <a:schemeClr val="tx1"/>
                </a:solidFill>
              </a:rPr>
              <a:t>LLM</a:t>
            </a:r>
            <a:r>
              <a:rPr lang="zh-CN" altLang="en-US" sz="2000" dirty="0">
                <a:solidFill>
                  <a:schemeClr val="tx1"/>
                </a:solidFill>
              </a:rPr>
              <a:t>推理模块和动作规划器，实现高层指令到低层控制的转化</a:t>
            </a:r>
          </a:p>
          <a:p>
            <a:pPr marL="342900" indent="-342900">
              <a:lnSpc>
                <a:spcPct val="120000"/>
              </a:lnSpc>
              <a:spcBef>
                <a:spcPts val="600"/>
              </a:spcBef>
              <a:buFont typeface="+mj-lt"/>
              <a:buAutoNum type="arabicPeriod"/>
            </a:pPr>
            <a:r>
              <a:rPr lang="zh-CN" altLang="en-US" sz="2000" dirty="0">
                <a:solidFill>
                  <a:srgbClr val="FF0000"/>
                </a:solidFill>
              </a:rPr>
              <a:t>通信层</a:t>
            </a:r>
            <a:r>
              <a:rPr lang="zh-CN" altLang="en-US" sz="2000" dirty="0">
                <a:solidFill>
                  <a:schemeClr val="tx1"/>
                </a:solidFill>
              </a:rPr>
              <a:t>：</a:t>
            </a:r>
            <a:r>
              <a:rPr lang="en-US" altLang="zh-CN" sz="2000" dirty="0" err="1">
                <a:solidFill>
                  <a:schemeClr val="tx1"/>
                </a:solidFill>
              </a:rPr>
              <a:t>UnrealCV</a:t>
            </a:r>
            <a:r>
              <a:rPr lang="en-US" altLang="zh-CN" sz="2000" dirty="0">
                <a:solidFill>
                  <a:schemeClr val="tx1"/>
                </a:solidFill>
              </a:rPr>
              <a:t>+</a:t>
            </a:r>
            <a:r>
              <a:rPr lang="zh-CN" altLang="en-US" sz="2000" dirty="0">
                <a:solidFill>
                  <a:schemeClr val="tx1"/>
                </a:solidFill>
              </a:rPr>
              <a:t>模块连接</a:t>
            </a:r>
            <a:r>
              <a:rPr lang="en-US" altLang="zh-CN" sz="2000" dirty="0">
                <a:solidFill>
                  <a:schemeClr val="tx1"/>
                </a:solidFill>
              </a:rPr>
              <a:t>Python</a:t>
            </a:r>
            <a:r>
              <a:rPr lang="zh-CN" altLang="en-US" sz="2000" dirty="0">
                <a:solidFill>
                  <a:schemeClr val="tx1"/>
                </a:solidFill>
              </a:rPr>
              <a:t>逻辑层与</a:t>
            </a:r>
            <a:r>
              <a:rPr lang="en-US" altLang="zh-CN" sz="2000" dirty="0">
                <a:solidFill>
                  <a:schemeClr val="tx1"/>
                </a:solidFill>
              </a:rPr>
              <a:t>C++</a:t>
            </a:r>
            <a:r>
              <a:rPr lang="zh-CN" altLang="en-US" sz="2000" dirty="0">
                <a:solidFill>
                  <a:schemeClr val="tx1"/>
                </a:solidFill>
              </a:rPr>
              <a:t>引擎层</a:t>
            </a:r>
          </a:p>
        </p:txBody>
      </p:sp>
      <p:pic>
        <p:nvPicPr>
          <p:cNvPr id="6" name="图片 5" descr="图片包含 日程表&#10;&#10;AI 生成的内容可能不正确。">
            <a:extLst>
              <a:ext uri="{FF2B5EF4-FFF2-40B4-BE49-F238E27FC236}">
                <a16:creationId xmlns:a16="http://schemas.microsoft.com/office/drawing/2014/main" id="{F477C518-2C17-A074-F5E9-9C197F81B988}"/>
              </a:ext>
            </a:extLst>
          </p:cNvPr>
          <p:cNvPicPr>
            <a:picLocks noChangeAspect="1"/>
          </p:cNvPicPr>
          <p:nvPr/>
        </p:nvPicPr>
        <p:blipFill>
          <a:blip r:embed="rId4"/>
          <a:stretch>
            <a:fillRect/>
          </a:stretch>
        </p:blipFill>
        <p:spPr>
          <a:xfrm>
            <a:off x="5682338" y="1377393"/>
            <a:ext cx="6264653" cy="5278550"/>
          </a:xfrm>
          <a:prstGeom prst="rect">
            <a:avLst/>
          </a:prstGeom>
        </p:spPr>
      </p:pic>
    </p:spTree>
    <p:extLst>
      <p:ext uri="{BB962C8B-B14F-4D97-AF65-F5344CB8AC3E}">
        <p14:creationId xmlns:p14="http://schemas.microsoft.com/office/powerpoint/2010/main" val="18011808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RkNGU4MDkyYjk4OTYxOGJjMTQ3OThhYjg3ZDAxOWU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890.2818897637794,&quot;width&quot;:4112.41889763779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afgyjid">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12700" cap="flat" cmpd="sng" algn="ctr">
          <a:noFill/>
          <a:prstDash val="solid"/>
          <a:miter lim="800000"/>
        </a:ln>
        <a:effectLst/>
      </a:spPr>
      <a:bodyPr wrap="square">
        <a:spAutoFit/>
      </a:bodyPr>
      <a:lstStyle>
        <a:defPPr algn="l">
          <a:defRPr dirty="0">
            <a:solidFill>
              <a:srgbClr val="0070C0"/>
            </a:solidFill>
          </a:defRPr>
        </a:defPPr>
      </a:lstStyle>
      <a:style>
        <a:lnRef idx="2">
          <a:schemeClr val="accent6"/>
        </a:lnRef>
        <a:fillRef idx="1">
          <a:schemeClr val="lt1"/>
        </a:fillRef>
        <a:effectRef idx="0">
          <a:schemeClr val="accent6"/>
        </a:effectRef>
        <a:fontRef idx="minor">
          <a:schemeClr val="dk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4526</TotalTime>
  <Words>5476</Words>
  <Application>Microsoft Office PowerPoint</Application>
  <PresentationFormat>宽屏</PresentationFormat>
  <Paragraphs>448</Paragraphs>
  <Slides>42</Slides>
  <Notes>42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42</vt:i4>
      </vt:variant>
    </vt:vector>
  </HeadingPairs>
  <TitlesOfParts>
    <vt:vector size="51" baseType="lpstr">
      <vt:lpstr>__Inter_36bd41</vt:lpstr>
      <vt:lpstr>quote-cjk-patch</vt:lpstr>
      <vt:lpstr>等线</vt:lpstr>
      <vt:lpstr>微软雅黑</vt:lpstr>
      <vt:lpstr>Arial</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supreyurime</dc:creator>
  <cp:lastModifiedBy>亦添 胡</cp:lastModifiedBy>
  <cp:revision>3528</cp:revision>
  <dcterms:created xsi:type="dcterms:W3CDTF">2021-07-12T00:37:00Z</dcterms:created>
  <dcterms:modified xsi:type="dcterms:W3CDTF">2025-12-24T09:46:44Z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KSORubyTemplateID">
    <vt:lpwstr>13</vt:lpwstr>
  </property>
  <property fmtid="{D5CDD505-2E9C-101B-9397-08002B2CF9AE}" pid="4" name="ICV">
    <vt:lpwstr>00BC3D043F0C46F7AA98137394EFD989</vt:lpwstr>
  </property>
</Properties>
</file>