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  <p:sldMasterId id="2147483660" r:id="rId8"/>
  </p:sldMasterIdLst>
  <p:notesMasterIdLst>
    <p:notesMasterId r:id="rId6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12192000" cy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arget="theme/theme1.xml" Type="http://schemas.openxmlformats.org/officeDocument/2006/relationships/theme"/><Relationship Id="rId10" Target="slides/slide2.xml" Type="http://schemas.openxmlformats.org/officeDocument/2006/relationships/slide"/><Relationship Id="rId11" Target="slides/slide3.xml" Type="http://schemas.openxmlformats.org/officeDocument/2006/relationships/slide"/><Relationship Id="rId12" Target="slides/slide4.xml" Type="http://schemas.openxmlformats.org/officeDocument/2006/relationships/slide"/><Relationship Id="rId13" Target="slides/slide5.xml" Type="http://schemas.openxmlformats.org/officeDocument/2006/relationships/slide"/><Relationship Id="rId14" Target="slides/slide6.xml" Type="http://schemas.openxmlformats.org/officeDocument/2006/relationships/slide"/><Relationship Id="rId15" Target="slides/slide7.xml" Type="http://schemas.openxmlformats.org/officeDocument/2006/relationships/slide"/><Relationship Id="rId16" Target="slides/slide8.xml" Type="http://schemas.openxmlformats.org/officeDocument/2006/relationships/slide"/><Relationship Id="rId17" Target="slides/slide9.xml" Type="http://schemas.openxmlformats.org/officeDocument/2006/relationships/slide"/><Relationship Id="rId18" Target="slides/slide10.xml" Type="http://schemas.openxmlformats.org/officeDocument/2006/relationships/slide"/><Relationship Id="rId19" Target="slides/slide11.xml" Type="http://schemas.openxmlformats.org/officeDocument/2006/relationships/slide"/><Relationship Id="rId2" Target="viewProps.xml" Type="http://schemas.openxmlformats.org/officeDocument/2006/relationships/viewProps"/><Relationship Id="rId20" Target="slides/slide12.xml" Type="http://schemas.openxmlformats.org/officeDocument/2006/relationships/slide"/><Relationship Id="rId21" Target="slides/slide13.xml" Type="http://schemas.openxmlformats.org/officeDocument/2006/relationships/slide"/><Relationship Id="rId22" Target="slides/slide14.xml" Type="http://schemas.openxmlformats.org/officeDocument/2006/relationships/slide"/><Relationship Id="rId23" Target="slides/slide15.xml" Type="http://schemas.openxmlformats.org/officeDocument/2006/relationships/slide"/><Relationship Id="rId24" Target="notesSlides/notesSlide1.xml" Type="http://schemas.openxmlformats.org/officeDocument/2006/relationships/notesSlide"/><Relationship Id="rId25" Target="notesSlides/notesSlide2.xml" Type="http://schemas.openxmlformats.org/officeDocument/2006/relationships/notesSlide"/><Relationship Id="rId26" Target="notesSlides/notesSlide3.xml" Type="http://schemas.openxmlformats.org/officeDocument/2006/relationships/notesSlide"/><Relationship Id="rId27" Target="notesSlides/notesSlide4.xml" Type="http://schemas.openxmlformats.org/officeDocument/2006/relationships/notesSlide"/><Relationship Id="rId28" Target="notesSlides/notesSlide5.xml" Type="http://schemas.openxmlformats.org/officeDocument/2006/relationships/notesSlide"/><Relationship Id="rId29" Target="notesSlides/notesSlide6.xml" Type="http://schemas.openxmlformats.org/officeDocument/2006/relationships/notesSlide"/><Relationship Id="rId3" Target="presProps.xml" Type="http://schemas.openxmlformats.org/officeDocument/2006/relationships/presProps"/><Relationship Id="rId30" Target="notesSlides/notesSlide7.xml" Type="http://schemas.openxmlformats.org/officeDocument/2006/relationships/notesSlide"/><Relationship Id="rId31" Target="notesSlides/notesSlide8.xml" Type="http://schemas.openxmlformats.org/officeDocument/2006/relationships/notesSlide"/><Relationship Id="rId32" Target="notesSlides/notesSlide9.xml" Type="http://schemas.openxmlformats.org/officeDocument/2006/relationships/notesSlide"/><Relationship Id="rId33" Target="notesSlides/notesSlide10.xml" Type="http://schemas.openxmlformats.org/officeDocument/2006/relationships/notesSlide"/><Relationship Id="rId34" Target="notesSlides/notesSlide11.xml" Type="http://schemas.openxmlformats.org/officeDocument/2006/relationships/notesSlide"/><Relationship Id="rId35" Target="notesSlides/notesSlide12.xml" Type="http://schemas.openxmlformats.org/officeDocument/2006/relationships/notesSlide"/><Relationship Id="rId36" Target="notesSlides/notesSlide13.xml" Type="http://schemas.openxmlformats.org/officeDocument/2006/relationships/notesSlide"/><Relationship Id="rId37" Target="notesSlides/notesSlide14.xml" Type="http://schemas.openxmlformats.org/officeDocument/2006/relationships/notesSlide"/><Relationship Id="rId4" Target="slideMasters/slideMaster1.xml" Type="http://schemas.openxmlformats.org/officeDocument/2006/relationships/slideMaster"/><Relationship Id="rId6" Target="notesMasters/notesMaster1.xml" Type="http://schemas.openxmlformats.org/officeDocument/2006/relationships/notesMaster"/><Relationship Id="rId7" Target="theme/theme2.xml" Type="http://schemas.openxmlformats.org/officeDocument/2006/relationships/theme"/><Relationship Id="rId8" Target="slideMasters/slideMaster2.xml" Type="http://schemas.openxmlformats.org/officeDocument/2006/relationships/slideMaster"/><Relationship Id="rId9" Target="slides/slide1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 wrap="square">
            <a:noAutofit/>
          </a:bodyPr>
          <a:lstStyle>
            <a:lvl1pPr algn="l">
              <a:lnSpc>
                <a:spcPct val="100000"/>
              </a:lnSpc>
              <a:defRPr sz="12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单击此处添加文本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 wrap="square">
            <a:noAutofit/>
          </a:bodyPr>
          <a:lstStyle>
            <a:lvl1pPr algn="just">
              <a:lnSpc>
                <a:spcPct val="116666"/>
              </a:lnSpc>
              <a:defRPr sz="1200" b="false" i="false" u="none" strike="noStrike"/>
            </a:lvl1pPr>
          </a:lstStyle>
          <a:p>
            <a:pPr algn="just" indent="0">
              <a:lnSpc>
                <a:spcPct val="116666"/>
              </a:lnSpc>
            </a:pPr>
            <a:r>
              <a:rPr lang="en-US" b="false" i="false" strike="noStrike" u="none" sz="12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单击此处添加文本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 wrap="square">
            <a:noAutofit/>
          </a:bodyPr>
          <a:lstStyle>
            <a:lvl1pPr algn="just">
              <a:lnSpc>
                <a:spcPct val="116666"/>
              </a:lnSpc>
              <a:defRPr sz="1200" b="false" i="false" u="none" strike="noStrike">
                <a:solidFill>
                  <a:srgbClr val="01518E">
                    <a:alpha val="100000"/>
                  </a:srgbClr>
                </a:solidFill>
                <a:latin typeface="微软雅黑"/>
              </a:defRPr>
            </a:lvl1pPr>
          </a:lstStyle>
          <a:p>
            <a:pPr algn="just" indent="-152400" marL="1524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2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这是SEED的另一个核心。它不使用传统的分类器（如全连接层+Softmax）。</a:t>
            </a:r>
          </a:p>
          <a:p>
            <a:pPr algn="just" indent="-152400" marL="1524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2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这里只存储一个“平均原型”（prototype）要强大得多，因为它不仅知道一个类的“中心”在哪里（均值 ），还知道这个类的数据“形状”和“分布范围”（协方差 ）。这是一种更丰富的类别表示 。</a:t>
            </a:r>
          </a:p>
          <a:p>
            <a:pPr algn="just" indent="0">
              <a:lnSpc>
                <a:spcPct val="116666"/>
              </a:lnSpc>
            </a:pPr>
            <a:r>
              <a:rPr lang="en-US" b="false" i="false" strike="noStrike" u="none" sz="12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 wrap="square">
            <a:noAutofit/>
          </a:bodyPr>
          <a:lstStyle>
            <a:lvl1pPr algn="just">
              <a:lnSpc>
                <a:spcPct val="116666"/>
              </a:lnSpc>
              <a:defRPr sz="1200" b="false" i="false" u="none" strike="noStrike">
                <a:solidFill>
                  <a:srgbClr val="01518E">
                    <a:alpha val="100000"/>
                  </a:srgbClr>
                </a:solidFill>
                <a:latin typeface="微软雅黑"/>
              </a:defRPr>
            </a:lvl1pPr>
          </a:lstStyle>
          <a:p>
            <a:pPr algn="just" indent="-152400" marL="1524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2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这是SEED的另一个核心。它不使用传统的分类器（如全连接层+Softmax）。</a:t>
            </a:r>
          </a:p>
          <a:p>
            <a:pPr algn="just" indent="-152400" marL="1524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2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这里只存储一个“平均原型”（prototype）要强大得多，因为它不仅知道一个类的“中心”在哪里（均值 ），还知道这个类的数据“形状”和“分布范围”（协方差 ）。这是一种更丰富的类别表示 。</a:t>
            </a:r>
          </a:p>
          <a:p>
            <a:pPr algn="just" indent="0">
              <a:lnSpc>
                <a:spcPct val="116666"/>
              </a:lnSpc>
            </a:pPr>
            <a:r>
              <a:rPr lang="en-US" b="false" i="false" strike="noStrike" u="none" sz="12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 wrap="square">
            <a:noAutofit/>
          </a:bodyPr>
          <a:lstStyle>
            <a:lvl1pPr algn="l">
              <a:lnSpc>
                <a:spcPct val="100000"/>
              </a:lnSpc>
              <a:defRPr sz="12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单击此处添加文本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 wrap="square">
            <a:noAutofit/>
          </a:bodyPr>
          <a:lstStyle>
            <a:lvl1pPr algn="l">
              <a:lnSpc>
                <a:spcPct val="100000"/>
              </a:lnSpc>
              <a:defRPr sz="12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单击此处添加文本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 wrap="square">
            <a:noAutofit/>
          </a:bodyPr>
          <a:lstStyle>
            <a:lvl1pPr algn="l">
              <a:lnSpc>
                <a:spcPct val="100000"/>
              </a:lnSpc>
              <a:defRPr sz="12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单击此处添加文本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 wrap="square">
            <a:noAutofit/>
          </a:bodyPr>
          <a:lstStyle>
            <a:lvl1pPr algn="l">
              <a:lnSpc>
                <a:spcPct val="100000"/>
              </a:lnSpc>
              <a:defRPr sz="12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单击此处添加文本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 wrap="square">
            <a:noAutofit/>
          </a:bodyPr>
          <a:lstStyle>
            <a:lvl1pPr algn="l">
              <a:lnSpc>
                <a:spcPct val="100000"/>
              </a:lnSpc>
              <a:defRPr sz="12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单击此处添加文本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 wrap="square">
            <a:noAutofit/>
          </a:bodyPr>
          <a:lstStyle>
            <a:lvl1pPr algn="l">
              <a:lnSpc>
                <a:spcPct val="100000"/>
              </a:lnSpc>
              <a:defRPr sz="12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单击此处添加文本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 wrap="square">
            <a:noAutofit/>
          </a:bodyPr>
          <a:lstStyle>
            <a:lvl1pPr algn="just">
              <a:lnSpc>
                <a:spcPct val="116666"/>
              </a:lnSpc>
              <a:defRPr sz="1200" b="false" i="false" u="none" strike="noStrike">
                <a:solidFill>
                  <a:srgbClr val="000000">
                    <a:alpha val="100000"/>
                  </a:srgbClr>
                </a:solidFill>
              </a:defRPr>
            </a:lvl1pPr>
          </a:lstStyle>
          <a:p>
            <a:pPr algn="just" indent="-152400" marL="152400">
              <a:lnSpc>
                <a:spcPct val="116666"/>
              </a:lnSpc>
              <a:buClr>
                <a:srgbClr val="000000"/>
              </a:buClr>
              <a:buFont typeface="Wingdings"/>
              <a:buChar char="n"/>
            </a:pPr>
            <a:r>
              <a:rPr lang="en-US" b="false" i="false" strike="noStrike" u="none" sz="12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优化新专家网络是为了让专家网络学会当前数据的分类</a:t>
            </a:r>
            <a:r>
              <a:rPr lang="en-US" b="false" i="false" strike="noStrike" u="none" sz="1200">
                <a:solidFill>
                  <a:srgbClr val="000000"/>
                </a:solidFill>
              </a:rPr>
              <a:t>，</a:t>
            </a:r>
            <a:r>
              <a:rPr lang="en-US" b="false" i="false" strike="noStrike" u="none" sz="12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优化门控向量是为了让门控向量能够拟合属于该专家的正确的数据</a:t>
            </a:r>
            <a:r>
              <a:rPr lang="en-US" b="false" i="false" strike="noStrike" u="none" sz="1200">
                <a:solidFill>
                  <a:srgbClr val="000000"/>
                </a:solidFill>
              </a:rPr>
              <a:t>，</a:t>
            </a:r>
            <a:r>
              <a:rPr lang="en-US" b="false" i="false" strike="noStrike" u="none" sz="12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远离不属于该专家的数据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 wrap="square">
            <a:noAutofit/>
          </a:bodyPr>
          <a:lstStyle>
            <a:lvl1pPr algn="just">
              <a:lnSpc>
                <a:spcPct val="116666"/>
              </a:lnSpc>
              <a:defRPr sz="1200" b="false" i="false" u="none" strike="noStrike"/>
            </a:lvl1pPr>
          </a:lstStyle>
          <a:p>
            <a:pPr algn="just" indent="0">
              <a:lnSpc>
                <a:spcPct val="116666"/>
              </a:lnSpc>
            </a:pPr>
            <a:r>
              <a:rPr lang="en-US" b="false" i="false" strike="noStrike" u="none" sz="12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单击此处添加文本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 wrap="square">
            <a:noAutofit/>
          </a:bodyPr>
          <a:lstStyle>
            <a:lvl1pPr algn="just">
              <a:lnSpc>
                <a:spcPct val="116666"/>
              </a:lnSpc>
              <a:defRPr sz="1200" b="false" i="false" u="none" strike="noStrike"/>
            </a:lvl1pPr>
          </a:lstStyle>
          <a:p>
            <a:pPr algn="just" indent="0">
              <a:lnSpc>
                <a:spcPct val="116666"/>
              </a:lnSpc>
            </a:pPr>
            <a:r>
              <a:rPr lang="en-US" b="false" i="false" strike="noStrike" u="none" sz="12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单击此处添加文本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t" wrap="square">
            <a:noAutofit/>
          </a:bodyPr>
          <a:lstStyle>
            <a:lvl1pPr algn="just">
              <a:lnSpc>
                <a:spcPct val="116666"/>
              </a:lnSpc>
              <a:defRPr sz="1200" b="false" i="false" u="none" strike="noStrike">
                <a:solidFill>
                  <a:srgbClr val="01518E">
                    <a:alpha val="100000"/>
                  </a:srgbClr>
                </a:solidFill>
                <a:latin typeface="微软雅黑"/>
              </a:defRPr>
            </a:lvl1pPr>
          </a:lstStyle>
          <a:p>
            <a:pPr algn="just" indent="-152400" marL="1524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2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这是SEED的另一个核心。它不使用传统的分类器（如全连接层+Softmax）。</a:t>
            </a:r>
          </a:p>
          <a:p>
            <a:pPr algn="just" indent="-152400" marL="1524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2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这里只存储一个“平均原型”（prototype）要强大得多，因为它不仅知道一个类的“中心”在哪里（均值 ），还知道这个类的数据“形状”和“分布范围”（协方差 ）。这是一种更丰富的类别表示 。</a:t>
            </a:r>
          </a:p>
          <a:p>
            <a:pPr algn="just" indent="0">
              <a:lnSpc>
                <a:spcPct val="116666"/>
              </a:lnSpc>
            </a:pPr>
            <a:r>
              <a:rPr lang="en-US" b="false" i="false" strike="noStrike" u="none" sz="12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" type="body" sz="quarter" hasCustomPrompt="true"/>
          </p:nvPr>
        </p:nvSpPr>
        <p:spPr>
          <a:xfrm rot="0" flipH="false" flipV="false">
            <a:off x="838200" y="365127"/>
            <a:ext cx="10515600" cy="132556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44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4400">
                <a:solidFill>
                  <a:srgbClr val="000000"/>
                </a:solidFill>
                <a:latin typeface="等线 Light"/>
                <a:ea typeface="等线 Light"/>
                <a:cs typeface="等线 Light"/>
                <a:sym typeface="等线 Light"/>
              </a:rPr>
              <a:t>单击此处编辑母版标题样式</a:t>
            </a:r>
          </a:p>
        </p:txBody>
      </p:sp>
      <p:sp>
        <p:nvSpPr>
          <p:cNvPr name="AutoShape 3" id="3"/>
          <p:cNvSpPr/>
          <p:nvPr>
            <p:ph idx="2" type="body" sz="quarter" hasCustomPrompt="true"/>
          </p:nvPr>
        </p:nvSpPr>
        <p:spPr>
          <a:xfrm rot="0" flipH="false" flipV="false">
            <a:off x="838200" y="1825625"/>
            <a:ext cx="10515600" cy="4351338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28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-355600" marL="355600">
              <a:lnSpc>
                <a:spcPct val="91666"/>
              </a:lnSpc>
              <a:spcBef>
                <a:spcPts val="10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编辑母版文本样式</a:t>
            </a:r>
          </a:p>
          <a:p>
            <a:pPr algn="l" indent="-304800" lvl="1" marL="7620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第二级</a:t>
            </a:r>
          </a:p>
          <a:p>
            <a:pPr algn="l" indent="-254000" lvl="2" marL="11684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0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第三级</a:t>
            </a:r>
          </a:p>
          <a:p>
            <a:pPr algn="l" indent="-228600" lvl="3" marL="16002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1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第四级</a:t>
            </a:r>
          </a:p>
          <a:p>
            <a:pPr algn="l" indent="-228600" lvl="4" marL="20574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1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第五级</a:t>
            </a:r>
          </a:p>
        </p:txBody>
      </p:sp>
      <p:sp>
        <p:nvSpPr>
          <p:cNvPr name="AutoShape 4" id="4"/>
          <p:cNvSpPr/>
          <p:nvPr>
            <p:ph idx="3" type="body" sz="quarter"/>
          </p:nvPr>
        </p:nvSpPr>
        <p:spPr>
          <a:xfrm rot="0" flipH="false" flipV="false">
            <a:off x="8382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  <p:sp>
        <p:nvSpPr>
          <p:cNvPr name="AutoShape 5" id="5"/>
          <p:cNvSpPr/>
          <p:nvPr>
            <p:ph idx="4" type="body" sz="quarter" hasCustomPrompt="true"/>
          </p:nvPr>
        </p:nvSpPr>
        <p:spPr>
          <a:xfrm rot="0" flipH="false" flipV="false">
            <a:off x="4038600" y="6356352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name="AutoShape 6" id="6"/>
          <p:cNvSpPr/>
          <p:nvPr>
            <p:ph idx="5" type="body" sz="quarter"/>
          </p:nvPr>
        </p:nvSpPr>
        <p:spPr>
          <a:xfrm rot="0" flipH="false" flipV="false">
            <a:off x="86106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6" type="body" sz="quarter" hasCustomPrompt="true"/>
          </p:nvPr>
        </p:nvSpPr>
        <p:spPr>
          <a:xfrm rot="0" flipH="false" flipV="false">
            <a:off x="831851" y="1709740"/>
            <a:ext cx="10515600" cy="2852737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60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6000">
                <a:solidFill>
                  <a:srgbClr val="000000"/>
                </a:solidFill>
                <a:latin typeface="等线 Light"/>
                <a:ea typeface="等线 Light"/>
                <a:cs typeface="等线 Light"/>
                <a:sym typeface="等线 Light"/>
              </a:rPr>
              <a:t>单击此处编辑母版标题样式</a:t>
            </a:r>
          </a:p>
        </p:txBody>
      </p:sp>
      <p:sp>
        <p:nvSpPr>
          <p:cNvPr name="AutoShape 3" id="3"/>
          <p:cNvSpPr/>
          <p:nvPr>
            <p:ph idx="7" type="body" sz="quarter" hasCustomPrompt="true"/>
          </p:nvPr>
        </p:nvSpPr>
        <p:spPr>
          <a:xfrm rot="0" flipH="false" flipV="false">
            <a:off x="831851" y="4589465"/>
            <a:ext cx="10515600" cy="1500187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24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  <a:spcBef>
                <a:spcPts val="1000"/>
              </a:spcBef>
            </a:pPr>
            <a:r>
              <a:rPr lang="en-US" b="false" i="false" strike="noStrike" u="none" sz="24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编辑母版文本样式</a:t>
            </a:r>
          </a:p>
        </p:txBody>
      </p:sp>
      <p:sp>
        <p:nvSpPr>
          <p:cNvPr name="AutoShape 4" id="4"/>
          <p:cNvSpPr/>
          <p:nvPr>
            <p:ph idx="8" type="body" sz="quarter"/>
          </p:nvPr>
        </p:nvSpPr>
        <p:spPr>
          <a:xfrm rot="0" flipH="false" flipV="false">
            <a:off x="8382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  <p:sp>
        <p:nvSpPr>
          <p:cNvPr name="AutoShape 5" id="5"/>
          <p:cNvSpPr/>
          <p:nvPr>
            <p:ph idx="9" type="body" sz="quarter" hasCustomPrompt="true"/>
          </p:nvPr>
        </p:nvSpPr>
        <p:spPr>
          <a:xfrm rot="0" flipH="false" flipV="false">
            <a:off x="4038600" y="6356352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name="AutoShape 6" id="6"/>
          <p:cNvSpPr/>
          <p:nvPr>
            <p:ph idx="10" type="body" sz="quarter"/>
          </p:nvPr>
        </p:nvSpPr>
        <p:spPr>
          <a:xfrm rot="0" flipH="false" flipV="false">
            <a:off x="86106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1" type="body" sz="quarter" hasCustomPrompt="true"/>
          </p:nvPr>
        </p:nvSpPr>
        <p:spPr>
          <a:xfrm rot="0" flipH="false" flipV="false">
            <a:off x="838200" y="365127"/>
            <a:ext cx="10515600" cy="132556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44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4400">
                <a:solidFill>
                  <a:srgbClr val="000000"/>
                </a:solidFill>
                <a:latin typeface="等线 Light"/>
                <a:ea typeface="等线 Light"/>
                <a:cs typeface="等线 Light"/>
                <a:sym typeface="等线 Light"/>
              </a:rPr>
              <a:t>单击此处编辑母版标题样式</a:t>
            </a:r>
          </a:p>
        </p:txBody>
      </p:sp>
      <p:sp>
        <p:nvSpPr>
          <p:cNvPr name="AutoShape 3" id="3"/>
          <p:cNvSpPr/>
          <p:nvPr>
            <p:ph idx="12" type="body" sz="quarter" hasCustomPrompt="true"/>
          </p:nvPr>
        </p:nvSpPr>
        <p:spPr>
          <a:xfrm rot="0" flipH="false" flipV="false">
            <a:off x="838200" y="1825625"/>
            <a:ext cx="5181600" cy="4351338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28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-355600" marL="355600">
              <a:lnSpc>
                <a:spcPct val="91666"/>
              </a:lnSpc>
              <a:spcBef>
                <a:spcPts val="10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编辑母版文本样式</a:t>
            </a:r>
          </a:p>
          <a:p>
            <a:pPr algn="l" indent="-304800" lvl="1" marL="7620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第二级</a:t>
            </a:r>
          </a:p>
          <a:p>
            <a:pPr algn="l" indent="-254000" lvl="2" marL="11684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0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第三级</a:t>
            </a:r>
          </a:p>
          <a:p>
            <a:pPr algn="l" indent="-228600" lvl="3" marL="16002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1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第四级</a:t>
            </a:r>
          </a:p>
          <a:p>
            <a:pPr algn="l" indent="-228600" lvl="4" marL="20574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1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第五级</a:t>
            </a:r>
          </a:p>
        </p:txBody>
      </p:sp>
      <p:sp>
        <p:nvSpPr>
          <p:cNvPr name="AutoShape 4" id="4"/>
          <p:cNvSpPr/>
          <p:nvPr>
            <p:ph idx="13" type="body" sz="quarter" hasCustomPrompt="true"/>
          </p:nvPr>
        </p:nvSpPr>
        <p:spPr>
          <a:xfrm rot="0" flipH="false" flipV="false">
            <a:off x="6172200" y="1825625"/>
            <a:ext cx="5181600" cy="4351338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28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-355600" marL="355600">
              <a:lnSpc>
                <a:spcPct val="91666"/>
              </a:lnSpc>
              <a:spcBef>
                <a:spcPts val="10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编辑母版文本样式</a:t>
            </a:r>
          </a:p>
          <a:p>
            <a:pPr algn="l" indent="-304800" lvl="1" marL="7620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第二级</a:t>
            </a:r>
          </a:p>
          <a:p>
            <a:pPr algn="l" indent="-254000" lvl="2" marL="11684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0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第三级</a:t>
            </a:r>
          </a:p>
          <a:p>
            <a:pPr algn="l" indent="-228600" lvl="3" marL="16002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1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第四级</a:t>
            </a:r>
          </a:p>
          <a:p>
            <a:pPr algn="l" indent="-228600" lvl="4" marL="20574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1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第五级</a:t>
            </a:r>
          </a:p>
        </p:txBody>
      </p:sp>
      <p:sp>
        <p:nvSpPr>
          <p:cNvPr name="AutoShape 5" id="5"/>
          <p:cNvSpPr/>
          <p:nvPr>
            <p:ph idx="14" type="body" sz="quarter"/>
          </p:nvPr>
        </p:nvSpPr>
        <p:spPr>
          <a:xfrm rot="0" flipH="false" flipV="false">
            <a:off x="8382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  <p:sp>
        <p:nvSpPr>
          <p:cNvPr name="AutoShape 6" id="6"/>
          <p:cNvSpPr/>
          <p:nvPr>
            <p:ph idx="15" type="body" sz="quarter" hasCustomPrompt="true"/>
          </p:nvPr>
        </p:nvSpPr>
        <p:spPr>
          <a:xfrm rot="0" flipH="false" flipV="false">
            <a:off x="4038600" y="6356352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name="AutoShape 7" id="7"/>
          <p:cNvSpPr/>
          <p:nvPr>
            <p:ph idx="16" type="body" sz="quarter"/>
          </p:nvPr>
        </p:nvSpPr>
        <p:spPr>
          <a:xfrm rot="0" flipH="false" flipV="false">
            <a:off x="86106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17" type="body" sz="quarter" hasCustomPrompt="true"/>
          </p:nvPr>
        </p:nvSpPr>
        <p:spPr>
          <a:xfrm rot="0" flipH="false" flipV="false">
            <a:off x="839788" y="365127"/>
            <a:ext cx="10515600" cy="132556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44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4400">
                <a:solidFill>
                  <a:srgbClr val="000000"/>
                </a:solidFill>
                <a:latin typeface="等线 Light"/>
                <a:ea typeface="等线 Light"/>
                <a:cs typeface="等线 Light"/>
                <a:sym typeface="等线 Light"/>
              </a:rPr>
              <a:t>单击此处编辑母版标题样式</a:t>
            </a:r>
          </a:p>
        </p:txBody>
      </p:sp>
      <p:sp>
        <p:nvSpPr>
          <p:cNvPr name="AutoShape 3" id="3"/>
          <p:cNvSpPr/>
          <p:nvPr>
            <p:ph idx="18" type="body" sz="quarter" hasCustomPrompt="true"/>
          </p:nvPr>
        </p:nvSpPr>
        <p:spPr>
          <a:xfrm rot="0" flipH="false" flipV="false">
            <a:off x="839789" y="1681163"/>
            <a:ext cx="5157787" cy="823912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2400" b="tru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  <a:spcBef>
                <a:spcPts val="1000"/>
              </a:spcBef>
            </a:pPr>
            <a:r>
              <a:rPr lang="en-US" b="true" i="false" strike="noStrike" u="none" sz="24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编辑母版文本样式</a:t>
            </a:r>
          </a:p>
        </p:txBody>
      </p:sp>
      <p:sp>
        <p:nvSpPr>
          <p:cNvPr name="AutoShape 4" id="4"/>
          <p:cNvSpPr/>
          <p:nvPr>
            <p:ph idx="19" type="body" sz="quarter" hasCustomPrompt="true"/>
          </p:nvPr>
        </p:nvSpPr>
        <p:spPr>
          <a:xfrm rot="0" flipH="false" flipV="false">
            <a:off x="839789" y="2505075"/>
            <a:ext cx="5157787" cy="3684588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28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-355600" marL="355600">
              <a:lnSpc>
                <a:spcPct val="91666"/>
              </a:lnSpc>
              <a:spcBef>
                <a:spcPts val="10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编辑母版文本样式</a:t>
            </a:r>
          </a:p>
          <a:p>
            <a:pPr algn="l" indent="-304800" lvl="1" marL="7620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第二级</a:t>
            </a:r>
          </a:p>
          <a:p>
            <a:pPr algn="l" indent="-254000" lvl="2" marL="11684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0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第三级</a:t>
            </a:r>
          </a:p>
          <a:p>
            <a:pPr algn="l" indent="-228600" lvl="3" marL="16002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1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第四级</a:t>
            </a:r>
          </a:p>
          <a:p>
            <a:pPr algn="l" indent="-228600" lvl="4" marL="20574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1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第五级</a:t>
            </a:r>
          </a:p>
        </p:txBody>
      </p:sp>
      <p:sp>
        <p:nvSpPr>
          <p:cNvPr name="AutoShape 5" id="5"/>
          <p:cNvSpPr/>
          <p:nvPr>
            <p:ph idx="20" type="body" sz="quarter" hasCustomPrompt="true"/>
          </p:nvPr>
        </p:nvSpPr>
        <p:spPr>
          <a:xfrm rot="0" flipH="false" flipV="false">
            <a:off x="6172201" y="1681163"/>
            <a:ext cx="5183188" cy="823912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2400" b="tru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  <a:spcBef>
                <a:spcPts val="1000"/>
              </a:spcBef>
            </a:pPr>
            <a:r>
              <a:rPr lang="en-US" b="true" i="false" strike="noStrike" u="none" sz="24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编辑母版文本样式</a:t>
            </a:r>
          </a:p>
        </p:txBody>
      </p:sp>
      <p:sp>
        <p:nvSpPr>
          <p:cNvPr name="AutoShape 6" id="6"/>
          <p:cNvSpPr/>
          <p:nvPr>
            <p:ph idx="21" type="body" sz="quarter" hasCustomPrompt="true"/>
          </p:nvPr>
        </p:nvSpPr>
        <p:spPr>
          <a:xfrm rot="0" flipH="false" flipV="false">
            <a:off x="6172201" y="2505075"/>
            <a:ext cx="5183188" cy="3684588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28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-355600" marL="355600">
              <a:lnSpc>
                <a:spcPct val="91666"/>
              </a:lnSpc>
              <a:spcBef>
                <a:spcPts val="10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编辑母版文本样式</a:t>
            </a:r>
          </a:p>
          <a:p>
            <a:pPr algn="l" indent="-304800" lvl="1" marL="7620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第二级</a:t>
            </a:r>
          </a:p>
          <a:p>
            <a:pPr algn="l" indent="-254000" lvl="2" marL="11684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0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第三级</a:t>
            </a:r>
          </a:p>
          <a:p>
            <a:pPr algn="l" indent="-228600" lvl="3" marL="16002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1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第四级</a:t>
            </a:r>
          </a:p>
          <a:p>
            <a:pPr algn="l" indent="-228600" lvl="4" marL="20574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1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第五级</a:t>
            </a:r>
          </a:p>
        </p:txBody>
      </p:sp>
      <p:sp>
        <p:nvSpPr>
          <p:cNvPr name="AutoShape 7" id="7"/>
          <p:cNvSpPr/>
          <p:nvPr>
            <p:ph idx="22" type="body" sz="quarter"/>
          </p:nvPr>
        </p:nvSpPr>
        <p:spPr>
          <a:xfrm rot="0" flipH="false" flipV="false">
            <a:off x="8382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  <p:sp>
        <p:nvSpPr>
          <p:cNvPr name="AutoShape 8" id="8"/>
          <p:cNvSpPr/>
          <p:nvPr>
            <p:ph idx="23" type="body" sz="quarter" hasCustomPrompt="true"/>
          </p:nvPr>
        </p:nvSpPr>
        <p:spPr>
          <a:xfrm rot="0" flipH="false" flipV="false">
            <a:off x="4038600" y="6356352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name="AutoShape 9" id="9"/>
          <p:cNvSpPr/>
          <p:nvPr>
            <p:ph idx="24" type="body" sz="quarter"/>
          </p:nvPr>
        </p:nvSpPr>
        <p:spPr>
          <a:xfrm rot="0" flipH="false" flipV="false">
            <a:off x="86106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25" type="body" sz="quarter" hasCustomPrompt="true"/>
          </p:nvPr>
        </p:nvSpPr>
        <p:spPr>
          <a:xfrm rot="0" flipH="false" flipV="false">
            <a:off x="838200" y="365127"/>
            <a:ext cx="10515600" cy="132556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44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4400">
                <a:solidFill>
                  <a:srgbClr val="000000"/>
                </a:solidFill>
                <a:latin typeface="等线 Light"/>
                <a:ea typeface="等线 Light"/>
                <a:cs typeface="等线 Light"/>
                <a:sym typeface="等线 Light"/>
              </a:rPr>
              <a:t>单击此处编辑母版标题样式</a:t>
            </a:r>
          </a:p>
        </p:txBody>
      </p:sp>
      <p:sp>
        <p:nvSpPr>
          <p:cNvPr name="AutoShape 3" id="3"/>
          <p:cNvSpPr/>
          <p:nvPr>
            <p:ph idx="26" type="body" sz="quarter"/>
          </p:nvPr>
        </p:nvSpPr>
        <p:spPr>
          <a:xfrm rot="0" flipH="false" flipV="false">
            <a:off x="8382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  <p:sp>
        <p:nvSpPr>
          <p:cNvPr name="AutoShape 4" id="4"/>
          <p:cNvSpPr/>
          <p:nvPr>
            <p:ph idx="27" type="body" sz="quarter" hasCustomPrompt="true"/>
          </p:nvPr>
        </p:nvSpPr>
        <p:spPr>
          <a:xfrm rot="0" flipH="false" flipV="false">
            <a:off x="4038600" y="6356352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name="AutoShape 5" id="5"/>
          <p:cNvSpPr/>
          <p:nvPr>
            <p:ph idx="28" type="body" sz="quarter"/>
          </p:nvPr>
        </p:nvSpPr>
        <p:spPr>
          <a:xfrm rot="0" flipH="false" flipV="false">
            <a:off x="86106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29" type="body" sz="quarter"/>
          </p:nvPr>
        </p:nvSpPr>
        <p:spPr>
          <a:xfrm rot="0" flipH="false" flipV="false">
            <a:off x="8382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  <p:sp>
        <p:nvSpPr>
          <p:cNvPr name="AutoShape 3" id="3"/>
          <p:cNvSpPr/>
          <p:nvPr>
            <p:ph idx="30" type="body" sz="quarter" hasCustomPrompt="true"/>
          </p:nvPr>
        </p:nvSpPr>
        <p:spPr>
          <a:xfrm rot="0" flipH="false" flipV="false">
            <a:off x="4038600" y="6356352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name="AutoShape 4" id="4"/>
          <p:cNvSpPr/>
          <p:nvPr>
            <p:ph idx="31" type="body" sz="quarter"/>
          </p:nvPr>
        </p:nvSpPr>
        <p:spPr>
          <a:xfrm rot="0" flipH="false" flipV="false">
            <a:off x="86106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32" type="body" sz="quarter" hasCustomPrompt="true"/>
          </p:nvPr>
        </p:nvSpPr>
        <p:spPr>
          <a:xfrm rot="0" flipH="false" flipV="false">
            <a:off x="839788" y="457200"/>
            <a:ext cx="3932237" cy="16002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32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3200">
                <a:solidFill>
                  <a:srgbClr val="000000"/>
                </a:solidFill>
                <a:latin typeface="等线 Light"/>
                <a:ea typeface="等线 Light"/>
                <a:cs typeface="等线 Light"/>
                <a:sym typeface="等线 Light"/>
              </a:rPr>
              <a:t>单击此处编辑母版标题样式</a:t>
            </a:r>
          </a:p>
        </p:txBody>
      </p:sp>
      <p:sp>
        <p:nvSpPr>
          <p:cNvPr name="AutoShape 3" id="3"/>
          <p:cNvSpPr/>
          <p:nvPr>
            <p:ph idx="33" type="body" sz="quarter" hasCustomPrompt="true"/>
          </p:nvPr>
        </p:nvSpPr>
        <p:spPr>
          <a:xfrm rot="0" flipH="false" flipV="false">
            <a:off x="5183188" y="987427"/>
            <a:ext cx="6172200" cy="48736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32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-406400" marL="406400">
              <a:lnSpc>
                <a:spcPct val="91666"/>
              </a:lnSpc>
              <a:spcBef>
                <a:spcPts val="10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32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编辑母版文本样式</a:t>
            </a:r>
          </a:p>
          <a:p>
            <a:pPr algn="l" indent="-355600" lvl="1" marL="8128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第二级</a:t>
            </a:r>
          </a:p>
          <a:p>
            <a:pPr algn="l" indent="-304800" lvl="2" marL="12192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第三级</a:t>
            </a:r>
          </a:p>
          <a:p>
            <a:pPr algn="l" indent="-254000" lvl="3" marL="16256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0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第四级</a:t>
            </a:r>
          </a:p>
          <a:p>
            <a:pPr algn="l" indent="-254000" lvl="4" marL="20828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0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第五级</a:t>
            </a:r>
          </a:p>
        </p:txBody>
      </p:sp>
      <p:sp>
        <p:nvSpPr>
          <p:cNvPr name="AutoShape 4" id="4"/>
          <p:cNvSpPr/>
          <p:nvPr>
            <p:ph idx="34" type="body" sz="quarter" hasCustomPrompt="true"/>
          </p:nvPr>
        </p:nvSpPr>
        <p:spPr>
          <a:xfrm rot="0" flipH="false" flipV="false">
            <a:off x="839788" y="2057400"/>
            <a:ext cx="3932237" cy="3811588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16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  <a:spcBef>
                <a:spcPts val="1000"/>
              </a:spcBef>
            </a:pPr>
            <a:r>
              <a:rPr lang="en-US" b="false" i="false" strike="noStrike" u="none" sz="16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编辑母版文本样式</a:t>
            </a:r>
          </a:p>
        </p:txBody>
      </p:sp>
      <p:sp>
        <p:nvSpPr>
          <p:cNvPr name="AutoShape 5" id="5"/>
          <p:cNvSpPr/>
          <p:nvPr>
            <p:ph idx="35" type="body" sz="quarter"/>
          </p:nvPr>
        </p:nvSpPr>
        <p:spPr>
          <a:xfrm rot="0" flipH="false" flipV="false">
            <a:off x="8382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  <p:sp>
        <p:nvSpPr>
          <p:cNvPr name="AutoShape 6" id="6"/>
          <p:cNvSpPr/>
          <p:nvPr>
            <p:ph idx="36" type="body" sz="quarter" hasCustomPrompt="true"/>
          </p:nvPr>
        </p:nvSpPr>
        <p:spPr>
          <a:xfrm rot="0" flipH="false" flipV="false">
            <a:off x="4038600" y="6356352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name="AutoShape 7" id="7"/>
          <p:cNvSpPr/>
          <p:nvPr>
            <p:ph idx="37" type="body" sz="quarter"/>
          </p:nvPr>
        </p:nvSpPr>
        <p:spPr>
          <a:xfrm rot="0" flipH="false" flipV="false">
            <a:off x="86106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38" type="body" sz="quarter" hasCustomPrompt="true"/>
          </p:nvPr>
        </p:nvSpPr>
        <p:spPr>
          <a:xfrm rot="0" flipH="false" flipV="false">
            <a:off x="839788" y="457200"/>
            <a:ext cx="3932237" cy="16002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32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3200">
                <a:solidFill>
                  <a:srgbClr val="000000"/>
                </a:solidFill>
                <a:latin typeface="等线 Light"/>
                <a:ea typeface="等线 Light"/>
                <a:cs typeface="等线 Light"/>
                <a:sym typeface="等线 Light"/>
              </a:rPr>
              <a:t>单击此处编辑母版标题样式</a:t>
            </a:r>
          </a:p>
        </p:txBody>
      </p:sp>
      <p:sp>
        <p:nvSpPr>
          <p:cNvPr name="AutoShape 3" id="3"/>
          <p:cNvSpPr/>
          <p:nvPr>
            <p:ph idx="39" type="pic" sz="quarter"/>
          </p:nvPr>
        </p:nvSpPr>
        <p:spPr>
          <a:xfrm rot="0" flipH="false" flipV="false">
            <a:off x="5183188" y="987427"/>
            <a:ext cx="6172200" cy="48736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ctr" lIns="63500" rIns="63500" tIns="63500" bIns="63500"/>
          <a:lstStyle>
            <a:lvl1pPr algn="ctr">
              <a:defRPr sz="16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/>
            <a:endParaRPr/>
          </a:p>
        </p:txBody>
      </p:sp>
      <p:sp>
        <p:nvSpPr>
          <p:cNvPr name="AutoShape 4" id="4"/>
          <p:cNvSpPr/>
          <p:nvPr>
            <p:ph idx="40" type="body" sz="quarter" hasCustomPrompt="true"/>
          </p:nvPr>
        </p:nvSpPr>
        <p:spPr>
          <a:xfrm rot="0" flipH="false" flipV="false">
            <a:off x="839788" y="2057400"/>
            <a:ext cx="3932237" cy="3811588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16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  <a:spcBef>
                <a:spcPts val="1000"/>
              </a:spcBef>
            </a:pPr>
            <a:r>
              <a:rPr lang="en-US" b="false" i="false" strike="noStrike" u="none" sz="16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编辑母版文本样式</a:t>
            </a:r>
          </a:p>
        </p:txBody>
      </p:sp>
      <p:sp>
        <p:nvSpPr>
          <p:cNvPr name="AutoShape 5" id="5"/>
          <p:cNvSpPr/>
          <p:nvPr>
            <p:ph idx="41" type="body" sz="quarter"/>
          </p:nvPr>
        </p:nvSpPr>
        <p:spPr>
          <a:xfrm rot="0" flipH="false" flipV="false">
            <a:off x="8382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  <p:sp>
        <p:nvSpPr>
          <p:cNvPr name="AutoShape 6" id="6"/>
          <p:cNvSpPr/>
          <p:nvPr>
            <p:ph idx="42" type="body" sz="quarter" hasCustomPrompt="true"/>
          </p:nvPr>
        </p:nvSpPr>
        <p:spPr>
          <a:xfrm rot="0" flipH="false" flipV="false">
            <a:off x="4038600" y="6356352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name="AutoShape 7" id="7"/>
          <p:cNvSpPr/>
          <p:nvPr>
            <p:ph idx="43" type="body" sz="quarter"/>
          </p:nvPr>
        </p:nvSpPr>
        <p:spPr>
          <a:xfrm rot="0" flipH="false" flipV="false">
            <a:off x="86106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44" type="body" sz="quarter" hasCustomPrompt="true"/>
          </p:nvPr>
        </p:nvSpPr>
        <p:spPr>
          <a:xfrm rot="0" flipH="false" flipV="false">
            <a:off x="838200" y="365127"/>
            <a:ext cx="10515600" cy="132556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44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4400">
                <a:solidFill>
                  <a:srgbClr val="000000"/>
                </a:solidFill>
                <a:latin typeface="等线 Light"/>
                <a:ea typeface="等线 Light"/>
                <a:cs typeface="等线 Light"/>
                <a:sym typeface="等线 Light"/>
              </a:rPr>
              <a:t>单击此处编辑母版标题样式</a:t>
            </a:r>
          </a:p>
        </p:txBody>
      </p:sp>
      <p:sp>
        <p:nvSpPr>
          <p:cNvPr name="AutoShape 3" id="3"/>
          <p:cNvSpPr/>
          <p:nvPr>
            <p:ph idx="45" type="body" sz="quarter" hasCustomPrompt="true"/>
          </p:nvPr>
        </p:nvSpPr>
        <p:spPr>
          <a:xfrm rot="0" flipH="false" flipV="false">
            <a:off x="838200" y="1825625"/>
            <a:ext cx="10515600" cy="4351338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vert="eaVert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28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-355600" marL="355600">
              <a:lnSpc>
                <a:spcPct val="91666"/>
              </a:lnSpc>
              <a:spcBef>
                <a:spcPts val="10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编辑母版文本样式</a:t>
            </a:r>
          </a:p>
          <a:p>
            <a:pPr algn="l" indent="-304800" lvl="1" marL="7620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第二级</a:t>
            </a:r>
          </a:p>
          <a:p>
            <a:pPr algn="l" indent="-254000" lvl="2" marL="11684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0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第三级</a:t>
            </a:r>
          </a:p>
          <a:p>
            <a:pPr algn="l" indent="-228600" lvl="3" marL="16002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1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第四级</a:t>
            </a:r>
          </a:p>
          <a:p>
            <a:pPr algn="l" indent="-228600" lvl="4" marL="20574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1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第五级</a:t>
            </a:r>
          </a:p>
        </p:txBody>
      </p:sp>
      <p:sp>
        <p:nvSpPr>
          <p:cNvPr name="AutoShape 4" id="4"/>
          <p:cNvSpPr/>
          <p:nvPr>
            <p:ph idx="46" type="body" sz="quarter"/>
          </p:nvPr>
        </p:nvSpPr>
        <p:spPr>
          <a:xfrm rot="0" flipH="false" flipV="false">
            <a:off x="8382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  <p:sp>
        <p:nvSpPr>
          <p:cNvPr name="AutoShape 5" id="5"/>
          <p:cNvSpPr/>
          <p:nvPr>
            <p:ph idx="47" type="body" sz="quarter" hasCustomPrompt="true"/>
          </p:nvPr>
        </p:nvSpPr>
        <p:spPr>
          <a:xfrm rot="0" flipH="false" flipV="false">
            <a:off x="4038600" y="6356352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name="AutoShape 6" id="6"/>
          <p:cNvSpPr/>
          <p:nvPr>
            <p:ph idx="48" type="body" sz="quarter"/>
          </p:nvPr>
        </p:nvSpPr>
        <p:spPr>
          <a:xfrm rot="0" flipH="false" flipV="false">
            <a:off x="86106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49" type="body" sz="quarter" hasCustomPrompt="true"/>
          </p:nvPr>
        </p:nvSpPr>
        <p:spPr>
          <a:xfrm rot="0" flipH="false" flipV="false">
            <a:off x="8724901" y="365125"/>
            <a:ext cx="2628900" cy="5811838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vert="eaVert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44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91666"/>
              </a:lnSpc>
            </a:pPr>
            <a:r>
              <a:rPr lang="en-US" b="false" i="false" strike="noStrike" u="none" sz="4400">
                <a:solidFill>
                  <a:srgbClr val="000000"/>
                </a:solidFill>
                <a:latin typeface="等线 Light"/>
                <a:ea typeface="等线 Light"/>
                <a:cs typeface="等线 Light"/>
                <a:sym typeface="等线 Light"/>
              </a:rPr>
              <a:t>单击此处编辑母版标题样式</a:t>
            </a:r>
          </a:p>
        </p:txBody>
      </p:sp>
      <p:sp>
        <p:nvSpPr>
          <p:cNvPr name="AutoShape 3" id="3"/>
          <p:cNvSpPr/>
          <p:nvPr>
            <p:ph idx="50" type="body" sz="quarter" hasCustomPrompt="true"/>
          </p:nvPr>
        </p:nvSpPr>
        <p:spPr>
          <a:xfrm rot="0" flipH="false" flipV="false">
            <a:off x="838201" y="365125"/>
            <a:ext cx="7734300" cy="5811838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vert="eaVert" wrap="square" lIns="91440" rIns="91440" tIns="45720" bIns="45720">
            <a:noAutofit/>
          </a:bodyPr>
          <a:lstStyle>
            <a:lvl1pPr algn="l">
              <a:lnSpc>
                <a:spcPct val="91666"/>
              </a:lnSpc>
              <a:defRPr sz="28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-355600" marL="355600">
              <a:lnSpc>
                <a:spcPct val="91666"/>
              </a:lnSpc>
              <a:spcBef>
                <a:spcPts val="10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编辑母版文本样式</a:t>
            </a:r>
          </a:p>
          <a:p>
            <a:pPr algn="l" indent="-304800" lvl="1" marL="7620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4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第二级</a:t>
            </a:r>
          </a:p>
          <a:p>
            <a:pPr algn="l" indent="-254000" lvl="2" marL="11684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20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第三级</a:t>
            </a:r>
          </a:p>
          <a:p>
            <a:pPr algn="l" indent="-228600" lvl="3" marL="16002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1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第四级</a:t>
            </a:r>
          </a:p>
          <a:p>
            <a:pPr algn="l" indent="-228600" lvl="4" marL="2057400">
              <a:lnSpc>
                <a:spcPct val="91666"/>
              </a:lnSpc>
              <a:spcBef>
                <a:spcPts val="500"/>
              </a:spcBef>
              <a:buClr>
                <a:srgbClr val="000000"/>
              </a:buClr>
              <a:buChar char="•"/>
            </a:pPr>
            <a:r>
              <a:rPr lang="en-US" b="false" i="false" strike="noStrike" u="none" sz="18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第五级</a:t>
            </a:r>
          </a:p>
        </p:txBody>
      </p:sp>
      <p:sp>
        <p:nvSpPr>
          <p:cNvPr name="AutoShape 4" id="4"/>
          <p:cNvSpPr/>
          <p:nvPr>
            <p:ph idx="51" type="body" sz="quarter"/>
          </p:nvPr>
        </p:nvSpPr>
        <p:spPr>
          <a:xfrm rot="0" flipH="false" flipV="false">
            <a:off x="8382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  <p:sp>
        <p:nvSpPr>
          <p:cNvPr name="AutoShape 5" id="5"/>
          <p:cNvSpPr/>
          <p:nvPr>
            <p:ph idx="52" type="body" sz="quarter" hasCustomPrompt="true"/>
          </p:nvPr>
        </p:nvSpPr>
        <p:spPr>
          <a:xfrm rot="0" flipH="false" flipV="false">
            <a:off x="4038600" y="6356352"/>
            <a:ext cx="41148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1F2329">
                    <a:alpha val="100000"/>
                  </a:srgbClr>
                </a:solidFill>
                <a:latin typeface="Noto Sans SC"/>
              </a:defRPr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name="AutoShape 6" id="6"/>
          <p:cNvSpPr/>
          <p:nvPr>
            <p:ph idx="53" type="body" sz="quarter"/>
          </p:nvPr>
        </p:nvSpPr>
        <p:spPr>
          <a:xfrm rot="0" flipH="false" flipV="false">
            <a:off x="8610600" y="6356352"/>
            <a:ext cx="2743200" cy="3651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800" b="false" i="false" u="none" strike="noStrike" spc="0">
                <a:solidFill>
                  <a:srgbClr val="000000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idx="54" type="body" sz="quarter" hasCustomPrompt="true"/>
          </p:nvPr>
        </p:nvSpPr>
        <p:spPr>
          <a:xfrm rot="0" flipH="false" flipV="false">
            <a:off x="1524000" y="1122363"/>
            <a:ext cx="9144000" cy="238760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b" wrap="square" lIns="91440" rIns="91440" tIns="45720" bIns="45720">
            <a:noAutofit/>
          </a:bodyPr>
          <a:lstStyle>
            <a:lvl1pPr algn="ctr">
              <a:lnSpc>
                <a:spcPct val="91666"/>
              </a:lnSpc>
              <a:defRPr sz="60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 indent="0">
              <a:lnSpc>
                <a:spcPct val="91666"/>
              </a:lnSpc>
            </a:pPr>
            <a:r>
              <a:rPr lang="en-US" b="false" i="false" strike="noStrike" u="none" sz="6000">
                <a:solidFill>
                  <a:srgbClr val="000000"/>
                </a:solidFill>
                <a:latin typeface="等线 Light"/>
                <a:ea typeface="等线 Light"/>
                <a:cs typeface="等线 Light"/>
                <a:sym typeface="等线 Light"/>
              </a:rPr>
              <a:t>单击此处编辑母版标题样式</a:t>
            </a:r>
          </a:p>
        </p:txBody>
      </p:sp>
      <p:sp>
        <p:nvSpPr>
          <p:cNvPr name="AutoShape 3" id="3"/>
          <p:cNvSpPr/>
          <p:nvPr>
            <p:ph idx="55" type="body" sz="quarter" hasCustomPrompt="true"/>
          </p:nvPr>
        </p:nvSpPr>
        <p:spPr>
          <a:xfrm rot="0" flipH="false" flipV="false">
            <a:off x="1524000" y="3602037"/>
            <a:ext cx="9144000" cy="1655763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ctr">
              <a:lnSpc>
                <a:spcPct val="91666"/>
              </a:lnSpc>
              <a:defRPr sz="2400" b="false" i="false" u="none" strike="noStrike" spc="0">
                <a:solidFill>
                  <a:srgbClr val="000000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 indent="0">
              <a:lnSpc>
                <a:spcPct val="91666"/>
              </a:lnSpc>
              <a:spcBef>
                <a:spcPts val="1000"/>
              </a:spcBef>
            </a:pPr>
            <a:r>
              <a:rPr lang="en-US" b="false" i="false" strike="noStrike" u="none" sz="2400">
                <a:solidFill>
                  <a:srgbClr val="000000"/>
                </a:solidFill>
                <a:latin typeface="等线"/>
                <a:ea typeface="等线"/>
                <a:cs typeface="等线"/>
                <a:sym typeface="等线"/>
              </a:rPr>
              <a:t>单击此处编辑母版副标题样式</a:t>
            </a:r>
          </a:p>
        </p:txBody>
      </p:sp>
      <p:sp>
        <p:nvSpPr>
          <p:cNvPr name="AutoShape 4" id="4"/>
          <p:cNvSpPr/>
          <p:nvPr>
            <p:ph idx="56" type="body" sz="quarter"/>
          </p:nvPr>
        </p:nvSpPr>
        <p:spPr>
          <a:xfrm rot="0" flipH="false" flipV="false">
            <a:off x="0" y="0"/>
            <a:ext cx="0" cy="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l">
              <a:lnSpc>
                <a:spcPct val="100000"/>
              </a:lnSpc>
              <a:defRPr sz="1200" b="false" i="false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algn="l"/>
            <a:endParaRPr/>
          </a:p>
        </p:txBody>
      </p:sp>
      <p:sp>
        <p:nvSpPr>
          <p:cNvPr name="AutoShape 5" id="5"/>
          <p:cNvSpPr/>
          <p:nvPr>
            <p:ph idx="57" type="body" sz="quarter" hasCustomPrompt="true"/>
          </p:nvPr>
        </p:nvSpPr>
        <p:spPr>
          <a:xfrm rot="0" flipH="false" flipV="false">
            <a:off x="0" y="0"/>
            <a:ext cx="0" cy="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ctr">
              <a:lnSpc>
                <a:spcPct val="100000"/>
              </a:lnSpc>
              <a:defRPr sz="1800" b="false" i="false" u="none" strike="noStrike" spc="0">
                <a:solidFill>
                  <a:srgbClr val="898989">
                    <a:alpha val="100000"/>
                  </a:srgbClr>
                </a:solidFill>
                <a:latin typeface="Noto Sans SC"/>
              </a:defRPr>
            </a:lvl1pPr>
          </a:lstStyle>
          <a:p>
            <a:pPr algn="ctr" indent="0">
              <a:lnSpc>
                <a:spcPct val="100000"/>
              </a:lnSpc>
            </a:pPr>
            <a:r>
              <a:rPr lang="en-US" b="false" i="false" strike="noStrike" u="none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页脚</a:t>
            </a:r>
          </a:p>
        </p:txBody>
      </p:sp>
      <p:sp>
        <p:nvSpPr>
          <p:cNvPr name="AutoShape 6" id="6"/>
          <p:cNvSpPr/>
          <p:nvPr>
            <p:ph idx="58" type="body" sz="quarter"/>
          </p:nvPr>
        </p:nvSpPr>
        <p:spPr>
          <a:xfrm rot="0" flipH="false" flipV="false">
            <a:off x="0" y="0"/>
            <a:ext cx="0" cy="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wrap="square" lIns="91440" rIns="91440" tIns="45720" bIns="45720">
            <a:noAutofit/>
          </a:bodyPr>
          <a:lstStyle>
            <a:lvl1pPr algn="r">
              <a:lnSpc>
                <a:spcPct val="100000"/>
              </a:lnSpc>
              <a:defRPr sz="1200" b="false" i="false" u="none" strike="noStrike" spc="0">
                <a:solidFill>
                  <a:srgbClr val="898989">
                    <a:alpha val="100000"/>
                  </a:srgbClr>
                </a:solidFill>
                <a:latin typeface="Calibri"/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Shape 37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Shape 3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Relationship Id="rId10" Target="../slideLayouts/slideLayout17.xml" Type="http://schemas.openxmlformats.org/officeDocument/2006/relationships/slideLayout"/><Relationship Id="rId11" Target="../slideLayouts/slideLayout18.xml" Type="http://schemas.openxmlformats.org/officeDocument/2006/relationships/slideLayout"/><Relationship Id="rId12" Target="../slideLayouts/slideLayout19.xml" Type="http://schemas.openxmlformats.org/officeDocument/2006/relationships/slideLayout"/><Relationship Id="rId13" Target="../slideLayouts/slideLayout20.xml" Type="http://schemas.openxmlformats.org/officeDocument/2006/relationships/slideLayout"/><Relationship Id="rId14" Target="../slideLayouts/slideLayout21.xml" Type="http://schemas.openxmlformats.org/officeDocument/2006/relationships/slideLayout"/><Relationship Id="rId15" Target="../slideLayouts/slideLayout22.xml" Type="http://schemas.openxmlformats.org/officeDocument/2006/relationships/slideLayout"/><Relationship Id="rId16" Target="../slideLayouts/slideLayout23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slideLayouts/slideLayout12.xml" Type="http://schemas.openxmlformats.org/officeDocument/2006/relationships/slideLayout"/><Relationship Id="rId6" Target="../slideLayouts/slideLayout13.xml" Type="http://schemas.openxmlformats.org/officeDocument/2006/relationships/slideLayout"/><Relationship Id="rId7" Target="../slideLayouts/slideLayout14.xml" Type="http://schemas.openxmlformats.org/officeDocument/2006/relationships/slideLayout"/><Relationship Id="rId8" Target="../slideLayouts/slideLayout15.xml" Type="http://schemas.openxmlformats.org/officeDocument/2006/relationships/slideLayout"/><Relationship Id="rId9" Target="../slideLayouts/slideLayout16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4_Office 主题​​">
    <p:bg>
      <p:bgPr>
        <a:solidFill>
          <a:srgbClr val="FFFFFF">
            <a:alpha val="10000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1" id="1"/>
          <p:cNvSpPr/>
          <p:nvPr/>
        </p:nvSpPr>
        <p:spPr>
          <a:xfrm rot="0" flipH="false" flipV="false">
            <a:off x="-3159" y="10"/>
            <a:ext cx="5241203" cy="826468"/>
          </a:xfrm>
          <a:prstGeom prst="rect">
            <a:avLst/>
          </a:prstGeom>
          <a:solidFill>
            <a:srgbClr val="41A2CD">
              <a:alpha val="100000"/>
            </a:srgbClr>
          </a:solidFill>
          <a:ln w="12700" cap="flat">
            <a:noFill/>
            <a:prstDash val="solid"/>
          </a:ln>
        </p:spPr>
        <p:txBody>
          <a:bodyPr anchor="ctr" rtlCol="false" wrap="square" lIns="91435" rIns="91435" tIns="45719" bIns="45719">
            <a:noAutofit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false" i="false" strike="noStrike" u="none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100"/>
          </a:p>
        </p:txBody>
      </p:sp>
      <p:sp>
        <p:nvSpPr>
          <p:cNvPr name="AutoShape 2" id="2"/>
          <p:cNvSpPr/>
          <p:nvPr/>
        </p:nvSpPr>
        <p:spPr>
          <a:xfrm rot="0" flipH="false" flipV="false">
            <a:off x="7905683" y="1"/>
            <a:ext cx="1422853" cy="826469"/>
          </a:xfrm>
          <a:prstGeom prst="rect">
            <a:avLst/>
          </a:prstGeom>
          <a:solidFill>
            <a:srgbClr val="41A2CD">
              <a:alpha val="100000"/>
            </a:srgbClr>
          </a:solidFill>
          <a:ln w="12700" cap="flat">
            <a:noFill/>
            <a:prstDash val="solid"/>
          </a:ln>
        </p:spPr>
        <p:txBody>
          <a:bodyPr anchor="ctr" rtlCol="false" wrap="square" lIns="91435" rIns="91435" tIns="45719" bIns="45719">
            <a:noAutofit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false" i="false" strike="noStrike" u="none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100"/>
          </a:p>
        </p:txBody>
      </p:sp>
      <p:grpSp>
        <p:nvGrpSpPr>
          <p:cNvPr name="Group 3" id="3"/>
          <p:cNvGrpSpPr/>
          <p:nvPr/>
        </p:nvGrpSpPr>
        <p:grpSpPr>
          <a:xfrm>
            <a:off x="-3156" y="6623051"/>
            <a:ext cx="12195157" cy="234950"/>
            <a:chOff x="-3156" y="6623051"/>
            <a:chExt cx="12195157" cy="234950"/>
          </a:xfrm>
        </p:grpSpPr>
        <p:sp>
          <p:nvSpPr>
            <p:cNvPr name="AutoShape 4" id="4"/>
            <p:cNvSpPr/>
            <p:nvPr/>
          </p:nvSpPr>
          <p:spPr>
            <a:xfrm rot="0" flipH="false" flipV="false">
              <a:off x="-3156" y="6623051"/>
              <a:ext cx="2353804" cy="234950"/>
            </a:xfrm>
            <a:prstGeom prst="rect">
              <a:avLst/>
            </a:prstGeom>
            <a:solidFill>
              <a:srgbClr val="41A2CD">
                <a:alpha val="100000"/>
              </a:srgbClr>
            </a:solidFill>
            <a:ln w="12700" cap="flat">
              <a:noFill/>
              <a:prstDash val="solid"/>
            </a:ln>
          </p:spPr>
          <p:txBody>
            <a:bodyPr anchor="ctr" rtlCol="false" wrap="square" lIns="91435" rIns="91435" tIns="45719" bIns="45719">
              <a:noAutofit/>
            </a:bodyPr>
            <a:lstStyle/>
            <a:p>
              <a:pPr algn="ctr" indent="0">
                <a:lnSpc>
                  <a:spcPct val="100000"/>
                </a:lnSpc>
                <a:defRPr/>
              </a:pPr>
              <a:r>
                <a:rPr lang="en-US" b="false" i="false" strike="noStrike" u="none" sz="1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en-US" sz="1100"/>
            </a:p>
          </p:txBody>
        </p:sp>
        <p:sp>
          <p:nvSpPr>
            <p:cNvPr name="AutoShape 6" id="6"/>
            <p:cNvSpPr/>
            <p:nvPr/>
          </p:nvSpPr>
          <p:spPr>
            <a:xfrm rot="0" flipH="false" flipV="false">
              <a:off x="4917491" y="6623051"/>
              <a:ext cx="2353804" cy="234950"/>
            </a:xfrm>
            <a:prstGeom prst="rect">
              <a:avLst/>
            </a:prstGeom>
            <a:solidFill>
              <a:srgbClr val="41A2CD">
                <a:alpha val="100000"/>
              </a:srgbClr>
            </a:solidFill>
            <a:ln w="12700" cap="flat">
              <a:noFill/>
              <a:prstDash val="solid"/>
            </a:ln>
          </p:spPr>
          <p:txBody>
            <a:bodyPr anchor="ctr" rtlCol="false" wrap="square" lIns="91435" rIns="91435" tIns="45719" bIns="45719">
              <a:noAutofit/>
            </a:bodyPr>
            <a:lstStyle/>
            <a:p>
              <a:pPr algn="ctr" indent="0">
                <a:lnSpc>
                  <a:spcPct val="100000"/>
                </a:lnSpc>
                <a:defRPr/>
              </a:pPr>
              <a:r>
                <a:rPr lang="en-US" b="false" i="false" strike="noStrike" u="none" sz="1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en-US" sz="1100"/>
            </a:p>
          </p:txBody>
        </p:sp>
        <p:sp>
          <p:nvSpPr>
            <p:cNvPr name="AutoShape 7" id="7"/>
            <p:cNvSpPr/>
            <p:nvPr/>
          </p:nvSpPr>
          <p:spPr>
            <a:xfrm rot="0" flipH="false" flipV="false">
              <a:off x="9829054" y="6623051"/>
              <a:ext cx="2362947" cy="234950"/>
            </a:xfrm>
            <a:prstGeom prst="rect">
              <a:avLst/>
            </a:prstGeom>
            <a:solidFill>
              <a:srgbClr val="41A2CD">
                <a:alpha val="100000"/>
              </a:srgbClr>
            </a:solidFill>
            <a:ln w="12700" cap="flat">
              <a:noFill/>
              <a:prstDash val="solid"/>
            </a:ln>
          </p:spPr>
          <p:txBody>
            <a:bodyPr anchor="ctr" rtlCol="false" wrap="square" lIns="91435" rIns="91435" tIns="45719" bIns="45719">
              <a:noAutofit/>
            </a:bodyPr>
            <a:lstStyle/>
            <a:p>
              <a:pPr algn="ctr" indent="0">
                <a:lnSpc>
                  <a:spcPct val="100000"/>
                </a:lnSpc>
                <a:defRPr/>
              </a:pPr>
              <a:r>
                <a:rPr lang="en-US" b="false" i="false" strike="noStrike" u="none" sz="1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en-US" sz="1100"/>
            </a:p>
          </p:txBody>
        </p:sp>
        <p:sp>
          <p:nvSpPr>
            <p:cNvPr name="AutoShape 8" id="8"/>
            <p:cNvSpPr/>
            <p:nvPr/>
          </p:nvSpPr>
          <p:spPr>
            <a:xfrm rot="0" flipH="false" flipV="false">
              <a:off x="2441458" y="6623051"/>
              <a:ext cx="2357351" cy="234950"/>
            </a:xfrm>
            <a:prstGeom prst="rect">
              <a:avLst/>
            </a:prstGeom>
            <a:solidFill>
              <a:srgbClr val="A5A5A5">
                <a:alpha val="100000"/>
              </a:srgbClr>
            </a:solidFill>
            <a:ln w="12700" cap="flat">
              <a:noFill/>
              <a:prstDash val="solid"/>
            </a:ln>
          </p:spPr>
          <p:txBody>
            <a:bodyPr anchor="ctr" rtlCol="false" wrap="square" lIns="91435" rIns="91435" tIns="45719" bIns="45719">
              <a:noAutofit/>
            </a:bodyPr>
            <a:lstStyle/>
            <a:p>
              <a:pPr algn="ctr" indent="0">
                <a:lnSpc>
                  <a:spcPct val="100000"/>
                </a:lnSpc>
                <a:defRPr/>
              </a:pPr>
              <a:r>
                <a:rPr lang="en-US" b="false" i="false" strike="noStrike" u="none" sz="1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en-US" sz="1100"/>
            </a:p>
          </p:txBody>
        </p:sp>
        <p:sp>
          <p:nvSpPr>
            <p:cNvPr name="AutoShape 9" id="9"/>
            <p:cNvSpPr/>
            <p:nvPr/>
          </p:nvSpPr>
          <p:spPr>
            <a:xfrm rot="0" flipH="false" flipV="false">
              <a:off x="7371490" y="6623051"/>
              <a:ext cx="2357351" cy="234950"/>
            </a:xfrm>
            <a:prstGeom prst="rect">
              <a:avLst/>
            </a:prstGeom>
            <a:solidFill>
              <a:srgbClr val="A5A5A5">
                <a:alpha val="100000"/>
              </a:srgbClr>
            </a:solidFill>
            <a:ln w="12700" cap="flat">
              <a:noFill/>
              <a:prstDash val="solid"/>
            </a:ln>
          </p:spPr>
          <p:txBody>
            <a:bodyPr anchor="ctr" rtlCol="false" wrap="square" lIns="91435" rIns="91435" tIns="45719" bIns="45719">
              <a:noAutofit/>
            </a:bodyPr>
            <a:lstStyle/>
            <a:p>
              <a:pPr algn="ctr" indent="0">
                <a:lnSpc>
                  <a:spcPct val="100000"/>
                </a:lnSpc>
                <a:defRPr/>
              </a:pPr>
              <a:r>
                <a:rPr lang="en-US" b="false" i="false" strike="noStrike" u="none" sz="1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en-US" sz="1100"/>
            </a:p>
          </p:txBody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6718" r="4806" t="11490" b="10009"/>
          <a:stretch>
            <a:fillRect/>
          </a:stretch>
        </p:blipFill>
        <p:spPr>
          <a:xfrm rot="0" flipH="false" flipV="false">
            <a:off x="5332909" y="-6161"/>
            <a:ext cx="2477911" cy="826468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5369" r="6425" t="32559" b="14780"/>
          <a:stretch>
            <a:fillRect/>
          </a:stretch>
        </p:blipFill>
        <p:spPr>
          <a:xfrm rot="0" flipH="false" flipV="false">
            <a:off x="9423401" y="1"/>
            <a:ext cx="2768600" cy="826469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r="0" t="0" b="0"/>
          <a:stretch>
            <a:fillRect/>
          </a:stretch>
        </p:blipFill>
        <p:spPr>
          <a:xfrm rot="0" flipH="false" flipV="false">
            <a:off x="8125391" y="83907"/>
            <a:ext cx="983439" cy="646332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57483699" r:id="rId5"/>
    <p:sldLayoutId id="2157483700" r:id="rId6"/>
    <p:sldLayoutId id="2157483701" r:id="rId7"/>
    <p:sldLayoutId id="2157483702" r:id="rId8"/>
    <p:sldLayoutId id="2157483703" r:id="rId9"/>
    <p:sldLayoutId id="2157483704" r:id="rId10"/>
    <p:sldLayoutId id="2157483705" r:id="rId11"/>
    <p:sldLayoutId id="2157483706" r:id="rId12"/>
    <p:sldLayoutId id="2157483707" r:id="rId13"/>
    <p:sldLayoutId id="2157483708" r:id="rId14"/>
    <p:sldLayoutId id="2157483709" r:id="rId15"/>
    <p:sldLayoutId id="215748371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notesSlides/notesSlide9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notesSlides/notesSlide10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24.png" Type="http://schemas.openxmlformats.org/officeDocument/2006/relationships/image"/><Relationship Id="rId3" Target="../media/image21.png" Type="http://schemas.openxmlformats.org/officeDocument/2006/relationships/image"/><Relationship Id="rId4" Target="../media/image25.png" Type="http://schemas.openxmlformats.org/officeDocument/2006/relationships/image"/><Relationship Id="rId5" Target="../notesSlides/notesSlide11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notesSlides/notesSlide12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notesSlides/notesSlide13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6.png" Type="http://schemas.openxmlformats.org/officeDocument/2006/relationships/image"/><Relationship Id="rId3" Target="../notesSlides/notesSlide1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notesSlides/notesSlide2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0.png" Type="http://schemas.openxmlformats.org/officeDocument/2006/relationships/image"/><Relationship Id="rId3" Target="../notesSlides/notesSlide3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notesSlides/notesSlide4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3.png" Type="http://schemas.openxmlformats.org/officeDocument/2006/relationships/image"/><Relationship Id="rId3" Target="../notesSlides/notesSlide5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notesSlides/notesSlide6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notesSlides/notesSlide7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9.png" Type="http://schemas.openxmlformats.org/officeDocument/2006/relationships/image"/><Relationship Id="rId3" Target="../notesSlides/notesSlide8.xml" Type="http://schemas.openxmlformats.org/officeDocument/2006/relationships/notesSlid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1312891" y="0"/>
            <a:ext cx="2413719" cy="826799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r="0" t="27420" b="0"/>
          <a:stretch>
            <a:fillRect/>
          </a:stretch>
        </p:blipFill>
        <p:spPr>
          <a:xfrm rot="0" flipH="false" flipV="false">
            <a:off x="585470" y="2754630"/>
            <a:ext cx="10857865" cy="1880870"/>
          </a:xfrm>
          <a:prstGeom prst="rect">
            <a:avLst/>
          </a:prstGeom>
          <a:ln w="12700">
            <a:noFill/>
            <a:prstDash val="solid"/>
          </a:ln>
        </p:spPr>
      </p:pic>
      <p:sp>
        <p:nvSpPr>
          <p:cNvPr name="AutoShape 4" id="4"/>
          <p:cNvSpPr/>
          <p:nvPr/>
        </p:nvSpPr>
        <p:spPr>
          <a:xfrm rot="0" flipH="false" flipV="false">
            <a:off x="1010920" y="1303655"/>
            <a:ext cx="10240645" cy="119888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3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Dynamic Mixture-of-Experts for Incremental Graph Learning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4995545" y="5637530"/>
            <a:ext cx="2200910" cy="70675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王哲</a:t>
            </a:r>
            <a:endParaRPr lang="en-US" sz="1100"/>
          </a:p>
          <a:p>
            <a:pPr algn="ctr" indent="0">
              <a:lnSpc>
                <a:spcPct val="100000"/>
              </a:lnSpc>
            </a:pPr>
            <a:r>
              <a:rPr lang="en-US" b="tru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2025.12.30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677839" y="110848"/>
            <a:ext cx="3928533" cy="64516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effectLst>
                  <a:outerShdw dir="2700000" dist="38100" blurRad="38100" algn="tl" rotWithShape="false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rPr>
              <a:t>Architecture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285750" y="818016"/>
            <a:ext cx="11619865" cy="82994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just" indent="-254000" lvl="1" marL="711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  <a:defRPr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图块引导损失(GBL)：</a:t>
            </a:r>
            <a:endParaRPr lang="en-US" sz="1100"/>
          </a:p>
          <a:p>
            <a:pPr algn="just" indent="0" lvl="1" marL="457200">
              <a:lnSpc>
                <a:spcPct val="116666"/>
              </a:lnSpc>
            </a:pPr>
            <a:r>
              <a:rPr lang="en-US" b="false" i="false" strike="noStrike" u="non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5593080" y="1235710"/>
            <a:ext cx="6183630" cy="438721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noAutofit/>
          </a:bodyPr>
          <a:lstStyle/>
          <a:p>
            <a:pPr algn="l" indent="-203200" marL="203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  <a:defRPr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我们可以扩展门控向量来预测在专家添加到模型之前节点是否发生。使我们能够抑制未来节点对老专家的影响，从而最大限度地保留旧的行为。</a:t>
            </a:r>
            <a:endParaRPr lang="en-US" sz="1100"/>
          </a:p>
          <a:p>
            <a:pPr algn="l" indent="-203200" marL="203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为每个专家添加一个“局部门控向量” ()，用来计算每个邻居的可见度分数 。让它来预测 在专家添加到模型之前 节点是否存在。</a:t>
            </a:r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l" indent="-203200" marL="203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其中  是同一层中所有专家共享的线性投影，</a:t>
            </a:r>
          </a:p>
          <a:p>
            <a:pPr algn="l" indent="-203200" marL="203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 指示在将专家𝑢 添加到模型之前，节点 𝑡 是否已经递增到图中。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7146925" y="3228340"/>
            <a:ext cx="3100705" cy="40195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r="0" t="0" b="0"/>
          <a:stretch>
            <a:fillRect/>
          </a:stretch>
        </p:blipFill>
        <p:spPr>
          <a:xfrm rot="0" flipH="false" flipV="false">
            <a:off x="605155" y="1756410"/>
            <a:ext cx="4536440" cy="3512185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677839" y="110848"/>
            <a:ext cx="3928533" cy="64516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effectLst>
                  <a:outerShdw dir="2700000" dist="38100" blurRad="38100" algn="tl" rotWithShape="false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rPr>
              <a:t>Architecture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285750" y="818016"/>
            <a:ext cx="11619865" cy="82994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just" indent="-254000" lvl="1" marL="711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  <a:defRPr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图块引导损失(GBL)：</a:t>
            </a:r>
            <a:endParaRPr lang="en-US" sz="1100"/>
          </a:p>
          <a:p>
            <a:pPr algn="just" indent="0" lvl="1" marL="457200">
              <a:lnSpc>
                <a:spcPct val="116666"/>
              </a:lnSpc>
            </a:pPr>
            <a:r>
              <a:rPr lang="en-US" b="false" i="false" strike="noStrike" u="non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5593080" y="1235710"/>
            <a:ext cx="6183630" cy="438721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noAutofit/>
          </a:bodyPr>
          <a:lstStyle/>
          <a:p>
            <a:pPr algn="l" indent="-203200" marL="203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  <a:defRPr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每个专家（Expert）内部使用的是一种修改版的 Transformer Graph Convolution Layer（Transformer 图卷积层）</a:t>
            </a:r>
            <a:endParaRPr lang="en-US" sz="1100"/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l" indent="-203200" marL="203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其中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605155" y="1756410"/>
            <a:ext cx="4536440" cy="351218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r="0" t="0" b="0"/>
          <a:stretch>
            <a:fillRect/>
          </a:stretch>
        </p:blipFill>
        <p:spPr>
          <a:xfrm rot="0" flipH="false" flipV="false">
            <a:off x="6247130" y="2110105"/>
            <a:ext cx="4287520" cy="41148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r="0" t="0" b="0"/>
          <a:stretch>
            <a:fillRect/>
          </a:stretch>
        </p:blipFill>
        <p:spPr>
          <a:xfrm rot="0" flipH="false" flipV="false">
            <a:off x="6645910" y="3141980"/>
            <a:ext cx="4257675" cy="829945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677839" y="110848"/>
            <a:ext cx="3928533" cy="64516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effectLst>
                  <a:outerShdw dir="2700000" dist="38100" blurRad="38100" algn="tl" rotWithShape="false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rPr>
              <a:t>Architecture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285750" y="818016"/>
            <a:ext cx="11619865" cy="82994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just" indent="-254000" lvl="1" marL="711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  <a:defRPr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图块引导损失(GBL)：</a:t>
            </a:r>
            <a:endParaRPr lang="en-US" sz="1100"/>
          </a:p>
          <a:p>
            <a:pPr algn="just" indent="0" lvl="1" marL="457200">
              <a:lnSpc>
                <a:spcPct val="116666"/>
              </a:lnSpc>
            </a:pPr>
            <a:r>
              <a:rPr lang="en-US" b="false" i="false" strike="noStrike" u="non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5593080" y="1235710"/>
            <a:ext cx="6259195" cy="438721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noAutofit/>
          </a:bodyPr>
          <a:lstStyle/>
          <a:p>
            <a:pPr algn="l" indent="-203200" marL="203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  <a:defRPr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加入局部门控向量选择邻居之后：</a:t>
            </a:r>
            <a:endParaRPr lang="en-US" sz="1100"/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l" indent="-203200" marL="203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直观理解：</a:t>
            </a:r>
            <a:r>
              <a:rPr lang="en-US" b="false" i="false" strike="noStrike" u="none" sz="1600">
                <a:solidFill>
                  <a:srgbClr val="01518E"/>
                </a:solidFill>
                <a:latin typeface="DejaVu Math TeX Gyre"/>
                <a:ea typeface="DejaVu Math TeX Gyre"/>
                <a:cs typeface="DejaVu Math TeX Gyre"/>
                <a:sym typeface="DejaVu Math TeX Gyre"/>
              </a:rPr>
              <a:t> </a:t>
            </a: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趋近于</a:t>
            </a:r>
            <a:r>
              <a:rPr lang="en-US" b="false" i="false" strike="noStrike" u="none" sz="1600">
                <a:solidFill>
                  <a:srgbClr val="01518E"/>
                </a:solidFill>
                <a:latin typeface="DejaVu Math TeX Gyre"/>
                <a:ea typeface="DejaVu Math TeX Gyre"/>
                <a:cs typeface="DejaVu Math TeX Gyre"/>
                <a:sym typeface="DejaVu Math TeX Gyre"/>
              </a:rPr>
              <a:t>0</a:t>
            </a: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时，对邻居的关注变为</a:t>
            </a:r>
            <a:r>
              <a:rPr lang="en-US" b="false" i="false" strike="noStrike" u="none" sz="1600">
                <a:solidFill>
                  <a:srgbClr val="01518E"/>
                </a:solidFill>
                <a:latin typeface="DejaVu Math TeX Gyre"/>
                <a:ea typeface="DejaVu Math TeX Gyre"/>
                <a:cs typeface="DejaVu Math TeX Gyre"/>
                <a:sym typeface="DejaVu Math TeX Gyre"/>
              </a:rPr>
              <a:t>0</a:t>
            </a: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；趋近于</a:t>
            </a:r>
            <a:r>
              <a:rPr lang="en-US" b="false" i="false" strike="noStrike" u="none" sz="1600">
                <a:solidFill>
                  <a:srgbClr val="01518E"/>
                </a:solidFill>
                <a:latin typeface="DejaVu Math TeX Gyre"/>
                <a:ea typeface="DejaVu Math TeX Gyre"/>
                <a:cs typeface="DejaVu Math TeX Gyre"/>
                <a:sym typeface="DejaVu Math TeX Gyre"/>
              </a:rPr>
              <a:t>1</a:t>
            </a: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时，对邻居的关注按正常计算。</a:t>
            </a:r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l" indent="-203200" marL="203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为了正确地训练这些门控向量，我们可以使用与块引导损失类似的监督信号。对于节点𝑢及其对应的数据块𝑏</a:t>
            </a:r>
            <a:r>
              <a:rPr lang="en-US" b="false" i="false" strike="noStrike" u="none" sz="1600">
                <a:solidFill>
                  <a:srgbClr val="01518E"/>
                </a:solidFill>
                <a:latin typeface="DejaVu Math TeX Gyre"/>
                <a:ea typeface="DejaVu Math TeX Gyre"/>
                <a:cs typeface="DejaVu Math TeX Gyre"/>
                <a:sym typeface="DejaVu Math TeX Gyre"/>
              </a:rPr>
              <a:t>(</a:t>
            </a: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𝑢</a:t>
            </a:r>
            <a:r>
              <a:rPr lang="en-US" b="false" i="false" strike="noStrike" u="none" sz="1600">
                <a:solidFill>
                  <a:srgbClr val="01518E"/>
                </a:solidFill>
                <a:latin typeface="DejaVu Math TeX Gyre"/>
                <a:ea typeface="DejaVu Math TeX Gyre"/>
                <a:cs typeface="DejaVu Math TeX Gyre"/>
                <a:sym typeface="DejaVu Math TeX Gyre"/>
              </a:rPr>
              <a:t>)</a:t>
            </a: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，我们创建一个多热向量</a:t>
            </a:r>
            <a:r>
              <a:rPr lang="en-US" b="false" i="false" strike="noStrike" u="none" sz="1600">
                <a:solidFill>
                  <a:srgbClr val="01518E"/>
                </a:solidFill>
                <a:latin typeface="DejaVu Math TeX Gyre"/>
                <a:ea typeface="DejaVu Math TeX Gyre"/>
                <a:cs typeface="DejaVu Math TeX Gyre"/>
                <a:sym typeface="DejaVu Math TeX Gyre"/>
              </a:rPr>
              <a:t> </a:t>
            </a: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，前𝑏</a:t>
            </a:r>
            <a:r>
              <a:rPr lang="en-US" b="false" i="false" strike="noStrike" u="none" sz="1600">
                <a:solidFill>
                  <a:srgbClr val="01518E"/>
                </a:solidFill>
                <a:latin typeface="DejaVu Math TeX Gyre"/>
                <a:ea typeface="DejaVu Math TeX Gyre"/>
                <a:cs typeface="DejaVu Math TeX Gyre"/>
                <a:sym typeface="DejaVu Math TeX Gyre"/>
              </a:rPr>
              <a:t>(</a:t>
            </a: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𝑢</a:t>
            </a:r>
            <a:r>
              <a:rPr lang="en-US" b="false" i="false" strike="noStrike" u="none" sz="1600">
                <a:solidFill>
                  <a:srgbClr val="01518E"/>
                </a:solidFill>
                <a:latin typeface="DejaVu Math TeX Gyre"/>
                <a:ea typeface="DejaVu Math TeX Gyre"/>
                <a:cs typeface="DejaVu Math TeX Gyre"/>
                <a:sym typeface="DejaVu Math TeX Gyre"/>
              </a:rPr>
              <a:t>)−1</a:t>
            </a: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项为零，后𝑡</a:t>
            </a:r>
            <a:r>
              <a:rPr lang="en-US" b="false" i="false" strike="noStrike" u="none" sz="1600">
                <a:solidFill>
                  <a:srgbClr val="01518E"/>
                </a:solidFill>
                <a:latin typeface="DejaVu Math TeX Gyre"/>
                <a:ea typeface="DejaVu Math TeX Gyre"/>
                <a:cs typeface="DejaVu Math TeX Gyre"/>
                <a:sym typeface="DejaVu Math TeX Gyre"/>
              </a:rPr>
              <a:t>−b(</a:t>
            </a: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𝑢</a:t>
            </a:r>
            <a:r>
              <a:rPr lang="en-US" b="false" i="false" strike="noStrike" u="none" sz="1600">
                <a:solidFill>
                  <a:srgbClr val="01518E"/>
                </a:solidFill>
                <a:latin typeface="DejaVu Math TeX Gyre"/>
                <a:ea typeface="DejaVu Math TeX Gyre"/>
                <a:cs typeface="DejaVu Math TeX Gyre"/>
                <a:sym typeface="DejaVu Math TeX Gyre"/>
              </a:rPr>
              <a:t>)+ 1</a:t>
            </a: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项为</a:t>
            </a:r>
            <a:r>
              <a:rPr lang="en-US" b="false" i="false" strike="noStrike" u="none" sz="1600">
                <a:solidFill>
                  <a:srgbClr val="01518E"/>
                </a:solidFill>
                <a:latin typeface="DejaVu Math TeX Gyre"/>
                <a:ea typeface="DejaVu Math TeX Gyre"/>
                <a:cs typeface="DejaVu Math TeX Gyre"/>
                <a:sym typeface="DejaVu Math TeX Gyre"/>
              </a:rPr>
              <a:t>1</a:t>
            </a: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，并计算二元交叉熵损失为</a:t>
            </a:r>
            <a:r>
              <a:rPr lang="en-US" b="false" i="false" strike="noStrike" u="none" sz="1600">
                <a:solidFill>
                  <a:srgbClr val="01518E"/>
                </a:solidFill>
                <a:latin typeface="DejaVu Math TeX Gyre"/>
                <a:ea typeface="DejaVu Math TeX Gyre"/>
                <a:cs typeface="DejaVu Math TeX Gyre"/>
                <a:sym typeface="DejaVu Math TeX Gyre"/>
              </a:rPr>
              <a:t>: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6898005" y="1756410"/>
            <a:ext cx="3100705" cy="50990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r="0" t="0" b="0"/>
          <a:stretch>
            <a:fillRect/>
          </a:stretch>
        </p:blipFill>
        <p:spPr>
          <a:xfrm rot="0" flipH="false" flipV="false">
            <a:off x="605155" y="1756410"/>
            <a:ext cx="4536440" cy="351218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r="0" t="0" b="0"/>
          <a:stretch>
            <a:fillRect/>
          </a:stretch>
        </p:blipFill>
        <p:spPr>
          <a:xfrm rot="0" flipH="false" flipV="false">
            <a:off x="6737985" y="4607560"/>
            <a:ext cx="3834765" cy="661035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677839" y="110848"/>
            <a:ext cx="3928533" cy="64516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effectLst>
                  <a:outerShdw dir="2700000" dist="38100" blurRad="38100" algn="tl" rotWithShape="false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rPr>
              <a:t>Architecture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285750" y="4477385"/>
            <a:ext cx="11515090" cy="249491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noAutofit/>
          </a:bodyPr>
          <a:lstStyle/>
          <a:p>
            <a:pPr algn="l" indent="-203200" marL="203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  <a:defRPr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整体的损失函数：</a:t>
            </a:r>
            <a:endParaRPr lang="en-US" sz="1100"/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l" indent="-203200" marL="203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其中，</a:t>
            </a:r>
            <a:r>
              <a:rPr lang="en-US" b="false" i="false" strike="noStrike" u="none" sz="1600">
                <a:solidFill>
                  <a:srgbClr val="01518E"/>
                </a:solidFill>
                <a:latin typeface="DejaVu Math TeX Gyre"/>
                <a:ea typeface="DejaVu Math TeX Gyre"/>
                <a:cs typeface="DejaVu Math TeX Gyre"/>
                <a:sym typeface="DejaVu Math TeX Gyre"/>
              </a:rPr>
              <a:t> </a:t>
            </a: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和</a:t>
            </a:r>
            <a:r>
              <a:rPr lang="en-US" b="false" i="true" strike="noStrike" u="none" sz="1600">
                <a:solidFill>
                  <a:srgbClr val="01518E"/>
                </a:solidFill>
                <a:latin typeface="DejaVu Math TeX Gyre"/>
                <a:ea typeface="DejaVu Math TeX Gyre"/>
                <a:cs typeface="DejaVu Math TeX Gyre"/>
                <a:sym typeface="DejaVu Math TeX Gyre"/>
              </a:rPr>
              <a:t> </a:t>
            </a: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 是超参数。这种损失保证了：</a:t>
            </a:r>
          </a:p>
          <a:p>
            <a:pPr algn="l" indent="-203200" marL="203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(a)当邻居节点和目标节点来自不同的数据块时，我们仍然希望最相关的专家具有更高的重要性;</a:t>
            </a:r>
          </a:p>
          <a:p>
            <a:pPr algn="l" indent="-203200" marL="203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(b)当选择正确的专家时，专家从训练中获得其识别的输入(新邻居的影响低，老邻居/熟悉邻居的影响高)。</a:t>
            </a:r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2492375" y="4724400"/>
            <a:ext cx="3482340" cy="76517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r="0" t="0" b="0"/>
          <a:stretch>
            <a:fillRect/>
          </a:stretch>
        </p:blipFill>
        <p:spPr>
          <a:xfrm rot="0" flipH="false" flipV="false">
            <a:off x="1261110" y="756285"/>
            <a:ext cx="9564370" cy="3830955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677839" y="110848"/>
            <a:ext cx="3928533" cy="64516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effectLst>
                  <a:outerShdw dir="2700000" dist="38100" blurRad="38100" algn="tl" rotWithShape="false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rPr>
              <a:t>实验结果</a:t>
            </a:r>
            <a:endParaRPr lang="en-US" sz="1100"/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677545" y="888365"/>
            <a:ext cx="10497820" cy="319722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r="0" t="0" b="0"/>
          <a:stretch>
            <a:fillRect/>
          </a:stretch>
        </p:blipFill>
        <p:spPr>
          <a:xfrm rot="0" flipH="false" flipV="false">
            <a:off x="758190" y="4146550"/>
            <a:ext cx="5323840" cy="238569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r="0" t="0" b="0"/>
          <a:stretch>
            <a:fillRect/>
          </a:stretch>
        </p:blipFill>
        <p:spPr>
          <a:xfrm rot="0" flipH="false" flipV="false">
            <a:off x="6294755" y="4217670"/>
            <a:ext cx="4980305" cy="2216150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677839" y="110848"/>
            <a:ext cx="3928533" cy="64516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effectLst>
                  <a:outerShdw dir="2700000" dist="38100" blurRad="38100" algn="tl" rotWithShape="false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rPr>
              <a:t>总结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285750" y="818016"/>
            <a:ext cx="11619865" cy="415163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just" indent="-254000" marL="2540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  <a:defRPr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1.提出了 Dynamic Mixture-of-Experts (DyMoE) 架构</a:t>
            </a:r>
            <a:endParaRPr lang="en-US" sz="1100"/>
          </a:p>
          <a:p>
            <a:pPr algn="just" indent="-228600" marL="2286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8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动态扩展： 提出了一种模块化的架构，随着新数据块的到来，动态添加专门的专家网络，每个专家专门负责学习和记忆特定时间段的数据模式 。</a:t>
            </a:r>
          </a:p>
          <a:p>
            <a:pPr algn="just" indent="-228600" marL="2286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8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解耦旧知识： 通过这种设计，模型不再是“铁板一块”，而是由多个独立的专家组成，可以通过门控机制灵活地决定激活哪些旧专家来辅助新任务，或屏蔽哪些无关的旧专家 。</a:t>
            </a:r>
          </a:p>
          <a:p>
            <a:pPr algn="just" indent="-228600" marL="2286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8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邻居过滤：减少新邻居对旧节点拓扑结构的干扰。</a:t>
            </a:r>
          </a:p>
          <a:p>
            <a:pPr algn="just" indent="0">
              <a:lnSpc>
                <a:spcPct val="116666"/>
              </a:lnSpc>
            </a:pPr>
            <a:r>
              <a:rPr lang="en-US" b="false" i="false" strike="noStrike" u="non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just" indent="-254000" marL="2540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2.实现了 GNN 与 MoE 的深度融合 (Interleaving)</a:t>
            </a:r>
          </a:p>
          <a:p>
            <a:pPr algn="just" indent="-228600" marL="2286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8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层级融合：对于图神经网络来说，每一层的卷积都在发生信息融合， 不同于仅在输出层使用 MoE，作者将 DyMoE 模块嵌入到 GNN 的每一层中。</a:t>
            </a:r>
          </a:p>
          <a:p>
            <a:pPr algn="just" indent="0">
              <a:lnSpc>
                <a:spcPct val="116666"/>
              </a:lnSpc>
            </a:pPr>
            <a:r>
              <a:rPr lang="en-US" b="false" i="false" strike="noStrike" u="non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just" indent="0">
              <a:lnSpc>
                <a:spcPct val="116666"/>
              </a:lnSpc>
            </a:pPr>
            <a:r>
              <a:rPr lang="en-US" b="false" i="false" strike="noStrike" u="non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677839" y="110848"/>
            <a:ext cx="3928533" cy="64516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effectLst>
                  <a:outerShdw dir="2700000" dist="38100" blurRad="38100" algn="tl" rotWithShape="false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rPr>
              <a:t>Abstract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285750" y="818016"/>
            <a:ext cx="11619865" cy="238061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just" indent="-304800" marL="3048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  <a:defRPr/>
            </a:pPr>
            <a:r>
              <a:rPr lang="en-US" b="true" i="false" strike="noStrike" u="none" sz="24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研究背景：</a:t>
            </a:r>
            <a:endParaRPr lang="en-US" sz="1100"/>
          </a:p>
          <a:p>
            <a:pPr algn="just" indent="-254000" lvl="1" marL="711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现实世界中的图数据（如推荐系统、社交网络）通常是动态演变的。数据不是一次性全部给出，而是随着时间推移以“</a:t>
            </a:r>
            <a:r>
              <a:rPr lang="en-US" b="tru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数据块</a:t>
            </a: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”的形式序列化到达 。</a:t>
            </a:r>
          </a:p>
          <a:p>
            <a:pPr algn="just" indent="-254000" lvl="1" marL="711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现有解决方案：为了解决这个问题，研究者引入了持续学习。现有方法主要包括正则化、经验回放和参数隔离等技术 。</a:t>
            </a:r>
          </a:p>
          <a:p>
            <a:pPr algn="just" indent="0">
              <a:lnSpc>
                <a:spcPct val="116666"/>
              </a:lnSpc>
            </a:pPr>
            <a:r>
              <a:rPr lang="en-US" b="false" i="false" strike="noStrike" u="non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1524635" y="3179445"/>
            <a:ext cx="8952865" cy="3181985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677839" y="110848"/>
            <a:ext cx="3928533" cy="64516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effectLst>
                  <a:outerShdw dir="2700000" dist="38100" blurRad="38100" algn="tl" rotWithShape="false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rPr>
              <a:t>Abstract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285750" y="818016"/>
            <a:ext cx="11619865" cy="164211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just" indent="-304800" marL="3048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  <a:defRPr/>
            </a:pPr>
            <a:r>
              <a:rPr lang="en-US" b="true" i="false" strike="noStrike" u="none" sz="24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研究动机 (Motivation)：</a:t>
            </a:r>
            <a:endParaRPr lang="en-US" sz="1100"/>
          </a:p>
          <a:p>
            <a:pPr algn="just" indent="-254000" lvl="1" marL="711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A. 忽视了图数据的非独立同分布特性：</a:t>
            </a:r>
          </a:p>
          <a:p>
            <a:pPr algn="just" indent="-254000" lvl="1" marL="711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在视觉或语言领域，新数据通常</a:t>
            </a:r>
            <a:r>
              <a:rPr lang="en-US" b="tru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不会改变旧数据的分布</a:t>
            </a: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。但在图领域，新加入的数据块（节点/边）会与旧数据连接，这可能</a:t>
            </a:r>
            <a:r>
              <a:rPr lang="en-US" b="tru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彻底改变原有图的拓扑结构和分布 </a:t>
            </a: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。</a:t>
            </a:r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356235" y="4484370"/>
            <a:ext cx="11291570" cy="193802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just" indent="-254000" lvl="1" marL="711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  <a:defRPr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B. 图神经网络特有的“混合感受野”挑战：</a:t>
            </a:r>
            <a:endParaRPr lang="en-US" sz="1100"/>
          </a:p>
          <a:p>
            <a:pPr algn="just" indent="-254000" lvl="1" marL="711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现象： 在图神经网络（GNN）中，一个节点在进行消息聚合时，其感受野内的邻居节点可能来自完全不同的时间段的数据 。</a:t>
            </a:r>
          </a:p>
          <a:p>
            <a:pPr algn="just" indent="-254000" lvl="1" marL="711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挑战： 简单的模型无法区分这些邻居的时间属性，将它们混在一起处理会导致信息干扰。需要一种机制，能够让特定的专家网络专门处理特定时间段的邻居信息 。</a:t>
            </a:r>
          </a:p>
        </p:txBody>
      </p:sp>
      <p:grpSp>
        <p:nvGrpSpPr>
          <p:cNvPr name="Group 5" id="5"/>
          <p:cNvGrpSpPr/>
          <p:nvPr/>
        </p:nvGrpSpPr>
        <p:grpSpPr>
          <a:xfrm>
            <a:off x="6515735" y="2459990"/>
            <a:ext cx="2954020" cy="2095500"/>
            <a:chOff x="6515735" y="2459990"/>
            <a:chExt cx="2954020" cy="2095500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0" r="0" t="0" b="0"/>
            <a:stretch>
              <a:fillRect/>
            </a:stretch>
          </p:blipFill>
          <p:spPr>
            <a:xfrm rot="0" flipH="false" flipV="false">
              <a:off x="6926580" y="2459990"/>
              <a:ext cx="2543175" cy="2095500"/>
            </a:xfrm>
            <a:prstGeom prst="rect">
              <a:avLst/>
            </a:prstGeom>
            <a:ln w="12700">
              <a:noFill/>
              <a:prstDash val="solid"/>
            </a:ln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3"/>
            <a:srcRect l="0" r="0" t="0" b="0"/>
            <a:stretch>
              <a:fillRect/>
            </a:stretch>
          </p:blipFill>
          <p:spPr>
            <a:xfrm rot="0" flipH="false" flipV="false">
              <a:off x="6515735" y="2906395"/>
              <a:ext cx="521970" cy="271145"/>
            </a:xfrm>
            <a:prstGeom prst="rect">
              <a:avLst/>
            </a:prstGeom>
            <a:ln w="12700">
              <a:noFill/>
              <a:prstDash val="solid"/>
            </a:ln>
          </p:spPr>
        </p:pic>
      </p:grpSp>
      <p:grpSp>
        <p:nvGrpSpPr>
          <p:cNvPr name="Group 8" id="8"/>
          <p:cNvGrpSpPr/>
          <p:nvPr/>
        </p:nvGrpSpPr>
        <p:grpSpPr>
          <a:xfrm>
            <a:off x="1327785" y="2809240"/>
            <a:ext cx="3565525" cy="1361440"/>
            <a:chOff x="1327785" y="2809240"/>
            <a:chExt cx="3565525" cy="1361440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4"/>
            <a:srcRect l="0" r="0" t="0" b="0"/>
            <a:stretch>
              <a:fillRect/>
            </a:stretch>
          </p:blipFill>
          <p:spPr>
            <a:xfrm rot="0" flipH="false" flipV="false">
              <a:off x="1576070" y="2845435"/>
              <a:ext cx="3317240" cy="1325245"/>
            </a:xfrm>
            <a:prstGeom prst="rect">
              <a:avLst/>
            </a:prstGeom>
            <a:ln w="12700">
              <a:noFill/>
              <a:prstDash val="solid"/>
            </a:ln>
          </p:spPr>
        </p:pic>
        <p:sp>
          <p:nvSpPr>
            <p:cNvPr name="AutoShape 10" id="10"/>
            <p:cNvSpPr/>
            <p:nvPr/>
          </p:nvSpPr>
          <p:spPr>
            <a:xfrm rot="0" flipH="false" flipV="false">
              <a:off x="1327785" y="2809240"/>
              <a:ext cx="1247775" cy="36830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noFill/>
              <a:prstDash val="solid"/>
            </a:ln>
          </p:spPr>
          <p:txBody>
            <a:bodyPr anchor="t" rtlCol="false" wrap="square" lIns="91440" rIns="91440" tIns="45720" bIns="45720">
              <a:spAutoFit/>
            </a:bodyPr>
            <a:lstStyle/>
            <a:p>
              <a:pPr algn="l" indent="0">
                <a:lnSpc>
                  <a:spcPct val="100000"/>
                </a:lnSpc>
                <a:defRPr/>
              </a:pPr>
              <a:r>
                <a:rPr lang="en-US" b="false" i="false" strike="noStrike" u="none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en-US" sz="1100"/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677839" y="110848"/>
            <a:ext cx="3928533" cy="64516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effectLst>
                  <a:outerShdw dir="2700000" dist="38100" blurRad="38100" algn="tl" rotWithShape="false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rPr>
              <a:t>Abstract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285750" y="818016"/>
            <a:ext cx="11619865" cy="275018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just" indent="-304800" marL="3048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  <a:defRPr/>
            </a:pPr>
            <a:r>
              <a:rPr lang="en-US" b="true" i="false" strike="noStrike" u="none" sz="24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研究动机 (Motivation)：</a:t>
            </a:r>
            <a:endParaRPr lang="en-US" sz="1100"/>
          </a:p>
          <a:p>
            <a:pPr algn="just" indent="-254000" lvl="1" marL="711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C. “不可分割单元”导致的灵活性缺失问题：现有的图增量学习方法（如 EWC）通常将旧模型视为一个不可分割的整体，</a:t>
            </a:r>
            <a:r>
              <a:rPr lang="en-US" b="tru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对所有旧参数施加统一强度的正则化或保护</a:t>
            </a: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。</a:t>
            </a:r>
          </a:p>
          <a:p>
            <a:pPr algn="just" indent="-254000" lvl="1" marL="711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实际上，不同的历史数据块对学习当前新任务的价值是不同的。与</a:t>
            </a:r>
            <a:r>
              <a:rPr lang="en-US" b="tru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新任务高度相关的旧知识</a:t>
            </a: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应该允许模型积极调用。与</a:t>
            </a:r>
            <a:r>
              <a:rPr lang="en-US" b="tru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新任务差异巨大的旧知识</a:t>
            </a: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，强行关联会有害，应该被严格保护以防遗忘。</a:t>
            </a:r>
          </a:p>
          <a:p>
            <a:pPr algn="just" indent="0" lvl="1" marL="457200">
              <a:lnSpc>
                <a:spcPct val="116666"/>
              </a:lnSpc>
            </a:pPr>
            <a:r>
              <a:rPr lang="en-US" b="false" i="false" strike="noStrike" u="non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459740" y="3375660"/>
            <a:ext cx="11069320" cy="2750185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677839" y="110848"/>
            <a:ext cx="3928533" cy="64516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rPr>
              <a:t>核心思想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285750" y="817880"/>
            <a:ext cx="10356850" cy="507047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noAutofit/>
          </a:bodyPr>
          <a:lstStyle/>
          <a:p>
            <a:pPr algn="just" indent="-254000" marL="2540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  <a:defRPr/>
            </a:pPr>
            <a:r>
              <a:rPr lang="en-US" b="tru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传统的专家混合(MoE)模型：</a:t>
            </a:r>
            <a:endParaRPr lang="en-US" sz="1100"/>
          </a:p>
          <a:p>
            <a:pPr algn="just" indent="0" lvl="1" marL="457200">
              <a:lnSpc>
                <a:spcPct val="116666"/>
              </a:lnSpc>
            </a:pPr>
            <a:r>
              <a:rPr lang="en-US" b="false" i="false" strike="noStrike" u="non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just" indent="-254000" lvl="1" marL="711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传统的专家混合(MoE)模型创建具有相同架构的网络，并使用加权和门控机制来组合网络的输出。初始化后，专家数量固定。</a:t>
            </a:r>
          </a:p>
          <a:p>
            <a:pPr algn="just" indent="0" lvl="1" marL="457200">
              <a:lnSpc>
                <a:spcPct val="116666"/>
              </a:lnSpc>
            </a:pPr>
            <a:r>
              <a:rPr lang="en-US" b="false" i="false" strike="noStrike" u="non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just" indent="0" lvl="1" marL="457200">
              <a:lnSpc>
                <a:spcPct val="116666"/>
              </a:lnSpc>
            </a:pPr>
            <a:r>
              <a:rPr lang="en-US" b="false" i="false" strike="noStrike" u="non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just" indent="-254000" lvl="1" marL="711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在所有数据下，</a:t>
            </a:r>
          </a:p>
          <a:p>
            <a:pPr algn="just" indent="0" lvl="1" marL="457200">
              <a:lnSpc>
                <a:spcPct val="116666"/>
              </a:lnSpc>
            </a:pPr>
            <a:r>
              <a:rPr lang="en-US" b="false" i="false" strike="noStrike" u="non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just" indent="0" lvl="1" marL="457200">
              <a:lnSpc>
                <a:spcPct val="116666"/>
              </a:lnSpc>
            </a:pPr>
            <a:r>
              <a:rPr lang="en-US" b="false" i="false" strike="noStrike" u="non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just" indent="0" lvl="1" marL="457200">
              <a:lnSpc>
                <a:spcPct val="116666"/>
              </a:lnSpc>
            </a:pPr>
            <a:r>
              <a:rPr lang="en-US" b="false" i="false" strike="noStrike" u="non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just" indent="0" lvl="1" marL="457200">
              <a:lnSpc>
                <a:spcPct val="116666"/>
              </a:lnSpc>
            </a:pPr>
            <a:r>
              <a:rPr lang="en-US" b="false" i="false" strike="noStrike" u="non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just" indent="-254000" lvl="1" marL="711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𝑠 (·,·)是相似度度量，𝒈  是每个专家的门控向量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3349625" y="2558415"/>
            <a:ext cx="3347720" cy="51879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r="0" t="0" b="0"/>
          <a:stretch>
            <a:fillRect/>
          </a:stretch>
        </p:blipFill>
        <p:spPr>
          <a:xfrm rot="0" flipH="false" flipV="false">
            <a:off x="2842895" y="3738245"/>
            <a:ext cx="5068570" cy="749300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677839" y="110848"/>
            <a:ext cx="3928533" cy="64516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effectLst>
                  <a:outerShdw dir="2700000" dist="38100" blurRad="38100" algn="tl" rotWithShape="false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rPr>
              <a:t>Architecture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285750" y="818016"/>
            <a:ext cx="11619865" cy="82994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just" indent="-254000" marL="2540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  <a:defRPr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DyMoE由三部分组成，分别是GNN网络部分，门控选择专家部分，以及邻居选择部分</a:t>
            </a:r>
            <a:endParaRPr lang="en-US" sz="1100"/>
          </a:p>
          <a:p>
            <a:pPr algn="just" indent="0" lvl="1" marL="457200">
              <a:lnSpc>
                <a:spcPct val="116666"/>
              </a:lnSpc>
            </a:pPr>
            <a:r>
              <a:rPr lang="en-US" b="false" i="false" strike="noStrike" u="non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815975" y="1675765"/>
            <a:ext cx="10706100" cy="4341495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677839" y="110848"/>
            <a:ext cx="3928533" cy="64516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effectLst>
                  <a:outerShdw dir="2700000" dist="38100" blurRad="38100" algn="tl" rotWithShape="false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rPr>
              <a:t>Architecture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285750" y="818016"/>
            <a:ext cx="11619865" cy="82994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just" indent="-254000" lvl="1" marL="711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  <a:defRPr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分类损失：</a:t>
            </a:r>
            <a:endParaRPr lang="en-US" sz="1100"/>
          </a:p>
          <a:p>
            <a:pPr algn="just" indent="0" lvl="1" marL="457200">
              <a:lnSpc>
                <a:spcPct val="116666"/>
              </a:lnSpc>
            </a:pPr>
            <a:r>
              <a:rPr lang="en-US" b="false" i="false" strike="noStrike" u="non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5094605" y="1818005"/>
            <a:ext cx="6183630" cy="322262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noAutofit/>
          </a:bodyPr>
          <a:lstStyle/>
          <a:p>
            <a:pPr algn="l" indent="-228600" marL="2286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  <a:defRPr/>
            </a:pPr>
            <a:r>
              <a:rPr lang="en-US" b="false" i="false" strike="noStrike" u="none" sz="18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我们为每个新数据分配一个新专家，使用门控机制选择专家输出。一个当在新数据块𝑡上训练时，我们只优化新专家网络和所有门控向量，具体为:</a:t>
            </a:r>
            <a:endParaRPr lang="en-US" sz="1100"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751840" y="1647825"/>
            <a:ext cx="2411095" cy="3882390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r="0" t="0" b="0"/>
          <a:stretch>
            <a:fillRect/>
          </a:stretch>
        </p:blipFill>
        <p:spPr>
          <a:xfrm rot="0" flipH="false" flipV="false">
            <a:off x="5810885" y="3256915"/>
            <a:ext cx="4178935" cy="645160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677839" y="110848"/>
            <a:ext cx="3928533" cy="64516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effectLst>
                  <a:outerShdw dir="2700000" dist="38100" blurRad="38100" algn="tl" rotWithShape="false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rPr>
              <a:t>Architecture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285750" y="817880"/>
            <a:ext cx="5141595" cy="58483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noAutofit/>
          </a:bodyPr>
          <a:lstStyle/>
          <a:p>
            <a:pPr algn="just" indent="-254000" lvl="1" marL="711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  <a:defRPr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数据块引导损失：</a:t>
            </a:r>
            <a:endParaRPr lang="en-US" sz="1100"/>
          </a:p>
          <a:p>
            <a:pPr algn="just" indent="0" lvl="1" marL="457200">
              <a:lnSpc>
                <a:spcPct val="116666"/>
              </a:lnSpc>
            </a:pPr>
            <a:r>
              <a:rPr lang="en-US" b="false" i="false" strike="noStrike" u="non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5593080" y="1235710"/>
            <a:ext cx="6183630" cy="438721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noAutofit/>
          </a:bodyPr>
          <a:lstStyle/>
          <a:p>
            <a:pPr algn="l" indent="-203200" marL="203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  <a:defRPr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因为新专家是随机初始化的，模型可能会</a:t>
            </a:r>
            <a:r>
              <a:rPr lang="en-US" b="tru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倾向于使用原来已经训练好的旧专家。</a:t>
            </a:r>
            <a:endParaRPr lang="en-US" sz="1100"/>
          </a:p>
          <a:p>
            <a:pPr algn="l" indent="-203200" marL="203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当新数据t到来时，将特定的训练数据分配给新增加的专家，所以提出了一个</a:t>
            </a:r>
            <a:r>
              <a:rPr lang="en-US" b="tru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块引导损失</a:t>
            </a: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来训练门向量，以正确分配专家。</a:t>
            </a:r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l" indent="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</a:p>
          <a:p>
            <a:pPr algn="l" indent="-203200" marL="203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但是只拿最新的数据块来训练模型，所有这些样本都将具有相同的数据块索引，从而导致模型始终使用最后一个专家，所以数据中会回放少量以前数据的样本。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495935" y="2072640"/>
            <a:ext cx="4930775" cy="297751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r="0" t="0" b="0"/>
          <a:stretch>
            <a:fillRect/>
          </a:stretch>
        </p:blipFill>
        <p:spPr>
          <a:xfrm rot="0" flipH="false" flipV="false">
            <a:off x="6169025" y="2690495"/>
            <a:ext cx="4879975" cy="371475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r="0" t="14106" b="0"/>
          <a:stretch>
            <a:fillRect/>
          </a:stretch>
        </p:blipFill>
        <p:spPr>
          <a:xfrm rot="0" flipH="false" flipV="false">
            <a:off x="7726045" y="4552315"/>
            <a:ext cx="2057400" cy="305435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677839" y="110848"/>
            <a:ext cx="3928533" cy="645160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ctr" indent="0">
              <a:lnSpc>
                <a:spcPct val="100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effectLst>
                  <a:outerShdw dir="2700000" dist="38100" blurRad="38100" algn="tl" rotWithShape="false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微软雅黑"/>
                <a:sym typeface="微软雅黑"/>
              </a:rPr>
              <a:t>Architecture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285750" y="818016"/>
            <a:ext cx="11619865" cy="2525395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anchor="t" rtlCol="false" wrap="square" lIns="91440" rIns="91440" tIns="45720" bIns="45720">
            <a:spAutoFit/>
          </a:bodyPr>
          <a:lstStyle/>
          <a:p>
            <a:pPr algn="just" indent="-254000" lvl="1" marL="7112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  <a:defRPr/>
            </a:pPr>
            <a:r>
              <a:rPr lang="en-US" b="false" i="false" strike="noStrike" u="none" sz="20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图块引导损失(GBL)：</a:t>
            </a:r>
            <a:endParaRPr lang="en-US" sz="1100"/>
          </a:p>
          <a:p>
            <a:pPr algn="just" indent="-203200" lvl="1" marL="6604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背景：在传统的增量学习（比如图片分类）中，新任务的图片是独立的，不会去改变旧任务里的图片。但在图增量学习中，情况完全不同：</a:t>
            </a:r>
          </a:p>
          <a:p>
            <a:pPr algn="just" indent="-203200" lvl="1" marL="6604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当新数据块到来时，会带来新边，而图神经网络依靠聚合邻居信息来更新节点特征，这意味着，一个旧节点在 最新时刻 的“感受野”，不仅包含它原本的老邻居，还有外加新出现的新邻居。</a:t>
            </a:r>
          </a:p>
          <a:p>
            <a:pPr algn="just" indent="-203200" lvl="1" marL="6604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问题：从本质上讲，图中修改的拓扑导致旧模型偏离其原始预测并导致性能下降。</a:t>
            </a:r>
          </a:p>
          <a:p>
            <a:pPr algn="just" indent="-203200" lvl="1" marL="660400">
              <a:lnSpc>
                <a:spcPct val="116666"/>
              </a:lnSpc>
              <a:buClr>
                <a:srgbClr val="01518E"/>
              </a:buClr>
              <a:buFont typeface="Wingdings"/>
              <a:buChar char="n"/>
            </a:pPr>
            <a:r>
              <a:rPr lang="en-US" b="false" i="false" strike="noStrike" u="none" sz="1600">
                <a:solidFill>
                  <a:srgbClr val="01518E"/>
                </a:solidFill>
                <a:latin typeface="微软雅黑"/>
                <a:ea typeface="微软雅黑"/>
                <a:cs typeface="微软雅黑"/>
                <a:sym typeface="微软雅黑"/>
              </a:rPr>
              <a:t>动机：希望专家对旧数据的邻居进行选择，忽略新加入的邻居的特征。</a:t>
            </a:r>
          </a:p>
          <a:p>
            <a:pPr algn="just" indent="0" lvl="1" marL="457200">
              <a:lnSpc>
                <a:spcPct val="116666"/>
              </a:lnSpc>
            </a:pPr>
            <a:r>
              <a:rPr lang="en-US" b="false" i="false" strike="noStrike" u="non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3363595" y="3135630"/>
            <a:ext cx="4876165" cy="3293110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