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9" r:id="rId3"/>
    <p:sldId id="258" r:id="rId4"/>
    <p:sldId id="259" r:id="rId5"/>
    <p:sldId id="257" r:id="rId6"/>
    <p:sldId id="260" r:id="rId7"/>
    <p:sldId id="270" r:id="rId8"/>
    <p:sldId id="262" r:id="rId9"/>
    <p:sldId id="271" r:id="rId10"/>
    <p:sldId id="263" r:id="rId11"/>
    <p:sldId id="264" r:id="rId12"/>
    <p:sldId id="272" r:id="rId13"/>
    <p:sldId id="266" r:id="rId14"/>
    <p:sldId id="26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p:restoredTop sz="88838" autoAdjust="0"/>
  </p:normalViewPr>
  <p:slideViewPr>
    <p:cSldViewPr snapToGrid="0">
      <p:cViewPr varScale="1">
        <p:scale>
          <a:sx n="117" d="100"/>
          <a:sy n="117" d="100"/>
        </p:scale>
        <p:origin x="2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0931C-B145-5346-B6A1-26BC9DF35108}" type="datetimeFigureOut">
              <a:rPr kumimoji="1" lang="zh-CN" altLang="en-US" smtClean="0"/>
              <a:t>2025/12/11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27520-9C89-194D-826E-02530ADF0B6D}" type="slidenum">
              <a:rPr kumimoji="1" lang="zh-CN" altLang="en-US" smtClean="0"/>
              <a:t>‹#›</a:t>
            </a:fld>
            <a:endParaRPr kumimoji="1" lang="zh-CN" altLang="en-US"/>
          </a:p>
        </p:txBody>
      </p:sp>
    </p:spTree>
    <p:extLst>
      <p:ext uri="{BB962C8B-B14F-4D97-AF65-F5344CB8AC3E}">
        <p14:creationId xmlns:p14="http://schemas.microsoft.com/office/powerpoint/2010/main" val="1124579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基于特征驱动的高斯分布位置估计的小目标检测</a:t>
            </a:r>
          </a:p>
        </p:txBody>
      </p:sp>
      <p:sp>
        <p:nvSpPr>
          <p:cNvPr id="4" name="灯片编号占位符 3"/>
          <p:cNvSpPr>
            <a:spLocks noGrp="1"/>
          </p:cNvSpPr>
          <p:nvPr>
            <p:ph type="sldNum" sz="quarter" idx="5"/>
          </p:nvPr>
        </p:nvSpPr>
        <p:spPr/>
        <p:txBody>
          <a:bodyPr/>
          <a:lstStyle/>
          <a:p>
            <a:fld id="{9C227520-9C89-194D-826E-02530ADF0B6D}" type="slidenum">
              <a:rPr kumimoji="1" lang="zh-CN" altLang="en-US" smtClean="0"/>
              <a:t>1</a:t>
            </a:fld>
            <a:endParaRPr kumimoji="1" lang="zh-CN" altLang="en-US"/>
          </a:p>
        </p:txBody>
      </p:sp>
    </p:spTree>
    <p:extLst>
      <p:ext uri="{BB962C8B-B14F-4D97-AF65-F5344CB8AC3E}">
        <p14:creationId xmlns:p14="http://schemas.microsoft.com/office/powerpoint/2010/main" val="3976475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FB737-48E3-8308-1CA4-49E76C9E70F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D29EE1B-62F3-91ED-BD90-A99B47BB0CA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3810878-FCA3-AE8C-43C7-6F2874C975F0}"/>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9D78D281-91AB-30C8-84EF-295C95DCAC3F}"/>
              </a:ext>
            </a:extLst>
          </p:cNvPr>
          <p:cNvSpPr>
            <a:spLocks noGrp="1"/>
          </p:cNvSpPr>
          <p:nvPr>
            <p:ph type="sldNum" sz="quarter" idx="5"/>
          </p:nvPr>
        </p:nvSpPr>
        <p:spPr/>
        <p:txBody>
          <a:bodyPr/>
          <a:lstStyle/>
          <a:p>
            <a:fld id="{9C227520-9C89-194D-826E-02530ADF0B6D}" type="slidenum">
              <a:rPr kumimoji="1" lang="zh-CN" altLang="en-US" smtClean="0"/>
              <a:t>10</a:t>
            </a:fld>
            <a:endParaRPr kumimoji="1" lang="zh-CN" altLang="en-US"/>
          </a:p>
        </p:txBody>
      </p:sp>
    </p:spTree>
    <p:extLst>
      <p:ext uri="{BB962C8B-B14F-4D97-AF65-F5344CB8AC3E}">
        <p14:creationId xmlns:p14="http://schemas.microsoft.com/office/powerpoint/2010/main" val="1090435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15AB1-1138-E230-0C46-75AB42308D2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BB8E879-4F8C-F777-6D94-905AA63FED2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78A99A7-886A-BFCE-4A00-6E26AF3A690F}"/>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A3CAA272-A47D-F6DF-35C6-EA1385ADAB8F}"/>
              </a:ext>
            </a:extLst>
          </p:cNvPr>
          <p:cNvSpPr>
            <a:spLocks noGrp="1"/>
          </p:cNvSpPr>
          <p:nvPr>
            <p:ph type="sldNum" sz="quarter" idx="5"/>
          </p:nvPr>
        </p:nvSpPr>
        <p:spPr/>
        <p:txBody>
          <a:bodyPr/>
          <a:lstStyle/>
          <a:p>
            <a:fld id="{9C227520-9C89-194D-826E-02530ADF0B6D}" type="slidenum">
              <a:rPr kumimoji="1" lang="zh-CN" altLang="en-US" smtClean="0"/>
              <a:t>11</a:t>
            </a:fld>
            <a:endParaRPr kumimoji="1" lang="zh-CN" altLang="en-US"/>
          </a:p>
        </p:txBody>
      </p:sp>
    </p:spTree>
    <p:extLst>
      <p:ext uri="{BB962C8B-B14F-4D97-AF65-F5344CB8AC3E}">
        <p14:creationId xmlns:p14="http://schemas.microsoft.com/office/powerpoint/2010/main" val="3237710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3EC74-B706-5AE9-AF80-6C88BD9E43D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6804491-4A00-1120-AB4C-226FC46E175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6D5AC2F-3CED-D3B1-0817-230B0739EF2A}"/>
              </a:ext>
            </a:extLst>
          </p:cNvPr>
          <p:cNvSpPr>
            <a:spLocks noGrp="1"/>
          </p:cNvSpPr>
          <p:nvPr>
            <p:ph type="body" idx="1"/>
          </p:nvPr>
        </p:nvSpPr>
        <p:spPr/>
        <p:txBody>
          <a:bodyPr/>
          <a:lstStyle/>
          <a:p>
            <a:pPr algn="l"/>
            <a:endParaRPr lang="zh-CN" altLang="en-US" b="0" i="0" dirty="0">
              <a:solidFill>
                <a:srgbClr val="F7F8FC"/>
              </a:solidFill>
              <a:effectLst/>
              <a:latin typeface="system-ui"/>
            </a:endParaRPr>
          </a:p>
        </p:txBody>
      </p:sp>
      <p:sp>
        <p:nvSpPr>
          <p:cNvPr id="4" name="灯片编号占位符 3">
            <a:extLst>
              <a:ext uri="{FF2B5EF4-FFF2-40B4-BE49-F238E27FC236}">
                <a16:creationId xmlns:a16="http://schemas.microsoft.com/office/drawing/2014/main" id="{3DE69D64-4BD7-78FC-D37F-D13448AF73EE}"/>
              </a:ext>
            </a:extLst>
          </p:cNvPr>
          <p:cNvSpPr>
            <a:spLocks noGrp="1"/>
          </p:cNvSpPr>
          <p:nvPr>
            <p:ph type="sldNum" sz="quarter" idx="5"/>
          </p:nvPr>
        </p:nvSpPr>
        <p:spPr/>
        <p:txBody>
          <a:bodyPr/>
          <a:lstStyle/>
          <a:p>
            <a:fld id="{9C227520-9C89-194D-826E-02530ADF0B6D}" type="slidenum">
              <a:rPr kumimoji="1" lang="zh-CN" altLang="en-US" smtClean="0"/>
              <a:t>12</a:t>
            </a:fld>
            <a:endParaRPr kumimoji="1" lang="zh-CN" altLang="en-US"/>
          </a:p>
        </p:txBody>
      </p:sp>
    </p:spTree>
    <p:extLst>
      <p:ext uri="{BB962C8B-B14F-4D97-AF65-F5344CB8AC3E}">
        <p14:creationId xmlns:p14="http://schemas.microsoft.com/office/powerpoint/2010/main" val="1447184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A87DC-9556-5B52-1D5E-87C68631F26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EA0F16E-5BBA-1612-14D4-D556F69C804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B745DF6-D87B-C62B-A53A-B7F16BF8F159}"/>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5DAFB3CB-FE4A-F27A-126B-1E9C92E25F4A}"/>
              </a:ext>
            </a:extLst>
          </p:cNvPr>
          <p:cNvSpPr>
            <a:spLocks noGrp="1"/>
          </p:cNvSpPr>
          <p:nvPr>
            <p:ph type="sldNum" sz="quarter" idx="5"/>
          </p:nvPr>
        </p:nvSpPr>
        <p:spPr/>
        <p:txBody>
          <a:bodyPr/>
          <a:lstStyle/>
          <a:p>
            <a:fld id="{9C227520-9C89-194D-826E-02530ADF0B6D}" type="slidenum">
              <a:rPr kumimoji="1" lang="zh-CN" altLang="en-US" smtClean="0"/>
              <a:t>13</a:t>
            </a:fld>
            <a:endParaRPr kumimoji="1" lang="zh-CN" altLang="en-US"/>
          </a:p>
        </p:txBody>
      </p:sp>
    </p:spTree>
    <p:extLst>
      <p:ext uri="{BB962C8B-B14F-4D97-AF65-F5344CB8AC3E}">
        <p14:creationId xmlns:p14="http://schemas.microsoft.com/office/powerpoint/2010/main" val="1384829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9FC3B-106C-B64A-311E-A11D0F3286E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8A0D0CB-BFCC-D018-C045-DBA8B27D5B2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86CC83A-4B56-CDB3-C4D5-7DA3E4EA707D}"/>
              </a:ext>
            </a:extLst>
          </p:cNvPr>
          <p:cNvSpPr>
            <a:spLocks noGrp="1"/>
          </p:cNvSpPr>
          <p:nvPr>
            <p:ph type="body" idx="1"/>
          </p:nvPr>
        </p:nvSpPr>
        <p:spPr/>
        <p:txBody>
          <a:bodyPr/>
          <a:lstStyle/>
          <a:p>
            <a:r>
              <a:rPr lang="zh-CN" altLang="en-US" b="0" i="0" dirty="0">
                <a:solidFill>
                  <a:srgbClr val="F7F8FC"/>
                </a:solidFill>
                <a:effectLst/>
                <a:latin typeface="system-ui"/>
              </a:rPr>
              <a:t>不同的分布建模方法</a:t>
            </a:r>
            <a:endParaRPr lang="en-US" altLang="zh-CN" b="0" i="0" dirty="0">
              <a:solidFill>
                <a:srgbClr val="F7F8FC"/>
              </a:solidFill>
              <a:effectLst/>
              <a:latin typeface="system-ui"/>
            </a:endParaRPr>
          </a:p>
          <a:p>
            <a:r>
              <a:rPr lang="zh-CN" altLang="en-US" b="0" i="0" dirty="0">
                <a:solidFill>
                  <a:srgbClr val="F7F8FC"/>
                </a:solidFill>
                <a:effectLst/>
                <a:latin typeface="system-ui"/>
              </a:rPr>
              <a:t>信息图 </a:t>
            </a:r>
            <a:r>
              <a:rPr lang="el-GR" altLang="zh-CN" b="0" i="0" dirty="0">
                <a:solidFill>
                  <a:srgbClr val="F7F8FC"/>
                </a:solidFill>
                <a:effectLst/>
                <a:latin typeface="KaTeX_Main"/>
              </a:rPr>
              <a:t>σ</a:t>
            </a:r>
            <a:r>
              <a:rPr lang="zh-CN" altLang="en-US" b="0" i="0" dirty="0">
                <a:solidFill>
                  <a:srgbClr val="F7F8FC"/>
                </a:solidFill>
                <a:effectLst/>
                <a:latin typeface="system-ui"/>
              </a:rPr>
              <a:t>通过多种方式引导分布图的预测</a:t>
            </a:r>
            <a:endParaRPr lang="en-US" altLang="zh-CN" b="0" i="0" dirty="0">
              <a:solidFill>
                <a:srgbClr val="F7F8FC"/>
              </a:solidFill>
              <a:effectLst/>
              <a:latin typeface="system-ui"/>
            </a:endParaRPr>
          </a:p>
          <a:p>
            <a:r>
              <a:rPr lang="zh-CN" altLang="en-US" b="0" i="0" dirty="0">
                <a:solidFill>
                  <a:srgbClr val="F7F8FC"/>
                </a:solidFill>
                <a:effectLst/>
                <a:latin typeface="system-ui"/>
              </a:rPr>
              <a:t>不同的融合策略：逐元素相乘和拼接均导致性能下降。逐元素相加（</a:t>
            </a:r>
            <a:r>
              <a:rPr lang="en" altLang="zh-CN" b="0" i="0" dirty="0">
                <a:solidFill>
                  <a:srgbClr val="F7F8FC"/>
                </a:solidFill>
                <a:effectLst/>
                <a:latin typeface="system-ui"/>
              </a:rPr>
              <a:t>element-wise addition</a:t>
            </a:r>
            <a:r>
              <a:rPr lang="zh-CN" altLang="en" b="0" i="0" dirty="0">
                <a:solidFill>
                  <a:srgbClr val="F7F8FC"/>
                </a:solidFill>
                <a:effectLst/>
                <a:latin typeface="system-ui"/>
              </a:rPr>
              <a:t>）</a:t>
            </a:r>
            <a:r>
              <a:rPr lang="zh-CN" altLang="en-US" b="0" i="0" dirty="0">
                <a:solidFill>
                  <a:srgbClr val="F7F8FC"/>
                </a:solidFill>
                <a:effectLst/>
                <a:latin typeface="system-ui"/>
              </a:rPr>
              <a:t>被证明是最有效的融合方式，逐元素相乘会通过放大或缩小特征值引入非线性变化，从而造成关键信息的丢失。</a:t>
            </a:r>
            <a:endParaRPr kumimoji="1" lang="zh-CN" altLang="en-US" dirty="0"/>
          </a:p>
        </p:txBody>
      </p:sp>
      <p:sp>
        <p:nvSpPr>
          <p:cNvPr id="4" name="灯片编号占位符 3">
            <a:extLst>
              <a:ext uri="{FF2B5EF4-FFF2-40B4-BE49-F238E27FC236}">
                <a16:creationId xmlns:a16="http://schemas.microsoft.com/office/drawing/2014/main" id="{1FFE3538-4110-A2E0-DB60-10FD630FECF9}"/>
              </a:ext>
            </a:extLst>
          </p:cNvPr>
          <p:cNvSpPr>
            <a:spLocks noGrp="1"/>
          </p:cNvSpPr>
          <p:nvPr>
            <p:ph type="sldNum" sz="quarter" idx="5"/>
          </p:nvPr>
        </p:nvSpPr>
        <p:spPr/>
        <p:txBody>
          <a:bodyPr/>
          <a:lstStyle/>
          <a:p>
            <a:fld id="{9C227520-9C89-194D-826E-02530ADF0B6D}" type="slidenum">
              <a:rPr kumimoji="1" lang="zh-CN" altLang="en-US" smtClean="0"/>
              <a:t>14</a:t>
            </a:fld>
            <a:endParaRPr kumimoji="1" lang="zh-CN" altLang="en-US"/>
          </a:p>
        </p:txBody>
      </p:sp>
    </p:spTree>
    <p:extLst>
      <p:ext uri="{BB962C8B-B14F-4D97-AF65-F5344CB8AC3E}">
        <p14:creationId xmlns:p14="http://schemas.microsoft.com/office/powerpoint/2010/main" val="269975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图片其实就是二维的信息</a:t>
            </a:r>
          </a:p>
        </p:txBody>
      </p:sp>
      <p:sp>
        <p:nvSpPr>
          <p:cNvPr id="4" name="灯片编号占位符 3"/>
          <p:cNvSpPr>
            <a:spLocks noGrp="1"/>
          </p:cNvSpPr>
          <p:nvPr>
            <p:ph type="sldNum" sz="quarter" idx="5"/>
          </p:nvPr>
        </p:nvSpPr>
        <p:spPr/>
        <p:txBody>
          <a:bodyPr/>
          <a:lstStyle/>
          <a:p>
            <a:fld id="{9C227520-9C89-194D-826E-02530ADF0B6D}" type="slidenum">
              <a:rPr kumimoji="1" lang="zh-CN" altLang="en-US" smtClean="0"/>
              <a:t>2</a:t>
            </a:fld>
            <a:endParaRPr kumimoji="1" lang="zh-CN" altLang="en-US"/>
          </a:p>
        </p:txBody>
      </p:sp>
    </p:spTree>
    <p:extLst>
      <p:ext uri="{BB962C8B-B14F-4D97-AF65-F5344CB8AC3E}">
        <p14:creationId xmlns:p14="http://schemas.microsoft.com/office/powerpoint/2010/main" val="1310702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b="1" i="0" dirty="0">
                <a:solidFill>
                  <a:srgbClr val="F7F8FC"/>
                </a:solidFill>
                <a:effectLst/>
                <a:latin typeface="system-ui"/>
              </a:rPr>
              <a:t>y ~ m</a:t>
            </a:r>
            <a:r>
              <a:rPr lang="zh-CN" altLang="en" b="0" i="0" dirty="0">
                <a:solidFill>
                  <a:srgbClr val="F7F8FC"/>
                </a:solidFill>
                <a:effectLst/>
                <a:latin typeface="system-ui"/>
              </a:rPr>
              <a:t>：</a:t>
            </a:r>
            <a:r>
              <a:rPr lang="zh-CN" altLang="en-US" b="0" i="0" dirty="0">
                <a:solidFill>
                  <a:srgbClr val="F7F8FC"/>
                </a:solidFill>
                <a:effectLst/>
                <a:latin typeface="system-ui"/>
              </a:rPr>
              <a:t>表示 </a:t>
            </a:r>
            <a:r>
              <a:rPr lang="en" altLang="zh-CN" b="0" i="0" dirty="0">
                <a:solidFill>
                  <a:srgbClr val="F7F8FC"/>
                </a:solidFill>
                <a:effectLst/>
                <a:latin typeface="system-ui"/>
              </a:rPr>
              <a:t>y </a:t>
            </a:r>
            <a:r>
              <a:rPr lang="zh-CN" altLang="en-US" b="0" i="0" dirty="0">
                <a:solidFill>
                  <a:srgbClr val="F7F8FC"/>
                </a:solidFill>
                <a:effectLst/>
                <a:latin typeface="system-ui"/>
              </a:rPr>
              <a:t>是从某个概率分布 </a:t>
            </a:r>
            <a:r>
              <a:rPr lang="en" altLang="zh-CN" b="0" i="0" dirty="0">
                <a:solidFill>
                  <a:srgbClr val="F7F8FC"/>
                </a:solidFill>
                <a:effectLst/>
                <a:latin typeface="system-ui"/>
              </a:rPr>
              <a:t>m </a:t>
            </a:r>
            <a:r>
              <a:rPr lang="zh-CN" altLang="en-US" b="0" i="0" dirty="0">
                <a:solidFill>
                  <a:srgbClr val="F7F8FC"/>
                </a:solidFill>
                <a:effectLst/>
                <a:latin typeface="system-ui"/>
              </a:rPr>
              <a:t>中采样出来的随机变量。</a:t>
            </a:r>
          </a:p>
          <a:p>
            <a:endParaRPr kumimoji="1" lang="zh-CN" altLang="en-US" dirty="0"/>
          </a:p>
        </p:txBody>
      </p:sp>
      <p:sp>
        <p:nvSpPr>
          <p:cNvPr id="4" name="灯片编号占位符 3"/>
          <p:cNvSpPr>
            <a:spLocks noGrp="1"/>
          </p:cNvSpPr>
          <p:nvPr>
            <p:ph type="sldNum" sz="quarter" idx="5"/>
          </p:nvPr>
        </p:nvSpPr>
        <p:spPr/>
        <p:txBody>
          <a:bodyPr/>
          <a:lstStyle/>
          <a:p>
            <a:fld id="{9C227520-9C89-194D-826E-02530ADF0B6D}" type="slidenum">
              <a:rPr kumimoji="1" lang="zh-CN" altLang="en-US" smtClean="0"/>
              <a:t>3</a:t>
            </a:fld>
            <a:endParaRPr kumimoji="1" lang="zh-CN" altLang="en-US"/>
          </a:p>
        </p:txBody>
      </p:sp>
    </p:spTree>
    <p:extLst>
      <p:ext uri="{BB962C8B-B14F-4D97-AF65-F5344CB8AC3E}">
        <p14:creationId xmlns:p14="http://schemas.microsoft.com/office/powerpoint/2010/main" val="2385529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F7F8FC"/>
                </a:solidFill>
                <a:effectLst/>
                <a:latin typeface="system-ui"/>
              </a:rPr>
              <a:t>如图 </a:t>
            </a:r>
            <a:r>
              <a:rPr lang="en-US" altLang="zh-CN" b="0" i="0" dirty="0">
                <a:solidFill>
                  <a:srgbClr val="F7F8FC"/>
                </a:solidFill>
                <a:effectLst/>
                <a:latin typeface="system-ui"/>
              </a:rPr>
              <a:t>2 </a:t>
            </a:r>
            <a:r>
              <a:rPr lang="zh-CN" altLang="en-US" b="0" i="0" dirty="0">
                <a:solidFill>
                  <a:srgbClr val="F7F8FC"/>
                </a:solidFill>
                <a:effectLst/>
                <a:latin typeface="system-ui"/>
              </a:rPr>
              <a:t>所示，给定输入图像 </a:t>
            </a:r>
            <a:r>
              <a:rPr lang="en" altLang="zh-CN" b="0" i="0" dirty="0">
                <a:solidFill>
                  <a:srgbClr val="F7F8FC"/>
                </a:solidFill>
                <a:effectLst/>
                <a:latin typeface="KaTeX_Main"/>
              </a:rPr>
              <a:t>X</a:t>
            </a:r>
            <a:r>
              <a:rPr lang="en" altLang="zh-CN" b="0" i="1" dirty="0">
                <a:solidFill>
                  <a:srgbClr val="F7F8FC"/>
                </a:solidFill>
                <a:effectLst/>
                <a:latin typeface="KaTeX_Math"/>
              </a:rPr>
              <a:t>X</a:t>
            </a:r>
            <a:r>
              <a:rPr lang="zh-CN" altLang="en" b="0" i="0" dirty="0">
                <a:solidFill>
                  <a:srgbClr val="F7F8FC"/>
                </a:solidFill>
                <a:effectLst/>
                <a:latin typeface="system-ui"/>
              </a:rPr>
              <a:t>，</a:t>
            </a:r>
            <a:r>
              <a:rPr lang="zh-CN" altLang="en-US" b="0" i="0" dirty="0">
                <a:solidFill>
                  <a:srgbClr val="F7F8FC"/>
                </a:solidFill>
                <a:effectLst/>
                <a:latin typeface="system-ui"/>
              </a:rPr>
              <a:t>首先通过骨干网络构建从 </a:t>
            </a:r>
            <a:r>
              <a:rPr lang="en" altLang="zh-CN" b="0" i="0" dirty="0">
                <a:solidFill>
                  <a:srgbClr val="F7F8FC"/>
                </a:solidFill>
                <a:effectLst/>
                <a:latin typeface="KaTeX_Main"/>
              </a:rPr>
              <a:t>P2</a:t>
            </a:r>
            <a:r>
              <a:rPr lang="en" altLang="zh-CN" b="0" i="1" dirty="0">
                <a:solidFill>
                  <a:srgbClr val="F7F8FC"/>
                </a:solidFill>
                <a:effectLst/>
                <a:latin typeface="KaTeX_Math"/>
              </a:rPr>
              <a:t>P</a:t>
            </a:r>
            <a:r>
              <a:rPr lang="en" altLang="zh-CN" b="0" i="0" dirty="0">
                <a:solidFill>
                  <a:srgbClr val="F7F8FC"/>
                </a:solidFill>
                <a:effectLst/>
                <a:latin typeface="KaTeX_Main"/>
              </a:rPr>
              <a:t>2​</a:t>
            </a:r>
            <a:r>
              <a:rPr lang="en" altLang="zh-CN" b="0" i="0" dirty="0">
                <a:solidFill>
                  <a:srgbClr val="F7F8FC"/>
                </a:solidFill>
                <a:effectLst/>
                <a:latin typeface="system-ui"/>
              </a:rPr>
              <a:t> </a:t>
            </a:r>
            <a:r>
              <a:rPr lang="zh-CN" altLang="en-US" b="0" i="0" dirty="0">
                <a:solidFill>
                  <a:srgbClr val="F7F8FC"/>
                </a:solidFill>
                <a:effectLst/>
                <a:latin typeface="system-ui"/>
              </a:rPr>
              <a:t>到 </a:t>
            </a:r>
            <a:r>
              <a:rPr lang="en" altLang="zh-CN" b="0" i="0" dirty="0">
                <a:solidFill>
                  <a:srgbClr val="F7F8FC"/>
                </a:solidFill>
                <a:effectLst/>
                <a:latin typeface="KaTeX_Main"/>
              </a:rPr>
              <a:t>P5</a:t>
            </a:r>
            <a:r>
              <a:rPr lang="en" altLang="zh-CN" b="0" i="1" dirty="0">
                <a:solidFill>
                  <a:srgbClr val="F7F8FC"/>
                </a:solidFill>
                <a:effectLst/>
                <a:latin typeface="KaTeX_Math"/>
              </a:rPr>
              <a:t>P</a:t>
            </a:r>
            <a:r>
              <a:rPr lang="en" altLang="zh-CN" b="0" i="0" dirty="0">
                <a:solidFill>
                  <a:srgbClr val="F7F8FC"/>
                </a:solidFill>
                <a:effectLst/>
                <a:latin typeface="KaTeX_Main"/>
              </a:rPr>
              <a:t>5​</a:t>
            </a:r>
            <a:r>
              <a:rPr lang="en" altLang="zh-CN" b="0" i="0" dirty="0">
                <a:solidFill>
                  <a:srgbClr val="F7F8FC"/>
                </a:solidFill>
                <a:effectLst/>
                <a:latin typeface="system-ui"/>
              </a:rPr>
              <a:t> </a:t>
            </a:r>
            <a:r>
              <a:rPr lang="zh-CN" altLang="en-US" b="0" i="0" dirty="0">
                <a:solidFill>
                  <a:srgbClr val="F7F8FC"/>
                </a:solidFill>
                <a:effectLst/>
                <a:latin typeface="system-ui"/>
              </a:rPr>
              <a:t>的特征金字塔。其中，</a:t>
            </a:r>
            <a:r>
              <a:rPr lang="en" altLang="zh-CN" b="0" i="0" dirty="0">
                <a:solidFill>
                  <a:srgbClr val="F7F8FC"/>
                </a:solidFill>
                <a:effectLst/>
                <a:latin typeface="KaTeX_Main"/>
              </a:rPr>
              <a:t>P2</a:t>
            </a:r>
            <a:r>
              <a:rPr lang="en" altLang="zh-CN" b="0" i="1" dirty="0">
                <a:solidFill>
                  <a:srgbClr val="F7F8FC"/>
                </a:solidFill>
                <a:effectLst/>
                <a:latin typeface="KaTeX_Math"/>
              </a:rPr>
              <a:t>P</a:t>
            </a:r>
            <a:r>
              <a:rPr lang="en" altLang="zh-CN" b="0" i="0" dirty="0">
                <a:solidFill>
                  <a:srgbClr val="F7F8FC"/>
                </a:solidFill>
                <a:effectLst/>
                <a:latin typeface="KaTeX_Main"/>
              </a:rPr>
              <a:t>2​</a:t>
            </a:r>
            <a:r>
              <a:rPr lang="en" altLang="zh-CN" b="0" i="0" dirty="0">
                <a:solidFill>
                  <a:srgbClr val="F7F8FC"/>
                </a:solidFill>
                <a:effectLst/>
                <a:latin typeface="system-ui"/>
              </a:rPr>
              <a:t> </a:t>
            </a:r>
            <a:r>
              <a:rPr lang="zh-CN" altLang="en-US" b="0" i="0" dirty="0">
                <a:solidFill>
                  <a:srgbClr val="F7F8FC"/>
                </a:solidFill>
                <a:effectLst/>
                <a:latin typeface="system-ui"/>
              </a:rPr>
              <a:t>层主要负责微小目标的检测，因此我们的增强机制专门作用于该层。</a:t>
            </a:r>
          </a:p>
          <a:p>
            <a:pPr algn="l"/>
            <a:r>
              <a:rPr lang="zh-CN" altLang="en-US" b="0" i="0" dirty="0">
                <a:solidFill>
                  <a:srgbClr val="F7F8FC"/>
                </a:solidFill>
                <a:effectLst/>
                <a:latin typeface="system-ui"/>
              </a:rPr>
              <a:t>具体流程如下：</a:t>
            </a:r>
          </a:p>
          <a:p>
            <a:pPr algn="l">
              <a:buFont typeface="+mj-lt"/>
              <a:buAutoNum type="arabicPeriod"/>
            </a:pPr>
            <a:r>
              <a:rPr lang="zh-CN" altLang="en-US" b="0" i="0" dirty="0">
                <a:solidFill>
                  <a:srgbClr val="F7F8FC"/>
                </a:solidFill>
                <a:effectLst/>
                <a:latin typeface="system-ui"/>
              </a:rPr>
              <a:t>信息图生成：首先对 </a:t>
            </a:r>
            <a:r>
              <a:rPr lang="en" altLang="zh-CN" b="0" i="0" dirty="0">
                <a:solidFill>
                  <a:srgbClr val="F7F8FC"/>
                </a:solidFill>
                <a:effectLst/>
                <a:latin typeface="KaTeX_Main"/>
              </a:rPr>
              <a:t>P2</a:t>
            </a:r>
            <a:r>
              <a:rPr lang="en" altLang="zh-CN" b="0" i="1" dirty="0">
                <a:solidFill>
                  <a:srgbClr val="F7F8FC"/>
                </a:solidFill>
                <a:effectLst/>
                <a:latin typeface="KaTeX_Math"/>
              </a:rPr>
              <a:t>P</a:t>
            </a:r>
            <a:r>
              <a:rPr lang="en" altLang="zh-CN" b="0" i="0" dirty="0">
                <a:solidFill>
                  <a:srgbClr val="F7F8FC"/>
                </a:solidFill>
                <a:effectLst/>
                <a:latin typeface="KaTeX_Main"/>
              </a:rPr>
              <a:t>2​</a:t>
            </a:r>
            <a:r>
              <a:rPr lang="en" altLang="zh-CN" b="0" i="0" dirty="0">
                <a:solidFill>
                  <a:srgbClr val="F7F8FC"/>
                </a:solidFill>
                <a:effectLst/>
                <a:latin typeface="system-ui"/>
              </a:rPr>
              <a:t> </a:t>
            </a:r>
            <a:r>
              <a:rPr lang="zh-CN" altLang="en-US" b="0" i="0" dirty="0">
                <a:solidFill>
                  <a:srgbClr val="F7F8FC"/>
                </a:solidFill>
                <a:effectLst/>
                <a:latin typeface="system-ui"/>
              </a:rPr>
              <a:t>进行量化，以无监督方式估计其信息图（</a:t>
            </a:r>
            <a:r>
              <a:rPr lang="en" altLang="zh-CN" b="0" i="0" dirty="0">
                <a:solidFill>
                  <a:srgbClr val="F7F8FC"/>
                </a:solidFill>
                <a:effectLst/>
                <a:latin typeface="system-ui"/>
              </a:rPr>
              <a:t>information map</a:t>
            </a:r>
            <a:r>
              <a:rPr lang="zh-CN" altLang="en" b="0" i="0" dirty="0">
                <a:solidFill>
                  <a:srgbClr val="F7F8FC"/>
                </a:solidFill>
                <a:effectLst/>
                <a:latin typeface="system-ui"/>
              </a:rPr>
              <a:t>） </a:t>
            </a:r>
            <a:r>
              <a:rPr lang="el-GR" altLang="zh-CN" b="0" i="0" dirty="0" err="1">
                <a:solidFill>
                  <a:srgbClr val="F7F8FC"/>
                </a:solidFill>
                <a:effectLst/>
                <a:latin typeface="KaTeX_Main"/>
              </a:rPr>
              <a:t>σ</a:t>
            </a:r>
            <a:r>
              <a:rPr lang="el-GR" altLang="zh-CN" b="0" i="1" dirty="0" err="1">
                <a:solidFill>
                  <a:srgbClr val="F7F8FC"/>
                </a:solidFill>
                <a:effectLst/>
                <a:latin typeface="KaTeX_Math"/>
              </a:rPr>
              <a:t>σ</a:t>
            </a:r>
            <a:r>
              <a:rPr lang="zh-CN" altLang="el-GR" b="0" i="0" dirty="0">
                <a:solidFill>
                  <a:srgbClr val="F7F8FC"/>
                </a:solidFill>
                <a:effectLst/>
                <a:latin typeface="system-ui"/>
              </a:rPr>
              <a:t>。</a:t>
            </a:r>
            <a:r>
              <a:rPr lang="zh-CN" altLang="en-US" b="0" i="0" dirty="0">
                <a:solidFill>
                  <a:srgbClr val="F7F8FC"/>
                </a:solidFill>
                <a:effectLst/>
                <a:latin typeface="system-ui"/>
              </a:rPr>
              <a:t>该图反映了各像素所包含的信息量</a:t>
            </a:r>
            <a:r>
              <a:rPr lang="en-US" altLang="zh-CN" b="0" i="0" dirty="0">
                <a:solidFill>
                  <a:srgbClr val="F7F8FC"/>
                </a:solidFill>
                <a:effectLst/>
                <a:latin typeface="system-ui"/>
              </a:rPr>
              <a:t>——</a:t>
            </a:r>
            <a:r>
              <a:rPr lang="zh-CN" altLang="en-US" b="0" i="0" dirty="0">
                <a:solidFill>
                  <a:srgbClr val="F7F8FC"/>
                </a:solidFill>
                <a:effectLst/>
                <a:latin typeface="system-ui"/>
              </a:rPr>
              <a:t>显著目标区域（如微小物体）具有更高的信息量，因而被自然突出。</a:t>
            </a:r>
          </a:p>
          <a:p>
            <a:pPr algn="l">
              <a:buFont typeface="+mj-lt"/>
              <a:buAutoNum type="arabicPeriod"/>
            </a:pPr>
            <a:r>
              <a:rPr lang="zh-CN" altLang="en-US" b="0" i="0" dirty="0">
                <a:solidFill>
                  <a:srgbClr val="F7F8FC"/>
                </a:solidFill>
                <a:effectLst/>
                <a:latin typeface="system-ui"/>
              </a:rPr>
              <a:t>位置高斯分布图预测：随后，利用 </a:t>
            </a:r>
            <a:r>
              <a:rPr lang="en" altLang="zh-CN" b="0" i="0" dirty="0">
                <a:solidFill>
                  <a:srgbClr val="F7F8FC"/>
                </a:solidFill>
                <a:effectLst/>
                <a:latin typeface="KaTeX_Main"/>
              </a:rPr>
              <a:t>P2</a:t>
            </a:r>
            <a:r>
              <a:rPr lang="en" altLang="zh-CN" b="0" i="1" dirty="0">
                <a:solidFill>
                  <a:srgbClr val="F7F8FC"/>
                </a:solidFill>
                <a:effectLst/>
                <a:latin typeface="KaTeX_Math"/>
              </a:rPr>
              <a:t>P</a:t>
            </a:r>
            <a:r>
              <a:rPr lang="en" altLang="zh-CN" b="0" i="0" dirty="0">
                <a:solidFill>
                  <a:srgbClr val="F7F8FC"/>
                </a:solidFill>
                <a:effectLst/>
                <a:latin typeface="KaTeX_Main"/>
              </a:rPr>
              <a:t>2​</a:t>
            </a:r>
            <a:r>
              <a:rPr lang="en" altLang="zh-CN" b="0" i="0" dirty="0">
                <a:solidFill>
                  <a:srgbClr val="F7F8FC"/>
                </a:solidFill>
                <a:effectLst/>
                <a:latin typeface="system-ui"/>
              </a:rPr>
              <a:t> </a:t>
            </a:r>
            <a:r>
              <a:rPr lang="zh-CN" altLang="en-US" b="0" i="0" dirty="0">
                <a:solidFill>
                  <a:srgbClr val="F7F8FC"/>
                </a:solidFill>
                <a:effectLst/>
                <a:latin typeface="system-ui"/>
              </a:rPr>
              <a:t>到 </a:t>
            </a:r>
            <a:r>
              <a:rPr lang="en" altLang="zh-CN" b="0" i="0" dirty="0">
                <a:solidFill>
                  <a:srgbClr val="F7F8FC"/>
                </a:solidFill>
                <a:effectLst/>
                <a:latin typeface="KaTeX_Main"/>
              </a:rPr>
              <a:t>P4</a:t>
            </a:r>
            <a:r>
              <a:rPr lang="en" altLang="zh-CN" b="0" i="1" dirty="0">
                <a:solidFill>
                  <a:srgbClr val="F7F8FC"/>
                </a:solidFill>
                <a:effectLst/>
                <a:latin typeface="KaTeX_Math"/>
              </a:rPr>
              <a:t>P</a:t>
            </a:r>
            <a:r>
              <a:rPr lang="en" altLang="zh-CN" b="0" i="0" dirty="0">
                <a:solidFill>
                  <a:srgbClr val="F7F8FC"/>
                </a:solidFill>
                <a:effectLst/>
                <a:latin typeface="KaTeX_Main"/>
              </a:rPr>
              <a:t>4​</a:t>
            </a:r>
            <a:r>
              <a:rPr lang="en" altLang="zh-CN" b="0" i="0" dirty="0">
                <a:solidFill>
                  <a:srgbClr val="F7F8FC"/>
                </a:solidFill>
                <a:effectLst/>
                <a:latin typeface="system-ui"/>
              </a:rPr>
              <a:t> </a:t>
            </a:r>
            <a:r>
              <a:rPr lang="zh-CN" altLang="en-US" b="0" i="0" dirty="0">
                <a:solidFill>
                  <a:srgbClr val="F7F8FC"/>
                </a:solidFill>
                <a:effectLst/>
                <a:latin typeface="system-ui"/>
              </a:rPr>
              <a:t>的多尺度特征，在信息图 </a:t>
            </a:r>
            <a:r>
              <a:rPr lang="el-GR" altLang="zh-CN" b="0" i="0" dirty="0" err="1">
                <a:solidFill>
                  <a:srgbClr val="F7F8FC"/>
                </a:solidFill>
                <a:effectLst/>
                <a:latin typeface="KaTeX_Main"/>
              </a:rPr>
              <a:t>σ</a:t>
            </a:r>
            <a:r>
              <a:rPr lang="el-GR" altLang="zh-CN" b="0" i="1" dirty="0" err="1">
                <a:solidFill>
                  <a:srgbClr val="F7F8FC"/>
                </a:solidFill>
                <a:effectLst/>
                <a:latin typeface="KaTeX_Math"/>
              </a:rPr>
              <a:t>σ</a:t>
            </a:r>
            <a:r>
              <a:rPr lang="el-GR" altLang="zh-CN" b="0" i="0" dirty="0">
                <a:solidFill>
                  <a:srgbClr val="F7F8FC"/>
                </a:solidFill>
                <a:effectLst/>
                <a:latin typeface="system-ui"/>
              </a:rPr>
              <a:t> </a:t>
            </a:r>
            <a:r>
              <a:rPr lang="zh-CN" altLang="en-US" b="0" i="0" dirty="0">
                <a:solidFill>
                  <a:srgbClr val="F7F8FC"/>
                </a:solidFill>
                <a:effectLst/>
                <a:latin typeface="system-ui"/>
              </a:rPr>
              <a:t>作为先验引导下，预测位置高斯分布图（</a:t>
            </a:r>
            <a:r>
              <a:rPr lang="en" altLang="zh-CN" b="0" i="0" dirty="0">
                <a:solidFill>
                  <a:srgbClr val="F7F8FC"/>
                </a:solidFill>
                <a:effectLst/>
                <a:latin typeface="system-ui"/>
              </a:rPr>
              <a:t>Position Gaussian Distribution Map</a:t>
            </a:r>
            <a:r>
              <a:rPr lang="zh-CN" altLang="en" b="0" i="0" dirty="0">
                <a:solidFill>
                  <a:srgbClr val="F7F8FC"/>
                </a:solidFill>
                <a:effectLst/>
                <a:latin typeface="system-ui"/>
              </a:rPr>
              <a:t>） </a:t>
            </a:r>
            <a:r>
              <a:rPr lang="en" altLang="zh-CN" b="0" i="0" dirty="0">
                <a:solidFill>
                  <a:srgbClr val="F7F8FC"/>
                </a:solidFill>
                <a:effectLst/>
                <a:latin typeface="KaTeX_Main"/>
              </a:rPr>
              <a:t>Mpd2</a:t>
            </a:r>
            <a:r>
              <a:rPr lang="en" altLang="zh-CN" b="0" i="1" dirty="0">
                <a:solidFill>
                  <a:srgbClr val="F7F8FC"/>
                </a:solidFill>
                <a:effectLst/>
                <a:latin typeface="KaTeX_Math"/>
              </a:rPr>
              <a:t>Mpd</a:t>
            </a:r>
            <a:r>
              <a:rPr lang="en" altLang="zh-CN" b="0" i="0" dirty="0">
                <a:solidFill>
                  <a:srgbClr val="F7F8FC"/>
                </a:solidFill>
                <a:effectLst/>
                <a:latin typeface="KaTeX_Main"/>
              </a:rPr>
              <a:t>2​</a:t>
            </a:r>
            <a:r>
              <a:rPr lang="zh-CN" altLang="en" b="0" i="0" dirty="0">
                <a:solidFill>
                  <a:srgbClr val="F7F8FC"/>
                </a:solidFill>
                <a:effectLst/>
                <a:latin typeface="system-ui"/>
              </a:rPr>
              <a:t>。</a:t>
            </a:r>
            <a:r>
              <a:rPr lang="zh-CN" altLang="en-US" b="0" i="0" dirty="0">
                <a:solidFill>
                  <a:srgbClr val="F7F8FC"/>
                </a:solidFill>
                <a:effectLst/>
                <a:latin typeface="system-ui"/>
              </a:rPr>
              <a:t>该分布图通过高斯混合建模，显式强调微小目标的位置与尺度，从而为 </a:t>
            </a:r>
            <a:r>
              <a:rPr lang="el-GR" altLang="zh-CN" b="0" i="0" dirty="0" err="1">
                <a:solidFill>
                  <a:srgbClr val="F7F8FC"/>
                </a:solidFill>
                <a:effectLst/>
                <a:latin typeface="KaTeX_Main"/>
              </a:rPr>
              <a:t>σ</a:t>
            </a:r>
            <a:r>
              <a:rPr lang="el-GR" altLang="zh-CN" b="0" i="1" dirty="0" err="1">
                <a:solidFill>
                  <a:srgbClr val="F7F8FC"/>
                </a:solidFill>
                <a:effectLst/>
                <a:latin typeface="KaTeX_Math"/>
              </a:rPr>
              <a:t>σ</a:t>
            </a:r>
            <a:r>
              <a:rPr lang="el-GR" altLang="zh-CN" b="0" i="0" dirty="0">
                <a:solidFill>
                  <a:srgbClr val="F7F8FC"/>
                </a:solidFill>
                <a:effectLst/>
                <a:latin typeface="system-ui"/>
              </a:rPr>
              <a:t> </a:t>
            </a:r>
            <a:r>
              <a:rPr lang="zh-CN" altLang="en-US" b="0" i="0" dirty="0">
                <a:solidFill>
                  <a:srgbClr val="F7F8FC"/>
                </a:solidFill>
                <a:effectLst/>
                <a:latin typeface="system-ui"/>
              </a:rPr>
              <a:t>提供额外监督，使其更加聚焦于微小目标。</a:t>
            </a:r>
          </a:p>
          <a:p>
            <a:pPr algn="l">
              <a:buFont typeface="+mj-lt"/>
              <a:buAutoNum type="arabicPeriod"/>
            </a:pPr>
            <a:r>
              <a:rPr lang="zh-CN" altLang="en-US" b="0" i="0" dirty="0">
                <a:solidFill>
                  <a:srgbClr val="F7F8FC"/>
                </a:solidFill>
                <a:effectLst/>
                <a:latin typeface="system-ui"/>
              </a:rPr>
              <a:t>特征增强与融合：信息图 </a:t>
            </a:r>
            <a:r>
              <a:rPr lang="el-GR" altLang="zh-CN" b="0" i="0" dirty="0" err="1">
                <a:solidFill>
                  <a:srgbClr val="F7F8FC"/>
                </a:solidFill>
                <a:effectLst/>
                <a:latin typeface="KaTeX_Main"/>
              </a:rPr>
              <a:t>σ</a:t>
            </a:r>
            <a:r>
              <a:rPr lang="el-GR" altLang="zh-CN" b="0" i="1" dirty="0" err="1">
                <a:solidFill>
                  <a:srgbClr val="F7F8FC"/>
                </a:solidFill>
                <a:effectLst/>
                <a:latin typeface="KaTeX_Math"/>
              </a:rPr>
              <a:t>σ</a:t>
            </a:r>
            <a:r>
              <a:rPr lang="el-GR" altLang="zh-CN" b="0" i="0" dirty="0">
                <a:solidFill>
                  <a:srgbClr val="F7F8FC"/>
                </a:solidFill>
                <a:effectLst/>
                <a:latin typeface="system-ui"/>
              </a:rPr>
              <a:t> </a:t>
            </a:r>
            <a:r>
              <a:rPr lang="zh-CN" altLang="en-US" b="0" i="0" dirty="0">
                <a:solidFill>
                  <a:srgbClr val="F7F8FC"/>
                </a:solidFill>
                <a:effectLst/>
                <a:latin typeface="system-ui"/>
              </a:rPr>
              <a:t>与分布图 </a:t>
            </a:r>
            <a:r>
              <a:rPr lang="en" altLang="zh-CN" b="0" i="0" dirty="0">
                <a:solidFill>
                  <a:srgbClr val="F7F8FC"/>
                </a:solidFill>
                <a:effectLst/>
                <a:latin typeface="KaTeX_Main"/>
              </a:rPr>
              <a:t>Mpd2</a:t>
            </a:r>
            <a:r>
              <a:rPr lang="en" altLang="zh-CN" b="0" i="1" dirty="0">
                <a:solidFill>
                  <a:srgbClr val="F7F8FC"/>
                </a:solidFill>
                <a:effectLst/>
                <a:latin typeface="KaTeX_Math"/>
              </a:rPr>
              <a:t>Mpd</a:t>
            </a:r>
            <a:r>
              <a:rPr lang="en" altLang="zh-CN" b="0" i="0" dirty="0">
                <a:solidFill>
                  <a:srgbClr val="F7F8FC"/>
                </a:solidFill>
                <a:effectLst/>
                <a:latin typeface="KaTeX_Main"/>
              </a:rPr>
              <a:t>2​</a:t>
            </a:r>
            <a:r>
              <a:rPr lang="en" altLang="zh-CN" b="0" i="0" dirty="0">
                <a:solidFill>
                  <a:srgbClr val="F7F8FC"/>
                </a:solidFill>
                <a:effectLst/>
                <a:latin typeface="system-ui"/>
              </a:rPr>
              <a:t> </a:t>
            </a:r>
            <a:r>
              <a:rPr lang="zh-CN" altLang="en-US" b="0" i="0" dirty="0">
                <a:solidFill>
                  <a:srgbClr val="F7F8FC"/>
                </a:solidFill>
                <a:effectLst/>
                <a:latin typeface="system-ui"/>
              </a:rPr>
              <a:t>共同作用于 </a:t>
            </a:r>
            <a:r>
              <a:rPr lang="en" altLang="zh-CN" b="0" i="0" dirty="0">
                <a:solidFill>
                  <a:srgbClr val="F7F8FC"/>
                </a:solidFill>
                <a:effectLst/>
                <a:latin typeface="KaTeX_Main"/>
              </a:rPr>
              <a:t>P2</a:t>
            </a:r>
            <a:r>
              <a:rPr lang="en" altLang="zh-CN" b="0" i="1" dirty="0">
                <a:solidFill>
                  <a:srgbClr val="F7F8FC"/>
                </a:solidFill>
                <a:effectLst/>
                <a:latin typeface="KaTeX_Math"/>
              </a:rPr>
              <a:t>P</a:t>
            </a:r>
            <a:r>
              <a:rPr lang="en" altLang="zh-CN" b="0" i="0" dirty="0">
                <a:solidFill>
                  <a:srgbClr val="F7F8FC"/>
                </a:solidFill>
                <a:effectLst/>
                <a:latin typeface="KaTeX_Main"/>
              </a:rPr>
              <a:t>2​</a:t>
            </a:r>
            <a:r>
              <a:rPr lang="zh-CN" altLang="en" b="0" i="0" dirty="0">
                <a:solidFill>
                  <a:srgbClr val="F7F8FC"/>
                </a:solidFill>
                <a:effectLst/>
                <a:latin typeface="system-ui"/>
              </a:rPr>
              <a:t>，</a:t>
            </a:r>
            <a:r>
              <a:rPr lang="zh-CN" altLang="en-US" b="0" i="0" dirty="0">
                <a:solidFill>
                  <a:srgbClr val="F7F8FC"/>
                </a:solidFill>
                <a:effectLst/>
                <a:latin typeface="system-ui"/>
              </a:rPr>
              <a:t>分别通过各自的注意力模块对信息损失区域进行增强。随后，两路增强后的特征被融合，生成增强后的特征图 </a:t>
            </a:r>
            <a:r>
              <a:rPr lang="en" altLang="zh-CN" b="0" i="0" dirty="0">
                <a:solidFill>
                  <a:srgbClr val="F7F8FC"/>
                </a:solidFill>
                <a:effectLst/>
                <a:latin typeface="KaTeX_Main"/>
              </a:rPr>
              <a:t>P2′</a:t>
            </a:r>
            <a:r>
              <a:rPr lang="en" altLang="zh-CN" b="0" i="1" dirty="0">
                <a:solidFill>
                  <a:srgbClr val="F7F8FC"/>
                </a:solidFill>
                <a:effectLst/>
                <a:latin typeface="KaTeX_Math"/>
              </a:rPr>
              <a:t>P</a:t>
            </a:r>
            <a:r>
              <a:rPr lang="en" altLang="zh-CN" b="0" i="0" dirty="0">
                <a:solidFill>
                  <a:srgbClr val="F7F8FC"/>
                </a:solidFill>
                <a:effectLst/>
                <a:latin typeface="KaTeX_Main"/>
              </a:rPr>
              <a:t>2′​</a:t>
            </a:r>
            <a:r>
              <a:rPr lang="zh-CN" altLang="en" b="0" i="0" dirty="0">
                <a:solidFill>
                  <a:srgbClr val="F7F8FC"/>
                </a:solidFill>
                <a:effectLst/>
                <a:latin typeface="system-ui"/>
              </a:rPr>
              <a:t>。</a:t>
            </a:r>
          </a:p>
          <a:p>
            <a:pPr algn="l">
              <a:buFont typeface="+mj-lt"/>
              <a:buAutoNum type="arabicPeriod"/>
            </a:pPr>
            <a:r>
              <a:rPr lang="zh-CN" altLang="en-US" b="0" i="0" dirty="0">
                <a:solidFill>
                  <a:srgbClr val="F7F8FC"/>
                </a:solidFill>
                <a:effectLst/>
                <a:latin typeface="system-ui"/>
              </a:rPr>
              <a:t>检测替换：最终，</a:t>
            </a:r>
            <a:r>
              <a:rPr lang="en" altLang="zh-CN" b="0" i="0" dirty="0">
                <a:solidFill>
                  <a:srgbClr val="F7F8FC"/>
                </a:solidFill>
                <a:effectLst/>
                <a:latin typeface="KaTeX_Main"/>
              </a:rPr>
              <a:t>P2′</a:t>
            </a:r>
            <a:r>
              <a:rPr lang="en" altLang="zh-CN" b="0" i="1" dirty="0">
                <a:solidFill>
                  <a:srgbClr val="F7F8FC"/>
                </a:solidFill>
                <a:effectLst/>
                <a:latin typeface="KaTeX_Math"/>
              </a:rPr>
              <a:t>P</a:t>
            </a:r>
            <a:r>
              <a:rPr lang="en" altLang="zh-CN" b="0" i="0" dirty="0">
                <a:solidFill>
                  <a:srgbClr val="F7F8FC"/>
                </a:solidFill>
                <a:effectLst/>
                <a:latin typeface="KaTeX_Main"/>
              </a:rPr>
              <a:t>2′​</a:t>
            </a:r>
            <a:r>
              <a:rPr lang="en" altLang="zh-CN" b="0" i="0" dirty="0">
                <a:solidFill>
                  <a:srgbClr val="F7F8FC"/>
                </a:solidFill>
                <a:effectLst/>
                <a:latin typeface="system-ui"/>
              </a:rPr>
              <a:t> </a:t>
            </a:r>
            <a:r>
              <a:rPr lang="zh-CN" altLang="en-US" b="0" i="0" dirty="0">
                <a:solidFill>
                  <a:srgbClr val="F7F8FC"/>
                </a:solidFill>
                <a:effectLst/>
                <a:latin typeface="system-ui"/>
              </a:rPr>
              <a:t>作为 </a:t>
            </a:r>
            <a:r>
              <a:rPr lang="en" altLang="zh-CN" b="0" i="0" dirty="0">
                <a:solidFill>
                  <a:srgbClr val="F7F8FC"/>
                </a:solidFill>
                <a:effectLst/>
                <a:latin typeface="KaTeX_Main"/>
              </a:rPr>
              <a:t>P2</a:t>
            </a:r>
            <a:r>
              <a:rPr lang="en" altLang="zh-CN" b="0" i="1" dirty="0">
                <a:solidFill>
                  <a:srgbClr val="F7F8FC"/>
                </a:solidFill>
                <a:effectLst/>
                <a:latin typeface="KaTeX_Math"/>
              </a:rPr>
              <a:t>P</a:t>
            </a:r>
            <a:r>
              <a:rPr lang="en" altLang="zh-CN" b="0" i="0" dirty="0">
                <a:solidFill>
                  <a:srgbClr val="F7F8FC"/>
                </a:solidFill>
                <a:effectLst/>
                <a:latin typeface="KaTeX_Main"/>
              </a:rPr>
              <a:t>2​</a:t>
            </a:r>
            <a:r>
              <a:rPr lang="en" altLang="zh-CN" b="0" i="0" dirty="0">
                <a:solidFill>
                  <a:srgbClr val="F7F8FC"/>
                </a:solidFill>
                <a:effectLst/>
                <a:latin typeface="system-ui"/>
              </a:rPr>
              <a:t> </a:t>
            </a:r>
            <a:r>
              <a:rPr lang="zh-CN" altLang="en-US" b="0" i="0" dirty="0">
                <a:solidFill>
                  <a:srgbClr val="F7F8FC"/>
                </a:solidFill>
                <a:effectLst/>
                <a:latin typeface="system-ui"/>
              </a:rPr>
              <a:t>的替代，被送入检测头（</a:t>
            </a:r>
            <a:r>
              <a:rPr lang="en" altLang="zh-CN" b="0" i="0" dirty="0">
                <a:solidFill>
                  <a:srgbClr val="F7F8FC"/>
                </a:solidFill>
                <a:effectLst/>
                <a:latin typeface="system-ui"/>
              </a:rPr>
              <a:t>detection head</a:t>
            </a:r>
            <a:r>
              <a:rPr lang="zh-CN" altLang="en" b="0" i="0" dirty="0">
                <a:solidFill>
                  <a:srgbClr val="F7F8FC"/>
                </a:solidFill>
                <a:effectLst/>
                <a:latin typeface="system-ui"/>
              </a:rPr>
              <a:t>）</a:t>
            </a:r>
            <a:r>
              <a:rPr lang="zh-CN" altLang="en-US" b="0" i="0" dirty="0">
                <a:solidFill>
                  <a:srgbClr val="F7F8FC"/>
                </a:solidFill>
                <a:effectLst/>
                <a:latin typeface="system-ui"/>
              </a:rPr>
              <a:t>执行后续的目标检测任务。</a:t>
            </a:r>
          </a:p>
          <a:p>
            <a:pPr algn="l"/>
            <a:r>
              <a:rPr lang="zh-CN" altLang="en-US" b="0" i="0" dirty="0">
                <a:solidFill>
                  <a:srgbClr val="F7F8FC"/>
                </a:solidFill>
                <a:effectLst/>
                <a:latin typeface="system-ui"/>
              </a:rPr>
              <a:t>该设计使得我们的模块能够以即插即用的方式无缝集成到现有检测框架中，有效提升微小目标的表征质量与检测性能。</a:t>
            </a:r>
          </a:p>
        </p:txBody>
      </p:sp>
      <p:sp>
        <p:nvSpPr>
          <p:cNvPr id="4" name="灯片编号占位符 3"/>
          <p:cNvSpPr>
            <a:spLocks noGrp="1"/>
          </p:cNvSpPr>
          <p:nvPr>
            <p:ph type="sldNum" sz="quarter" idx="5"/>
          </p:nvPr>
        </p:nvSpPr>
        <p:spPr/>
        <p:txBody>
          <a:bodyPr/>
          <a:lstStyle/>
          <a:p>
            <a:fld id="{9C227520-9C89-194D-826E-02530ADF0B6D}" type="slidenum">
              <a:rPr kumimoji="1" lang="zh-CN" altLang="en-US" smtClean="0"/>
              <a:t>4</a:t>
            </a:fld>
            <a:endParaRPr kumimoji="1" lang="zh-CN" altLang="en-US"/>
          </a:p>
        </p:txBody>
      </p:sp>
    </p:spTree>
    <p:extLst>
      <p:ext uri="{BB962C8B-B14F-4D97-AF65-F5344CB8AC3E}">
        <p14:creationId xmlns:p14="http://schemas.microsoft.com/office/powerpoint/2010/main" val="107722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该论文提出了一个即插即用的模块</a:t>
            </a:r>
          </a:p>
        </p:txBody>
      </p:sp>
      <p:sp>
        <p:nvSpPr>
          <p:cNvPr id="4" name="灯片编号占位符 3"/>
          <p:cNvSpPr>
            <a:spLocks noGrp="1"/>
          </p:cNvSpPr>
          <p:nvPr>
            <p:ph type="sldNum" sz="quarter" idx="5"/>
          </p:nvPr>
        </p:nvSpPr>
        <p:spPr/>
        <p:txBody>
          <a:bodyPr/>
          <a:lstStyle/>
          <a:p>
            <a:fld id="{9C227520-9C89-194D-826E-02530ADF0B6D}" type="slidenum">
              <a:rPr kumimoji="1" lang="zh-CN" altLang="en-US" smtClean="0"/>
              <a:t>5</a:t>
            </a:fld>
            <a:endParaRPr kumimoji="1" lang="zh-CN" altLang="en-US"/>
          </a:p>
        </p:txBody>
      </p:sp>
    </p:spTree>
    <p:extLst>
      <p:ext uri="{BB962C8B-B14F-4D97-AF65-F5344CB8AC3E}">
        <p14:creationId xmlns:p14="http://schemas.microsoft.com/office/powerpoint/2010/main" val="1845314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C7482-C714-341E-E642-735CE94B144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6F6D905-3CA3-A1EA-2A48-6E58B6556AC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33C2FDD-0313-9A1E-4F20-F3BF025ABD1E}"/>
              </a:ext>
            </a:extLst>
          </p:cNvPr>
          <p:cNvSpPr>
            <a:spLocks noGrp="1"/>
          </p:cNvSpPr>
          <p:nvPr>
            <p:ph type="body" idx="1"/>
          </p:nvPr>
        </p:nvSpPr>
        <p:spPr/>
        <p:txBody>
          <a:bodyPr/>
          <a:lstStyle/>
          <a:p>
            <a:r>
              <a:rPr kumimoji="1" lang="zh-CN" altLang="en-US" dirty="0"/>
              <a:t>首先是第一个生成信息注意力图的模块，</a:t>
            </a:r>
            <a:endParaRPr kumimoji="1" lang="en-US" altLang="zh-CN" dirty="0"/>
          </a:p>
          <a:p>
            <a:r>
              <a:rPr kumimoji="1" lang="zh-CN" altLang="en-US" dirty="0"/>
              <a:t>已知、、、</a:t>
            </a:r>
            <a:endParaRPr kumimoji="1" lang="en-US" altLang="zh-CN" dirty="0"/>
          </a:p>
          <a:p>
            <a:r>
              <a:rPr kumimoji="1" lang="zh-CN" altLang="en-US" dirty="0"/>
              <a:t>为了得到信息图，我们需要先对每一个像素求概率</a:t>
            </a:r>
            <a:r>
              <a:rPr kumimoji="1" lang="en-US" altLang="zh-CN" dirty="0"/>
              <a:t>p</a:t>
            </a:r>
            <a:r>
              <a:rPr kumimoji="1" lang="zh-CN" altLang="en-US" dirty="0"/>
              <a:t>、、</a:t>
            </a:r>
            <a:endParaRPr kumimoji="1" lang="en-US" altLang="zh-CN" dirty="0"/>
          </a:p>
          <a:p>
            <a:r>
              <a:rPr kumimoji="1" lang="zh-CN" altLang="en-US" dirty="0"/>
              <a:t>求概率</a:t>
            </a:r>
            <a:r>
              <a:rPr kumimoji="1" lang="en-US" altLang="zh-CN" dirty="0"/>
              <a:t>p</a:t>
            </a:r>
            <a:r>
              <a:rPr kumimoji="1" lang="zh-CN" altLang="en-US" dirty="0"/>
              <a:t>就需要整张图的均值和标准差</a:t>
            </a:r>
            <a:endParaRPr kumimoji="1" lang="en-US" altLang="zh-CN" dirty="0"/>
          </a:p>
          <a:p>
            <a:endParaRPr kumimoji="1" lang="en-US" altLang="zh-CN" dirty="0"/>
          </a:p>
          <a:p>
            <a:r>
              <a:rPr kumimoji="1" lang="zh-CN" altLang="en-US" dirty="0"/>
              <a:t>作者首先通过一个三层的卷积神经网络预测特征图的均值和标准差</a:t>
            </a:r>
          </a:p>
        </p:txBody>
      </p:sp>
      <p:sp>
        <p:nvSpPr>
          <p:cNvPr id="4" name="灯片编号占位符 3">
            <a:extLst>
              <a:ext uri="{FF2B5EF4-FFF2-40B4-BE49-F238E27FC236}">
                <a16:creationId xmlns:a16="http://schemas.microsoft.com/office/drawing/2014/main" id="{BB8F0925-E6DE-2CF2-1EB5-D2494F5DC15D}"/>
              </a:ext>
            </a:extLst>
          </p:cNvPr>
          <p:cNvSpPr>
            <a:spLocks noGrp="1"/>
          </p:cNvSpPr>
          <p:nvPr>
            <p:ph type="sldNum" sz="quarter" idx="5"/>
          </p:nvPr>
        </p:nvSpPr>
        <p:spPr/>
        <p:txBody>
          <a:bodyPr/>
          <a:lstStyle/>
          <a:p>
            <a:fld id="{9C227520-9C89-194D-826E-02530ADF0B6D}" type="slidenum">
              <a:rPr kumimoji="1" lang="zh-CN" altLang="en-US" smtClean="0"/>
              <a:t>6</a:t>
            </a:fld>
            <a:endParaRPr kumimoji="1" lang="zh-CN" altLang="en-US"/>
          </a:p>
        </p:txBody>
      </p:sp>
    </p:spTree>
    <p:extLst>
      <p:ext uri="{BB962C8B-B14F-4D97-AF65-F5344CB8AC3E}">
        <p14:creationId xmlns:p14="http://schemas.microsoft.com/office/powerpoint/2010/main" val="413974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29E5D-C887-1B94-BCAD-18238CD6FFD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44C6B7E-DFEB-E033-66DA-F677FB08961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70B4C8A-C402-2FA2-E6A2-2F9208E17451}"/>
              </a:ext>
            </a:extLst>
          </p:cNvPr>
          <p:cNvSpPr>
            <a:spLocks noGrp="1"/>
          </p:cNvSpPr>
          <p:nvPr>
            <p:ph type="body" idx="1"/>
          </p:nvPr>
        </p:nvSpPr>
        <p:spPr/>
        <p:txBody>
          <a:bodyPr/>
          <a:lstStyle/>
          <a:p>
            <a:r>
              <a:rPr kumimoji="1" lang="zh-CN" altLang="en-US" dirty="0"/>
              <a:t>现在有了每一个像素的概率，根据刚才的知识就可以通过最小化编码成本，来确定产生的信息图是否符合真实分布</a:t>
            </a:r>
          </a:p>
        </p:txBody>
      </p:sp>
      <p:sp>
        <p:nvSpPr>
          <p:cNvPr id="4" name="灯片编号占位符 3">
            <a:extLst>
              <a:ext uri="{FF2B5EF4-FFF2-40B4-BE49-F238E27FC236}">
                <a16:creationId xmlns:a16="http://schemas.microsoft.com/office/drawing/2014/main" id="{EC3F9F69-88C5-BF33-630C-E2C19F2E051D}"/>
              </a:ext>
            </a:extLst>
          </p:cNvPr>
          <p:cNvSpPr>
            <a:spLocks noGrp="1"/>
          </p:cNvSpPr>
          <p:nvPr>
            <p:ph type="sldNum" sz="quarter" idx="5"/>
          </p:nvPr>
        </p:nvSpPr>
        <p:spPr/>
        <p:txBody>
          <a:bodyPr/>
          <a:lstStyle/>
          <a:p>
            <a:fld id="{9C227520-9C89-194D-826E-02530ADF0B6D}" type="slidenum">
              <a:rPr kumimoji="1" lang="zh-CN" altLang="en-US" smtClean="0"/>
              <a:t>7</a:t>
            </a:fld>
            <a:endParaRPr kumimoji="1" lang="zh-CN" altLang="en-US"/>
          </a:p>
        </p:txBody>
      </p:sp>
    </p:spTree>
    <p:extLst>
      <p:ext uri="{BB962C8B-B14F-4D97-AF65-F5344CB8AC3E}">
        <p14:creationId xmlns:p14="http://schemas.microsoft.com/office/powerpoint/2010/main" val="386263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672BF-44E9-DDAD-81A1-5EF15E2438F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4C4018B-C889-2B31-BC9A-922F010345C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ABB9410-361B-EDDD-E453-2B8FDAA2BC06}"/>
              </a:ext>
            </a:extLst>
          </p:cNvPr>
          <p:cNvSpPr>
            <a:spLocks noGrp="1"/>
          </p:cNvSpPr>
          <p:nvPr>
            <p:ph type="body" idx="1"/>
          </p:nvPr>
        </p:nvSpPr>
        <p:spPr/>
        <p:txBody>
          <a:bodyPr/>
          <a:lstStyle/>
          <a:p>
            <a:r>
              <a:rPr kumimoji="1" lang="zh-CN" altLang="en-US" dirty="0"/>
              <a:t>接下来进入第二个模块，生成位置高斯分布图</a:t>
            </a:r>
            <a:endParaRPr kumimoji="1" lang="en-US" altLang="zh-CN" dirty="0"/>
          </a:p>
          <a:p>
            <a:r>
              <a:rPr kumimoji="1" lang="zh-CN" altLang="en-US" dirty="0"/>
              <a:t>为了训练网络，首先需要生成</a:t>
            </a:r>
            <a:r>
              <a:rPr kumimoji="1" lang="en-US" altLang="zh-CN" dirty="0"/>
              <a:t>GT</a:t>
            </a:r>
          </a:p>
          <a:p>
            <a:endParaRPr kumimoji="1" lang="zh-CN" altLang="en-US" dirty="0"/>
          </a:p>
        </p:txBody>
      </p:sp>
      <p:sp>
        <p:nvSpPr>
          <p:cNvPr id="4" name="灯片编号占位符 3">
            <a:extLst>
              <a:ext uri="{FF2B5EF4-FFF2-40B4-BE49-F238E27FC236}">
                <a16:creationId xmlns:a16="http://schemas.microsoft.com/office/drawing/2014/main" id="{9B5603D2-12D6-1A89-7734-8D7CA97A6B9E}"/>
              </a:ext>
            </a:extLst>
          </p:cNvPr>
          <p:cNvSpPr>
            <a:spLocks noGrp="1"/>
          </p:cNvSpPr>
          <p:nvPr>
            <p:ph type="sldNum" sz="quarter" idx="5"/>
          </p:nvPr>
        </p:nvSpPr>
        <p:spPr/>
        <p:txBody>
          <a:bodyPr/>
          <a:lstStyle/>
          <a:p>
            <a:fld id="{9C227520-9C89-194D-826E-02530ADF0B6D}" type="slidenum">
              <a:rPr kumimoji="1" lang="zh-CN" altLang="en-US" smtClean="0"/>
              <a:t>8</a:t>
            </a:fld>
            <a:endParaRPr kumimoji="1" lang="zh-CN" altLang="en-US"/>
          </a:p>
        </p:txBody>
      </p:sp>
    </p:spTree>
    <p:extLst>
      <p:ext uri="{BB962C8B-B14F-4D97-AF65-F5344CB8AC3E}">
        <p14:creationId xmlns:p14="http://schemas.microsoft.com/office/powerpoint/2010/main" val="633637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0D8AC-EB85-1D86-80A1-9A91CE7A9FA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3937700-8D5E-F34C-F746-3135FE77737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FD403A4-0A6D-C763-78D0-0182FB18F4F6}"/>
              </a:ext>
            </a:extLst>
          </p:cNvPr>
          <p:cNvSpPr>
            <a:spLocks noGrp="1"/>
          </p:cNvSpPr>
          <p:nvPr>
            <p:ph type="body" idx="1"/>
          </p:nvPr>
        </p:nvSpPr>
        <p:spPr/>
        <p:txBody>
          <a:bodyPr/>
          <a:lstStyle/>
          <a:p>
            <a:r>
              <a:rPr kumimoji="1" lang="zh-CN" altLang="en-US" dirty="0"/>
              <a:t>作者最开始的、、、、</a:t>
            </a:r>
            <a:endParaRPr kumimoji="1" lang="en-US" altLang="zh-CN" dirty="0"/>
          </a:p>
          <a:p>
            <a:r>
              <a:rPr kumimoji="1" lang="zh-CN" altLang="en-US" dirty="0"/>
              <a:t>尺寸显眼</a:t>
            </a:r>
          </a:p>
        </p:txBody>
      </p:sp>
      <p:sp>
        <p:nvSpPr>
          <p:cNvPr id="4" name="灯片编号占位符 3">
            <a:extLst>
              <a:ext uri="{FF2B5EF4-FFF2-40B4-BE49-F238E27FC236}">
                <a16:creationId xmlns:a16="http://schemas.microsoft.com/office/drawing/2014/main" id="{932ED546-7C5A-3C59-5120-92062C9E713A}"/>
              </a:ext>
            </a:extLst>
          </p:cNvPr>
          <p:cNvSpPr>
            <a:spLocks noGrp="1"/>
          </p:cNvSpPr>
          <p:nvPr>
            <p:ph type="sldNum" sz="quarter" idx="5"/>
          </p:nvPr>
        </p:nvSpPr>
        <p:spPr/>
        <p:txBody>
          <a:bodyPr/>
          <a:lstStyle/>
          <a:p>
            <a:fld id="{9C227520-9C89-194D-826E-02530ADF0B6D}" type="slidenum">
              <a:rPr kumimoji="1" lang="zh-CN" altLang="en-US" smtClean="0"/>
              <a:t>9</a:t>
            </a:fld>
            <a:endParaRPr kumimoji="1" lang="zh-CN" altLang="en-US"/>
          </a:p>
        </p:txBody>
      </p:sp>
    </p:spTree>
    <p:extLst>
      <p:ext uri="{BB962C8B-B14F-4D97-AF65-F5344CB8AC3E}">
        <p14:creationId xmlns:p14="http://schemas.microsoft.com/office/powerpoint/2010/main" val="4079135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3433B0-69FB-FAC3-9CD0-BADC3201F044}"/>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97637A6F-1844-EEC8-E2CD-0A908CE127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B0BEA5CB-7781-BAA7-6CBE-ACFE1813B585}"/>
              </a:ext>
            </a:extLst>
          </p:cNvPr>
          <p:cNvSpPr>
            <a:spLocks noGrp="1"/>
          </p:cNvSpPr>
          <p:nvPr>
            <p:ph type="dt" sz="half" idx="10"/>
          </p:nvPr>
        </p:nvSpPr>
        <p:spPr/>
        <p:txBody>
          <a:bodyPr/>
          <a:lstStyle/>
          <a:p>
            <a:fld id="{6E290CF0-A3A3-9F49-B200-97E3E14D7A45}" type="datetimeFigureOut">
              <a:rPr kumimoji="1" lang="zh-CN" altLang="en-US" smtClean="0"/>
              <a:t>2025/12/11</a:t>
            </a:fld>
            <a:endParaRPr kumimoji="1" lang="zh-CN" altLang="en-US"/>
          </a:p>
        </p:txBody>
      </p:sp>
      <p:sp>
        <p:nvSpPr>
          <p:cNvPr id="5" name="页脚占位符 4">
            <a:extLst>
              <a:ext uri="{FF2B5EF4-FFF2-40B4-BE49-F238E27FC236}">
                <a16:creationId xmlns:a16="http://schemas.microsoft.com/office/drawing/2014/main" id="{E3C6B6D1-ED6F-E78D-6B0C-7FFBEAEC43F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626D6339-22E3-3A90-D381-EB33865988B1}"/>
              </a:ext>
            </a:extLst>
          </p:cNvPr>
          <p:cNvSpPr>
            <a:spLocks noGrp="1"/>
          </p:cNvSpPr>
          <p:nvPr>
            <p:ph type="sldNum" sz="quarter" idx="12"/>
          </p:nvPr>
        </p:nvSpPr>
        <p:spPr/>
        <p:txBody>
          <a:bodyPr/>
          <a:lstStyle/>
          <a:p>
            <a:fld id="{90AF48BB-D5D9-354B-9A65-B1CC49300853}" type="slidenum">
              <a:rPr kumimoji="1" lang="zh-CN" altLang="en-US" smtClean="0"/>
              <a:t>‹#›</a:t>
            </a:fld>
            <a:endParaRPr kumimoji="1" lang="zh-CN" altLang="en-US"/>
          </a:p>
        </p:txBody>
      </p:sp>
    </p:spTree>
    <p:extLst>
      <p:ext uri="{BB962C8B-B14F-4D97-AF65-F5344CB8AC3E}">
        <p14:creationId xmlns:p14="http://schemas.microsoft.com/office/powerpoint/2010/main" val="1176490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049E23-257E-76FB-034B-EA9344BB08AD}"/>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56164283-8FBB-670E-DC13-4DC008AF9FB1}"/>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B0CE5C84-E4E2-AF64-103B-84E764CB29F4}"/>
              </a:ext>
            </a:extLst>
          </p:cNvPr>
          <p:cNvSpPr>
            <a:spLocks noGrp="1"/>
          </p:cNvSpPr>
          <p:nvPr>
            <p:ph type="dt" sz="half" idx="10"/>
          </p:nvPr>
        </p:nvSpPr>
        <p:spPr/>
        <p:txBody>
          <a:bodyPr/>
          <a:lstStyle/>
          <a:p>
            <a:fld id="{6E290CF0-A3A3-9F49-B200-97E3E14D7A45}" type="datetimeFigureOut">
              <a:rPr kumimoji="1" lang="zh-CN" altLang="en-US" smtClean="0"/>
              <a:t>2025/12/11</a:t>
            </a:fld>
            <a:endParaRPr kumimoji="1" lang="zh-CN" altLang="en-US"/>
          </a:p>
        </p:txBody>
      </p:sp>
      <p:sp>
        <p:nvSpPr>
          <p:cNvPr id="5" name="页脚占位符 4">
            <a:extLst>
              <a:ext uri="{FF2B5EF4-FFF2-40B4-BE49-F238E27FC236}">
                <a16:creationId xmlns:a16="http://schemas.microsoft.com/office/drawing/2014/main" id="{C23C3749-47B4-8281-2E3B-092C70F4EDB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90164A3-6C7D-6DBA-BF0B-A12C26A3F11D}"/>
              </a:ext>
            </a:extLst>
          </p:cNvPr>
          <p:cNvSpPr>
            <a:spLocks noGrp="1"/>
          </p:cNvSpPr>
          <p:nvPr>
            <p:ph type="sldNum" sz="quarter" idx="12"/>
          </p:nvPr>
        </p:nvSpPr>
        <p:spPr/>
        <p:txBody>
          <a:bodyPr/>
          <a:lstStyle/>
          <a:p>
            <a:fld id="{90AF48BB-D5D9-354B-9A65-B1CC49300853}" type="slidenum">
              <a:rPr kumimoji="1" lang="zh-CN" altLang="en-US" smtClean="0"/>
              <a:t>‹#›</a:t>
            </a:fld>
            <a:endParaRPr kumimoji="1" lang="zh-CN" altLang="en-US"/>
          </a:p>
        </p:txBody>
      </p:sp>
    </p:spTree>
    <p:extLst>
      <p:ext uri="{BB962C8B-B14F-4D97-AF65-F5344CB8AC3E}">
        <p14:creationId xmlns:p14="http://schemas.microsoft.com/office/powerpoint/2010/main" val="128154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9089E3F-2071-7A0F-E736-6EFD1CE89465}"/>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F1E6B5E-A98D-4B57-9BB9-80E4747329B7}"/>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C219E200-EA8D-32EA-CA7D-ADF4BCA40DCB}"/>
              </a:ext>
            </a:extLst>
          </p:cNvPr>
          <p:cNvSpPr>
            <a:spLocks noGrp="1"/>
          </p:cNvSpPr>
          <p:nvPr>
            <p:ph type="dt" sz="half" idx="10"/>
          </p:nvPr>
        </p:nvSpPr>
        <p:spPr/>
        <p:txBody>
          <a:bodyPr/>
          <a:lstStyle/>
          <a:p>
            <a:fld id="{6E290CF0-A3A3-9F49-B200-97E3E14D7A45}" type="datetimeFigureOut">
              <a:rPr kumimoji="1" lang="zh-CN" altLang="en-US" smtClean="0"/>
              <a:t>2025/12/11</a:t>
            </a:fld>
            <a:endParaRPr kumimoji="1" lang="zh-CN" altLang="en-US"/>
          </a:p>
        </p:txBody>
      </p:sp>
      <p:sp>
        <p:nvSpPr>
          <p:cNvPr id="5" name="页脚占位符 4">
            <a:extLst>
              <a:ext uri="{FF2B5EF4-FFF2-40B4-BE49-F238E27FC236}">
                <a16:creationId xmlns:a16="http://schemas.microsoft.com/office/drawing/2014/main" id="{6C2A60C6-D9ED-2DBA-5D5C-22BC4C76784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77DE8C1-74D2-2E96-4279-B5DD86BD838D}"/>
              </a:ext>
            </a:extLst>
          </p:cNvPr>
          <p:cNvSpPr>
            <a:spLocks noGrp="1"/>
          </p:cNvSpPr>
          <p:nvPr>
            <p:ph type="sldNum" sz="quarter" idx="12"/>
          </p:nvPr>
        </p:nvSpPr>
        <p:spPr/>
        <p:txBody>
          <a:bodyPr/>
          <a:lstStyle/>
          <a:p>
            <a:fld id="{90AF48BB-D5D9-354B-9A65-B1CC49300853}" type="slidenum">
              <a:rPr kumimoji="1" lang="zh-CN" altLang="en-US" smtClean="0"/>
              <a:t>‹#›</a:t>
            </a:fld>
            <a:endParaRPr kumimoji="1" lang="zh-CN" altLang="en-US"/>
          </a:p>
        </p:txBody>
      </p:sp>
    </p:spTree>
    <p:extLst>
      <p:ext uri="{BB962C8B-B14F-4D97-AF65-F5344CB8AC3E}">
        <p14:creationId xmlns:p14="http://schemas.microsoft.com/office/powerpoint/2010/main" val="331140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1DB79-4949-8B3A-72D8-8885866632FD}"/>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363325E2-6D47-564D-68C6-3B31019FCC71}"/>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83A8B5E-8F7D-4216-0B44-5FD7DE77E525}"/>
              </a:ext>
            </a:extLst>
          </p:cNvPr>
          <p:cNvSpPr>
            <a:spLocks noGrp="1"/>
          </p:cNvSpPr>
          <p:nvPr>
            <p:ph type="dt" sz="half" idx="10"/>
          </p:nvPr>
        </p:nvSpPr>
        <p:spPr/>
        <p:txBody>
          <a:bodyPr/>
          <a:lstStyle/>
          <a:p>
            <a:fld id="{6E290CF0-A3A3-9F49-B200-97E3E14D7A45}" type="datetimeFigureOut">
              <a:rPr kumimoji="1" lang="zh-CN" altLang="en-US" smtClean="0"/>
              <a:t>2025/12/11</a:t>
            </a:fld>
            <a:endParaRPr kumimoji="1" lang="zh-CN" altLang="en-US"/>
          </a:p>
        </p:txBody>
      </p:sp>
      <p:sp>
        <p:nvSpPr>
          <p:cNvPr id="5" name="页脚占位符 4">
            <a:extLst>
              <a:ext uri="{FF2B5EF4-FFF2-40B4-BE49-F238E27FC236}">
                <a16:creationId xmlns:a16="http://schemas.microsoft.com/office/drawing/2014/main" id="{535CAA88-0646-9D9E-7DC2-991172716ED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1FE6B2A-A1C4-76D4-7785-E52A7AC195EA}"/>
              </a:ext>
            </a:extLst>
          </p:cNvPr>
          <p:cNvSpPr>
            <a:spLocks noGrp="1"/>
          </p:cNvSpPr>
          <p:nvPr>
            <p:ph type="sldNum" sz="quarter" idx="12"/>
          </p:nvPr>
        </p:nvSpPr>
        <p:spPr/>
        <p:txBody>
          <a:bodyPr/>
          <a:lstStyle/>
          <a:p>
            <a:fld id="{90AF48BB-D5D9-354B-9A65-B1CC49300853}" type="slidenum">
              <a:rPr kumimoji="1" lang="zh-CN" altLang="en-US" smtClean="0"/>
              <a:t>‹#›</a:t>
            </a:fld>
            <a:endParaRPr kumimoji="1" lang="zh-CN" altLang="en-US"/>
          </a:p>
        </p:txBody>
      </p:sp>
    </p:spTree>
    <p:extLst>
      <p:ext uri="{BB962C8B-B14F-4D97-AF65-F5344CB8AC3E}">
        <p14:creationId xmlns:p14="http://schemas.microsoft.com/office/powerpoint/2010/main" val="352799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3AA15A-438F-A82E-15B4-A09A53997885}"/>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38D22ABD-09D1-799F-12AA-B9D12CE862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63C79FE3-04E9-990D-813B-019C604E2446}"/>
              </a:ext>
            </a:extLst>
          </p:cNvPr>
          <p:cNvSpPr>
            <a:spLocks noGrp="1"/>
          </p:cNvSpPr>
          <p:nvPr>
            <p:ph type="dt" sz="half" idx="10"/>
          </p:nvPr>
        </p:nvSpPr>
        <p:spPr/>
        <p:txBody>
          <a:bodyPr/>
          <a:lstStyle/>
          <a:p>
            <a:fld id="{6E290CF0-A3A3-9F49-B200-97E3E14D7A45}" type="datetimeFigureOut">
              <a:rPr kumimoji="1" lang="zh-CN" altLang="en-US" smtClean="0"/>
              <a:t>2025/12/11</a:t>
            </a:fld>
            <a:endParaRPr kumimoji="1" lang="zh-CN" altLang="en-US"/>
          </a:p>
        </p:txBody>
      </p:sp>
      <p:sp>
        <p:nvSpPr>
          <p:cNvPr id="5" name="页脚占位符 4">
            <a:extLst>
              <a:ext uri="{FF2B5EF4-FFF2-40B4-BE49-F238E27FC236}">
                <a16:creationId xmlns:a16="http://schemas.microsoft.com/office/drawing/2014/main" id="{78614A2F-DE13-FF3D-88E4-DC14FD94549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74AC407-3CE5-A34E-625D-96499EFD3999}"/>
              </a:ext>
            </a:extLst>
          </p:cNvPr>
          <p:cNvSpPr>
            <a:spLocks noGrp="1"/>
          </p:cNvSpPr>
          <p:nvPr>
            <p:ph type="sldNum" sz="quarter" idx="12"/>
          </p:nvPr>
        </p:nvSpPr>
        <p:spPr/>
        <p:txBody>
          <a:bodyPr/>
          <a:lstStyle/>
          <a:p>
            <a:fld id="{90AF48BB-D5D9-354B-9A65-B1CC49300853}" type="slidenum">
              <a:rPr kumimoji="1" lang="zh-CN" altLang="en-US" smtClean="0"/>
              <a:t>‹#›</a:t>
            </a:fld>
            <a:endParaRPr kumimoji="1" lang="zh-CN" altLang="en-US"/>
          </a:p>
        </p:txBody>
      </p:sp>
    </p:spTree>
    <p:extLst>
      <p:ext uri="{BB962C8B-B14F-4D97-AF65-F5344CB8AC3E}">
        <p14:creationId xmlns:p14="http://schemas.microsoft.com/office/powerpoint/2010/main" val="109724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FAE284-2857-ABDF-1470-3E673A4DF830}"/>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267C36A8-5BC4-91A0-F142-9D6D87847AA0}"/>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81F8F5AA-2FFE-B417-3DA7-2CC72C709046}"/>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A5FA9D7C-1D67-CBC3-12C1-D12AA5BE37E5}"/>
              </a:ext>
            </a:extLst>
          </p:cNvPr>
          <p:cNvSpPr>
            <a:spLocks noGrp="1"/>
          </p:cNvSpPr>
          <p:nvPr>
            <p:ph type="dt" sz="half" idx="10"/>
          </p:nvPr>
        </p:nvSpPr>
        <p:spPr/>
        <p:txBody>
          <a:bodyPr/>
          <a:lstStyle/>
          <a:p>
            <a:fld id="{6E290CF0-A3A3-9F49-B200-97E3E14D7A45}" type="datetimeFigureOut">
              <a:rPr kumimoji="1" lang="zh-CN" altLang="en-US" smtClean="0"/>
              <a:t>2025/12/11</a:t>
            </a:fld>
            <a:endParaRPr kumimoji="1" lang="zh-CN" altLang="en-US"/>
          </a:p>
        </p:txBody>
      </p:sp>
      <p:sp>
        <p:nvSpPr>
          <p:cNvPr id="6" name="页脚占位符 5">
            <a:extLst>
              <a:ext uri="{FF2B5EF4-FFF2-40B4-BE49-F238E27FC236}">
                <a16:creationId xmlns:a16="http://schemas.microsoft.com/office/drawing/2014/main" id="{73149FAD-3C57-CDEE-EC7F-1975CE933F4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C933EDD-7986-92E1-9326-EA9F151AF141}"/>
              </a:ext>
            </a:extLst>
          </p:cNvPr>
          <p:cNvSpPr>
            <a:spLocks noGrp="1"/>
          </p:cNvSpPr>
          <p:nvPr>
            <p:ph type="sldNum" sz="quarter" idx="12"/>
          </p:nvPr>
        </p:nvSpPr>
        <p:spPr/>
        <p:txBody>
          <a:bodyPr/>
          <a:lstStyle/>
          <a:p>
            <a:fld id="{90AF48BB-D5D9-354B-9A65-B1CC49300853}" type="slidenum">
              <a:rPr kumimoji="1" lang="zh-CN" altLang="en-US" smtClean="0"/>
              <a:t>‹#›</a:t>
            </a:fld>
            <a:endParaRPr kumimoji="1" lang="zh-CN" altLang="en-US"/>
          </a:p>
        </p:txBody>
      </p:sp>
    </p:spTree>
    <p:extLst>
      <p:ext uri="{BB962C8B-B14F-4D97-AF65-F5344CB8AC3E}">
        <p14:creationId xmlns:p14="http://schemas.microsoft.com/office/powerpoint/2010/main" val="338192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939661-CA2D-7B58-4DC3-5CFCD51465E1}"/>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E62A9B8B-44C4-DF3B-40DC-6694065EE8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D4A5967D-88BB-9F4D-3864-77CBA743FA90}"/>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BA928A8C-F020-3211-7B9A-45D747E264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0B1B7A2-3622-49B7-3892-CE0D11950092}"/>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DD22A27A-E11C-405B-4854-7A0B16731194}"/>
              </a:ext>
            </a:extLst>
          </p:cNvPr>
          <p:cNvSpPr>
            <a:spLocks noGrp="1"/>
          </p:cNvSpPr>
          <p:nvPr>
            <p:ph type="dt" sz="half" idx="10"/>
          </p:nvPr>
        </p:nvSpPr>
        <p:spPr/>
        <p:txBody>
          <a:bodyPr/>
          <a:lstStyle/>
          <a:p>
            <a:fld id="{6E290CF0-A3A3-9F49-B200-97E3E14D7A45}" type="datetimeFigureOut">
              <a:rPr kumimoji="1" lang="zh-CN" altLang="en-US" smtClean="0"/>
              <a:t>2025/12/11</a:t>
            </a:fld>
            <a:endParaRPr kumimoji="1" lang="zh-CN" altLang="en-US"/>
          </a:p>
        </p:txBody>
      </p:sp>
      <p:sp>
        <p:nvSpPr>
          <p:cNvPr id="8" name="页脚占位符 7">
            <a:extLst>
              <a:ext uri="{FF2B5EF4-FFF2-40B4-BE49-F238E27FC236}">
                <a16:creationId xmlns:a16="http://schemas.microsoft.com/office/drawing/2014/main" id="{E41E11C8-180A-9BB8-2850-A5FAB58BF7A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AE27F3F3-FBAA-D7D7-FB68-78D04726224D}"/>
              </a:ext>
            </a:extLst>
          </p:cNvPr>
          <p:cNvSpPr>
            <a:spLocks noGrp="1"/>
          </p:cNvSpPr>
          <p:nvPr>
            <p:ph type="sldNum" sz="quarter" idx="12"/>
          </p:nvPr>
        </p:nvSpPr>
        <p:spPr/>
        <p:txBody>
          <a:bodyPr/>
          <a:lstStyle/>
          <a:p>
            <a:fld id="{90AF48BB-D5D9-354B-9A65-B1CC49300853}" type="slidenum">
              <a:rPr kumimoji="1" lang="zh-CN" altLang="en-US" smtClean="0"/>
              <a:t>‹#›</a:t>
            </a:fld>
            <a:endParaRPr kumimoji="1" lang="zh-CN" altLang="en-US"/>
          </a:p>
        </p:txBody>
      </p:sp>
    </p:spTree>
    <p:extLst>
      <p:ext uri="{BB962C8B-B14F-4D97-AF65-F5344CB8AC3E}">
        <p14:creationId xmlns:p14="http://schemas.microsoft.com/office/powerpoint/2010/main" val="213171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083C47-AB42-955E-ECD3-3B4DC6E9B707}"/>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63228526-E378-3AF3-68FD-D0255C1292E7}"/>
              </a:ext>
            </a:extLst>
          </p:cNvPr>
          <p:cNvSpPr>
            <a:spLocks noGrp="1"/>
          </p:cNvSpPr>
          <p:nvPr>
            <p:ph type="dt" sz="half" idx="10"/>
          </p:nvPr>
        </p:nvSpPr>
        <p:spPr/>
        <p:txBody>
          <a:bodyPr/>
          <a:lstStyle/>
          <a:p>
            <a:fld id="{6E290CF0-A3A3-9F49-B200-97E3E14D7A45}" type="datetimeFigureOut">
              <a:rPr kumimoji="1" lang="zh-CN" altLang="en-US" smtClean="0"/>
              <a:t>2025/12/11</a:t>
            </a:fld>
            <a:endParaRPr kumimoji="1" lang="zh-CN" altLang="en-US"/>
          </a:p>
        </p:txBody>
      </p:sp>
      <p:sp>
        <p:nvSpPr>
          <p:cNvPr id="4" name="页脚占位符 3">
            <a:extLst>
              <a:ext uri="{FF2B5EF4-FFF2-40B4-BE49-F238E27FC236}">
                <a16:creationId xmlns:a16="http://schemas.microsoft.com/office/drawing/2014/main" id="{8E4F60E2-785E-E3C9-4B31-746DB4160453}"/>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8EBC0C20-DC18-EA9F-F652-6387A70DA362}"/>
              </a:ext>
            </a:extLst>
          </p:cNvPr>
          <p:cNvSpPr>
            <a:spLocks noGrp="1"/>
          </p:cNvSpPr>
          <p:nvPr>
            <p:ph type="sldNum" sz="quarter" idx="12"/>
          </p:nvPr>
        </p:nvSpPr>
        <p:spPr/>
        <p:txBody>
          <a:bodyPr/>
          <a:lstStyle/>
          <a:p>
            <a:fld id="{90AF48BB-D5D9-354B-9A65-B1CC49300853}" type="slidenum">
              <a:rPr kumimoji="1" lang="zh-CN" altLang="en-US" smtClean="0"/>
              <a:t>‹#›</a:t>
            </a:fld>
            <a:endParaRPr kumimoji="1" lang="zh-CN" altLang="en-US"/>
          </a:p>
        </p:txBody>
      </p:sp>
    </p:spTree>
    <p:extLst>
      <p:ext uri="{BB962C8B-B14F-4D97-AF65-F5344CB8AC3E}">
        <p14:creationId xmlns:p14="http://schemas.microsoft.com/office/powerpoint/2010/main" val="167559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2DD1DED-B138-4BAB-E5D2-014A20EEE0EE}"/>
              </a:ext>
            </a:extLst>
          </p:cNvPr>
          <p:cNvSpPr>
            <a:spLocks noGrp="1"/>
          </p:cNvSpPr>
          <p:nvPr>
            <p:ph type="dt" sz="half" idx="10"/>
          </p:nvPr>
        </p:nvSpPr>
        <p:spPr/>
        <p:txBody>
          <a:bodyPr/>
          <a:lstStyle/>
          <a:p>
            <a:fld id="{6E290CF0-A3A3-9F49-B200-97E3E14D7A45}" type="datetimeFigureOut">
              <a:rPr kumimoji="1" lang="zh-CN" altLang="en-US" smtClean="0"/>
              <a:t>2025/12/11</a:t>
            </a:fld>
            <a:endParaRPr kumimoji="1" lang="zh-CN" altLang="en-US"/>
          </a:p>
        </p:txBody>
      </p:sp>
      <p:sp>
        <p:nvSpPr>
          <p:cNvPr id="3" name="页脚占位符 2">
            <a:extLst>
              <a:ext uri="{FF2B5EF4-FFF2-40B4-BE49-F238E27FC236}">
                <a16:creationId xmlns:a16="http://schemas.microsoft.com/office/drawing/2014/main" id="{CDDD4344-8ADF-D4D3-A960-6EDE82B907F1}"/>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17629850-1DD2-AEBF-B78B-BDB41D599616}"/>
              </a:ext>
            </a:extLst>
          </p:cNvPr>
          <p:cNvSpPr>
            <a:spLocks noGrp="1"/>
          </p:cNvSpPr>
          <p:nvPr>
            <p:ph type="sldNum" sz="quarter" idx="12"/>
          </p:nvPr>
        </p:nvSpPr>
        <p:spPr/>
        <p:txBody>
          <a:bodyPr/>
          <a:lstStyle/>
          <a:p>
            <a:fld id="{90AF48BB-D5D9-354B-9A65-B1CC49300853}" type="slidenum">
              <a:rPr kumimoji="1" lang="zh-CN" altLang="en-US" smtClean="0"/>
              <a:t>‹#›</a:t>
            </a:fld>
            <a:endParaRPr kumimoji="1" lang="zh-CN" altLang="en-US"/>
          </a:p>
        </p:txBody>
      </p:sp>
    </p:spTree>
    <p:extLst>
      <p:ext uri="{BB962C8B-B14F-4D97-AF65-F5344CB8AC3E}">
        <p14:creationId xmlns:p14="http://schemas.microsoft.com/office/powerpoint/2010/main" val="15171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0D3C1C-7C01-C77C-E4F3-4F4BF2F2C5F5}"/>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764D73D5-62C3-3D82-6EE7-34BBF4D26A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287DF20C-4C87-D5D4-5378-80CE8EA98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6C0E1C87-6D13-BB41-5AEF-D0C72ED6F1A4}"/>
              </a:ext>
            </a:extLst>
          </p:cNvPr>
          <p:cNvSpPr>
            <a:spLocks noGrp="1"/>
          </p:cNvSpPr>
          <p:nvPr>
            <p:ph type="dt" sz="half" idx="10"/>
          </p:nvPr>
        </p:nvSpPr>
        <p:spPr/>
        <p:txBody>
          <a:bodyPr/>
          <a:lstStyle/>
          <a:p>
            <a:fld id="{6E290CF0-A3A3-9F49-B200-97E3E14D7A45}" type="datetimeFigureOut">
              <a:rPr kumimoji="1" lang="zh-CN" altLang="en-US" smtClean="0"/>
              <a:t>2025/12/11</a:t>
            </a:fld>
            <a:endParaRPr kumimoji="1" lang="zh-CN" altLang="en-US"/>
          </a:p>
        </p:txBody>
      </p:sp>
      <p:sp>
        <p:nvSpPr>
          <p:cNvPr id="6" name="页脚占位符 5">
            <a:extLst>
              <a:ext uri="{FF2B5EF4-FFF2-40B4-BE49-F238E27FC236}">
                <a16:creationId xmlns:a16="http://schemas.microsoft.com/office/drawing/2014/main" id="{666CA397-3FFA-CD48-ED81-C1CDEC4CF87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37FD290-948F-2761-562F-BABB56DE9C13}"/>
              </a:ext>
            </a:extLst>
          </p:cNvPr>
          <p:cNvSpPr>
            <a:spLocks noGrp="1"/>
          </p:cNvSpPr>
          <p:nvPr>
            <p:ph type="sldNum" sz="quarter" idx="12"/>
          </p:nvPr>
        </p:nvSpPr>
        <p:spPr/>
        <p:txBody>
          <a:bodyPr/>
          <a:lstStyle/>
          <a:p>
            <a:fld id="{90AF48BB-D5D9-354B-9A65-B1CC49300853}" type="slidenum">
              <a:rPr kumimoji="1" lang="zh-CN" altLang="en-US" smtClean="0"/>
              <a:t>‹#›</a:t>
            </a:fld>
            <a:endParaRPr kumimoji="1" lang="zh-CN" altLang="en-US"/>
          </a:p>
        </p:txBody>
      </p:sp>
    </p:spTree>
    <p:extLst>
      <p:ext uri="{BB962C8B-B14F-4D97-AF65-F5344CB8AC3E}">
        <p14:creationId xmlns:p14="http://schemas.microsoft.com/office/powerpoint/2010/main" val="49995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2DD980-0B94-B681-19CC-2494ACDB57F4}"/>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EBEF4A7B-4EB6-014B-9BC0-B0BEE14642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0F383A5-1EB8-BB47-2171-B7BA3B21A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1ABCC52-9FCE-2B37-019E-FFB037875A3C}"/>
              </a:ext>
            </a:extLst>
          </p:cNvPr>
          <p:cNvSpPr>
            <a:spLocks noGrp="1"/>
          </p:cNvSpPr>
          <p:nvPr>
            <p:ph type="dt" sz="half" idx="10"/>
          </p:nvPr>
        </p:nvSpPr>
        <p:spPr/>
        <p:txBody>
          <a:bodyPr/>
          <a:lstStyle/>
          <a:p>
            <a:fld id="{6E290CF0-A3A3-9F49-B200-97E3E14D7A45}" type="datetimeFigureOut">
              <a:rPr kumimoji="1" lang="zh-CN" altLang="en-US" smtClean="0"/>
              <a:t>2025/12/11</a:t>
            </a:fld>
            <a:endParaRPr kumimoji="1" lang="zh-CN" altLang="en-US"/>
          </a:p>
        </p:txBody>
      </p:sp>
      <p:sp>
        <p:nvSpPr>
          <p:cNvPr id="6" name="页脚占位符 5">
            <a:extLst>
              <a:ext uri="{FF2B5EF4-FFF2-40B4-BE49-F238E27FC236}">
                <a16:creationId xmlns:a16="http://schemas.microsoft.com/office/drawing/2014/main" id="{54CCC759-EF0E-C4C3-C43F-E2F0F3D2F6F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55E2F366-1BF2-8B10-254B-B467091FE9B8}"/>
              </a:ext>
            </a:extLst>
          </p:cNvPr>
          <p:cNvSpPr>
            <a:spLocks noGrp="1"/>
          </p:cNvSpPr>
          <p:nvPr>
            <p:ph type="sldNum" sz="quarter" idx="12"/>
          </p:nvPr>
        </p:nvSpPr>
        <p:spPr/>
        <p:txBody>
          <a:bodyPr/>
          <a:lstStyle/>
          <a:p>
            <a:fld id="{90AF48BB-D5D9-354B-9A65-B1CC49300853}" type="slidenum">
              <a:rPr kumimoji="1" lang="zh-CN" altLang="en-US" smtClean="0"/>
              <a:t>‹#›</a:t>
            </a:fld>
            <a:endParaRPr kumimoji="1" lang="zh-CN" altLang="en-US"/>
          </a:p>
        </p:txBody>
      </p:sp>
    </p:spTree>
    <p:extLst>
      <p:ext uri="{BB962C8B-B14F-4D97-AF65-F5344CB8AC3E}">
        <p14:creationId xmlns:p14="http://schemas.microsoft.com/office/powerpoint/2010/main" val="411618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8149509-E2FE-7E1F-47B4-159FADE719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D0F207A-1522-DB4B-5842-552AC59953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5451668-1352-0CDB-F3EC-2984FDC482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290CF0-A3A3-9F49-B200-97E3E14D7A45}" type="datetimeFigureOut">
              <a:rPr kumimoji="1" lang="zh-CN" altLang="en-US" smtClean="0"/>
              <a:t>2025/12/11</a:t>
            </a:fld>
            <a:endParaRPr kumimoji="1" lang="zh-CN" altLang="en-US"/>
          </a:p>
        </p:txBody>
      </p:sp>
      <p:sp>
        <p:nvSpPr>
          <p:cNvPr id="5" name="页脚占位符 4">
            <a:extLst>
              <a:ext uri="{FF2B5EF4-FFF2-40B4-BE49-F238E27FC236}">
                <a16:creationId xmlns:a16="http://schemas.microsoft.com/office/drawing/2014/main" id="{43E000AC-627F-DD69-5324-9D0C5E187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B053102C-2B8C-4EA8-623F-DEA331355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AF48BB-D5D9-354B-9A65-B1CC49300853}" type="slidenum">
              <a:rPr kumimoji="1" lang="zh-CN" altLang="en-US" smtClean="0"/>
              <a:t>‹#›</a:t>
            </a:fld>
            <a:endParaRPr kumimoji="1" lang="zh-CN" altLang="en-US"/>
          </a:p>
        </p:txBody>
      </p:sp>
    </p:spTree>
    <p:extLst>
      <p:ext uri="{BB962C8B-B14F-4D97-AF65-F5344CB8AC3E}">
        <p14:creationId xmlns:p14="http://schemas.microsoft.com/office/powerpoint/2010/main" val="3117766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9B552AC-5762-1B96-AC50-DC8DE5496FAD}"/>
              </a:ext>
            </a:extLst>
          </p:cNvPr>
          <p:cNvPicPr>
            <a:picLocks noChangeAspect="1"/>
          </p:cNvPicPr>
          <p:nvPr/>
        </p:nvPicPr>
        <p:blipFill>
          <a:blip r:embed="rId3"/>
          <a:stretch>
            <a:fillRect/>
          </a:stretch>
        </p:blipFill>
        <p:spPr>
          <a:xfrm>
            <a:off x="65313" y="1085574"/>
            <a:ext cx="12126687" cy="3100468"/>
          </a:xfrm>
          <a:prstGeom prst="rect">
            <a:avLst/>
          </a:prstGeom>
        </p:spPr>
      </p:pic>
      <p:sp>
        <p:nvSpPr>
          <p:cNvPr id="5" name="文本框 4">
            <a:extLst>
              <a:ext uri="{FF2B5EF4-FFF2-40B4-BE49-F238E27FC236}">
                <a16:creationId xmlns:a16="http://schemas.microsoft.com/office/drawing/2014/main" id="{3511FCBF-EB09-0C4F-A2C5-AF48D0247117}"/>
              </a:ext>
            </a:extLst>
          </p:cNvPr>
          <p:cNvSpPr txBox="1"/>
          <p:nvPr/>
        </p:nvSpPr>
        <p:spPr>
          <a:xfrm>
            <a:off x="5410200" y="5403094"/>
            <a:ext cx="1266693" cy="369332"/>
          </a:xfrm>
          <a:prstGeom prst="rect">
            <a:avLst/>
          </a:prstGeom>
          <a:noFill/>
        </p:spPr>
        <p:txBody>
          <a:bodyPr wrap="none" rtlCol="0">
            <a:spAutoFit/>
          </a:bodyPr>
          <a:lstStyle/>
          <a:p>
            <a:r>
              <a:rPr kumimoji="1" lang="en-US" altLang="zh-CN" b="1" dirty="0"/>
              <a:t>CVPR2025</a:t>
            </a:r>
            <a:endParaRPr kumimoji="1" lang="zh-CN" altLang="en-US" b="1" dirty="0"/>
          </a:p>
        </p:txBody>
      </p:sp>
    </p:spTree>
    <p:extLst>
      <p:ext uri="{BB962C8B-B14F-4D97-AF65-F5344CB8AC3E}">
        <p14:creationId xmlns:p14="http://schemas.microsoft.com/office/powerpoint/2010/main" val="154759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7EC6E-6BFC-B152-4F07-30CBCD0A27A1}"/>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E8FCBD2B-B80F-4AEC-4B7F-051C08BBEF3A}"/>
                  </a:ext>
                </a:extLst>
              </p:cNvPr>
              <p:cNvSpPr txBox="1"/>
              <p:nvPr/>
            </p:nvSpPr>
            <p:spPr>
              <a:xfrm>
                <a:off x="365677" y="3848825"/>
                <a:ext cx="5969809" cy="923330"/>
              </a:xfrm>
              <a:prstGeom prst="rect">
                <a:avLst/>
              </a:prstGeom>
              <a:noFill/>
            </p:spPr>
            <p:txBody>
              <a:bodyPr wrap="square">
                <a:spAutoFit/>
              </a:bodyPr>
              <a:lstStyle/>
              <a:p>
                <a:r>
                  <a:rPr lang="zh-CN" altLang="en-US" dirty="0"/>
                  <a:t>为进一步增强前景</a:t>
                </a:r>
                <a:r>
                  <a:rPr lang="en-US" altLang="zh-CN" dirty="0"/>
                  <a:t>-</a:t>
                </a:r>
                <a:r>
                  <a:rPr lang="zh-CN" altLang="en-US" dirty="0"/>
                  <a:t>背景对比度，我们将</a:t>
                </a:r>
                <a14:m>
                  <m:oMath xmlns:m="http://schemas.openxmlformats.org/officeDocument/2006/math">
                    <m:r>
                      <a:rPr lang="zh-CN" altLang="en-US" i="1" dirty="0" smtClean="0">
                        <a:latin typeface="Cambria Math" panose="02040503050406030204" pitchFamily="18" charset="0"/>
                      </a:rPr>
                      <m:t> </m:t>
                    </m:r>
                    <m:r>
                      <a:rPr lang="en" altLang="zh-CN" i="1" dirty="0">
                        <a:latin typeface="Cambria Math" panose="02040503050406030204" pitchFamily="18" charset="0"/>
                      </a:rPr>
                      <m:t>𝑓</m:t>
                    </m:r>
                    <m:r>
                      <a:rPr lang="en" altLang="zh-CN" i="1" dirty="0">
                        <a:latin typeface="Cambria Math" panose="02040503050406030204" pitchFamily="18" charset="0"/>
                      </a:rPr>
                      <m:t>(</m:t>
                    </m:r>
                    <m:r>
                      <a:rPr lang="en" altLang="zh-CN" i="1" dirty="0">
                        <a:latin typeface="Cambria Math" panose="02040503050406030204" pitchFamily="18" charset="0"/>
                      </a:rPr>
                      <m:t>𝑝</m:t>
                    </m:r>
                    <m:r>
                      <a:rPr lang="en" altLang="zh-CN" i="1" dirty="0" smtClean="0">
                        <a:latin typeface="Cambria Math" panose="02040503050406030204" pitchFamily="18" charset="0"/>
                      </a:rPr>
                      <m:t>) </m:t>
                    </m:r>
                  </m:oMath>
                </a14:m>
                <a:r>
                  <a:rPr lang="zh-CN" altLang="en-US" dirty="0"/>
                  <a:t>乘以 </a:t>
                </a:r>
                <a14:m>
                  <m:oMath xmlns:m="http://schemas.openxmlformats.org/officeDocument/2006/math">
                    <m:r>
                      <a:rPr lang="en" altLang="zh-CN" i="1" dirty="0" smtClean="0">
                        <a:latin typeface="Cambria Math" panose="02040503050406030204" pitchFamily="18" charset="0"/>
                      </a:rPr>
                      <m:t>𝑁</m:t>
                    </m:r>
                  </m:oMath>
                </a14:m>
                <a:r>
                  <a:rPr lang="zh-CN" altLang="en" dirty="0"/>
                  <a:t>，</a:t>
                </a:r>
                <a:r>
                  <a:rPr lang="zh-CN" altLang="en-US" dirty="0"/>
                  <a:t>并引入阈值 </a:t>
                </a:r>
                <a14:m>
                  <m:oMath xmlns:m="http://schemas.openxmlformats.org/officeDocument/2006/math">
                    <m:r>
                      <a:rPr lang="en-US" altLang="zh-CN" b="0" i="1" smtClean="0">
                        <a:latin typeface="Cambria Math" panose="02040503050406030204" pitchFamily="18" charset="0"/>
                      </a:rPr>
                      <m:t>𝑡h</m:t>
                    </m:r>
                  </m:oMath>
                </a14:m>
                <a:r>
                  <a:rPr lang="zh-CN" altLang="en-US" dirty="0"/>
                  <a:t>进行后处理：所有超过阈值的位置响应值增加 </a:t>
                </a:r>
                <a:r>
                  <a:rPr lang="en-US" altLang="zh-CN" dirty="0"/>
                  <a:t>0.5</a:t>
                </a:r>
                <a:r>
                  <a:rPr lang="zh-CN" altLang="en-US" dirty="0"/>
                  <a:t>。该过程简化如下：</a:t>
                </a:r>
              </a:p>
            </p:txBody>
          </p:sp>
        </mc:Choice>
        <mc:Fallback>
          <p:sp>
            <p:nvSpPr>
              <p:cNvPr id="3" name="文本框 2">
                <a:extLst>
                  <a:ext uri="{FF2B5EF4-FFF2-40B4-BE49-F238E27FC236}">
                    <a16:creationId xmlns:a16="http://schemas.microsoft.com/office/drawing/2014/main" id="{E8FCBD2B-B80F-4AEC-4B7F-051C08BBEF3A}"/>
                  </a:ext>
                </a:extLst>
              </p:cNvPr>
              <p:cNvSpPr txBox="1">
                <a:spLocks noRot="1" noChangeAspect="1" noMove="1" noResize="1" noEditPoints="1" noAdjustHandles="1" noChangeArrowheads="1" noChangeShapeType="1" noTextEdit="1"/>
              </p:cNvSpPr>
              <p:nvPr/>
            </p:nvSpPr>
            <p:spPr>
              <a:xfrm>
                <a:off x="365677" y="3848825"/>
                <a:ext cx="5969809" cy="923330"/>
              </a:xfrm>
              <a:prstGeom prst="rect">
                <a:avLst/>
              </a:prstGeom>
              <a:blipFill>
                <a:blip r:embed="rId3"/>
                <a:stretch>
                  <a:fillRect l="-849" t="-2703" r="-637" b="-10811"/>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7F1F24B0-CD5D-BB63-2EA4-5C0FC29DE069}"/>
              </a:ext>
            </a:extLst>
          </p:cNvPr>
          <p:cNvPicPr>
            <a:picLocks noChangeAspect="1"/>
          </p:cNvPicPr>
          <p:nvPr/>
        </p:nvPicPr>
        <p:blipFill>
          <a:blip r:embed="rId4"/>
          <a:stretch>
            <a:fillRect/>
          </a:stretch>
        </p:blipFill>
        <p:spPr>
          <a:xfrm>
            <a:off x="4220235" y="4696890"/>
            <a:ext cx="6976667" cy="1379567"/>
          </a:xfrm>
          <a:prstGeom prst="rect">
            <a:avLst/>
          </a:prstGeom>
        </p:spPr>
      </p:pic>
      <p:pic>
        <p:nvPicPr>
          <p:cNvPr id="2" name="图片 1">
            <a:extLst>
              <a:ext uri="{FF2B5EF4-FFF2-40B4-BE49-F238E27FC236}">
                <a16:creationId xmlns:a16="http://schemas.microsoft.com/office/drawing/2014/main" id="{D46928CB-179B-A45C-4BFD-6A6346C12FAF}"/>
              </a:ext>
            </a:extLst>
          </p:cNvPr>
          <p:cNvPicPr>
            <a:picLocks noChangeAspect="1"/>
          </p:cNvPicPr>
          <p:nvPr/>
        </p:nvPicPr>
        <p:blipFill>
          <a:blip r:embed="rId5">
            <a:alphaModFix amt="35000"/>
          </a:blip>
          <a:stretch>
            <a:fillRect/>
          </a:stretch>
        </p:blipFill>
        <p:spPr>
          <a:xfrm>
            <a:off x="614097" y="-20953"/>
            <a:ext cx="10963805" cy="3192182"/>
          </a:xfrm>
          <a:prstGeom prst="rect">
            <a:avLst/>
          </a:prstGeom>
        </p:spPr>
      </p:pic>
      <p:pic>
        <p:nvPicPr>
          <p:cNvPr id="7" name="图片 6">
            <a:extLst>
              <a:ext uri="{FF2B5EF4-FFF2-40B4-BE49-F238E27FC236}">
                <a16:creationId xmlns:a16="http://schemas.microsoft.com/office/drawing/2014/main" id="{DFFF8671-DDA7-36DF-99BD-FBE13FB2D7C2}"/>
              </a:ext>
            </a:extLst>
          </p:cNvPr>
          <p:cNvPicPr>
            <a:picLocks noChangeAspect="1"/>
          </p:cNvPicPr>
          <p:nvPr/>
        </p:nvPicPr>
        <p:blipFill>
          <a:blip r:embed="rId5"/>
          <a:srcRect l="40684" t="53173"/>
          <a:stretch/>
        </p:blipFill>
        <p:spPr>
          <a:xfrm>
            <a:off x="2390481" y="948039"/>
            <a:ext cx="9187421" cy="2111782"/>
          </a:xfrm>
          <a:prstGeom prst="rect">
            <a:avLst/>
          </a:prstGeom>
        </p:spPr>
      </p:pic>
      <p:sp>
        <p:nvSpPr>
          <p:cNvPr id="6" name="矩形 5">
            <a:extLst>
              <a:ext uri="{FF2B5EF4-FFF2-40B4-BE49-F238E27FC236}">
                <a16:creationId xmlns:a16="http://schemas.microsoft.com/office/drawing/2014/main" id="{8EDF4922-A4AC-7150-065A-971D2F73C4C2}"/>
              </a:ext>
            </a:extLst>
          </p:cNvPr>
          <p:cNvSpPr/>
          <p:nvPr/>
        </p:nvSpPr>
        <p:spPr>
          <a:xfrm>
            <a:off x="190739" y="221410"/>
            <a:ext cx="1202632"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id="{30AA0A9B-1F6B-81AF-BD46-81F920CDCCD6}"/>
              </a:ext>
            </a:extLst>
          </p:cNvPr>
          <p:cNvSpPr txBox="1"/>
          <p:nvPr/>
        </p:nvSpPr>
        <p:spPr>
          <a:xfrm>
            <a:off x="212511" y="227858"/>
            <a:ext cx="1714260" cy="584775"/>
          </a:xfrm>
          <a:prstGeom prst="rect">
            <a:avLst/>
          </a:prstGeom>
          <a:noFill/>
        </p:spPr>
        <p:txBody>
          <a:bodyPr wrap="square">
            <a:spAutoFit/>
          </a:bodyPr>
          <a:lstStyle/>
          <a:p>
            <a:r>
              <a:rPr lang="en-US" altLang="zh-CN" sz="3200" b="1" dirty="0">
                <a:solidFill>
                  <a:schemeClr val="bg1"/>
                </a:solidFill>
              </a:rPr>
              <a:t>PGDP</a:t>
            </a:r>
            <a:endParaRPr lang="zh-CN" altLang="en-US" sz="3200" b="1" dirty="0">
              <a:solidFill>
                <a:schemeClr val="bg1"/>
              </a:solidFill>
            </a:endParaRPr>
          </a:p>
        </p:txBody>
      </p:sp>
      <p:sp>
        <p:nvSpPr>
          <p:cNvPr id="9" name="圆角矩形 8">
            <a:extLst>
              <a:ext uri="{FF2B5EF4-FFF2-40B4-BE49-F238E27FC236}">
                <a16:creationId xmlns:a16="http://schemas.microsoft.com/office/drawing/2014/main" id="{2579DAC6-A536-7A55-3061-34E03E35E9C0}"/>
              </a:ext>
            </a:extLst>
          </p:cNvPr>
          <p:cNvSpPr/>
          <p:nvPr/>
        </p:nvSpPr>
        <p:spPr>
          <a:xfrm>
            <a:off x="234451" y="3162819"/>
            <a:ext cx="5066892" cy="52395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8282914C-C27E-C174-2C99-F55F40FAA6A5}"/>
              </a:ext>
            </a:extLst>
          </p:cNvPr>
          <p:cNvSpPr txBox="1"/>
          <p:nvPr/>
        </p:nvSpPr>
        <p:spPr>
          <a:xfrm>
            <a:off x="282730" y="3139486"/>
            <a:ext cx="4850192" cy="46557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dirty="0"/>
              <a:t>前景</a:t>
            </a:r>
            <a:r>
              <a:rPr lang="en-US" altLang="zh-CN" dirty="0"/>
              <a:t>-</a:t>
            </a:r>
            <a:r>
              <a:rPr lang="zh-CN" altLang="en-US" dirty="0"/>
              <a:t>背景区分：前景区域值更高</a:t>
            </a:r>
          </a:p>
        </p:txBody>
      </p:sp>
      <p:sp>
        <p:nvSpPr>
          <p:cNvPr id="13" name="文本框 12">
            <a:extLst>
              <a:ext uri="{FF2B5EF4-FFF2-40B4-BE49-F238E27FC236}">
                <a16:creationId xmlns:a16="http://schemas.microsoft.com/office/drawing/2014/main" id="{84841A23-FD73-4E0B-9323-BC23D2BCFDEB}"/>
              </a:ext>
            </a:extLst>
          </p:cNvPr>
          <p:cNvSpPr txBox="1"/>
          <p:nvPr/>
        </p:nvSpPr>
        <p:spPr>
          <a:xfrm>
            <a:off x="365677" y="4892876"/>
            <a:ext cx="6096000" cy="369332"/>
          </a:xfrm>
          <a:prstGeom prst="rect">
            <a:avLst/>
          </a:prstGeom>
          <a:noFill/>
        </p:spPr>
        <p:txBody>
          <a:bodyPr wrap="square">
            <a:spAutoFit/>
          </a:bodyPr>
          <a:lstStyle/>
          <a:p>
            <a:r>
              <a:rPr lang="zh-CN" altLang="en-US" dirty="0"/>
              <a:t>其中S是特征图中所有像素位置的集合</a:t>
            </a:r>
          </a:p>
        </p:txBody>
      </p:sp>
    </p:spTree>
    <p:extLst>
      <p:ext uri="{BB962C8B-B14F-4D97-AF65-F5344CB8AC3E}">
        <p14:creationId xmlns:p14="http://schemas.microsoft.com/office/powerpoint/2010/main" val="60051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C7BF4-CCA2-7C5E-8D4E-BD5404C0DDCE}"/>
            </a:ext>
          </a:extLst>
        </p:cNvPr>
        <p:cNvGrpSpPr/>
        <p:nvPr/>
      </p:nvGrpSpPr>
      <p:grpSpPr>
        <a:xfrm>
          <a:off x="0" y="0"/>
          <a:ext cx="0" cy="0"/>
          <a:chOff x="0" y="0"/>
          <a:chExt cx="0" cy="0"/>
        </a:xfrm>
      </p:grpSpPr>
      <p:sp>
        <p:nvSpPr>
          <p:cNvPr id="10" name="圆角矩形 9">
            <a:extLst>
              <a:ext uri="{FF2B5EF4-FFF2-40B4-BE49-F238E27FC236}">
                <a16:creationId xmlns:a16="http://schemas.microsoft.com/office/drawing/2014/main" id="{BA2F1DDB-935C-1947-D031-EE297428B8A7}"/>
              </a:ext>
            </a:extLst>
          </p:cNvPr>
          <p:cNvSpPr/>
          <p:nvPr/>
        </p:nvSpPr>
        <p:spPr>
          <a:xfrm>
            <a:off x="792055" y="3272233"/>
            <a:ext cx="2133314" cy="448441"/>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E4ACDE0B-ECC2-2E63-38F7-37AE41A42DF5}"/>
              </a:ext>
            </a:extLst>
          </p:cNvPr>
          <p:cNvSpPr txBox="1"/>
          <p:nvPr/>
        </p:nvSpPr>
        <p:spPr>
          <a:xfrm>
            <a:off x="1069641" y="3311788"/>
            <a:ext cx="4266947" cy="369332"/>
          </a:xfrm>
          <a:prstGeom prst="rect">
            <a:avLst/>
          </a:prstGeom>
          <a:noFill/>
        </p:spPr>
        <p:txBody>
          <a:bodyPr wrap="square">
            <a:spAutoFit/>
          </a:bodyPr>
          <a:lstStyle/>
          <a:p>
            <a:r>
              <a:rPr lang="zh-CN" altLang="en-US" dirty="0"/>
              <a:t>高斯分布预测</a:t>
            </a: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22D3FD65-6B01-E59A-0B48-B482B17D6A10}"/>
                  </a:ext>
                </a:extLst>
              </p:cNvPr>
              <p:cNvSpPr txBox="1"/>
              <p:nvPr/>
            </p:nvSpPr>
            <p:spPr>
              <a:xfrm>
                <a:off x="792055" y="3859073"/>
                <a:ext cx="6096000" cy="369332"/>
              </a:xfrm>
              <a:prstGeom prst="rect">
                <a:avLst/>
              </a:prstGeom>
              <a:noFill/>
            </p:spPr>
            <p:txBody>
              <a:bodyPr wrap="square">
                <a:spAutoFit/>
              </a:bodyPr>
              <a:lstStyle/>
              <a:p>
                <a14:m>
                  <m:oMath xmlns:m="http://schemas.openxmlformats.org/officeDocument/2006/math">
                    <m:r>
                      <a:rPr lang="zh-CN" altLang="en-US" b="0" i="1" smtClean="0">
                        <a:solidFill>
                          <a:srgbClr val="1D1D20"/>
                        </a:solidFill>
                        <a:effectLst/>
                        <a:latin typeface="Cambria Math" panose="02040503050406030204" pitchFamily="18" charset="0"/>
                      </a:rPr>
                      <m:t>𝜎</m:t>
                    </m:r>
                  </m:oMath>
                </a14:m>
                <a:r>
                  <a:rPr lang="zh-CN" altLang="en-US" b="0" i="0" dirty="0">
                    <a:solidFill>
                      <a:srgbClr val="1D1D20"/>
                    </a:solidFill>
                    <a:effectLst/>
                    <a:latin typeface="system-ui"/>
                  </a:rPr>
                  <a:t>被相应下采样后，与各层特征相加</a:t>
                </a:r>
                <a:endParaRPr lang="zh-CN" altLang="en-US" dirty="0"/>
              </a:p>
            </p:txBody>
          </p:sp>
        </mc:Choice>
        <mc:Fallback>
          <p:sp>
            <p:nvSpPr>
              <p:cNvPr id="9" name="文本框 8">
                <a:extLst>
                  <a:ext uri="{FF2B5EF4-FFF2-40B4-BE49-F238E27FC236}">
                    <a16:creationId xmlns:a16="http://schemas.microsoft.com/office/drawing/2014/main" id="{22D3FD65-6B01-E59A-0B48-B482B17D6A10}"/>
                  </a:ext>
                </a:extLst>
              </p:cNvPr>
              <p:cNvSpPr txBox="1">
                <a:spLocks noRot="1" noChangeAspect="1" noMove="1" noResize="1" noEditPoints="1" noAdjustHandles="1" noChangeArrowheads="1" noChangeShapeType="1" noTextEdit="1"/>
              </p:cNvSpPr>
              <p:nvPr/>
            </p:nvSpPr>
            <p:spPr>
              <a:xfrm>
                <a:off x="792055" y="3859073"/>
                <a:ext cx="6096000" cy="369332"/>
              </a:xfrm>
              <a:prstGeom prst="rect">
                <a:avLst/>
              </a:prstGeom>
              <a:blipFill>
                <a:blip r:embed="rId3"/>
                <a:stretch>
                  <a:fillRect t="-6452" b="-22581"/>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903C8308-AB17-79FE-B118-C35247699FD1}"/>
              </a:ext>
            </a:extLst>
          </p:cNvPr>
          <p:cNvPicPr>
            <a:picLocks noChangeAspect="1"/>
          </p:cNvPicPr>
          <p:nvPr/>
        </p:nvPicPr>
        <p:blipFill>
          <a:blip r:embed="rId4"/>
          <a:srcRect l="8636" b="-13094"/>
          <a:stretch/>
        </p:blipFill>
        <p:spPr>
          <a:xfrm>
            <a:off x="5889410" y="4272358"/>
            <a:ext cx="5344647" cy="1016082"/>
          </a:xfrm>
          <a:prstGeom prst="rect">
            <a:avLst/>
          </a:prstGeom>
        </p:spPr>
      </p:pic>
      <p:sp>
        <p:nvSpPr>
          <p:cNvPr id="13" name="文本框 12">
            <a:extLst>
              <a:ext uri="{FF2B5EF4-FFF2-40B4-BE49-F238E27FC236}">
                <a16:creationId xmlns:a16="http://schemas.microsoft.com/office/drawing/2014/main" id="{4601FBBB-32DB-8084-A013-B167687B741B}"/>
              </a:ext>
            </a:extLst>
          </p:cNvPr>
          <p:cNvSpPr txBox="1"/>
          <p:nvPr/>
        </p:nvSpPr>
        <p:spPr>
          <a:xfrm>
            <a:off x="5994478" y="3725073"/>
            <a:ext cx="1454491" cy="369332"/>
          </a:xfrm>
          <a:prstGeom prst="rect">
            <a:avLst/>
          </a:prstGeom>
          <a:noFill/>
        </p:spPr>
        <p:txBody>
          <a:bodyPr wrap="square" rtlCol="0">
            <a:spAutoFit/>
          </a:bodyPr>
          <a:lstStyle/>
          <a:p>
            <a:r>
              <a:rPr kumimoji="1" lang="zh-CN" altLang="en-US" dirty="0"/>
              <a:t>损失为：</a:t>
            </a:r>
          </a:p>
        </p:txBody>
      </p:sp>
      <p:pic>
        <p:nvPicPr>
          <p:cNvPr id="2" name="图片 1">
            <a:extLst>
              <a:ext uri="{FF2B5EF4-FFF2-40B4-BE49-F238E27FC236}">
                <a16:creationId xmlns:a16="http://schemas.microsoft.com/office/drawing/2014/main" id="{38A7A229-DA33-C223-4CCC-297DC089EFDD}"/>
              </a:ext>
            </a:extLst>
          </p:cNvPr>
          <p:cNvPicPr>
            <a:picLocks noChangeAspect="1"/>
          </p:cNvPicPr>
          <p:nvPr/>
        </p:nvPicPr>
        <p:blipFill>
          <a:blip r:embed="rId5">
            <a:alphaModFix amt="35000"/>
          </a:blip>
          <a:stretch>
            <a:fillRect/>
          </a:stretch>
        </p:blipFill>
        <p:spPr>
          <a:xfrm>
            <a:off x="614097" y="-20953"/>
            <a:ext cx="10963805" cy="3192182"/>
          </a:xfrm>
          <a:prstGeom prst="rect">
            <a:avLst/>
          </a:prstGeom>
        </p:spPr>
      </p:pic>
      <p:pic>
        <p:nvPicPr>
          <p:cNvPr id="3" name="图片 2">
            <a:extLst>
              <a:ext uri="{FF2B5EF4-FFF2-40B4-BE49-F238E27FC236}">
                <a16:creationId xmlns:a16="http://schemas.microsoft.com/office/drawing/2014/main" id="{614E427A-6162-1C14-F1E9-196608030721}"/>
              </a:ext>
            </a:extLst>
          </p:cNvPr>
          <p:cNvPicPr>
            <a:picLocks noChangeAspect="1"/>
          </p:cNvPicPr>
          <p:nvPr/>
        </p:nvPicPr>
        <p:blipFill>
          <a:blip r:embed="rId5"/>
          <a:srcRect l="40684" t="53173"/>
          <a:stretch/>
        </p:blipFill>
        <p:spPr>
          <a:xfrm>
            <a:off x="2390481" y="948039"/>
            <a:ext cx="9187421" cy="2111782"/>
          </a:xfrm>
          <a:prstGeom prst="rect">
            <a:avLst/>
          </a:prstGeom>
        </p:spPr>
      </p:pic>
      <p:sp>
        <p:nvSpPr>
          <p:cNvPr id="4" name="矩形 3">
            <a:extLst>
              <a:ext uri="{FF2B5EF4-FFF2-40B4-BE49-F238E27FC236}">
                <a16:creationId xmlns:a16="http://schemas.microsoft.com/office/drawing/2014/main" id="{71126701-7FF1-9572-9E01-2FBDB8548022}"/>
              </a:ext>
            </a:extLst>
          </p:cNvPr>
          <p:cNvSpPr/>
          <p:nvPr/>
        </p:nvSpPr>
        <p:spPr>
          <a:xfrm>
            <a:off x="190739" y="221410"/>
            <a:ext cx="1202632"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C5E3719C-2539-5F61-9BF2-DC0C3C23B263}"/>
              </a:ext>
            </a:extLst>
          </p:cNvPr>
          <p:cNvSpPr txBox="1"/>
          <p:nvPr/>
        </p:nvSpPr>
        <p:spPr>
          <a:xfrm>
            <a:off x="212511" y="227858"/>
            <a:ext cx="1714260" cy="584775"/>
          </a:xfrm>
          <a:prstGeom prst="rect">
            <a:avLst/>
          </a:prstGeom>
          <a:noFill/>
        </p:spPr>
        <p:txBody>
          <a:bodyPr wrap="square">
            <a:spAutoFit/>
          </a:bodyPr>
          <a:lstStyle/>
          <a:p>
            <a:r>
              <a:rPr lang="en-US" altLang="zh-CN" sz="3200" b="1" dirty="0">
                <a:solidFill>
                  <a:schemeClr val="bg1"/>
                </a:solidFill>
              </a:rPr>
              <a:t>PGDP</a:t>
            </a:r>
            <a:endParaRPr lang="zh-CN" altLang="en-US" sz="3200" b="1" dirty="0">
              <a:solidFill>
                <a:schemeClr val="bg1"/>
              </a:solidFill>
            </a:endParaRPr>
          </a:p>
        </p:txBody>
      </p:sp>
      <p:pic>
        <p:nvPicPr>
          <p:cNvPr id="6" name="图片 5">
            <a:extLst>
              <a:ext uri="{FF2B5EF4-FFF2-40B4-BE49-F238E27FC236}">
                <a16:creationId xmlns:a16="http://schemas.microsoft.com/office/drawing/2014/main" id="{B224A0F7-CA40-AD66-017C-C1A986813260}"/>
              </a:ext>
            </a:extLst>
          </p:cNvPr>
          <p:cNvPicPr>
            <a:picLocks noChangeAspect="1"/>
          </p:cNvPicPr>
          <p:nvPr/>
        </p:nvPicPr>
        <p:blipFill>
          <a:blip r:embed="rId6"/>
          <a:srcRect b="11876"/>
          <a:stretch/>
        </p:blipFill>
        <p:spPr>
          <a:xfrm>
            <a:off x="792055" y="4352046"/>
            <a:ext cx="3792409" cy="325471"/>
          </a:xfrm>
          <a:prstGeom prst="rect">
            <a:avLst/>
          </a:prstGeom>
        </p:spPr>
      </p:pic>
      <p:pic>
        <p:nvPicPr>
          <p:cNvPr id="8" name="图片 7">
            <a:extLst>
              <a:ext uri="{FF2B5EF4-FFF2-40B4-BE49-F238E27FC236}">
                <a16:creationId xmlns:a16="http://schemas.microsoft.com/office/drawing/2014/main" id="{91F6071D-E848-51D0-DB39-CE06A20AD1F0}"/>
              </a:ext>
            </a:extLst>
          </p:cNvPr>
          <p:cNvPicPr>
            <a:picLocks noChangeAspect="1"/>
          </p:cNvPicPr>
          <p:nvPr/>
        </p:nvPicPr>
        <p:blipFill>
          <a:blip r:embed="rId7"/>
          <a:srcRect t="9816"/>
          <a:stretch/>
        </p:blipFill>
        <p:spPr>
          <a:xfrm>
            <a:off x="704969" y="5198878"/>
            <a:ext cx="4219224" cy="405215"/>
          </a:xfrm>
          <a:prstGeom prst="rect">
            <a:avLst/>
          </a:prstGeom>
        </p:spPr>
      </p:pic>
      <p:sp>
        <p:nvSpPr>
          <p:cNvPr id="17" name="文本框 16">
            <a:extLst>
              <a:ext uri="{FF2B5EF4-FFF2-40B4-BE49-F238E27FC236}">
                <a16:creationId xmlns:a16="http://schemas.microsoft.com/office/drawing/2014/main" id="{2F44D43B-50A2-2DD2-E902-17F8A10B4B60}"/>
              </a:ext>
            </a:extLst>
          </p:cNvPr>
          <p:cNvSpPr txBox="1"/>
          <p:nvPr/>
        </p:nvSpPr>
        <p:spPr>
          <a:xfrm>
            <a:off x="792055" y="4731583"/>
            <a:ext cx="6096000" cy="369332"/>
          </a:xfrm>
          <a:prstGeom prst="rect">
            <a:avLst/>
          </a:prstGeom>
          <a:noFill/>
        </p:spPr>
        <p:txBody>
          <a:bodyPr wrap="square">
            <a:spAutoFit/>
          </a:bodyPr>
          <a:lstStyle/>
          <a:p>
            <a:r>
              <a:rPr lang="zh-CN" altLang="en-US" dirty="0"/>
              <a:t>预测出对应位置的高斯分布图</a:t>
            </a:r>
          </a:p>
        </p:txBody>
      </p:sp>
    </p:spTree>
    <p:extLst>
      <p:ext uri="{BB962C8B-B14F-4D97-AF65-F5344CB8AC3E}">
        <p14:creationId xmlns:p14="http://schemas.microsoft.com/office/powerpoint/2010/main" val="4118755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5554B-C667-B716-2107-A846DEF62B4B}"/>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2CFCDB31-82E3-9D84-C224-A1981BED0817}"/>
              </a:ext>
            </a:extLst>
          </p:cNvPr>
          <p:cNvPicPr>
            <a:picLocks noChangeAspect="1"/>
          </p:cNvPicPr>
          <p:nvPr/>
        </p:nvPicPr>
        <p:blipFill>
          <a:blip r:embed="rId3"/>
          <a:stretch>
            <a:fillRect/>
          </a:stretch>
        </p:blipFill>
        <p:spPr>
          <a:xfrm>
            <a:off x="670186" y="835536"/>
            <a:ext cx="10851628" cy="3159521"/>
          </a:xfrm>
          <a:prstGeom prst="rect">
            <a:avLst/>
          </a:prstGeom>
        </p:spPr>
      </p:pic>
      <p:sp>
        <p:nvSpPr>
          <p:cNvPr id="4" name="矩形 3">
            <a:extLst>
              <a:ext uri="{FF2B5EF4-FFF2-40B4-BE49-F238E27FC236}">
                <a16:creationId xmlns:a16="http://schemas.microsoft.com/office/drawing/2014/main" id="{41C05101-5018-E2A5-93B4-E3E1F6100824}"/>
              </a:ext>
            </a:extLst>
          </p:cNvPr>
          <p:cNvSpPr/>
          <p:nvPr/>
        </p:nvSpPr>
        <p:spPr>
          <a:xfrm>
            <a:off x="163285" y="250761"/>
            <a:ext cx="1926772"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64188FE1-B1E8-489B-02DE-8233E5871E39}"/>
              </a:ext>
            </a:extLst>
          </p:cNvPr>
          <p:cNvSpPr txBox="1"/>
          <p:nvPr/>
        </p:nvSpPr>
        <p:spPr>
          <a:xfrm>
            <a:off x="163285" y="250762"/>
            <a:ext cx="1926772" cy="584775"/>
          </a:xfrm>
          <a:prstGeom prst="rect">
            <a:avLst/>
          </a:prstGeom>
          <a:noFill/>
        </p:spPr>
        <p:txBody>
          <a:bodyPr wrap="square">
            <a:spAutoFit/>
          </a:bodyPr>
          <a:lstStyle/>
          <a:p>
            <a:r>
              <a:rPr lang="zh-CN" altLang="en-US" sz="3200" b="1" dirty="0">
                <a:solidFill>
                  <a:schemeClr val="bg1"/>
                </a:solidFill>
              </a:rPr>
              <a:t>损失函数</a:t>
            </a:r>
          </a:p>
        </p:txBody>
      </p:sp>
      <p:pic>
        <p:nvPicPr>
          <p:cNvPr id="2" name="图片 1">
            <a:extLst>
              <a:ext uri="{FF2B5EF4-FFF2-40B4-BE49-F238E27FC236}">
                <a16:creationId xmlns:a16="http://schemas.microsoft.com/office/drawing/2014/main" id="{0E864BF1-34AB-E110-C71B-F55A0B9FD128}"/>
              </a:ext>
            </a:extLst>
          </p:cNvPr>
          <p:cNvPicPr>
            <a:picLocks noChangeAspect="1"/>
          </p:cNvPicPr>
          <p:nvPr/>
        </p:nvPicPr>
        <p:blipFill>
          <a:blip r:embed="rId4"/>
          <a:stretch>
            <a:fillRect/>
          </a:stretch>
        </p:blipFill>
        <p:spPr>
          <a:xfrm>
            <a:off x="1980292" y="4577835"/>
            <a:ext cx="7323361" cy="955221"/>
          </a:xfrm>
          <a:prstGeom prst="rect">
            <a:avLst/>
          </a:prstGeom>
        </p:spPr>
      </p:pic>
      <p:sp>
        <p:nvSpPr>
          <p:cNvPr id="5" name="文本框 4">
            <a:extLst>
              <a:ext uri="{FF2B5EF4-FFF2-40B4-BE49-F238E27FC236}">
                <a16:creationId xmlns:a16="http://schemas.microsoft.com/office/drawing/2014/main" id="{996C0C47-B10E-BB06-105C-3013B06189BD}"/>
              </a:ext>
            </a:extLst>
          </p:cNvPr>
          <p:cNvSpPr txBox="1"/>
          <p:nvPr/>
        </p:nvSpPr>
        <p:spPr>
          <a:xfrm>
            <a:off x="3037114" y="5533056"/>
            <a:ext cx="2262158" cy="369332"/>
          </a:xfrm>
          <a:prstGeom prst="rect">
            <a:avLst/>
          </a:prstGeom>
          <a:noFill/>
        </p:spPr>
        <p:txBody>
          <a:bodyPr wrap="none" rtlCol="0">
            <a:spAutoFit/>
          </a:bodyPr>
          <a:lstStyle/>
          <a:p>
            <a:r>
              <a:rPr kumimoji="1" lang="zh-CN" altLang="en-US" dirty="0"/>
              <a:t>回归损失、分类损失</a:t>
            </a:r>
          </a:p>
        </p:txBody>
      </p:sp>
    </p:spTree>
    <p:extLst>
      <p:ext uri="{BB962C8B-B14F-4D97-AF65-F5344CB8AC3E}">
        <p14:creationId xmlns:p14="http://schemas.microsoft.com/office/powerpoint/2010/main" val="2464291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D3BA6-8683-1A57-6A02-08B7198FFCE1}"/>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6EBA5487-FDC1-870D-ADCA-47C578AB525D}"/>
              </a:ext>
            </a:extLst>
          </p:cNvPr>
          <p:cNvPicPr>
            <a:picLocks noChangeAspect="1"/>
          </p:cNvPicPr>
          <p:nvPr/>
        </p:nvPicPr>
        <p:blipFill>
          <a:blip r:embed="rId3"/>
          <a:stretch>
            <a:fillRect/>
          </a:stretch>
        </p:blipFill>
        <p:spPr>
          <a:xfrm>
            <a:off x="163285" y="835536"/>
            <a:ext cx="7825274" cy="2873828"/>
          </a:xfrm>
          <a:prstGeom prst="rect">
            <a:avLst/>
          </a:prstGeom>
        </p:spPr>
      </p:pic>
      <p:sp>
        <p:nvSpPr>
          <p:cNvPr id="3" name="文本框 2">
            <a:extLst>
              <a:ext uri="{FF2B5EF4-FFF2-40B4-BE49-F238E27FC236}">
                <a16:creationId xmlns:a16="http://schemas.microsoft.com/office/drawing/2014/main" id="{36554339-13DA-ECB2-3037-7F2DFE14E84A}"/>
              </a:ext>
            </a:extLst>
          </p:cNvPr>
          <p:cNvSpPr txBox="1"/>
          <p:nvPr/>
        </p:nvSpPr>
        <p:spPr>
          <a:xfrm>
            <a:off x="2090057" y="3713202"/>
            <a:ext cx="3130985" cy="369332"/>
          </a:xfrm>
          <a:prstGeom prst="rect">
            <a:avLst/>
          </a:prstGeom>
          <a:noFill/>
        </p:spPr>
        <p:txBody>
          <a:bodyPr wrap="none" rtlCol="0">
            <a:spAutoFit/>
          </a:bodyPr>
          <a:lstStyle/>
          <a:p>
            <a:r>
              <a:rPr kumimoji="1" lang="zh-CN" altLang="en-US" dirty="0"/>
              <a:t>在</a:t>
            </a:r>
            <a:r>
              <a:rPr kumimoji="1" lang="en-US" altLang="zh-CN" dirty="0"/>
              <a:t>visdrone2019</a:t>
            </a:r>
            <a:r>
              <a:rPr kumimoji="1" lang="zh-CN" altLang="en-US" dirty="0"/>
              <a:t>上的性能测试</a:t>
            </a:r>
          </a:p>
        </p:txBody>
      </p:sp>
      <p:sp>
        <p:nvSpPr>
          <p:cNvPr id="4" name="矩形 3">
            <a:extLst>
              <a:ext uri="{FF2B5EF4-FFF2-40B4-BE49-F238E27FC236}">
                <a16:creationId xmlns:a16="http://schemas.microsoft.com/office/drawing/2014/main" id="{3028C802-0F48-EA23-6FAE-57AB80C6E4EE}"/>
              </a:ext>
            </a:extLst>
          </p:cNvPr>
          <p:cNvSpPr/>
          <p:nvPr/>
        </p:nvSpPr>
        <p:spPr>
          <a:xfrm>
            <a:off x="163285" y="250761"/>
            <a:ext cx="1926772"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CE7F2A88-4DC8-9777-E61E-C4A42FB5C102}"/>
              </a:ext>
            </a:extLst>
          </p:cNvPr>
          <p:cNvSpPr txBox="1"/>
          <p:nvPr/>
        </p:nvSpPr>
        <p:spPr>
          <a:xfrm>
            <a:off x="163285" y="250761"/>
            <a:ext cx="1926772" cy="584775"/>
          </a:xfrm>
          <a:prstGeom prst="rect">
            <a:avLst/>
          </a:prstGeom>
          <a:noFill/>
        </p:spPr>
        <p:txBody>
          <a:bodyPr wrap="square">
            <a:spAutoFit/>
          </a:bodyPr>
          <a:lstStyle/>
          <a:p>
            <a:r>
              <a:rPr lang="zh-CN" altLang="en-US" sz="3200" b="1" dirty="0">
                <a:solidFill>
                  <a:schemeClr val="bg1"/>
                </a:solidFill>
              </a:rPr>
              <a:t>实验结果</a:t>
            </a:r>
          </a:p>
        </p:txBody>
      </p:sp>
      <p:pic>
        <p:nvPicPr>
          <p:cNvPr id="6" name="图片 5">
            <a:extLst>
              <a:ext uri="{FF2B5EF4-FFF2-40B4-BE49-F238E27FC236}">
                <a16:creationId xmlns:a16="http://schemas.microsoft.com/office/drawing/2014/main" id="{CE68DA71-4CFE-3807-7DD0-28D3CE22B950}"/>
              </a:ext>
            </a:extLst>
          </p:cNvPr>
          <p:cNvPicPr>
            <a:picLocks noChangeAspect="1"/>
          </p:cNvPicPr>
          <p:nvPr/>
        </p:nvPicPr>
        <p:blipFill>
          <a:blip r:embed="rId4"/>
          <a:stretch>
            <a:fillRect/>
          </a:stretch>
        </p:blipFill>
        <p:spPr>
          <a:xfrm>
            <a:off x="5769429" y="3679371"/>
            <a:ext cx="5954486" cy="3159870"/>
          </a:xfrm>
          <a:prstGeom prst="rect">
            <a:avLst/>
          </a:prstGeom>
        </p:spPr>
      </p:pic>
      <p:sp>
        <p:nvSpPr>
          <p:cNvPr id="8" name="文本框 7">
            <a:extLst>
              <a:ext uri="{FF2B5EF4-FFF2-40B4-BE49-F238E27FC236}">
                <a16:creationId xmlns:a16="http://schemas.microsoft.com/office/drawing/2014/main" id="{C1615D3F-C639-C6BA-AF6C-C91096D898EB}"/>
              </a:ext>
            </a:extLst>
          </p:cNvPr>
          <p:cNvSpPr txBox="1"/>
          <p:nvPr/>
        </p:nvSpPr>
        <p:spPr>
          <a:xfrm>
            <a:off x="7988559" y="3474106"/>
            <a:ext cx="6096000" cy="369332"/>
          </a:xfrm>
          <a:prstGeom prst="rect">
            <a:avLst/>
          </a:prstGeom>
          <a:noFill/>
        </p:spPr>
        <p:txBody>
          <a:bodyPr wrap="square">
            <a:spAutoFit/>
          </a:bodyPr>
          <a:lstStyle/>
          <a:p>
            <a:r>
              <a:rPr kumimoji="1" lang="zh-CN" altLang="en-US" dirty="0"/>
              <a:t>在</a:t>
            </a:r>
            <a:r>
              <a:rPr kumimoji="1" lang="en-US" altLang="zh-CN" dirty="0"/>
              <a:t>AI-TOD</a:t>
            </a:r>
            <a:r>
              <a:rPr kumimoji="1" lang="zh-CN" altLang="en-US" dirty="0"/>
              <a:t>上的性能测试</a:t>
            </a:r>
          </a:p>
        </p:txBody>
      </p:sp>
    </p:spTree>
    <p:extLst>
      <p:ext uri="{BB962C8B-B14F-4D97-AF65-F5344CB8AC3E}">
        <p14:creationId xmlns:p14="http://schemas.microsoft.com/office/powerpoint/2010/main" val="230930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DDCDF-B6F6-7B67-1F41-4027F7D1F5F3}"/>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05E0F553-B5BE-BDA9-E7C1-6808EC852CF8}"/>
              </a:ext>
            </a:extLst>
          </p:cNvPr>
          <p:cNvSpPr txBox="1"/>
          <p:nvPr/>
        </p:nvSpPr>
        <p:spPr>
          <a:xfrm>
            <a:off x="508906" y="145046"/>
            <a:ext cx="1349829" cy="369332"/>
          </a:xfrm>
          <a:prstGeom prst="rect">
            <a:avLst/>
          </a:prstGeom>
          <a:noFill/>
        </p:spPr>
        <p:txBody>
          <a:bodyPr wrap="square" rtlCol="0">
            <a:spAutoFit/>
          </a:bodyPr>
          <a:lstStyle/>
          <a:p>
            <a:r>
              <a:rPr kumimoji="1" lang="zh-CN" altLang="en-US" dirty="0"/>
              <a:t>消融实验</a:t>
            </a:r>
          </a:p>
        </p:txBody>
      </p:sp>
      <p:pic>
        <p:nvPicPr>
          <p:cNvPr id="5" name="图片 4">
            <a:extLst>
              <a:ext uri="{FF2B5EF4-FFF2-40B4-BE49-F238E27FC236}">
                <a16:creationId xmlns:a16="http://schemas.microsoft.com/office/drawing/2014/main" id="{0006E6EC-F910-0338-7C32-A198B8A0B044}"/>
              </a:ext>
            </a:extLst>
          </p:cNvPr>
          <p:cNvPicPr>
            <a:picLocks noChangeAspect="1"/>
          </p:cNvPicPr>
          <p:nvPr/>
        </p:nvPicPr>
        <p:blipFill>
          <a:blip r:embed="rId3"/>
          <a:stretch>
            <a:fillRect/>
          </a:stretch>
        </p:blipFill>
        <p:spPr>
          <a:xfrm>
            <a:off x="508906" y="706664"/>
            <a:ext cx="4708578" cy="1807935"/>
          </a:xfrm>
          <a:prstGeom prst="rect">
            <a:avLst/>
          </a:prstGeom>
        </p:spPr>
      </p:pic>
      <p:pic>
        <p:nvPicPr>
          <p:cNvPr id="6" name="图片 5">
            <a:extLst>
              <a:ext uri="{FF2B5EF4-FFF2-40B4-BE49-F238E27FC236}">
                <a16:creationId xmlns:a16="http://schemas.microsoft.com/office/drawing/2014/main" id="{88C98BC5-9596-801A-2B23-1A15CC80D2A8}"/>
              </a:ext>
            </a:extLst>
          </p:cNvPr>
          <p:cNvPicPr>
            <a:picLocks noChangeAspect="1"/>
          </p:cNvPicPr>
          <p:nvPr/>
        </p:nvPicPr>
        <p:blipFill>
          <a:blip r:embed="rId4"/>
          <a:stretch>
            <a:fillRect/>
          </a:stretch>
        </p:blipFill>
        <p:spPr>
          <a:xfrm>
            <a:off x="605971" y="2706885"/>
            <a:ext cx="4611512" cy="1907489"/>
          </a:xfrm>
          <a:prstGeom prst="rect">
            <a:avLst/>
          </a:prstGeom>
        </p:spPr>
      </p:pic>
      <p:pic>
        <p:nvPicPr>
          <p:cNvPr id="7" name="图片 6">
            <a:extLst>
              <a:ext uri="{FF2B5EF4-FFF2-40B4-BE49-F238E27FC236}">
                <a16:creationId xmlns:a16="http://schemas.microsoft.com/office/drawing/2014/main" id="{793C80E6-EB8B-5FA2-3CFC-82487AC9749A}"/>
              </a:ext>
            </a:extLst>
          </p:cNvPr>
          <p:cNvPicPr>
            <a:picLocks noChangeAspect="1"/>
          </p:cNvPicPr>
          <p:nvPr/>
        </p:nvPicPr>
        <p:blipFill>
          <a:blip r:embed="rId5"/>
          <a:stretch>
            <a:fillRect/>
          </a:stretch>
        </p:blipFill>
        <p:spPr>
          <a:xfrm>
            <a:off x="605971" y="4614374"/>
            <a:ext cx="4611511" cy="1763225"/>
          </a:xfrm>
          <a:prstGeom prst="rect">
            <a:avLst/>
          </a:prstGeom>
        </p:spPr>
      </p:pic>
      <p:pic>
        <p:nvPicPr>
          <p:cNvPr id="8" name="图片 7">
            <a:extLst>
              <a:ext uri="{FF2B5EF4-FFF2-40B4-BE49-F238E27FC236}">
                <a16:creationId xmlns:a16="http://schemas.microsoft.com/office/drawing/2014/main" id="{298C5BAB-6A60-7A50-D53C-7B92FED77420}"/>
              </a:ext>
            </a:extLst>
          </p:cNvPr>
          <p:cNvPicPr>
            <a:picLocks noChangeAspect="1"/>
          </p:cNvPicPr>
          <p:nvPr/>
        </p:nvPicPr>
        <p:blipFill>
          <a:blip r:embed="rId6"/>
          <a:stretch>
            <a:fillRect/>
          </a:stretch>
        </p:blipFill>
        <p:spPr>
          <a:xfrm>
            <a:off x="6387211" y="308881"/>
            <a:ext cx="4107716" cy="795565"/>
          </a:xfrm>
          <a:prstGeom prst="rect">
            <a:avLst/>
          </a:prstGeom>
        </p:spPr>
      </p:pic>
      <p:sp>
        <p:nvSpPr>
          <p:cNvPr id="10" name="文本框 9">
            <a:extLst>
              <a:ext uri="{FF2B5EF4-FFF2-40B4-BE49-F238E27FC236}">
                <a16:creationId xmlns:a16="http://schemas.microsoft.com/office/drawing/2014/main" id="{1CC2B435-9A4B-6C8B-0634-39A0D6198952}"/>
              </a:ext>
            </a:extLst>
          </p:cNvPr>
          <p:cNvSpPr txBox="1"/>
          <p:nvPr/>
        </p:nvSpPr>
        <p:spPr>
          <a:xfrm>
            <a:off x="5867400" y="1933796"/>
            <a:ext cx="6096000" cy="646331"/>
          </a:xfrm>
          <a:prstGeom prst="rect">
            <a:avLst/>
          </a:prstGeom>
          <a:noFill/>
        </p:spPr>
        <p:txBody>
          <a:bodyPr wrap="square">
            <a:spAutoFit/>
          </a:bodyPr>
          <a:lstStyle/>
          <a:p>
            <a:pPr algn="l"/>
            <a:r>
              <a:rPr lang="zh-CN" altLang="en-US" b="0" i="0" dirty="0">
                <a:solidFill>
                  <a:srgbClr val="1D1D20"/>
                </a:solidFill>
                <a:effectLst/>
                <a:latin typeface="system-ui"/>
              </a:rPr>
              <a:t>自注意力生成的分布图在微小目标像素极度有限的情况下易受背景干扰，反而削弱了对微小目标的聚焦能力。</a:t>
            </a:r>
          </a:p>
        </p:txBody>
      </p:sp>
      <p:sp>
        <p:nvSpPr>
          <p:cNvPr id="12" name="文本框 11">
            <a:extLst>
              <a:ext uri="{FF2B5EF4-FFF2-40B4-BE49-F238E27FC236}">
                <a16:creationId xmlns:a16="http://schemas.microsoft.com/office/drawing/2014/main" id="{DAE77481-2296-15AD-753F-E06A50CDC2FD}"/>
              </a:ext>
            </a:extLst>
          </p:cNvPr>
          <p:cNvSpPr txBox="1"/>
          <p:nvPr/>
        </p:nvSpPr>
        <p:spPr>
          <a:xfrm>
            <a:off x="5867400" y="1287465"/>
            <a:ext cx="6096000" cy="646331"/>
          </a:xfrm>
          <a:prstGeom prst="rect">
            <a:avLst/>
          </a:prstGeom>
          <a:noFill/>
        </p:spPr>
        <p:txBody>
          <a:bodyPr wrap="square">
            <a:spAutoFit/>
          </a:bodyPr>
          <a:lstStyle/>
          <a:p>
            <a:r>
              <a:rPr lang="zh-CN" altLang="en-US" b="0" i="0" dirty="0">
                <a:solidFill>
                  <a:srgbClr val="1D1D20"/>
                </a:solidFill>
                <a:effectLst/>
                <a:latin typeface="system-ui"/>
              </a:rPr>
              <a:t>二值掩码过于粗糙，无法反映目标内部的显著性梯度，且引入了边界框内无关背景噪声</a:t>
            </a:r>
            <a:endParaRPr lang="zh-CN" altLang="en-US" dirty="0"/>
          </a:p>
        </p:txBody>
      </p:sp>
      <p:pic>
        <p:nvPicPr>
          <p:cNvPr id="13" name="图片 12">
            <a:extLst>
              <a:ext uri="{FF2B5EF4-FFF2-40B4-BE49-F238E27FC236}">
                <a16:creationId xmlns:a16="http://schemas.microsoft.com/office/drawing/2014/main" id="{301B7CCD-2A9F-C048-5153-976A29F89B99}"/>
              </a:ext>
            </a:extLst>
          </p:cNvPr>
          <p:cNvPicPr>
            <a:picLocks noChangeAspect="1"/>
          </p:cNvPicPr>
          <p:nvPr/>
        </p:nvPicPr>
        <p:blipFill>
          <a:blip r:embed="rId7"/>
          <a:stretch>
            <a:fillRect/>
          </a:stretch>
        </p:blipFill>
        <p:spPr>
          <a:xfrm>
            <a:off x="5867400" y="2836852"/>
            <a:ext cx="1581652" cy="1647554"/>
          </a:xfrm>
          <a:prstGeom prst="rect">
            <a:avLst/>
          </a:prstGeom>
        </p:spPr>
      </p:pic>
      <p:pic>
        <p:nvPicPr>
          <p:cNvPr id="14" name="图片 13">
            <a:extLst>
              <a:ext uri="{FF2B5EF4-FFF2-40B4-BE49-F238E27FC236}">
                <a16:creationId xmlns:a16="http://schemas.microsoft.com/office/drawing/2014/main" id="{D7E2645A-CB31-97C4-7C9E-A700BB05C685}"/>
              </a:ext>
            </a:extLst>
          </p:cNvPr>
          <p:cNvPicPr>
            <a:picLocks noChangeAspect="1"/>
          </p:cNvPicPr>
          <p:nvPr/>
        </p:nvPicPr>
        <p:blipFill>
          <a:blip r:embed="rId8"/>
          <a:stretch>
            <a:fillRect/>
          </a:stretch>
        </p:blipFill>
        <p:spPr>
          <a:xfrm>
            <a:off x="5617028" y="4855000"/>
            <a:ext cx="2309225" cy="1431069"/>
          </a:xfrm>
          <a:prstGeom prst="rect">
            <a:avLst/>
          </a:prstGeom>
        </p:spPr>
      </p:pic>
      <p:pic>
        <p:nvPicPr>
          <p:cNvPr id="2" name="图片 1">
            <a:extLst>
              <a:ext uri="{FF2B5EF4-FFF2-40B4-BE49-F238E27FC236}">
                <a16:creationId xmlns:a16="http://schemas.microsoft.com/office/drawing/2014/main" id="{C84674A1-69F4-6196-D23C-8E1D8B5902B4}"/>
              </a:ext>
            </a:extLst>
          </p:cNvPr>
          <p:cNvPicPr>
            <a:picLocks noChangeAspect="1"/>
          </p:cNvPicPr>
          <p:nvPr/>
        </p:nvPicPr>
        <p:blipFill>
          <a:blip r:embed="rId9"/>
          <a:stretch>
            <a:fillRect/>
          </a:stretch>
        </p:blipFill>
        <p:spPr>
          <a:xfrm>
            <a:off x="7685314" y="2982865"/>
            <a:ext cx="4506686" cy="1381960"/>
          </a:xfrm>
          <a:prstGeom prst="rect">
            <a:avLst/>
          </a:prstGeom>
        </p:spPr>
      </p:pic>
      <p:sp>
        <p:nvSpPr>
          <p:cNvPr id="3" name="矩形 2">
            <a:extLst>
              <a:ext uri="{FF2B5EF4-FFF2-40B4-BE49-F238E27FC236}">
                <a16:creationId xmlns:a16="http://schemas.microsoft.com/office/drawing/2014/main" id="{B83797EF-DF4C-6D76-3F7D-C31B359377D0}"/>
              </a:ext>
            </a:extLst>
          </p:cNvPr>
          <p:cNvSpPr/>
          <p:nvPr/>
        </p:nvSpPr>
        <p:spPr>
          <a:xfrm>
            <a:off x="240169" y="121888"/>
            <a:ext cx="1926772"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a:extLst>
              <a:ext uri="{FF2B5EF4-FFF2-40B4-BE49-F238E27FC236}">
                <a16:creationId xmlns:a16="http://schemas.microsoft.com/office/drawing/2014/main" id="{C28AADBB-5469-E92E-2061-F332DC225633}"/>
              </a:ext>
            </a:extLst>
          </p:cNvPr>
          <p:cNvSpPr txBox="1"/>
          <p:nvPr/>
        </p:nvSpPr>
        <p:spPr>
          <a:xfrm>
            <a:off x="341548" y="121888"/>
            <a:ext cx="1926772" cy="584775"/>
          </a:xfrm>
          <a:prstGeom prst="rect">
            <a:avLst/>
          </a:prstGeom>
          <a:noFill/>
        </p:spPr>
        <p:txBody>
          <a:bodyPr wrap="square">
            <a:spAutoFit/>
          </a:bodyPr>
          <a:lstStyle/>
          <a:p>
            <a:r>
              <a:rPr lang="zh-CN" altLang="en-US" sz="3200" b="1" dirty="0">
                <a:solidFill>
                  <a:schemeClr val="bg1"/>
                </a:solidFill>
              </a:rPr>
              <a:t>消融实验</a:t>
            </a:r>
          </a:p>
        </p:txBody>
      </p:sp>
    </p:spTree>
    <p:extLst>
      <p:ext uri="{BB962C8B-B14F-4D97-AF65-F5344CB8AC3E}">
        <p14:creationId xmlns:p14="http://schemas.microsoft.com/office/powerpoint/2010/main" val="399199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47F44-1CA9-3908-A897-09497EF0FB3C}"/>
            </a:ext>
          </a:extLst>
        </p:cNvPr>
        <p:cNvGrpSpPr/>
        <p:nvPr/>
      </p:nvGrpSpPr>
      <p:grpSpPr>
        <a:xfrm>
          <a:off x="0" y="0"/>
          <a:ext cx="0" cy="0"/>
          <a:chOff x="0" y="0"/>
          <a:chExt cx="0" cy="0"/>
        </a:xfrm>
      </p:grpSpPr>
      <p:sp>
        <p:nvSpPr>
          <p:cNvPr id="3" name="矩形 2">
            <a:extLst>
              <a:ext uri="{FF2B5EF4-FFF2-40B4-BE49-F238E27FC236}">
                <a16:creationId xmlns:a16="http://schemas.microsoft.com/office/drawing/2014/main" id="{69B8C9B7-2C3D-ADCF-7DC4-575E448FB013}"/>
              </a:ext>
            </a:extLst>
          </p:cNvPr>
          <p:cNvSpPr/>
          <p:nvPr/>
        </p:nvSpPr>
        <p:spPr>
          <a:xfrm>
            <a:off x="200191" y="127984"/>
            <a:ext cx="4284723"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 name="图片 4">
            <a:extLst>
              <a:ext uri="{FF2B5EF4-FFF2-40B4-BE49-F238E27FC236}">
                <a16:creationId xmlns:a16="http://schemas.microsoft.com/office/drawing/2014/main" id="{38543249-C639-8CE1-1691-E85F2344FACB}"/>
              </a:ext>
            </a:extLst>
          </p:cNvPr>
          <p:cNvPicPr>
            <a:picLocks noChangeAspect="1"/>
          </p:cNvPicPr>
          <p:nvPr/>
        </p:nvPicPr>
        <p:blipFill>
          <a:blip r:embed="rId3"/>
          <a:stretch>
            <a:fillRect/>
          </a:stretch>
        </p:blipFill>
        <p:spPr>
          <a:xfrm>
            <a:off x="1547174" y="1483727"/>
            <a:ext cx="3046598" cy="2352292"/>
          </a:xfrm>
          <a:prstGeom prst="rect">
            <a:avLst/>
          </a:prstGeom>
        </p:spPr>
      </p:pic>
      <p:pic>
        <p:nvPicPr>
          <p:cNvPr id="4" name="图片 3">
            <a:extLst>
              <a:ext uri="{FF2B5EF4-FFF2-40B4-BE49-F238E27FC236}">
                <a16:creationId xmlns:a16="http://schemas.microsoft.com/office/drawing/2014/main" id="{E749E564-D75C-6CFD-74B5-0115FEF5224B}"/>
              </a:ext>
            </a:extLst>
          </p:cNvPr>
          <p:cNvPicPr>
            <a:picLocks noChangeAspect="1"/>
          </p:cNvPicPr>
          <p:nvPr/>
        </p:nvPicPr>
        <p:blipFill>
          <a:blip r:embed="rId4"/>
          <a:stretch>
            <a:fillRect/>
          </a:stretch>
        </p:blipFill>
        <p:spPr>
          <a:xfrm>
            <a:off x="8101185" y="328083"/>
            <a:ext cx="2281423" cy="4966482"/>
          </a:xfrm>
          <a:prstGeom prst="rect">
            <a:avLst/>
          </a:prstGeom>
        </p:spPr>
      </p:pic>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B39CF97C-28CD-DC04-4085-8940513DF982}"/>
                  </a:ext>
                </a:extLst>
              </p:cNvPr>
              <p:cNvSpPr txBox="1"/>
              <p:nvPr/>
            </p:nvSpPr>
            <p:spPr>
              <a:xfrm>
                <a:off x="1137159" y="4444390"/>
                <a:ext cx="6099716" cy="369332"/>
              </a:xfrm>
              <a:prstGeom prst="rect">
                <a:avLst/>
              </a:prstGeom>
              <a:noFill/>
            </p:spPr>
            <p:txBody>
              <a:bodyPr wrap="square">
                <a:spAutoFit/>
              </a:bodyPr>
              <a:lstStyle/>
              <a:p>
                <a:r>
                  <a:rPr lang="zh-CN" altLang="en-US" b="0" i="0" dirty="0">
                    <a:solidFill>
                      <a:srgbClr val="1D1D20"/>
                    </a:solidFill>
                    <a:effectLst/>
                    <a:latin typeface="system-ui"/>
                  </a:rPr>
                  <a:t>对于一个信号</a:t>
                </a:r>
                <a14:m>
                  <m:oMath xmlns:m="http://schemas.openxmlformats.org/officeDocument/2006/math">
                    <m:r>
                      <a:rPr lang="en-US" altLang="zh-CN" b="0" i="1" smtClean="0">
                        <a:solidFill>
                          <a:srgbClr val="1D1D20"/>
                        </a:solidFill>
                        <a:effectLst/>
                        <a:latin typeface="Cambria Math" panose="02040503050406030204" pitchFamily="18" charset="0"/>
                      </a:rPr>
                      <m:t>𝑥</m:t>
                    </m:r>
                  </m:oMath>
                </a14:m>
                <a:r>
                  <a:rPr lang="zh-CN" altLang="en-US" b="0" i="0" dirty="0">
                    <a:solidFill>
                      <a:srgbClr val="1D1D20"/>
                    </a:solidFill>
                    <a:effectLst/>
                    <a:latin typeface="system-ui"/>
                  </a:rPr>
                  <a:t>及其出现概率 </a:t>
                </a:r>
                <a14:m>
                  <m:oMath xmlns:m="http://schemas.openxmlformats.org/officeDocument/2006/math">
                    <m:r>
                      <a:rPr lang="en-US" altLang="zh-CN" b="0" i="1" smtClean="0">
                        <a:solidFill>
                          <a:srgbClr val="1D1D20"/>
                        </a:solidFill>
                        <a:effectLst/>
                        <a:latin typeface="Cambria Math" panose="02040503050406030204" pitchFamily="18" charset="0"/>
                      </a:rPr>
                      <m:t>𝑝</m:t>
                    </m:r>
                    <m:r>
                      <a:rPr lang="en-US" altLang="zh-CN" b="0" i="1" smtClean="0">
                        <a:solidFill>
                          <a:srgbClr val="1D1D20"/>
                        </a:solidFill>
                        <a:effectLst/>
                        <a:latin typeface="Cambria Math" panose="02040503050406030204" pitchFamily="18" charset="0"/>
                      </a:rPr>
                      <m:t>(</m:t>
                    </m:r>
                    <m:r>
                      <a:rPr lang="en-US" altLang="zh-CN" b="0" i="1" smtClean="0">
                        <a:solidFill>
                          <a:srgbClr val="1D1D20"/>
                        </a:solidFill>
                        <a:effectLst/>
                        <a:latin typeface="Cambria Math" panose="02040503050406030204" pitchFamily="18" charset="0"/>
                      </a:rPr>
                      <m:t>𝑥</m:t>
                    </m:r>
                    <m:r>
                      <a:rPr lang="en-US" altLang="zh-CN" b="0" i="1" smtClean="0">
                        <a:solidFill>
                          <a:srgbClr val="1D1D20"/>
                        </a:solidFill>
                        <a:effectLst/>
                        <a:latin typeface="Cambria Math" panose="02040503050406030204" pitchFamily="18" charset="0"/>
                      </a:rPr>
                      <m:t>)</m:t>
                    </m:r>
                  </m:oMath>
                </a14:m>
                <a:r>
                  <a:rPr lang="zh-CN" altLang="en" b="0" i="0" dirty="0">
                    <a:solidFill>
                      <a:srgbClr val="1D1D20"/>
                    </a:solidFill>
                    <a:effectLst/>
                    <a:latin typeface="system-ui"/>
                  </a:rPr>
                  <a:t>，</a:t>
                </a:r>
                <a:r>
                  <a:rPr lang="zh-CN" altLang="en-US" b="0" i="0" dirty="0">
                    <a:solidFill>
                      <a:srgbClr val="1D1D20"/>
                    </a:solidFill>
                    <a:effectLst/>
                    <a:latin typeface="system-ui"/>
                  </a:rPr>
                  <a:t>其</a:t>
                </a:r>
                <a:r>
                  <a:rPr lang="zh-CN" altLang="en-US" b="1" i="0" dirty="0">
                    <a:solidFill>
                      <a:srgbClr val="1D1D20"/>
                    </a:solidFill>
                    <a:effectLst/>
                    <a:latin typeface="system-ui"/>
                  </a:rPr>
                  <a:t>信息量</a:t>
                </a:r>
                <a:r>
                  <a:rPr lang="zh-CN" altLang="en-US" b="0" i="0" dirty="0">
                    <a:solidFill>
                      <a:srgbClr val="1D1D20"/>
                    </a:solidFill>
                    <a:effectLst/>
                    <a:latin typeface="system-ui"/>
                  </a:rPr>
                  <a:t>定义为</a:t>
                </a:r>
                <a:endParaRPr lang="zh-CN" altLang="en-US" dirty="0"/>
              </a:p>
            </p:txBody>
          </p:sp>
        </mc:Choice>
        <mc:Fallback>
          <p:sp>
            <p:nvSpPr>
              <p:cNvPr id="7" name="文本框 6">
                <a:extLst>
                  <a:ext uri="{FF2B5EF4-FFF2-40B4-BE49-F238E27FC236}">
                    <a16:creationId xmlns:a16="http://schemas.microsoft.com/office/drawing/2014/main" id="{B39CF97C-28CD-DC04-4085-8940513DF982}"/>
                  </a:ext>
                </a:extLst>
              </p:cNvPr>
              <p:cNvSpPr txBox="1">
                <a:spLocks noRot="1" noChangeAspect="1" noMove="1" noResize="1" noEditPoints="1" noAdjustHandles="1" noChangeArrowheads="1" noChangeShapeType="1" noTextEdit="1"/>
              </p:cNvSpPr>
              <p:nvPr/>
            </p:nvSpPr>
            <p:spPr>
              <a:xfrm>
                <a:off x="1137159" y="4444390"/>
                <a:ext cx="6099716" cy="369332"/>
              </a:xfrm>
              <a:prstGeom prst="rect">
                <a:avLst/>
              </a:prstGeom>
              <a:blipFill>
                <a:blip r:embed="rId5"/>
                <a:stretch>
                  <a:fillRect l="-832" t="-3226" b="-22581"/>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2A89ACCC-0815-A58E-AF6C-AB5499E4406A}"/>
              </a:ext>
            </a:extLst>
          </p:cNvPr>
          <p:cNvPicPr>
            <a:picLocks noChangeAspect="1"/>
          </p:cNvPicPr>
          <p:nvPr/>
        </p:nvPicPr>
        <p:blipFill>
          <a:blip r:embed="rId6"/>
          <a:srcRect l="4909" t="-584" r="10815" b="-3419"/>
          <a:stretch/>
        </p:blipFill>
        <p:spPr>
          <a:xfrm>
            <a:off x="239486" y="4813722"/>
            <a:ext cx="6891455" cy="678672"/>
          </a:xfrm>
          <a:prstGeom prst="rect">
            <a:avLst/>
          </a:prstGeom>
        </p:spPr>
      </p:pic>
      <p:sp>
        <p:nvSpPr>
          <p:cNvPr id="9" name="矩形 8">
            <a:extLst>
              <a:ext uri="{FF2B5EF4-FFF2-40B4-BE49-F238E27FC236}">
                <a16:creationId xmlns:a16="http://schemas.microsoft.com/office/drawing/2014/main" id="{E2E11D0D-362C-E475-8BA5-7529224D4392}"/>
              </a:ext>
            </a:extLst>
          </p:cNvPr>
          <p:cNvSpPr/>
          <p:nvPr/>
        </p:nvSpPr>
        <p:spPr>
          <a:xfrm>
            <a:off x="2148734" y="1627230"/>
            <a:ext cx="442066" cy="1544862"/>
          </a:xfrm>
          <a:prstGeom prst="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a:extLst>
              <a:ext uri="{FF2B5EF4-FFF2-40B4-BE49-F238E27FC236}">
                <a16:creationId xmlns:a16="http://schemas.microsoft.com/office/drawing/2014/main" id="{77D0ACB7-3FAA-F5A8-2194-505E3D90A64A}"/>
              </a:ext>
            </a:extLst>
          </p:cNvPr>
          <p:cNvSpPr/>
          <p:nvPr/>
        </p:nvSpPr>
        <p:spPr>
          <a:xfrm>
            <a:off x="8118077" y="328084"/>
            <a:ext cx="2281423" cy="4966481"/>
          </a:xfrm>
          <a:prstGeom prst="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id="{D34DC43B-6D6E-26CB-DB1D-F87EB44C3652}"/>
              </a:ext>
            </a:extLst>
          </p:cNvPr>
          <p:cNvSpPr txBox="1"/>
          <p:nvPr/>
        </p:nvSpPr>
        <p:spPr>
          <a:xfrm>
            <a:off x="9835375" y="4813722"/>
            <a:ext cx="211873" cy="369332"/>
          </a:xfrm>
          <a:prstGeom prst="rect">
            <a:avLst/>
          </a:prstGeom>
          <a:noFill/>
        </p:spPr>
        <p:txBody>
          <a:bodyPr wrap="square" rtlCol="0">
            <a:spAutoFit/>
          </a:bodyPr>
          <a:lstStyle/>
          <a:p>
            <a:r>
              <a:rPr kumimoji="1" lang="en-US" altLang="zh-CN" dirty="0"/>
              <a:t>1</a:t>
            </a:r>
            <a:endParaRPr kumimoji="1" lang="zh-CN" altLang="en-US" dirty="0"/>
          </a:p>
        </p:txBody>
      </p:sp>
      <p:sp>
        <p:nvSpPr>
          <p:cNvPr id="19" name="文本框 18">
            <a:extLst>
              <a:ext uri="{FF2B5EF4-FFF2-40B4-BE49-F238E27FC236}">
                <a16:creationId xmlns:a16="http://schemas.microsoft.com/office/drawing/2014/main" id="{29B218D4-205A-B4CE-C7F9-E784B542E064}"/>
              </a:ext>
            </a:extLst>
          </p:cNvPr>
          <p:cNvSpPr txBox="1"/>
          <p:nvPr/>
        </p:nvSpPr>
        <p:spPr>
          <a:xfrm>
            <a:off x="1399198" y="5484764"/>
            <a:ext cx="6099716" cy="369332"/>
          </a:xfrm>
          <a:prstGeom prst="rect">
            <a:avLst/>
          </a:prstGeom>
          <a:noFill/>
        </p:spPr>
        <p:txBody>
          <a:bodyPr wrap="square">
            <a:spAutoFit/>
          </a:bodyPr>
          <a:lstStyle/>
          <a:p>
            <a:r>
              <a:rPr lang="zh-CN" altLang="en-US" b="0" i="0" dirty="0">
                <a:solidFill>
                  <a:srgbClr val="1D1D20"/>
                </a:solidFill>
                <a:effectLst/>
                <a:latin typeface="system-ui"/>
              </a:rPr>
              <a:t>出现概率越低的信号，所携带的信息量越大</a:t>
            </a:r>
            <a:endParaRPr lang="zh-CN" altLang="en-US" dirty="0"/>
          </a:p>
        </p:txBody>
      </p:sp>
      <p:sp>
        <p:nvSpPr>
          <p:cNvPr id="21" name="文本框 20">
            <a:extLst>
              <a:ext uri="{FF2B5EF4-FFF2-40B4-BE49-F238E27FC236}">
                <a16:creationId xmlns:a16="http://schemas.microsoft.com/office/drawing/2014/main" id="{F84546C4-0897-ED79-B89A-548F084667D2}"/>
              </a:ext>
            </a:extLst>
          </p:cNvPr>
          <p:cNvSpPr txBox="1"/>
          <p:nvPr/>
        </p:nvSpPr>
        <p:spPr>
          <a:xfrm>
            <a:off x="1137159" y="5878807"/>
            <a:ext cx="6099716" cy="646331"/>
          </a:xfrm>
          <a:prstGeom prst="rect">
            <a:avLst/>
          </a:prstGeom>
          <a:noFill/>
        </p:spPr>
        <p:txBody>
          <a:bodyPr wrap="square">
            <a:spAutoFit/>
          </a:bodyPr>
          <a:lstStyle/>
          <a:p>
            <a:r>
              <a:rPr lang="zh-CN" altLang="en-US" b="0" i="0" dirty="0">
                <a:solidFill>
                  <a:srgbClr val="1D1D20"/>
                </a:solidFill>
                <a:effectLst/>
                <a:latin typeface="system-ui"/>
              </a:rPr>
              <a:t>在特征表示高度有序且紧凑的假设下，特征图中的显著或信息丰富的区域通常具有更低的出现频率。</a:t>
            </a:r>
            <a:endParaRPr lang="zh-CN" altLang="en-US" dirty="0"/>
          </a:p>
        </p:txBody>
      </p:sp>
      <p:sp>
        <p:nvSpPr>
          <p:cNvPr id="23" name="文本框 22">
            <a:extLst>
              <a:ext uri="{FF2B5EF4-FFF2-40B4-BE49-F238E27FC236}">
                <a16:creationId xmlns:a16="http://schemas.microsoft.com/office/drawing/2014/main" id="{81127B15-3573-B47F-79AB-E858CA914B17}"/>
              </a:ext>
            </a:extLst>
          </p:cNvPr>
          <p:cNvSpPr txBox="1"/>
          <p:nvPr/>
        </p:nvSpPr>
        <p:spPr>
          <a:xfrm>
            <a:off x="786689" y="4137729"/>
            <a:ext cx="6096000" cy="369332"/>
          </a:xfrm>
          <a:prstGeom prst="rect">
            <a:avLst/>
          </a:prstGeom>
          <a:noFill/>
        </p:spPr>
        <p:txBody>
          <a:bodyPr wrap="square">
            <a:spAutoFit/>
          </a:bodyPr>
          <a:lstStyle/>
          <a:p>
            <a:r>
              <a:rPr lang="zh-CN" altLang="en-US" dirty="0"/>
              <a:t>香农于</a:t>
            </a:r>
            <a:r>
              <a:rPr lang="en-US" altLang="zh-CN" dirty="0"/>
              <a:t>1948</a:t>
            </a:r>
            <a:r>
              <a:rPr lang="zh-CN" altLang="en-US" dirty="0"/>
              <a:t>年在他的论文</a:t>
            </a:r>
            <a:r>
              <a:rPr lang="en-US" altLang="zh-CN" dirty="0"/>
              <a:t>《</a:t>
            </a:r>
            <a:r>
              <a:rPr lang="zh-CN" altLang="en-US" dirty="0"/>
              <a:t>通信的数学理论</a:t>
            </a:r>
            <a:r>
              <a:rPr lang="en-US" altLang="zh-CN" dirty="0"/>
              <a:t>》</a:t>
            </a:r>
            <a:r>
              <a:rPr lang="zh-CN" altLang="en-US" dirty="0"/>
              <a:t>中首次提出</a:t>
            </a:r>
          </a:p>
        </p:txBody>
      </p:sp>
      <p:sp>
        <p:nvSpPr>
          <p:cNvPr id="2" name="文本框 1">
            <a:extLst>
              <a:ext uri="{FF2B5EF4-FFF2-40B4-BE49-F238E27FC236}">
                <a16:creationId xmlns:a16="http://schemas.microsoft.com/office/drawing/2014/main" id="{05E00D99-7C3F-31EF-C0EB-F6C873D162BA}"/>
              </a:ext>
            </a:extLst>
          </p:cNvPr>
          <p:cNvSpPr txBox="1"/>
          <p:nvPr/>
        </p:nvSpPr>
        <p:spPr>
          <a:xfrm>
            <a:off x="200192" y="127984"/>
            <a:ext cx="4154094" cy="584775"/>
          </a:xfrm>
          <a:prstGeom prst="rect">
            <a:avLst/>
          </a:prstGeom>
          <a:noFill/>
        </p:spPr>
        <p:txBody>
          <a:bodyPr wrap="square" rtlCol="0">
            <a:spAutoFit/>
          </a:bodyPr>
          <a:lstStyle/>
          <a:p>
            <a:r>
              <a:rPr kumimoji="1" lang="zh-CN" altLang="en-US" sz="3200" b="1" dirty="0">
                <a:solidFill>
                  <a:schemeClr val="bg1"/>
                </a:solidFill>
              </a:rPr>
              <a:t>相关概念</a:t>
            </a:r>
            <a:r>
              <a:rPr kumimoji="1" lang="en-US" altLang="zh-CN" sz="3200" b="1" dirty="0">
                <a:solidFill>
                  <a:schemeClr val="bg1"/>
                </a:solidFill>
              </a:rPr>
              <a:t>——</a:t>
            </a:r>
            <a:r>
              <a:rPr kumimoji="1" lang="zh-CN" altLang="en-US" sz="3200" b="1" dirty="0">
                <a:solidFill>
                  <a:srgbClr val="FFFF00"/>
                </a:solidFill>
              </a:rPr>
              <a:t>信息量</a:t>
            </a:r>
          </a:p>
        </p:txBody>
      </p:sp>
      <p:cxnSp>
        <p:nvCxnSpPr>
          <p:cNvPr id="15" name="直线连接符 14">
            <a:extLst>
              <a:ext uri="{FF2B5EF4-FFF2-40B4-BE49-F238E27FC236}">
                <a16:creationId xmlns:a16="http://schemas.microsoft.com/office/drawing/2014/main" id="{36DD93B7-7206-84F2-6149-DAE88E9131D4}"/>
              </a:ext>
            </a:extLst>
          </p:cNvPr>
          <p:cNvCxnSpPr>
            <a:cxnSpLocks/>
          </p:cNvCxnSpPr>
          <p:nvPr/>
        </p:nvCxnSpPr>
        <p:spPr>
          <a:xfrm>
            <a:off x="1208313" y="6525138"/>
            <a:ext cx="418011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直线连接符 17">
            <a:extLst>
              <a:ext uri="{FF2B5EF4-FFF2-40B4-BE49-F238E27FC236}">
                <a16:creationId xmlns:a16="http://schemas.microsoft.com/office/drawing/2014/main" id="{CF41454D-85C0-57D2-ACDF-8209BD766CE2}"/>
              </a:ext>
            </a:extLst>
          </p:cNvPr>
          <p:cNvCxnSpPr>
            <a:cxnSpLocks/>
          </p:cNvCxnSpPr>
          <p:nvPr/>
        </p:nvCxnSpPr>
        <p:spPr>
          <a:xfrm>
            <a:off x="5116285" y="6204857"/>
            <a:ext cx="1766404"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直线连接符 23">
            <a:extLst>
              <a:ext uri="{FF2B5EF4-FFF2-40B4-BE49-F238E27FC236}">
                <a16:creationId xmlns:a16="http://schemas.microsoft.com/office/drawing/2014/main" id="{BDE187B8-040A-91DF-BCBA-0ADC15199B84}"/>
              </a:ext>
            </a:extLst>
          </p:cNvPr>
          <p:cNvCxnSpPr>
            <a:cxnSpLocks/>
          </p:cNvCxnSpPr>
          <p:nvPr/>
        </p:nvCxnSpPr>
        <p:spPr>
          <a:xfrm>
            <a:off x="4593772" y="4813722"/>
            <a:ext cx="2084615"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881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2C569-3542-2AEB-6A54-96733B5E0BFF}"/>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07D3F6D1-82A1-5DBF-3554-11DEB7FF6A84}"/>
              </a:ext>
            </a:extLst>
          </p:cNvPr>
          <p:cNvPicPr>
            <a:picLocks noChangeAspect="1"/>
          </p:cNvPicPr>
          <p:nvPr/>
        </p:nvPicPr>
        <p:blipFill>
          <a:blip r:embed="rId3"/>
          <a:srcRect b="23578"/>
          <a:stretch/>
        </p:blipFill>
        <p:spPr>
          <a:xfrm>
            <a:off x="251434" y="1713047"/>
            <a:ext cx="11940566" cy="3431905"/>
          </a:xfrm>
          <a:prstGeom prst="rect">
            <a:avLst/>
          </a:prstGeom>
        </p:spPr>
      </p:pic>
      <p:sp>
        <p:nvSpPr>
          <p:cNvPr id="7" name="矩形 6">
            <a:extLst>
              <a:ext uri="{FF2B5EF4-FFF2-40B4-BE49-F238E27FC236}">
                <a16:creationId xmlns:a16="http://schemas.microsoft.com/office/drawing/2014/main" id="{BBFACF74-AD21-73CE-1CFF-B7A30B995EB1}"/>
              </a:ext>
            </a:extLst>
          </p:cNvPr>
          <p:cNvSpPr/>
          <p:nvPr/>
        </p:nvSpPr>
        <p:spPr>
          <a:xfrm>
            <a:off x="200191" y="137524"/>
            <a:ext cx="5144695"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id="{F5B31B9B-C6CC-F224-C210-F8778F759CED}"/>
              </a:ext>
            </a:extLst>
          </p:cNvPr>
          <p:cNvSpPr txBox="1"/>
          <p:nvPr/>
        </p:nvSpPr>
        <p:spPr>
          <a:xfrm>
            <a:off x="235795" y="137524"/>
            <a:ext cx="5109091" cy="584775"/>
          </a:xfrm>
          <a:prstGeom prst="rect">
            <a:avLst/>
          </a:prstGeom>
          <a:noFill/>
        </p:spPr>
        <p:txBody>
          <a:bodyPr wrap="none" rtlCol="0">
            <a:spAutoFit/>
          </a:bodyPr>
          <a:lstStyle/>
          <a:p>
            <a:r>
              <a:rPr kumimoji="1" lang="zh-CN" altLang="en-US" sz="3200" b="1" dirty="0">
                <a:solidFill>
                  <a:schemeClr val="bg1"/>
                </a:solidFill>
              </a:rPr>
              <a:t>相关概念</a:t>
            </a:r>
            <a:r>
              <a:rPr kumimoji="1" lang="en-US" altLang="zh-CN" sz="3200" b="1" dirty="0">
                <a:solidFill>
                  <a:schemeClr val="bg1"/>
                </a:solidFill>
              </a:rPr>
              <a:t>——</a:t>
            </a:r>
            <a:r>
              <a:rPr kumimoji="1" lang="zh-CN" altLang="en-US" sz="3200" b="1" dirty="0">
                <a:solidFill>
                  <a:srgbClr val="FFFF00"/>
                </a:solidFill>
              </a:rPr>
              <a:t>最小编码成本</a:t>
            </a:r>
          </a:p>
        </p:txBody>
      </p:sp>
      <p:cxnSp>
        <p:nvCxnSpPr>
          <p:cNvPr id="10" name="直线连接符 9">
            <a:extLst>
              <a:ext uri="{FF2B5EF4-FFF2-40B4-BE49-F238E27FC236}">
                <a16:creationId xmlns:a16="http://schemas.microsoft.com/office/drawing/2014/main" id="{F9347A0D-F080-5843-C90B-407E20A46FFC}"/>
              </a:ext>
            </a:extLst>
          </p:cNvPr>
          <p:cNvCxnSpPr>
            <a:cxnSpLocks/>
          </p:cNvCxnSpPr>
          <p:nvPr/>
        </p:nvCxnSpPr>
        <p:spPr>
          <a:xfrm>
            <a:off x="402771" y="2575923"/>
            <a:ext cx="963385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直线连接符 11">
            <a:extLst>
              <a:ext uri="{FF2B5EF4-FFF2-40B4-BE49-F238E27FC236}">
                <a16:creationId xmlns:a16="http://schemas.microsoft.com/office/drawing/2014/main" id="{EA76FC78-8FFC-E5CD-AAB0-EB04C2924524}"/>
              </a:ext>
            </a:extLst>
          </p:cNvPr>
          <p:cNvCxnSpPr>
            <a:cxnSpLocks/>
          </p:cNvCxnSpPr>
          <p:nvPr/>
        </p:nvCxnSpPr>
        <p:spPr>
          <a:xfrm>
            <a:off x="5344886" y="4578895"/>
            <a:ext cx="6315303"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直线连接符 13">
            <a:extLst>
              <a:ext uri="{FF2B5EF4-FFF2-40B4-BE49-F238E27FC236}">
                <a16:creationId xmlns:a16="http://schemas.microsoft.com/office/drawing/2014/main" id="{B299D319-AC14-7031-A286-209A42F3EE19}"/>
              </a:ext>
            </a:extLst>
          </p:cNvPr>
          <p:cNvCxnSpPr>
            <a:cxnSpLocks/>
          </p:cNvCxnSpPr>
          <p:nvPr/>
        </p:nvCxnSpPr>
        <p:spPr>
          <a:xfrm>
            <a:off x="402771" y="5014323"/>
            <a:ext cx="47244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文本框 15">
            <a:extLst>
              <a:ext uri="{FF2B5EF4-FFF2-40B4-BE49-F238E27FC236}">
                <a16:creationId xmlns:a16="http://schemas.microsoft.com/office/drawing/2014/main" id="{27D77C63-7C58-5ABB-9904-980715725884}"/>
              </a:ext>
            </a:extLst>
          </p:cNvPr>
          <p:cNvSpPr txBox="1"/>
          <p:nvPr/>
        </p:nvSpPr>
        <p:spPr>
          <a:xfrm>
            <a:off x="1166360" y="5612480"/>
            <a:ext cx="10493829" cy="523220"/>
          </a:xfrm>
          <a:prstGeom prst="rect">
            <a:avLst/>
          </a:prstGeom>
          <a:noFill/>
        </p:spPr>
        <p:txBody>
          <a:bodyPr wrap="square" rtlCol="0">
            <a:spAutoFit/>
          </a:bodyPr>
          <a:lstStyle/>
          <a:p>
            <a:r>
              <a:rPr kumimoji="1" lang="zh-CN" altLang="en-US" sz="2800" b="1" dirty="0">
                <a:solidFill>
                  <a:srgbClr val="C00000"/>
                </a:solidFill>
              </a:rPr>
              <a:t>得出结论：模型分布为了匹配真实分布，需要最小化编码成本</a:t>
            </a:r>
          </a:p>
        </p:txBody>
      </p:sp>
    </p:spTree>
    <p:extLst>
      <p:ext uri="{BB962C8B-B14F-4D97-AF65-F5344CB8AC3E}">
        <p14:creationId xmlns:p14="http://schemas.microsoft.com/office/powerpoint/2010/main" val="347359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E157D-D638-D0BB-9AC5-4E8DA0C86600}"/>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BD207E50-69F0-DA21-5389-762FC9780582}"/>
              </a:ext>
            </a:extLst>
          </p:cNvPr>
          <p:cNvPicPr>
            <a:picLocks noChangeAspect="1"/>
          </p:cNvPicPr>
          <p:nvPr/>
        </p:nvPicPr>
        <p:blipFill>
          <a:blip r:embed="rId3"/>
          <a:stretch>
            <a:fillRect/>
          </a:stretch>
        </p:blipFill>
        <p:spPr>
          <a:xfrm>
            <a:off x="670186" y="1521336"/>
            <a:ext cx="10851628" cy="3159521"/>
          </a:xfrm>
          <a:prstGeom prst="rect">
            <a:avLst/>
          </a:prstGeom>
        </p:spPr>
      </p:pic>
      <p:sp>
        <p:nvSpPr>
          <p:cNvPr id="4" name="矩形 3">
            <a:extLst>
              <a:ext uri="{FF2B5EF4-FFF2-40B4-BE49-F238E27FC236}">
                <a16:creationId xmlns:a16="http://schemas.microsoft.com/office/drawing/2014/main" id="{7F19BD44-E15E-3FD5-D307-458E59AC22BB}"/>
              </a:ext>
            </a:extLst>
          </p:cNvPr>
          <p:cNvSpPr/>
          <p:nvPr/>
        </p:nvSpPr>
        <p:spPr>
          <a:xfrm>
            <a:off x="163285" y="250761"/>
            <a:ext cx="2177144"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10138A8E-3429-8D84-4996-3F9F3BC6526A}"/>
              </a:ext>
            </a:extLst>
          </p:cNvPr>
          <p:cNvSpPr txBox="1"/>
          <p:nvPr/>
        </p:nvSpPr>
        <p:spPr>
          <a:xfrm>
            <a:off x="163285" y="250762"/>
            <a:ext cx="6096000" cy="584775"/>
          </a:xfrm>
          <a:prstGeom prst="rect">
            <a:avLst/>
          </a:prstGeom>
          <a:noFill/>
        </p:spPr>
        <p:txBody>
          <a:bodyPr wrap="square">
            <a:spAutoFit/>
          </a:bodyPr>
          <a:lstStyle/>
          <a:p>
            <a:r>
              <a:rPr lang="en-US" altLang="zh-CN" sz="3200" b="1" dirty="0">
                <a:solidFill>
                  <a:schemeClr val="bg1"/>
                </a:solidFill>
              </a:rPr>
              <a:t>OVERVIEW</a:t>
            </a:r>
            <a:endParaRPr lang="zh-CN" altLang="en-US" sz="3200" b="1" dirty="0">
              <a:solidFill>
                <a:schemeClr val="bg1"/>
              </a:solidFill>
            </a:endParaRPr>
          </a:p>
        </p:txBody>
      </p:sp>
    </p:spTree>
    <p:extLst>
      <p:ext uri="{BB962C8B-B14F-4D97-AF65-F5344CB8AC3E}">
        <p14:creationId xmlns:p14="http://schemas.microsoft.com/office/powerpoint/2010/main" val="7297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E90BE-2ADB-26F2-8580-2813033F721D}"/>
            </a:ext>
          </a:extLst>
        </p:cNvPr>
        <p:cNvGrpSpPr/>
        <p:nvPr/>
      </p:nvGrpSpPr>
      <p:grpSpPr>
        <a:xfrm>
          <a:off x="0" y="0"/>
          <a:ext cx="0" cy="0"/>
          <a:chOff x="0" y="0"/>
          <a:chExt cx="0" cy="0"/>
        </a:xfrm>
      </p:grpSpPr>
      <p:sp>
        <p:nvSpPr>
          <p:cNvPr id="3" name="矩形 2">
            <a:extLst>
              <a:ext uri="{FF2B5EF4-FFF2-40B4-BE49-F238E27FC236}">
                <a16:creationId xmlns:a16="http://schemas.microsoft.com/office/drawing/2014/main" id="{9B117B29-2E85-85F6-BCC8-BD5A6D33CE4A}"/>
              </a:ext>
            </a:extLst>
          </p:cNvPr>
          <p:cNvSpPr/>
          <p:nvPr/>
        </p:nvSpPr>
        <p:spPr>
          <a:xfrm>
            <a:off x="200191" y="127984"/>
            <a:ext cx="1826141"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文本框 1">
            <a:extLst>
              <a:ext uri="{FF2B5EF4-FFF2-40B4-BE49-F238E27FC236}">
                <a16:creationId xmlns:a16="http://schemas.microsoft.com/office/drawing/2014/main" id="{CE8ABBEE-35F0-2AF6-4616-1379BC63802A}"/>
              </a:ext>
            </a:extLst>
          </p:cNvPr>
          <p:cNvSpPr txBox="1"/>
          <p:nvPr/>
        </p:nvSpPr>
        <p:spPr>
          <a:xfrm>
            <a:off x="200191" y="127984"/>
            <a:ext cx="1826141" cy="584775"/>
          </a:xfrm>
          <a:prstGeom prst="rect">
            <a:avLst/>
          </a:prstGeom>
          <a:noFill/>
        </p:spPr>
        <p:txBody>
          <a:bodyPr wrap="none" rtlCol="0">
            <a:spAutoFit/>
          </a:bodyPr>
          <a:lstStyle/>
          <a:p>
            <a:r>
              <a:rPr kumimoji="1" lang="zh-CN" altLang="en-US" sz="3200" b="1" dirty="0">
                <a:solidFill>
                  <a:schemeClr val="bg1"/>
                </a:solidFill>
              </a:rPr>
              <a:t>主要内容</a:t>
            </a:r>
          </a:p>
        </p:txBody>
      </p:sp>
      <p:sp>
        <p:nvSpPr>
          <p:cNvPr id="15" name="文本框 14">
            <a:extLst>
              <a:ext uri="{FF2B5EF4-FFF2-40B4-BE49-F238E27FC236}">
                <a16:creationId xmlns:a16="http://schemas.microsoft.com/office/drawing/2014/main" id="{7E4CB582-3824-648D-E2A3-F1A3326A8D85}"/>
              </a:ext>
            </a:extLst>
          </p:cNvPr>
          <p:cNvSpPr txBox="1"/>
          <p:nvPr/>
        </p:nvSpPr>
        <p:spPr>
          <a:xfrm>
            <a:off x="3624733" y="5200923"/>
            <a:ext cx="2656113" cy="1200329"/>
          </a:xfrm>
          <a:prstGeom prst="rect">
            <a:avLst/>
          </a:prstGeom>
          <a:noFill/>
        </p:spPr>
        <p:txBody>
          <a:bodyPr wrap="square">
            <a:spAutoFit/>
          </a:bodyPr>
          <a:lstStyle/>
          <a:p>
            <a:r>
              <a:rPr lang="zh-CN" altLang="en-US" dirty="0"/>
              <a:t>从像素</a:t>
            </a:r>
            <a:r>
              <a:rPr lang="zh-CN" altLang="en-US" b="1" dirty="0">
                <a:solidFill>
                  <a:srgbClr val="FF0000"/>
                </a:solidFill>
              </a:rPr>
              <a:t>信息量</a:t>
            </a:r>
            <a:r>
              <a:rPr lang="zh-CN" altLang="en-US" dirty="0"/>
              <a:t>的角度出发，增强微小目标的弱表征，以无监督方式获取注意力信息图。  </a:t>
            </a:r>
          </a:p>
        </p:txBody>
      </p:sp>
      <p:sp>
        <p:nvSpPr>
          <p:cNvPr id="18" name="文本框 17">
            <a:extLst>
              <a:ext uri="{FF2B5EF4-FFF2-40B4-BE49-F238E27FC236}">
                <a16:creationId xmlns:a16="http://schemas.microsoft.com/office/drawing/2014/main" id="{6E003FAF-11F1-0F07-99DB-0F24B2A5819E}"/>
              </a:ext>
            </a:extLst>
          </p:cNvPr>
          <p:cNvSpPr txBox="1"/>
          <p:nvPr/>
        </p:nvSpPr>
        <p:spPr>
          <a:xfrm>
            <a:off x="6684218" y="5206674"/>
            <a:ext cx="2574472" cy="1200329"/>
          </a:xfrm>
          <a:prstGeom prst="rect">
            <a:avLst/>
          </a:prstGeom>
          <a:noFill/>
        </p:spPr>
        <p:txBody>
          <a:bodyPr wrap="square">
            <a:spAutoFit/>
          </a:bodyPr>
          <a:lstStyle/>
          <a:p>
            <a:r>
              <a:rPr lang="zh-CN" altLang="en-US" dirty="0"/>
              <a:t>以该信息图为先验引导，预测位置</a:t>
            </a:r>
            <a:r>
              <a:rPr lang="zh-CN" altLang="en-US" b="1" dirty="0">
                <a:solidFill>
                  <a:srgbClr val="FF0000"/>
                </a:solidFill>
              </a:rPr>
              <a:t>高斯分布图</a:t>
            </a:r>
            <a:r>
              <a:rPr lang="zh-CN" altLang="en-US" dirty="0"/>
              <a:t>，从而进一步突出微小目标。  </a:t>
            </a:r>
          </a:p>
        </p:txBody>
      </p:sp>
      <p:sp>
        <p:nvSpPr>
          <p:cNvPr id="20" name="文本框 19">
            <a:extLst>
              <a:ext uri="{FF2B5EF4-FFF2-40B4-BE49-F238E27FC236}">
                <a16:creationId xmlns:a16="http://schemas.microsoft.com/office/drawing/2014/main" id="{5A7CCE42-2950-DD00-B2B7-E84AA3F6A2FC}"/>
              </a:ext>
            </a:extLst>
          </p:cNvPr>
          <p:cNvSpPr txBox="1"/>
          <p:nvPr/>
        </p:nvSpPr>
        <p:spPr>
          <a:xfrm>
            <a:off x="1996298" y="5607973"/>
            <a:ext cx="791340" cy="369332"/>
          </a:xfrm>
          <a:prstGeom prst="rect">
            <a:avLst/>
          </a:prstGeom>
          <a:noFill/>
        </p:spPr>
        <p:txBody>
          <a:bodyPr wrap="square">
            <a:spAutoFit/>
          </a:bodyPr>
          <a:lstStyle/>
          <a:p>
            <a:r>
              <a:rPr lang="zh-CN" altLang="en-US" dirty="0"/>
              <a:t>原图</a:t>
            </a:r>
          </a:p>
        </p:txBody>
      </p:sp>
      <p:sp>
        <p:nvSpPr>
          <p:cNvPr id="22" name="右箭头 21">
            <a:extLst>
              <a:ext uri="{FF2B5EF4-FFF2-40B4-BE49-F238E27FC236}">
                <a16:creationId xmlns:a16="http://schemas.microsoft.com/office/drawing/2014/main" id="{3CF67EC9-5546-2F69-66A5-46061FB76CFC}"/>
              </a:ext>
            </a:extLst>
          </p:cNvPr>
          <p:cNvSpPr/>
          <p:nvPr/>
        </p:nvSpPr>
        <p:spPr>
          <a:xfrm>
            <a:off x="3071086" y="5561911"/>
            <a:ext cx="553647" cy="4898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右箭头 23">
            <a:extLst>
              <a:ext uri="{FF2B5EF4-FFF2-40B4-BE49-F238E27FC236}">
                <a16:creationId xmlns:a16="http://schemas.microsoft.com/office/drawing/2014/main" id="{E791EFB2-51FC-F94C-D5D9-527E7AFEC01B}"/>
              </a:ext>
            </a:extLst>
          </p:cNvPr>
          <p:cNvSpPr/>
          <p:nvPr/>
        </p:nvSpPr>
        <p:spPr>
          <a:xfrm>
            <a:off x="6076469" y="5561911"/>
            <a:ext cx="661903" cy="4898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5" name="图片 24">
            <a:extLst>
              <a:ext uri="{FF2B5EF4-FFF2-40B4-BE49-F238E27FC236}">
                <a16:creationId xmlns:a16="http://schemas.microsoft.com/office/drawing/2014/main" id="{46152D28-A834-5416-E5D4-664666BF1414}"/>
              </a:ext>
            </a:extLst>
          </p:cNvPr>
          <p:cNvPicPr>
            <a:picLocks noChangeAspect="1"/>
          </p:cNvPicPr>
          <p:nvPr/>
        </p:nvPicPr>
        <p:blipFill>
          <a:blip r:embed="rId3"/>
          <a:stretch>
            <a:fillRect/>
          </a:stretch>
        </p:blipFill>
        <p:spPr>
          <a:xfrm>
            <a:off x="1207471" y="880695"/>
            <a:ext cx="9777058" cy="2548305"/>
          </a:xfrm>
          <a:prstGeom prst="rect">
            <a:avLst/>
          </a:prstGeom>
        </p:spPr>
      </p:pic>
      <p:pic>
        <p:nvPicPr>
          <p:cNvPr id="26" name="图片 25">
            <a:extLst>
              <a:ext uri="{FF2B5EF4-FFF2-40B4-BE49-F238E27FC236}">
                <a16:creationId xmlns:a16="http://schemas.microsoft.com/office/drawing/2014/main" id="{46953FB5-1D24-8328-46D3-D6E63C841E9D}"/>
              </a:ext>
            </a:extLst>
          </p:cNvPr>
          <p:cNvPicPr>
            <a:picLocks noChangeAspect="1"/>
          </p:cNvPicPr>
          <p:nvPr/>
        </p:nvPicPr>
        <p:blipFill>
          <a:blip r:embed="rId4"/>
          <a:srcRect r="25907"/>
          <a:stretch/>
        </p:blipFill>
        <p:spPr>
          <a:xfrm>
            <a:off x="3624733" y="3536640"/>
            <a:ext cx="8335250" cy="1616206"/>
          </a:xfrm>
          <a:prstGeom prst="rect">
            <a:avLst/>
          </a:prstGeom>
        </p:spPr>
      </p:pic>
      <p:pic>
        <p:nvPicPr>
          <p:cNvPr id="27" name="图片 26">
            <a:extLst>
              <a:ext uri="{FF2B5EF4-FFF2-40B4-BE49-F238E27FC236}">
                <a16:creationId xmlns:a16="http://schemas.microsoft.com/office/drawing/2014/main" id="{77BF937E-8E2C-D646-715E-4884F5670162}"/>
              </a:ext>
            </a:extLst>
          </p:cNvPr>
          <p:cNvPicPr>
            <a:picLocks noChangeAspect="1"/>
          </p:cNvPicPr>
          <p:nvPr/>
        </p:nvPicPr>
        <p:blipFill>
          <a:blip r:embed="rId4"/>
          <a:srcRect l="74090" r="1627"/>
          <a:stretch/>
        </p:blipFill>
        <p:spPr>
          <a:xfrm>
            <a:off x="816429" y="3535123"/>
            <a:ext cx="2686707" cy="1589545"/>
          </a:xfrm>
          <a:prstGeom prst="rect">
            <a:avLst/>
          </a:prstGeom>
        </p:spPr>
      </p:pic>
      <p:sp>
        <p:nvSpPr>
          <p:cNvPr id="28" name="右箭头 27">
            <a:extLst>
              <a:ext uri="{FF2B5EF4-FFF2-40B4-BE49-F238E27FC236}">
                <a16:creationId xmlns:a16="http://schemas.microsoft.com/office/drawing/2014/main" id="{15BAD72C-C1DF-A83E-489A-E25F0C5FACEF}"/>
              </a:ext>
            </a:extLst>
          </p:cNvPr>
          <p:cNvSpPr/>
          <p:nvPr/>
        </p:nvSpPr>
        <p:spPr>
          <a:xfrm>
            <a:off x="9044092" y="5487448"/>
            <a:ext cx="513566" cy="4898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id="{BDA6EFC5-DD0C-D4B6-75A2-74562169D5C0}"/>
              </a:ext>
            </a:extLst>
          </p:cNvPr>
          <p:cNvSpPr txBox="1"/>
          <p:nvPr/>
        </p:nvSpPr>
        <p:spPr>
          <a:xfrm>
            <a:off x="9617528" y="5547710"/>
            <a:ext cx="2574472" cy="369332"/>
          </a:xfrm>
          <a:prstGeom prst="rect">
            <a:avLst/>
          </a:prstGeom>
          <a:noFill/>
        </p:spPr>
        <p:txBody>
          <a:bodyPr wrap="square">
            <a:spAutoFit/>
          </a:bodyPr>
          <a:lstStyle/>
          <a:p>
            <a:r>
              <a:rPr lang="en-US" altLang="zh-CN" dirty="0"/>
              <a:t>P2</a:t>
            </a:r>
            <a:r>
              <a:rPr lang="zh-CN" altLang="en-US" dirty="0"/>
              <a:t>特征图</a:t>
            </a:r>
          </a:p>
        </p:txBody>
      </p:sp>
    </p:spTree>
    <p:extLst>
      <p:ext uri="{BB962C8B-B14F-4D97-AF65-F5344CB8AC3E}">
        <p14:creationId xmlns:p14="http://schemas.microsoft.com/office/powerpoint/2010/main" val="244578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B87E8-B42B-0E6D-692E-A2DD5CA8B061}"/>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B80C9A81-CA30-A3FC-DF5C-FFFFED5B8644}"/>
              </a:ext>
            </a:extLst>
          </p:cNvPr>
          <p:cNvPicPr>
            <a:picLocks noChangeAspect="1"/>
          </p:cNvPicPr>
          <p:nvPr/>
        </p:nvPicPr>
        <p:blipFill>
          <a:blip r:embed="rId3">
            <a:alphaModFix amt="35000"/>
          </a:blip>
          <a:stretch>
            <a:fillRect/>
          </a:stretch>
        </p:blipFill>
        <p:spPr>
          <a:xfrm>
            <a:off x="1446309" y="332474"/>
            <a:ext cx="10236326" cy="2980372"/>
          </a:xfrm>
          <a:prstGeom prst="rect">
            <a:avLst/>
          </a:prstGeom>
        </p:spPr>
      </p:pic>
      <p:pic>
        <p:nvPicPr>
          <p:cNvPr id="4" name="图片 3">
            <a:extLst>
              <a:ext uri="{FF2B5EF4-FFF2-40B4-BE49-F238E27FC236}">
                <a16:creationId xmlns:a16="http://schemas.microsoft.com/office/drawing/2014/main" id="{BC022EB5-8F68-09EA-6C17-A7E4182D6424}"/>
              </a:ext>
            </a:extLst>
          </p:cNvPr>
          <p:cNvPicPr>
            <a:picLocks noChangeAspect="1"/>
          </p:cNvPicPr>
          <p:nvPr/>
        </p:nvPicPr>
        <p:blipFill>
          <a:blip r:embed="rId4"/>
          <a:srcRect l="2233" b="4288"/>
          <a:stretch/>
        </p:blipFill>
        <p:spPr>
          <a:xfrm>
            <a:off x="1796603" y="849273"/>
            <a:ext cx="6657429" cy="2187050"/>
          </a:xfrm>
          <a:prstGeom prst="rect">
            <a:avLst/>
          </a:prstGeom>
        </p:spPr>
      </p:pic>
      <p:pic>
        <p:nvPicPr>
          <p:cNvPr id="8" name="图片 7">
            <a:extLst>
              <a:ext uri="{FF2B5EF4-FFF2-40B4-BE49-F238E27FC236}">
                <a16:creationId xmlns:a16="http://schemas.microsoft.com/office/drawing/2014/main" id="{2B6B10D7-1ABF-3C7F-CAC8-046B35539CA1}"/>
              </a:ext>
            </a:extLst>
          </p:cNvPr>
          <p:cNvPicPr>
            <a:picLocks noChangeAspect="1"/>
          </p:cNvPicPr>
          <p:nvPr/>
        </p:nvPicPr>
        <p:blipFill>
          <a:blip r:embed="rId5"/>
          <a:stretch>
            <a:fillRect/>
          </a:stretch>
        </p:blipFill>
        <p:spPr>
          <a:xfrm>
            <a:off x="6327178" y="4017802"/>
            <a:ext cx="5004408" cy="777712"/>
          </a:xfrm>
          <a:prstGeom prst="rect">
            <a:avLst/>
          </a:prstGeom>
        </p:spPr>
      </p:pic>
      <p:sp>
        <p:nvSpPr>
          <p:cNvPr id="9" name="文本框 8">
            <a:extLst>
              <a:ext uri="{FF2B5EF4-FFF2-40B4-BE49-F238E27FC236}">
                <a16:creationId xmlns:a16="http://schemas.microsoft.com/office/drawing/2014/main" id="{987538A2-2092-1842-A8BF-E555DF58F026}"/>
              </a:ext>
            </a:extLst>
          </p:cNvPr>
          <p:cNvSpPr txBox="1"/>
          <p:nvPr/>
        </p:nvSpPr>
        <p:spPr>
          <a:xfrm>
            <a:off x="6433525" y="3429000"/>
            <a:ext cx="5493812" cy="923330"/>
          </a:xfrm>
          <a:prstGeom prst="rect">
            <a:avLst/>
          </a:prstGeom>
          <a:noFill/>
        </p:spPr>
        <p:txBody>
          <a:bodyPr wrap="square" rtlCol="0">
            <a:spAutoFit/>
          </a:bodyPr>
          <a:lstStyle/>
          <a:p>
            <a:r>
              <a:rPr kumimoji="1" lang="zh-CN" altLang="en-US" dirty="0"/>
              <a:t>用高斯分布的参数为每个像素建模，并通过与均匀噪声卷积得到量化后的像素概率。</a:t>
            </a:r>
            <a:br>
              <a:rPr kumimoji="1" lang="en-US" altLang="zh-CN" dirty="0"/>
            </a:br>
            <a:endParaRPr kumimoji="1" lang="zh-CN" altLang="en-US" dirty="0"/>
          </a:p>
        </p:txBody>
      </p:sp>
      <p:pic>
        <p:nvPicPr>
          <p:cNvPr id="10" name="图片 9">
            <a:extLst>
              <a:ext uri="{FF2B5EF4-FFF2-40B4-BE49-F238E27FC236}">
                <a16:creationId xmlns:a16="http://schemas.microsoft.com/office/drawing/2014/main" id="{7F8D8EA1-D101-3AA6-EDBE-17467BA69273}"/>
              </a:ext>
            </a:extLst>
          </p:cNvPr>
          <p:cNvPicPr>
            <a:picLocks noChangeAspect="1"/>
          </p:cNvPicPr>
          <p:nvPr/>
        </p:nvPicPr>
        <p:blipFill>
          <a:blip r:embed="rId6"/>
          <a:stretch>
            <a:fillRect/>
          </a:stretch>
        </p:blipFill>
        <p:spPr>
          <a:xfrm>
            <a:off x="6411422" y="4761875"/>
            <a:ext cx="5197614" cy="2006374"/>
          </a:xfrm>
          <a:prstGeom prst="rect">
            <a:avLst/>
          </a:prstGeom>
        </p:spPr>
      </p:pic>
      <p:sp>
        <p:nvSpPr>
          <p:cNvPr id="5" name="矩形 4">
            <a:extLst>
              <a:ext uri="{FF2B5EF4-FFF2-40B4-BE49-F238E27FC236}">
                <a16:creationId xmlns:a16="http://schemas.microsoft.com/office/drawing/2014/main" id="{F2462C9B-5261-84B8-6E3E-A60B2E253C0B}"/>
              </a:ext>
            </a:extLst>
          </p:cNvPr>
          <p:cNvSpPr/>
          <p:nvPr/>
        </p:nvSpPr>
        <p:spPr>
          <a:xfrm>
            <a:off x="190739" y="221410"/>
            <a:ext cx="1202632"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0D4911FD-7647-A05C-159F-CBC177FD766A}"/>
              </a:ext>
            </a:extLst>
          </p:cNvPr>
          <p:cNvSpPr txBox="1"/>
          <p:nvPr/>
        </p:nvSpPr>
        <p:spPr>
          <a:xfrm>
            <a:off x="212511" y="227858"/>
            <a:ext cx="1202632" cy="584775"/>
          </a:xfrm>
          <a:prstGeom prst="rect">
            <a:avLst/>
          </a:prstGeom>
          <a:noFill/>
        </p:spPr>
        <p:txBody>
          <a:bodyPr wrap="square">
            <a:spAutoFit/>
          </a:bodyPr>
          <a:lstStyle/>
          <a:p>
            <a:r>
              <a:rPr lang="en-US" altLang="zh-CN" sz="3200" b="1" dirty="0">
                <a:solidFill>
                  <a:schemeClr val="bg1"/>
                </a:solidFill>
              </a:rPr>
              <a:t>PFIM</a:t>
            </a:r>
            <a:endParaRPr lang="zh-CN" altLang="en-US" sz="3200" b="1" dirty="0">
              <a:solidFill>
                <a:schemeClr val="bg1"/>
              </a:solidFill>
            </a:endParaRPr>
          </a:p>
        </p:txBody>
      </p:sp>
      <p:sp>
        <p:nvSpPr>
          <p:cNvPr id="15" name="圆角矩形 14">
            <a:extLst>
              <a:ext uri="{FF2B5EF4-FFF2-40B4-BE49-F238E27FC236}">
                <a16:creationId xmlns:a16="http://schemas.microsoft.com/office/drawing/2014/main" id="{065A3B02-04C0-AD06-163B-292B98AFC25C}"/>
              </a:ext>
            </a:extLst>
          </p:cNvPr>
          <p:cNvSpPr/>
          <p:nvPr/>
        </p:nvSpPr>
        <p:spPr>
          <a:xfrm>
            <a:off x="212511" y="3575240"/>
            <a:ext cx="4283289" cy="1651522"/>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CCF40F84-0D44-21AC-0C67-3FF5485AADC5}"/>
                  </a:ext>
                </a:extLst>
              </p:cNvPr>
              <p:cNvSpPr txBox="1"/>
              <p:nvPr/>
            </p:nvSpPr>
            <p:spPr>
              <a:xfrm>
                <a:off x="370353" y="3648049"/>
                <a:ext cx="3967604" cy="923330"/>
              </a:xfrm>
              <a:prstGeom prst="rect">
                <a:avLst/>
              </a:prstGeom>
              <a:noFill/>
            </p:spPr>
            <p:txBody>
              <a:bodyPr wrap="square">
                <a:spAutoFit/>
              </a:bodyPr>
              <a:lstStyle/>
              <a:p>
                <a:r>
                  <a:rPr lang="zh-CN" altLang="en-US" b="0" i="0" dirty="0">
                    <a:solidFill>
                      <a:srgbClr val="1D1D20"/>
                    </a:solidFill>
                    <a:effectLst/>
                    <a:latin typeface="system-ui"/>
                  </a:rPr>
                  <a:t>已知：</a:t>
                </a:r>
                <a:endParaRPr lang="en-US" altLang="zh-CN" b="0" i="0" dirty="0">
                  <a:solidFill>
                    <a:srgbClr val="1D1D20"/>
                  </a:solidFill>
                  <a:effectLst/>
                  <a:latin typeface="system-ui"/>
                </a:endParaRPr>
              </a:p>
              <a:p>
                <a:r>
                  <a:rPr lang="zh-CN" altLang="en-US" dirty="0">
                    <a:solidFill>
                      <a:srgbClr val="1D1D20"/>
                    </a:solidFill>
                    <a:latin typeface="system-ui"/>
                  </a:rPr>
                  <a:t>         </a:t>
                </a:r>
                <a:r>
                  <a:rPr lang="zh-CN" altLang="en-US" b="0" i="0" dirty="0">
                    <a:solidFill>
                      <a:srgbClr val="1D1D20"/>
                    </a:solidFill>
                    <a:effectLst/>
                    <a:latin typeface="system-ui"/>
                  </a:rPr>
                  <a:t>对于一个信号</a:t>
                </a:r>
                <a14:m>
                  <m:oMath xmlns:m="http://schemas.openxmlformats.org/officeDocument/2006/math">
                    <m:r>
                      <a:rPr lang="en-US" altLang="zh-CN" b="0" i="1" smtClean="0">
                        <a:solidFill>
                          <a:srgbClr val="1D1D20"/>
                        </a:solidFill>
                        <a:effectLst/>
                        <a:latin typeface="Cambria Math" panose="02040503050406030204" pitchFamily="18" charset="0"/>
                      </a:rPr>
                      <m:t>𝑥</m:t>
                    </m:r>
                  </m:oMath>
                </a14:m>
                <a:r>
                  <a:rPr lang="zh-CN" altLang="en-US" b="0" i="0" dirty="0">
                    <a:solidFill>
                      <a:srgbClr val="1D1D20"/>
                    </a:solidFill>
                    <a:effectLst/>
                    <a:latin typeface="system-ui"/>
                  </a:rPr>
                  <a:t>及其出现概率 </a:t>
                </a:r>
                <a14:m>
                  <m:oMath xmlns:m="http://schemas.openxmlformats.org/officeDocument/2006/math">
                    <m:r>
                      <a:rPr lang="en-US" altLang="zh-CN" b="0" i="1" smtClean="0">
                        <a:solidFill>
                          <a:srgbClr val="1D1D20"/>
                        </a:solidFill>
                        <a:effectLst/>
                        <a:latin typeface="Cambria Math" panose="02040503050406030204" pitchFamily="18" charset="0"/>
                      </a:rPr>
                      <m:t>𝑝</m:t>
                    </m:r>
                    <m:r>
                      <a:rPr lang="en-US" altLang="zh-CN" b="0" i="1" smtClean="0">
                        <a:solidFill>
                          <a:srgbClr val="1D1D20"/>
                        </a:solidFill>
                        <a:effectLst/>
                        <a:latin typeface="Cambria Math" panose="02040503050406030204" pitchFamily="18" charset="0"/>
                      </a:rPr>
                      <m:t>(</m:t>
                    </m:r>
                    <m:r>
                      <a:rPr lang="en-US" altLang="zh-CN" b="0" i="1" smtClean="0">
                        <a:solidFill>
                          <a:srgbClr val="1D1D20"/>
                        </a:solidFill>
                        <a:effectLst/>
                        <a:latin typeface="Cambria Math" panose="02040503050406030204" pitchFamily="18" charset="0"/>
                      </a:rPr>
                      <m:t>𝑥</m:t>
                    </m:r>
                    <m:r>
                      <a:rPr lang="en-US" altLang="zh-CN" b="0" i="1" smtClean="0">
                        <a:solidFill>
                          <a:srgbClr val="1D1D20"/>
                        </a:solidFill>
                        <a:effectLst/>
                        <a:latin typeface="Cambria Math" panose="02040503050406030204" pitchFamily="18" charset="0"/>
                      </a:rPr>
                      <m:t>)</m:t>
                    </m:r>
                  </m:oMath>
                </a14:m>
                <a:r>
                  <a:rPr lang="zh-CN" altLang="en" b="0" i="0" dirty="0">
                    <a:solidFill>
                      <a:srgbClr val="1D1D20"/>
                    </a:solidFill>
                    <a:effectLst/>
                    <a:latin typeface="system-ui"/>
                  </a:rPr>
                  <a:t>，</a:t>
                </a:r>
                <a:r>
                  <a:rPr lang="zh-CN" altLang="en-US" b="0" i="0" dirty="0">
                    <a:solidFill>
                      <a:srgbClr val="1D1D20"/>
                    </a:solidFill>
                    <a:effectLst/>
                    <a:latin typeface="system-ui"/>
                  </a:rPr>
                  <a:t>其</a:t>
                </a:r>
                <a:r>
                  <a:rPr lang="zh-CN" altLang="en-US" b="1" i="0" dirty="0">
                    <a:solidFill>
                      <a:srgbClr val="FF0000"/>
                    </a:solidFill>
                    <a:effectLst/>
                    <a:latin typeface="system-ui"/>
                  </a:rPr>
                  <a:t>信息量</a:t>
                </a:r>
                <a:r>
                  <a:rPr lang="zh-CN" altLang="en-US" b="0" i="0" dirty="0">
                    <a:solidFill>
                      <a:srgbClr val="1D1D20"/>
                    </a:solidFill>
                    <a:effectLst/>
                    <a:latin typeface="system-ui"/>
                  </a:rPr>
                  <a:t>定义为：</a:t>
                </a:r>
                <a:endParaRPr lang="zh-CN" altLang="en-US" dirty="0"/>
              </a:p>
            </p:txBody>
          </p:sp>
        </mc:Choice>
        <mc:Fallback>
          <p:sp>
            <p:nvSpPr>
              <p:cNvPr id="7" name="文本框 6">
                <a:extLst>
                  <a:ext uri="{FF2B5EF4-FFF2-40B4-BE49-F238E27FC236}">
                    <a16:creationId xmlns:a16="http://schemas.microsoft.com/office/drawing/2014/main" id="{CCF40F84-0D44-21AC-0C67-3FF5485AADC5}"/>
                  </a:ext>
                </a:extLst>
              </p:cNvPr>
              <p:cNvSpPr txBox="1">
                <a:spLocks noRot="1" noChangeAspect="1" noMove="1" noResize="1" noEditPoints="1" noAdjustHandles="1" noChangeArrowheads="1" noChangeShapeType="1" noTextEdit="1"/>
              </p:cNvSpPr>
              <p:nvPr/>
            </p:nvSpPr>
            <p:spPr>
              <a:xfrm>
                <a:off x="370353" y="3648049"/>
                <a:ext cx="3967604" cy="923330"/>
              </a:xfrm>
              <a:prstGeom prst="rect">
                <a:avLst/>
              </a:prstGeom>
              <a:blipFill>
                <a:blip r:embed="rId7"/>
                <a:stretch>
                  <a:fillRect l="-1597" t="-2740" b="-10959"/>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B60398AE-7DB9-B951-14DF-67791A719FCD}"/>
              </a:ext>
            </a:extLst>
          </p:cNvPr>
          <p:cNvPicPr>
            <a:picLocks noChangeAspect="1"/>
          </p:cNvPicPr>
          <p:nvPr/>
        </p:nvPicPr>
        <p:blipFill>
          <a:blip r:embed="rId8">
            <a:clrChange>
              <a:clrFrom>
                <a:srgbClr val="FFFFFF"/>
              </a:clrFrom>
              <a:clrTo>
                <a:srgbClr val="FFFFFF">
                  <a:alpha val="0"/>
                </a:srgbClr>
              </a:clrTo>
            </a:clrChange>
          </a:blip>
          <a:srcRect l="32731" t="-584" r="31193" b="-3419"/>
          <a:stretch/>
        </p:blipFill>
        <p:spPr>
          <a:xfrm>
            <a:off x="754067" y="4494437"/>
            <a:ext cx="2950029" cy="678672"/>
          </a:xfrm>
          <a:prstGeom prst="rect">
            <a:avLst/>
          </a:prstGeom>
        </p:spPr>
      </p:pic>
      <p:sp>
        <p:nvSpPr>
          <p:cNvPr id="16" name="右箭头 15">
            <a:extLst>
              <a:ext uri="{FF2B5EF4-FFF2-40B4-BE49-F238E27FC236}">
                <a16:creationId xmlns:a16="http://schemas.microsoft.com/office/drawing/2014/main" id="{3DF72431-EC12-E7AE-2FDB-1E041B3520CD}"/>
              </a:ext>
            </a:extLst>
          </p:cNvPr>
          <p:cNvSpPr/>
          <p:nvPr/>
        </p:nvSpPr>
        <p:spPr>
          <a:xfrm>
            <a:off x="4721671" y="4494437"/>
            <a:ext cx="1328057" cy="163907"/>
          </a:xfrm>
          <a:prstGeom prst="rightArrow">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17" name="文本框 16">
                <a:extLst>
                  <a:ext uri="{FF2B5EF4-FFF2-40B4-BE49-F238E27FC236}">
                    <a16:creationId xmlns:a16="http://schemas.microsoft.com/office/drawing/2014/main" id="{4219BDD3-341C-E982-EF0C-E191F768BD29}"/>
                  </a:ext>
                </a:extLst>
              </p:cNvPr>
              <p:cNvSpPr txBox="1"/>
              <p:nvPr/>
            </p:nvSpPr>
            <p:spPr>
              <a:xfrm>
                <a:off x="4697072" y="4109714"/>
                <a:ext cx="1535181" cy="369332"/>
              </a:xfrm>
              <a:prstGeom prst="rect">
                <a:avLst/>
              </a:prstGeom>
              <a:noFill/>
            </p:spPr>
            <p:txBody>
              <a:bodyPr wrap="square" rtlCol="0">
                <a:spAutoFit/>
              </a:bodyPr>
              <a:lstStyle/>
              <a:p>
                <a:r>
                  <a:rPr kumimoji="1" lang="zh-CN" altLang="en-US" dirty="0"/>
                  <a:t>求概率</a:t>
                </a:r>
                <a14:m>
                  <m:oMath xmlns:m="http://schemas.openxmlformats.org/officeDocument/2006/math">
                    <m:r>
                      <a:rPr kumimoji="1" lang="en-US" altLang="zh-CN" i="1" dirty="0" smtClean="0">
                        <a:latin typeface="Cambria Math" panose="02040503050406030204" pitchFamily="18" charset="0"/>
                      </a:rPr>
                      <m:t>𝑝</m:t>
                    </m:r>
                    <m:r>
                      <a:rPr kumimoji="1" lang="en-US" altLang="zh-CN" i="1" dirty="0" smtClean="0">
                        <a:latin typeface="Cambria Math" panose="02040503050406030204" pitchFamily="18" charset="0"/>
                      </a:rPr>
                      <m:t>(</m:t>
                    </m:r>
                    <m:r>
                      <a:rPr kumimoji="1" lang="en-US" altLang="zh-CN" i="1" dirty="0" smtClean="0">
                        <a:latin typeface="Cambria Math" panose="02040503050406030204" pitchFamily="18" charset="0"/>
                      </a:rPr>
                      <m:t>𝑥</m:t>
                    </m:r>
                    <m:r>
                      <a:rPr kumimoji="1" lang="en-US" altLang="zh-CN" i="1" dirty="0" smtClean="0">
                        <a:latin typeface="Cambria Math" panose="02040503050406030204" pitchFamily="18" charset="0"/>
                      </a:rPr>
                      <m:t>)</m:t>
                    </m:r>
                  </m:oMath>
                </a14:m>
                <a:endParaRPr kumimoji="1" lang="zh-CN" altLang="en-US" dirty="0"/>
              </a:p>
            </p:txBody>
          </p:sp>
        </mc:Choice>
        <mc:Fallback>
          <p:sp>
            <p:nvSpPr>
              <p:cNvPr id="17" name="文本框 16">
                <a:extLst>
                  <a:ext uri="{FF2B5EF4-FFF2-40B4-BE49-F238E27FC236}">
                    <a16:creationId xmlns:a16="http://schemas.microsoft.com/office/drawing/2014/main" id="{4219BDD3-341C-E982-EF0C-E191F768BD29}"/>
                  </a:ext>
                </a:extLst>
              </p:cNvPr>
              <p:cNvSpPr txBox="1">
                <a:spLocks noRot="1" noChangeAspect="1" noMove="1" noResize="1" noEditPoints="1" noAdjustHandles="1" noChangeArrowheads="1" noChangeShapeType="1" noTextEdit="1"/>
              </p:cNvSpPr>
              <p:nvPr/>
            </p:nvSpPr>
            <p:spPr>
              <a:xfrm>
                <a:off x="4697072" y="4109714"/>
                <a:ext cx="1535181" cy="369332"/>
              </a:xfrm>
              <a:prstGeom prst="rect">
                <a:avLst/>
              </a:prstGeom>
              <a:blipFill>
                <a:blip r:embed="rId9"/>
                <a:stretch>
                  <a:fillRect l="-4132" t="-6667" b="-26667"/>
                </a:stretch>
              </a:blipFill>
            </p:spPr>
            <p:txBody>
              <a:bodyPr/>
              <a:lstStyle/>
              <a:p>
                <a:r>
                  <a:rPr lang="zh-CN" altLang="en-US">
                    <a:noFill/>
                  </a:rPr>
                  <a:t> </a:t>
                </a:r>
              </a:p>
            </p:txBody>
          </p:sp>
        </mc:Fallback>
      </mc:AlternateContent>
      <p:pic>
        <p:nvPicPr>
          <p:cNvPr id="20" name="图片 19">
            <a:extLst>
              <a:ext uri="{FF2B5EF4-FFF2-40B4-BE49-F238E27FC236}">
                <a16:creationId xmlns:a16="http://schemas.microsoft.com/office/drawing/2014/main" id="{7543F39E-AF46-F476-CE51-E7C2A85411BD}"/>
              </a:ext>
            </a:extLst>
          </p:cNvPr>
          <p:cNvPicPr>
            <a:picLocks noChangeAspect="1"/>
          </p:cNvPicPr>
          <p:nvPr/>
        </p:nvPicPr>
        <p:blipFill>
          <a:blip r:embed="rId10"/>
          <a:stretch>
            <a:fillRect/>
          </a:stretch>
        </p:blipFill>
        <p:spPr>
          <a:xfrm>
            <a:off x="190739" y="5350878"/>
            <a:ext cx="4302970" cy="787399"/>
          </a:xfrm>
          <a:prstGeom prst="rect">
            <a:avLst/>
          </a:prstGeom>
        </p:spPr>
      </p:pic>
      <p:sp>
        <p:nvSpPr>
          <p:cNvPr id="21" name="文本框 20">
            <a:extLst>
              <a:ext uri="{FF2B5EF4-FFF2-40B4-BE49-F238E27FC236}">
                <a16:creationId xmlns:a16="http://schemas.microsoft.com/office/drawing/2014/main" id="{25A33346-79AD-E9E3-F381-CF5F0D6A93CE}"/>
              </a:ext>
            </a:extLst>
          </p:cNvPr>
          <p:cNvSpPr txBox="1"/>
          <p:nvPr/>
        </p:nvSpPr>
        <p:spPr>
          <a:xfrm>
            <a:off x="932961" y="6099068"/>
            <a:ext cx="2842388" cy="646331"/>
          </a:xfrm>
          <a:prstGeom prst="rect">
            <a:avLst/>
          </a:prstGeom>
          <a:noFill/>
        </p:spPr>
        <p:txBody>
          <a:bodyPr wrap="square" rtlCol="0">
            <a:spAutoFit/>
          </a:bodyPr>
          <a:lstStyle/>
          <a:p>
            <a:r>
              <a:rPr kumimoji="1" lang="zh-CN" altLang="en-US" dirty="0"/>
              <a:t>将</a:t>
            </a:r>
            <a:r>
              <a:rPr kumimoji="1" lang="en-US" altLang="zh-CN" dirty="0"/>
              <a:t>P2</a:t>
            </a:r>
            <a:r>
              <a:rPr kumimoji="1" lang="zh-CN" altLang="en-US" dirty="0"/>
              <a:t>特征图</a:t>
            </a:r>
            <a:r>
              <a:rPr kumimoji="1" lang="zh-CN" altLang="en-US" b="1" dirty="0">
                <a:solidFill>
                  <a:srgbClr val="FF0000"/>
                </a:solidFill>
              </a:rPr>
              <a:t>离散化</a:t>
            </a:r>
            <a:endParaRPr kumimoji="1" lang="en-US" altLang="zh-CN" b="1" dirty="0">
              <a:solidFill>
                <a:srgbClr val="FF0000"/>
              </a:solidFill>
            </a:endParaRPr>
          </a:p>
          <a:p>
            <a:r>
              <a:rPr kumimoji="1" lang="zh-CN" altLang="en-US" dirty="0"/>
              <a:t>并添加均匀分布的噪声</a:t>
            </a:r>
          </a:p>
        </p:txBody>
      </p:sp>
    </p:spTree>
    <p:extLst>
      <p:ext uri="{BB962C8B-B14F-4D97-AF65-F5344CB8AC3E}">
        <p14:creationId xmlns:p14="http://schemas.microsoft.com/office/powerpoint/2010/main" val="3204607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9B4F5-6700-CDA9-C3D1-7BE22E7AF6D3}"/>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2720DCF8-F34D-ACE4-6466-5BC196E4995F}"/>
              </a:ext>
            </a:extLst>
          </p:cNvPr>
          <p:cNvPicPr>
            <a:picLocks noChangeAspect="1"/>
          </p:cNvPicPr>
          <p:nvPr/>
        </p:nvPicPr>
        <p:blipFill>
          <a:blip r:embed="rId3">
            <a:alphaModFix amt="35000"/>
          </a:blip>
          <a:stretch>
            <a:fillRect/>
          </a:stretch>
        </p:blipFill>
        <p:spPr>
          <a:xfrm>
            <a:off x="1446309" y="332474"/>
            <a:ext cx="10236326" cy="2980372"/>
          </a:xfrm>
          <a:prstGeom prst="rect">
            <a:avLst/>
          </a:prstGeom>
        </p:spPr>
      </p:pic>
      <p:pic>
        <p:nvPicPr>
          <p:cNvPr id="4" name="图片 3">
            <a:extLst>
              <a:ext uri="{FF2B5EF4-FFF2-40B4-BE49-F238E27FC236}">
                <a16:creationId xmlns:a16="http://schemas.microsoft.com/office/drawing/2014/main" id="{B76B9B51-8CA3-B5EE-875B-10C93320FE80}"/>
              </a:ext>
            </a:extLst>
          </p:cNvPr>
          <p:cNvPicPr>
            <a:picLocks noChangeAspect="1"/>
          </p:cNvPicPr>
          <p:nvPr/>
        </p:nvPicPr>
        <p:blipFill>
          <a:blip r:embed="rId4"/>
          <a:srcRect l="2233" b="4288"/>
          <a:stretch/>
        </p:blipFill>
        <p:spPr>
          <a:xfrm>
            <a:off x="1796603" y="849273"/>
            <a:ext cx="6657429" cy="2187050"/>
          </a:xfrm>
          <a:prstGeom prst="rect">
            <a:avLst/>
          </a:prstGeom>
        </p:spPr>
      </p:pic>
      <p:pic>
        <p:nvPicPr>
          <p:cNvPr id="2" name="图片 1">
            <a:extLst>
              <a:ext uri="{FF2B5EF4-FFF2-40B4-BE49-F238E27FC236}">
                <a16:creationId xmlns:a16="http://schemas.microsoft.com/office/drawing/2014/main" id="{C2585F32-A8B2-08CD-B0E4-B215FDF6314F}"/>
              </a:ext>
            </a:extLst>
          </p:cNvPr>
          <p:cNvPicPr>
            <a:picLocks noChangeAspect="1"/>
          </p:cNvPicPr>
          <p:nvPr/>
        </p:nvPicPr>
        <p:blipFill>
          <a:blip r:embed="rId5"/>
          <a:srcRect l="30706" t="-6826" r="14269" b="1"/>
          <a:stretch/>
        </p:blipFill>
        <p:spPr>
          <a:xfrm>
            <a:off x="7684854" y="4375028"/>
            <a:ext cx="3267663" cy="604028"/>
          </a:xfrm>
          <a:prstGeom prst="rect">
            <a:avLst/>
          </a:prstGeom>
        </p:spPr>
      </p:pic>
      <p:sp>
        <p:nvSpPr>
          <p:cNvPr id="11" name="文本框 10">
            <a:extLst>
              <a:ext uri="{FF2B5EF4-FFF2-40B4-BE49-F238E27FC236}">
                <a16:creationId xmlns:a16="http://schemas.microsoft.com/office/drawing/2014/main" id="{70D55ACC-185C-D704-BF0A-BF4A736354A0}"/>
              </a:ext>
            </a:extLst>
          </p:cNvPr>
          <p:cNvSpPr txBox="1"/>
          <p:nvPr/>
        </p:nvSpPr>
        <p:spPr>
          <a:xfrm>
            <a:off x="6787846" y="4104819"/>
            <a:ext cx="3877985" cy="369332"/>
          </a:xfrm>
          <a:prstGeom prst="rect">
            <a:avLst/>
          </a:prstGeom>
          <a:noFill/>
        </p:spPr>
        <p:txBody>
          <a:bodyPr wrap="none" rtlCol="0">
            <a:spAutoFit/>
          </a:bodyPr>
          <a:lstStyle/>
          <a:p>
            <a:r>
              <a:rPr kumimoji="1" lang="zh-CN" altLang="en-US" dirty="0"/>
              <a:t>生成信息图的最终编码成本定义为：</a:t>
            </a:r>
          </a:p>
        </p:txBody>
      </p:sp>
      <p:pic>
        <p:nvPicPr>
          <p:cNvPr id="12" name="图片 11">
            <a:extLst>
              <a:ext uri="{FF2B5EF4-FFF2-40B4-BE49-F238E27FC236}">
                <a16:creationId xmlns:a16="http://schemas.microsoft.com/office/drawing/2014/main" id="{C6E34256-DB6E-C400-7BA3-2F23FF987D26}"/>
              </a:ext>
            </a:extLst>
          </p:cNvPr>
          <p:cNvPicPr>
            <a:picLocks noChangeAspect="1"/>
          </p:cNvPicPr>
          <p:nvPr/>
        </p:nvPicPr>
        <p:blipFill>
          <a:blip r:embed="rId6"/>
          <a:stretch>
            <a:fillRect/>
          </a:stretch>
        </p:blipFill>
        <p:spPr>
          <a:xfrm>
            <a:off x="7872696" y="5426057"/>
            <a:ext cx="2325919" cy="555880"/>
          </a:xfrm>
          <a:prstGeom prst="rect">
            <a:avLst/>
          </a:prstGeom>
        </p:spPr>
      </p:pic>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661D6E7A-7AA9-2598-6EC3-2D71681B894A}"/>
                  </a:ext>
                </a:extLst>
              </p:cNvPr>
              <p:cNvSpPr txBox="1"/>
              <p:nvPr/>
            </p:nvSpPr>
            <p:spPr>
              <a:xfrm>
                <a:off x="6745600" y="4991699"/>
                <a:ext cx="6096000" cy="369332"/>
              </a:xfrm>
              <a:prstGeom prst="rect">
                <a:avLst/>
              </a:prstGeom>
              <a:noFill/>
            </p:spPr>
            <p:txBody>
              <a:bodyPr wrap="square">
                <a:spAutoFit/>
              </a:bodyPr>
              <a:lstStyle/>
              <a:p>
                <a:r>
                  <a:rPr lang="zh-CN" altLang="en-US" dirty="0"/>
                  <a:t>通过最小化 </a:t>
                </a:r>
                <a14:m>
                  <m:oMath xmlns:m="http://schemas.openxmlformats.org/officeDocument/2006/math">
                    <m:sSub>
                      <m:sSubPr>
                        <m:ctrlPr>
                          <a:rPr lang="en-US" altLang="zh-CN" b="0" i="1" dirty="0" smtClean="0">
                            <a:latin typeface="Cambria Math" panose="02040503050406030204" pitchFamily="18" charset="0"/>
                          </a:rPr>
                        </m:ctrlPr>
                      </m:sSubPr>
                      <m:e>
                        <m:r>
                          <a:rPr lang="en" altLang="zh-CN" i="1" dirty="0" smtClean="0">
                            <a:latin typeface="Cambria Math" panose="02040503050406030204" pitchFamily="18" charset="0"/>
                          </a:rPr>
                          <m:t>𝐿</m:t>
                        </m:r>
                      </m:e>
                      <m:sub>
                        <m:r>
                          <a:rPr lang="en-US" altLang="zh-CN" b="0" i="1" dirty="0" smtClean="0">
                            <a:latin typeface="Cambria Math" panose="02040503050406030204" pitchFamily="18" charset="0"/>
                          </a:rPr>
                          <m:t>𝐼𝐸</m:t>
                        </m:r>
                      </m:sub>
                    </m:sSub>
                  </m:oMath>
                </a14:m>
                <a:r>
                  <a:rPr lang="zh-CN" altLang="en-US" dirty="0"/>
                  <a:t>来自适应捕捉信息量更大的区域</a:t>
                </a:r>
              </a:p>
            </p:txBody>
          </p:sp>
        </mc:Choice>
        <mc:Fallback>
          <p:sp>
            <p:nvSpPr>
              <p:cNvPr id="14" name="文本框 13">
                <a:extLst>
                  <a:ext uri="{FF2B5EF4-FFF2-40B4-BE49-F238E27FC236}">
                    <a16:creationId xmlns:a16="http://schemas.microsoft.com/office/drawing/2014/main" id="{661D6E7A-7AA9-2598-6EC3-2D71681B894A}"/>
                  </a:ext>
                </a:extLst>
              </p:cNvPr>
              <p:cNvSpPr txBox="1">
                <a:spLocks noRot="1" noChangeAspect="1" noMove="1" noResize="1" noEditPoints="1" noAdjustHandles="1" noChangeArrowheads="1" noChangeShapeType="1" noTextEdit="1"/>
              </p:cNvSpPr>
              <p:nvPr/>
            </p:nvSpPr>
            <p:spPr>
              <a:xfrm>
                <a:off x="6745600" y="4991699"/>
                <a:ext cx="6096000" cy="369332"/>
              </a:xfrm>
              <a:prstGeom prst="rect">
                <a:avLst/>
              </a:prstGeom>
              <a:blipFill>
                <a:blip r:embed="rId7"/>
                <a:stretch>
                  <a:fillRect l="-832" t="-10345" b="-31034"/>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6F296619-1B05-835D-D05E-B24BD3E991F5}"/>
              </a:ext>
            </a:extLst>
          </p:cNvPr>
          <p:cNvSpPr/>
          <p:nvPr/>
        </p:nvSpPr>
        <p:spPr>
          <a:xfrm>
            <a:off x="190739" y="221410"/>
            <a:ext cx="1202632"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040E00A6-D7E8-7C33-5387-99456730C365}"/>
              </a:ext>
            </a:extLst>
          </p:cNvPr>
          <p:cNvSpPr txBox="1"/>
          <p:nvPr/>
        </p:nvSpPr>
        <p:spPr>
          <a:xfrm>
            <a:off x="212511" y="227858"/>
            <a:ext cx="1202632" cy="584775"/>
          </a:xfrm>
          <a:prstGeom prst="rect">
            <a:avLst/>
          </a:prstGeom>
          <a:noFill/>
        </p:spPr>
        <p:txBody>
          <a:bodyPr wrap="square">
            <a:spAutoFit/>
          </a:bodyPr>
          <a:lstStyle/>
          <a:p>
            <a:r>
              <a:rPr lang="en-US" altLang="zh-CN" sz="3200" b="1" dirty="0">
                <a:solidFill>
                  <a:schemeClr val="bg1"/>
                </a:solidFill>
              </a:rPr>
              <a:t>PFIM</a:t>
            </a:r>
            <a:endParaRPr lang="zh-CN" altLang="en-US" sz="3200" b="1" dirty="0">
              <a:solidFill>
                <a:schemeClr val="bg1"/>
              </a:solidFill>
            </a:endParaRPr>
          </a:p>
        </p:txBody>
      </p:sp>
      <p:sp>
        <p:nvSpPr>
          <p:cNvPr id="7" name="圆角矩形 6">
            <a:extLst>
              <a:ext uri="{FF2B5EF4-FFF2-40B4-BE49-F238E27FC236}">
                <a16:creationId xmlns:a16="http://schemas.microsoft.com/office/drawing/2014/main" id="{88CC7E84-BC74-87F7-30BC-73FF0168E35A}"/>
              </a:ext>
            </a:extLst>
          </p:cNvPr>
          <p:cNvSpPr/>
          <p:nvPr/>
        </p:nvSpPr>
        <p:spPr>
          <a:xfrm>
            <a:off x="98257" y="3829645"/>
            <a:ext cx="4283289" cy="1651522"/>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id="{239E451E-4605-3DD6-A5E5-DB67420EE2E6}"/>
              </a:ext>
            </a:extLst>
          </p:cNvPr>
          <p:cNvSpPr txBox="1"/>
          <p:nvPr/>
        </p:nvSpPr>
        <p:spPr>
          <a:xfrm>
            <a:off x="256099" y="3902454"/>
            <a:ext cx="3967604" cy="923330"/>
          </a:xfrm>
          <a:prstGeom prst="rect">
            <a:avLst/>
          </a:prstGeom>
          <a:noFill/>
        </p:spPr>
        <p:txBody>
          <a:bodyPr wrap="square">
            <a:spAutoFit/>
          </a:bodyPr>
          <a:lstStyle/>
          <a:p>
            <a:r>
              <a:rPr lang="zh-CN" altLang="en-US" b="0" i="0" dirty="0">
                <a:solidFill>
                  <a:srgbClr val="1D1D20"/>
                </a:solidFill>
                <a:effectLst/>
                <a:latin typeface="system-ui"/>
              </a:rPr>
              <a:t>已知：</a:t>
            </a:r>
            <a:endParaRPr lang="en-US" altLang="zh-CN" b="0" i="0" dirty="0">
              <a:solidFill>
                <a:srgbClr val="1D1D20"/>
              </a:solidFill>
              <a:effectLst/>
              <a:latin typeface="system-ui"/>
            </a:endParaRPr>
          </a:p>
          <a:p>
            <a:r>
              <a:rPr kumimoji="1" lang="zh-CN" altLang="en-US" dirty="0"/>
              <a:t>        模型分布为了匹配边缘分布，需要</a:t>
            </a:r>
            <a:r>
              <a:rPr kumimoji="1" lang="zh-CN" altLang="en-US" b="1" dirty="0">
                <a:solidFill>
                  <a:srgbClr val="FF0000"/>
                </a:solidFill>
              </a:rPr>
              <a:t>最小化编码成本</a:t>
            </a:r>
            <a:endParaRPr lang="zh-CN" altLang="en-US" b="1" dirty="0">
              <a:solidFill>
                <a:srgbClr val="FF0000"/>
              </a:solidFill>
            </a:endParaRPr>
          </a:p>
        </p:txBody>
      </p:sp>
      <p:sp>
        <p:nvSpPr>
          <p:cNvPr id="16" name="右箭头 15">
            <a:extLst>
              <a:ext uri="{FF2B5EF4-FFF2-40B4-BE49-F238E27FC236}">
                <a16:creationId xmlns:a16="http://schemas.microsoft.com/office/drawing/2014/main" id="{F00AD33D-1A3E-6C07-010E-48AF43BE56EC}"/>
              </a:ext>
            </a:extLst>
          </p:cNvPr>
          <p:cNvSpPr/>
          <p:nvPr/>
        </p:nvSpPr>
        <p:spPr>
          <a:xfrm>
            <a:off x="4488648" y="4764619"/>
            <a:ext cx="1768849" cy="143733"/>
          </a:xfrm>
          <a:prstGeom prst="rightArrow">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id="{DCBC669F-01B0-BD44-2578-064D1A0CCCA2}"/>
              </a:ext>
            </a:extLst>
          </p:cNvPr>
          <p:cNvSpPr txBox="1"/>
          <p:nvPr/>
        </p:nvSpPr>
        <p:spPr>
          <a:xfrm>
            <a:off x="4488648" y="4375028"/>
            <a:ext cx="1981268" cy="369332"/>
          </a:xfrm>
          <a:prstGeom prst="rect">
            <a:avLst/>
          </a:prstGeom>
          <a:noFill/>
        </p:spPr>
        <p:txBody>
          <a:bodyPr wrap="square" rtlCol="0">
            <a:spAutoFit/>
          </a:bodyPr>
          <a:lstStyle/>
          <a:p>
            <a:r>
              <a:rPr kumimoji="1" lang="zh-CN" altLang="en-US" dirty="0"/>
              <a:t>最小化编码成本</a:t>
            </a:r>
          </a:p>
        </p:txBody>
      </p:sp>
      <p:pic>
        <p:nvPicPr>
          <p:cNvPr id="18" name="图片 17">
            <a:extLst>
              <a:ext uri="{FF2B5EF4-FFF2-40B4-BE49-F238E27FC236}">
                <a16:creationId xmlns:a16="http://schemas.microsoft.com/office/drawing/2014/main" id="{8C8D01CD-4F71-CF7F-BF3E-14723CBB3CF7}"/>
              </a:ext>
            </a:extLst>
          </p:cNvPr>
          <p:cNvPicPr>
            <a:picLocks noChangeAspect="1"/>
          </p:cNvPicPr>
          <p:nvPr/>
        </p:nvPicPr>
        <p:blipFill>
          <a:blip r:embed="rId8">
            <a:clrChange>
              <a:clrFrom>
                <a:srgbClr val="FFFFFF"/>
              </a:clrFrom>
              <a:clrTo>
                <a:srgbClr val="FFFFFF">
                  <a:alpha val="0"/>
                </a:srgbClr>
              </a:clrTo>
            </a:clrChange>
          </a:blip>
          <a:srcRect l="24879" t="35518" r="50960" b="53119"/>
          <a:stretch/>
        </p:blipFill>
        <p:spPr>
          <a:xfrm>
            <a:off x="753613" y="4892576"/>
            <a:ext cx="2884942" cy="450007"/>
          </a:xfrm>
          <a:prstGeom prst="rect">
            <a:avLst/>
          </a:prstGeom>
        </p:spPr>
      </p:pic>
    </p:spTree>
    <p:extLst>
      <p:ext uri="{BB962C8B-B14F-4D97-AF65-F5344CB8AC3E}">
        <p14:creationId xmlns:p14="http://schemas.microsoft.com/office/powerpoint/2010/main" val="180117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30BF1-60B4-7F37-07A1-E978BE5F9EDC}"/>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50DF162D-AE4C-0F5F-9A39-0191E570CCD5}"/>
              </a:ext>
            </a:extLst>
          </p:cNvPr>
          <p:cNvPicPr>
            <a:picLocks noChangeAspect="1"/>
          </p:cNvPicPr>
          <p:nvPr/>
        </p:nvPicPr>
        <p:blipFill>
          <a:blip r:embed="rId3">
            <a:alphaModFix amt="35000"/>
          </a:blip>
          <a:stretch>
            <a:fillRect/>
          </a:stretch>
        </p:blipFill>
        <p:spPr>
          <a:xfrm>
            <a:off x="614097" y="118814"/>
            <a:ext cx="10963805" cy="3192182"/>
          </a:xfrm>
          <a:prstGeom prst="rect">
            <a:avLst/>
          </a:prstGeom>
        </p:spPr>
      </p:pic>
      <p:pic>
        <p:nvPicPr>
          <p:cNvPr id="6" name="图片 5">
            <a:extLst>
              <a:ext uri="{FF2B5EF4-FFF2-40B4-BE49-F238E27FC236}">
                <a16:creationId xmlns:a16="http://schemas.microsoft.com/office/drawing/2014/main" id="{468A2D5E-1613-DC80-67F4-492DEF2464DE}"/>
              </a:ext>
            </a:extLst>
          </p:cNvPr>
          <p:cNvPicPr>
            <a:picLocks noChangeAspect="1"/>
          </p:cNvPicPr>
          <p:nvPr/>
        </p:nvPicPr>
        <p:blipFill>
          <a:blip r:embed="rId3"/>
          <a:srcRect l="40684" t="53173"/>
          <a:stretch/>
        </p:blipFill>
        <p:spPr>
          <a:xfrm>
            <a:off x="2390481" y="948039"/>
            <a:ext cx="9187421" cy="2111782"/>
          </a:xfrm>
          <a:prstGeom prst="rect">
            <a:avLst/>
          </a:prstGeom>
        </p:spPr>
      </p:pic>
      <p:sp>
        <p:nvSpPr>
          <p:cNvPr id="13" name="文本框 12">
            <a:extLst>
              <a:ext uri="{FF2B5EF4-FFF2-40B4-BE49-F238E27FC236}">
                <a16:creationId xmlns:a16="http://schemas.microsoft.com/office/drawing/2014/main" id="{1F68862D-AFCA-1346-AA0D-89C69F0755EE}"/>
              </a:ext>
            </a:extLst>
          </p:cNvPr>
          <p:cNvSpPr txBox="1"/>
          <p:nvPr/>
        </p:nvSpPr>
        <p:spPr>
          <a:xfrm>
            <a:off x="2554120" y="4285357"/>
            <a:ext cx="6216125" cy="129657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dirty="0"/>
              <a:t>前景</a:t>
            </a:r>
            <a:r>
              <a:rPr lang="en-US" altLang="zh-CN" dirty="0"/>
              <a:t>-</a:t>
            </a:r>
            <a:r>
              <a:rPr lang="zh-CN" altLang="en-US" dirty="0"/>
              <a:t>背景区分：前景区域值更高</a:t>
            </a:r>
          </a:p>
          <a:p>
            <a:pPr marL="285750" indent="-285750">
              <a:lnSpc>
                <a:spcPct val="150000"/>
              </a:lnSpc>
              <a:buFont typeface="Arial" panose="020B0604020202020204" pitchFamily="34" charset="0"/>
              <a:buChar char="•"/>
            </a:pPr>
            <a:r>
              <a:rPr lang="zh-CN" altLang="en-US" dirty="0"/>
              <a:t>微小目标与普通目标的区分：微小目标被赋予相对更高的响应值。</a:t>
            </a:r>
          </a:p>
        </p:txBody>
      </p:sp>
      <p:sp>
        <p:nvSpPr>
          <p:cNvPr id="16" name="文本框 15">
            <a:extLst>
              <a:ext uri="{FF2B5EF4-FFF2-40B4-BE49-F238E27FC236}">
                <a16:creationId xmlns:a16="http://schemas.microsoft.com/office/drawing/2014/main" id="{1D5A6AC3-20CE-C715-9CD0-96441E477C8C}"/>
              </a:ext>
            </a:extLst>
          </p:cNvPr>
          <p:cNvSpPr txBox="1"/>
          <p:nvPr/>
        </p:nvSpPr>
        <p:spPr>
          <a:xfrm>
            <a:off x="2554120" y="3639026"/>
            <a:ext cx="10349474" cy="646331"/>
          </a:xfrm>
          <a:prstGeom prst="rect">
            <a:avLst/>
          </a:prstGeom>
          <a:noFill/>
        </p:spPr>
        <p:txBody>
          <a:bodyPr wrap="square">
            <a:spAutoFit/>
          </a:bodyPr>
          <a:lstStyle/>
          <a:p>
            <a:r>
              <a:rPr lang="zh-CN" altLang="en-US" dirty="0"/>
              <a:t>为使信息图更精准地聚焦于微小目标，我们在区域级别引入位置高斯分布图。</a:t>
            </a:r>
            <a:endParaRPr lang="en-US" altLang="zh-CN" dirty="0"/>
          </a:p>
          <a:p>
            <a:r>
              <a:rPr lang="zh-CN" altLang="en-US" dirty="0"/>
              <a:t>该图的</a:t>
            </a:r>
            <a:r>
              <a:rPr lang="en" altLang="zh-CN" b="1" dirty="0">
                <a:solidFill>
                  <a:srgbClr val="FF0000"/>
                </a:solidFill>
              </a:rPr>
              <a:t>ground truth</a:t>
            </a:r>
            <a:r>
              <a:rPr lang="zh-CN" altLang="en-US" b="1" dirty="0">
                <a:solidFill>
                  <a:srgbClr val="FF0000"/>
                </a:solidFill>
              </a:rPr>
              <a:t>设计</a:t>
            </a:r>
            <a:r>
              <a:rPr lang="zh-CN" altLang="en-US" dirty="0"/>
              <a:t>遵循两个核心原则：</a:t>
            </a:r>
          </a:p>
        </p:txBody>
      </p:sp>
      <p:sp>
        <p:nvSpPr>
          <p:cNvPr id="2" name="矩形 1">
            <a:extLst>
              <a:ext uri="{FF2B5EF4-FFF2-40B4-BE49-F238E27FC236}">
                <a16:creationId xmlns:a16="http://schemas.microsoft.com/office/drawing/2014/main" id="{71173C50-B952-557E-9B99-BAB054746A64}"/>
              </a:ext>
            </a:extLst>
          </p:cNvPr>
          <p:cNvSpPr/>
          <p:nvPr/>
        </p:nvSpPr>
        <p:spPr>
          <a:xfrm>
            <a:off x="190739" y="221410"/>
            <a:ext cx="1202632"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框 2">
            <a:extLst>
              <a:ext uri="{FF2B5EF4-FFF2-40B4-BE49-F238E27FC236}">
                <a16:creationId xmlns:a16="http://schemas.microsoft.com/office/drawing/2014/main" id="{F8A8E4F3-F55D-EFDA-ADD6-B3E2804BEE37}"/>
              </a:ext>
            </a:extLst>
          </p:cNvPr>
          <p:cNvSpPr txBox="1"/>
          <p:nvPr/>
        </p:nvSpPr>
        <p:spPr>
          <a:xfrm>
            <a:off x="212511" y="227858"/>
            <a:ext cx="1714260" cy="584775"/>
          </a:xfrm>
          <a:prstGeom prst="rect">
            <a:avLst/>
          </a:prstGeom>
          <a:noFill/>
        </p:spPr>
        <p:txBody>
          <a:bodyPr wrap="square">
            <a:spAutoFit/>
          </a:bodyPr>
          <a:lstStyle/>
          <a:p>
            <a:r>
              <a:rPr lang="en-US" altLang="zh-CN" sz="3200" b="1" dirty="0">
                <a:solidFill>
                  <a:schemeClr val="bg1"/>
                </a:solidFill>
              </a:rPr>
              <a:t>PGDP</a:t>
            </a:r>
            <a:endParaRPr lang="zh-CN" altLang="en-US" sz="3200" b="1" dirty="0">
              <a:solidFill>
                <a:schemeClr val="bg1"/>
              </a:solidFill>
            </a:endParaRPr>
          </a:p>
        </p:txBody>
      </p:sp>
    </p:spTree>
    <p:extLst>
      <p:ext uri="{BB962C8B-B14F-4D97-AF65-F5344CB8AC3E}">
        <p14:creationId xmlns:p14="http://schemas.microsoft.com/office/powerpoint/2010/main" val="341538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3BFF6-725A-8D82-05AD-C7B7F0C7CD95}"/>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89206B8B-8BDC-6E3B-BF76-9CA842109850}"/>
              </a:ext>
            </a:extLst>
          </p:cNvPr>
          <p:cNvPicPr>
            <a:picLocks noChangeAspect="1"/>
          </p:cNvPicPr>
          <p:nvPr/>
        </p:nvPicPr>
        <p:blipFill>
          <a:blip r:embed="rId3">
            <a:alphaModFix amt="35000"/>
          </a:blip>
          <a:stretch>
            <a:fillRect/>
          </a:stretch>
        </p:blipFill>
        <p:spPr>
          <a:xfrm>
            <a:off x="614097" y="-20953"/>
            <a:ext cx="10963805" cy="3192182"/>
          </a:xfrm>
          <a:prstGeom prst="rect">
            <a:avLst/>
          </a:prstGeom>
        </p:spPr>
      </p:pic>
      <p:pic>
        <p:nvPicPr>
          <p:cNvPr id="6" name="图片 5">
            <a:extLst>
              <a:ext uri="{FF2B5EF4-FFF2-40B4-BE49-F238E27FC236}">
                <a16:creationId xmlns:a16="http://schemas.microsoft.com/office/drawing/2014/main" id="{F36F59B6-7AA3-3D27-2657-DD7154CEC3B9}"/>
              </a:ext>
            </a:extLst>
          </p:cNvPr>
          <p:cNvPicPr>
            <a:picLocks noChangeAspect="1"/>
          </p:cNvPicPr>
          <p:nvPr/>
        </p:nvPicPr>
        <p:blipFill>
          <a:blip r:embed="rId3"/>
          <a:srcRect l="40684" t="53173"/>
          <a:stretch/>
        </p:blipFill>
        <p:spPr>
          <a:xfrm>
            <a:off x="342801" y="5609288"/>
            <a:ext cx="5045126" cy="1159652"/>
          </a:xfrm>
          <a:prstGeom prst="rect">
            <a:avLst/>
          </a:prstGeom>
        </p:spPr>
      </p:pic>
      <p:pic>
        <p:nvPicPr>
          <p:cNvPr id="17" name="图片 16">
            <a:extLst>
              <a:ext uri="{FF2B5EF4-FFF2-40B4-BE49-F238E27FC236}">
                <a16:creationId xmlns:a16="http://schemas.microsoft.com/office/drawing/2014/main" id="{DF07F835-0348-BCD9-60AB-D34CB3158023}"/>
              </a:ext>
            </a:extLst>
          </p:cNvPr>
          <p:cNvPicPr>
            <a:picLocks noChangeAspect="1"/>
          </p:cNvPicPr>
          <p:nvPr/>
        </p:nvPicPr>
        <p:blipFill>
          <a:blip r:embed="rId4"/>
          <a:stretch>
            <a:fillRect/>
          </a:stretch>
        </p:blipFill>
        <p:spPr>
          <a:xfrm>
            <a:off x="6472765" y="3194882"/>
            <a:ext cx="4754077" cy="920750"/>
          </a:xfrm>
          <a:prstGeom prst="rect">
            <a:avLst/>
          </a:prstGeom>
        </p:spPr>
      </p:pic>
      <p:sp>
        <p:nvSpPr>
          <p:cNvPr id="19" name="文本框 18">
            <a:extLst>
              <a:ext uri="{FF2B5EF4-FFF2-40B4-BE49-F238E27FC236}">
                <a16:creationId xmlns:a16="http://schemas.microsoft.com/office/drawing/2014/main" id="{25303EEE-BBF3-43A1-A711-AAFE14EC9517}"/>
              </a:ext>
            </a:extLst>
          </p:cNvPr>
          <p:cNvSpPr txBox="1"/>
          <p:nvPr/>
        </p:nvSpPr>
        <p:spPr>
          <a:xfrm>
            <a:off x="342801" y="4143484"/>
            <a:ext cx="4850191" cy="646331"/>
          </a:xfrm>
          <a:prstGeom prst="rect">
            <a:avLst/>
          </a:prstGeom>
          <a:noFill/>
        </p:spPr>
        <p:txBody>
          <a:bodyPr wrap="square">
            <a:spAutoFit/>
          </a:bodyPr>
          <a:lstStyle/>
          <a:p>
            <a:r>
              <a:rPr lang="zh-CN" altLang="en-US" dirty="0"/>
              <a:t>每个高斯分量在特征图中定义为以边界框中心为均值、以边长平方为协方差的二维高斯分布</a:t>
            </a:r>
          </a:p>
        </p:txBody>
      </p:sp>
      <p:pic>
        <p:nvPicPr>
          <p:cNvPr id="20" name="图片 19">
            <a:extLst>
              <a:ext uri="{FF2B5EF4-FFF2-40B4-BE49-F238E27FC236}">
                <a16:creationId xmlns:a16="http://schemas.microsoft.com/office/drawing/2014/main" id="{75151141-51E5-16B9-A0E6-B93CB9FAC487}"/>
              </a:ext>
            </a:extLst>
          </p:cNvPr>
          <p:cNvPicPr>
            <a:picLocks noChangeAspect="1"/>
          </p:cNvPicPr>
          <p:nvPr/>
        </p:nvPicPr>
        <p:blipFill>
          <a:blip r:embed="rId5"/>
          <a:stretch>
            <a:fillRect/>
          </a:stretch>
        </p:blipFill>
        <p:spPr>
          <a:xfrm>
            <a:off x="110531" y="4718916"/>
            <a:ext cx="4754077" cy="920750"/>
          </a:xfrm>
          <a:prstGeom prst="rect">
            <a:avLst/>
          </a:prstGeom>
        </p:spPr>
      </p:pic>
      <p:pic>
        <p:nvPicPr>
          <p:cNvPr id="21" name="图片 20">
            <a:extLst>
              <a:ext uri="{FF2B5EF4-FFF2-40B4-BE49-F238E27FC236}">
                <a16:creationId xmlns:a16="http://schemas.microsoft.com/office/drawing/2014/main" id="{5CB4D2D2-0577-8119-0CFC-138AA62AC6B1}"/>
              </a:ext>
            </a:extLst>
          </p:cNvPr>
          <p:cNvPicPr>
            <a:picLocks noChangeAspect="1"/>
          </p:cNvPicPr>
          <p:nvPr/>
        </p:nvPicPr>
        <p:blipFill>
          <a:blip r:embed="rId6"/>
          <a:stretch>
            <a:fillRect/>
          </a:stretch>
        </p:blipFill>
        <p:spPr>
          <a:xfrm>
            <a:off x="6472765" y="6026474"/>
            <a:ext cx="3213100" cy="622300"/>
          </a:xfrm>
          <a:prstGeom prst="rect">
            <a:avLst/>
          </a:prstGeom>
        </p:spPr>
      </p:pic>
      <mc:AlternateContent xmlns:mc="http://schemas.openxmlformats.org/markup-compatibility/2006">
        <mc:Choice xmlns:a14="http://schemas.microsoft.com/office/drawing/2010/main" Requires="a14">
          <p:sp>
            <p:nvSpPr>
              <p:cNvPr id="23" name="文本框 22">
                <a:extLst>
                  <a:ext uri="{FF2B5EF4-FFF2-40B4-BE49-F238E27FC236}">
                    <a16:creationId xmlns:a16="http://schemas.microsoft.com/office/drawing/2014/main" id="{8CA1C567-DECF-7FC4-4C51-57F9DC3F5BFC}"/>
                  </a:ext>
                </a:extLst>
              </p:cNvPr>
              <p:cNvSpPr txBox="1"/>
              <p:nvPr/>
            </p:nvSpPr>
            <p:spPr>
              <a:xfrm>
                <a:off x="6532778" y="4108330"/>
                <a:ext cx="3941216" cy="1200329"/>
              </a:xfrm>
              <a:prstGeom prst="rect">
                <a:avLst/>
              </a:prstGeom>
              <a:noFill/>
            </p:spPr>
            <p:txBody>
              <a:bodyPr wrap="square">
                <a:spAutoFit/>
              </a:bodyPr>
              <a:lstStyle/>
              <a:p>
                <a:r>
                  <a:rPr lang="zh-CN" altLang="en-US" dirty="0"/>
                  <a:t>极微小目标（</a:t>
                </a:r>
                <a:r>
                  <a:rPr lang="en-US" altLang="zh-CN" dirty="0"/>
                  <a:t>2–8 </a:t>
                </a:r>
                <a:r>
                  <a:rPr lang="zh-CN" altLang="en-US" dirty="0"/>
                  <a:t>像素）：</a:t>
                </a:r>
                <a14:m>
                  <m:oMath xmlns:m="http://schemas.openxmlformats.org/officeDocument/2006/math">
                    <m:sSub>
                      <m:sSubPr>
                        <m:ctrlPr>
                          <a:rPr lang="en-US" altLang="zh-CN" b="0" i="1" dirty="0" smtClean="0">
                            <a:latin typeface="Cambria Math" panose="02040503050406030204" pitchFamily="18" charset="0"/>
                          </a:rPr>
                        </m:ctrlPr>
                      </m:sSubPr>
                      <m:e>
                        <m:r>
                          <a:rPr lang="el-GR" altLang="zh-CN" i="1" dirty="0" smtClean="0">
                            <a:latin typeface="Cambria Math" panose="02040503050406030204" pitchFamily="18" charset="0"/>
                          </a:rPr>
                          <m:t>𝛼</m:t>
                        </m:r>
                      </m:e>
                      <m:sub>
                        <m:r>
                          <a:rPr lang="en-US" altLang="zh-CN" b="0" i="1" dirty="0" smtClean="0">
                            <a:latin typeface="Cambria Math" panose="02040503050406030204" pitchFamily="18" charset="0"/>
                          </a:rPr>
                          <m:t>𝑖</m:t>
                        </m:r>
                      </m:sub>
                    </m:sSub>
                  </m:oMath>
                </a14:m>
                <a:r>
                  <a:rPr lang="en" altLang="zh-CN" dirty="0"/>
                  <a:t>=4</a:t>
                </a:r>
              </a:p>
              <a:p>
                <a:r>
                  <a:rPr lang="zh-CN" altLang="en-US" dirty="0"/>
                  <a:t>微小目标（</a:t>
                </a:r>
                <a:r>
                  <a:rPr lang="en-US" altLang="zh-CN" dirty="0"/>
                  <a:t>8–16 </a:t>
                </a:r>
                <a:r>
                  <a:rPr lang="zh-CN" altLang="en-US" dirty="0"/>
                  <a:t>像素） ：</a:t>
                </a:r>
                <a:r>
                  <a:rPr lang="en-US" altLang="zh-CN" b="0" dirty="0"/>
                  <a:t> </a:t>
                </a:r>
                <a14:m>
                  <m:oMath xmlns:m="http://schemas.openxmlformats.org/officeDocument/2006/math">
                    <m:sSub>
                      <m:sSubPr>
                        <m:ctrlPr>
                          <a:rPr lang="en-US" altLang="zh-CN" b="0" i="1" dirty="0" smtClean="0">
                            <a:latin typeface="Cambria Math" panose="02040503050406030204" pitchFamily="18" charset="0"/>
                          </a:rPr>
                        </m:ctrlPr>
                      </m:sSubPr>
                      <m:e>
                        <m:r>
                          <a:rPr lang="el-GR" altLang="zh-CN" i="1" dirty="0" smtClean="0">
                            <a:latin typeface="Cambria Math" panose="02040503050406030204" pitchFamily="18" charset="0"/>
                          </a:rPr>
                          <m:t>𝛼</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 </m:t>
                    </m:r>
                  </m:oMath>
                </a14:m>
                <a:r>
                  <a:rPr lang="en" altLang="zh-CN" dirty="0"/>
                  <a:t>=6</a:t>
                </a:r>
                <a:r>
                  <a:rPr lang="en-US" altLang="zh-CN" dirty="0"/>
                  <a:t> </a:t>
                </a:r>
              </a:p>
              <a:p>
                <a:r>
                  <a:rPr lang="zh-CN" altLang="en-US" dirty="0"/>
                  <a:t>小目标（</a:t>
                </a:r>
                <a:r>
                  <a:rPr lang="en-US" altLang="zh-CN" dirty="0"/>
                  <a:t>16–32 </a:t>
                </a:r>
                <a:r>
                  <a:rPr lang="zh-CN" altLang="en-US" dirty="0"/>
                  <a:t>像素）   ：</a:t>
                </a:r>
                <a:r>
                  <a:rPr lang="en-US" altLang="zh-CN" b="0" dirty="0"/>
                  <a:t> </a:t>
                </a:r>
                <a14:m>
                  <m:oMath xmlns:m="http://schemas.openxmlformats.org/officeDocument/2006/math">
                    <m:sSub>
                      <m:sSubPr>
                        <m:ctrlPr>
                          <a:rPr lang="en-US" altLang="zh-CN" b="0" i="1" dirty="0" smtClean="0">
                            <a:latin typeface="Cambria Math" panose="02040503050406030204" pitchFamily="18" charset="0"/>
                          </a:rPr>
                        </m:ctrlPr>
                      </m:sSubPr>
                      <m:e>
                        <m:r>
                          <a:rPr lang="el-GR" altLang="zh-CN" i="1" dirty="0" smtClean="0">
                            <a:latin typeface="Cambria Math" panose="02040503050406030204" pitchFamily="18" charset="0"/>
                          </a:rPr>
                          <m:t>𝛼</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 </m:t>
                    </m:r>
                  </m:oMath>
                </a14:m>
                <a:r>
                  <a:rPr lang="en" altLang="zh-CN" dirty="0"/>
                  <a:t>=8</a:t>
                </a:r>
                <a:r>
                  <a:rPr lang="en-US" altLang="zh-CN" dirty="0"/>
                  <a:t> </a:t>
                </a:r>
              </a:p>
              <a:p>
                <a:r>
                  <a:rPr lang="zh-CN" altLang="en-US" dirty="0"/>
                  <a:t>普通目标（</a:t>
                </a:r>
                <a:r>
                  <a:rPr lang="en-US" altLang="zh-CN" dirty="0"/>
                  <a:t>&gt;32 </a:t>
                </a:r>
                <a:r>
                  <a:rPr lang="zh-CN" altLang="en-US" dirty="0"/>
                  <a:t>像素）  ：</a:t>
                </a:r>
                <a:r>
                  <a:rPr lang="en-US" altLang="zh-CN" b="0" dirty="0"/>
                  <a:t> </a:t>
                </a:r>
                <a14:m>
                  <m:oMath xmlns:m="http://schemas.openxmlformats.org/officeDocument/2006/math">
                    <m:sSub>
                      <m:sSubPr>
                        <m:ctrlPr>
                          <a:rPr lang="en-US" altLang="zh-CN" b="0" i="1" dirty="0" smtClean="0">
                            <a:latin typeface="Cambria Math" panose="02040503050406030204" pitchFamily="18" charset="0"/>
                          </a:rPr>
                        </m:ctrlPr>
                      </m:sSubPr>
                      <m:e>
                        <m:r>
                          <a:rPr lang="el-GR" altLang="zh-CN" i="1" dirty="0" smtClean="0">
                            <a:latin typeface="Cambria Math" panose="02040503050406030204" pitchFamily="18" charset="0"/>
                          </a:rPr>
                          <m:t>𝛼</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 </m:t>
                    </m:r>
                  </m:oMath>
                </a14:m>
                <a:r>
                  <a:rPr lang="en" altLang="zh-CN" dirty="0"/>
                  <a:t>=10</a:t>
                </a:r>
              </a:p>
            </p:txBody>
          </p:sp>
        </mc:Choice>
        <mc:Fallback>
          <p:sp>
            <p:nvSpPr>
              <p:cNvPr id="23" name="文本框 22">
                <a:extLst>
                  <a:ext uri="{FF2B5EF4-FFF2-40B4-BE49-F238E27FC236}">
                    <a16:creationId xmlns:a16="http://schemas.microsoft.com/office/drawing/2014/main" id="{8CA1C567-DECF-7FC4-4C51-57F9DC3F5BFC}"/>
                  </a:ext>
                </a:extLst>
              </p:cNvPr>
              <p:cNvSpPr txBox="1">
                <a:spLocks noRot="1" noChangeAspect="1" noMove="1" noResize="1" noEditPoints="1" noAdjustHandles="1" noChangeArrowheads="1" noChangeShapeType="1" noTextEdit="1"/>
              </p:cNvSpPr>
              <p:nvPr/>
            </p:nvSpPr>
            <p:spPr>
              <a:xfrm>
                <a:off x="6532778" y="4108330"/>
                <a:ext cx="3941216" cy="1200329"/>
              </a:xfrm>
              <a:prstGeom prst="rect">
                <a:avLst/>
              </a:prstGeom>
              <a:blipFill>
                <a:blip r:embed="rId7"/>
                <a:stretch>
                  <a:fillRect l="-1286" t="-2083" b="-729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 name="文本框 24">
                <a:extLst>
                  <a:ext uri="{FF2B5EF4-FFF2-40B4-BE49-F238E27FC236}">
                    <a16:creationId xmlns:a16="http://schemas.microsoft.com/office/drawing/2014/main" id="{7FD7A462-29A4-FA3E-5A59-1C73965FFDBF}"/>
                  </a:ext>
                </a:extLst>
              </p:cNvPr>
              <p:cNvSpPr txBox="1"/>
              <p:nvPr/>
            </p:nvSpPr>
            <p:spPr>
              <a:xfrm>
                <a:off x="6532778" y="5344401"/>
                <a:ext cx="5548691" cy="646331"/>
              </a:xfrm>
              <a:prstGeom prst="rect">
                <a:avLst/>
              </a:prstGeom>
              <a:noFill/>
            </p:spPr>
            <p:txBody>
              <a:bodyPr wrap="square">
                <a:spAutoFit/>
              </a:bodyPr>
              <a:lstStyle/>
              <a:p>
                <a:r>
                  <a:rPr lang="zh-CN" altLang="en-US" dirty="0"/>
                  <a:t>由此，</a:t>
                </a:r>
                <a14:m>
                  <m:oMath xmlns:m="http://schemas.openxmlformats.org/officeDocument/2006/math">
                    <m:r>
                      <a:rPr lang="en" altLang="zh-CN" i="1" dirty="0" smtClean="0">
                        <a:latin typeface="Cambria Math" panose="02040503050406030204" pitchFamily="18" charset="0"/>
                      </a:rPr>
                      <m:t>𝑃</m:t>
                    </m:r>
                    <m:r>
                      <a:rPr lang="en" altLang="zh-CN" i="1" dirty="0" smtClean="0">
                        <a:latin typeface="Cambria Math" panose="02040503050406030204" pitchFamily="18" charset="0"/>
                      </a:rPr>
                      <m:t>2</m:t>
                    </m:r>
                  </m:oMath>
                </a14:m>
                <a:r>
                  <a:rPr lang="zh-CN" altLang="en-US" dirty="0"/>
                  <a:t>特征图上的最终高斯混合分布为所有高斯分量的平均：</a:t>
                </a:r>
              </a:p>
            </p:txBody>
          </p:sp>
        </mc:Choice>
        <mc:Fallback>
          <p:sp>
            <p:nvSpPr>
              <p:cNvPr id="25" name="文本框 24">
                <a:extLst>
                  <a:ext uri="{FF2B5EF4-FFF2-40B4-BE49-F238E27FC236}">
                    <a16:creationId xmlns:a16="http://schemas.microsoft.com/office/drawing/2014/main" id="{7FD7A462-29A4-FA3E-5A59-1C73965FFDBF}"/>
                  </a:ext>
                </a:extLst>
              </p:cNvPr>
              <p:cNvSpPr txBox="1">
                <a:spLocks noRot="1" noChangeAspect="1" noMove="1" noResize="1" noEditPoints="1" noAdjustHandles="1" noChangeArrowheads="1" noChangeShapeType="1" noTextEdit="1"/>
              </p:cNvSpPr>
              <p:nvPr/>
            </p:nvSpPr>
            <p:spPr>
              <a:xfrm>
                <a:off x="6532778" y="5344401"/>
                <a:ext cx="5548691" cy="646331"/>
              </a:xfrm>
              <a:prstGeom prst="rect">
                <a:avLst/>
              </a:prstGeom>
              <a:blipFill>
                <a:blip r:embed="rId8"/>
                <a:stretch>
                  <a:fillRect l="-913" t="-3846" b="-13462"/>
                </a:stretch>
              </a:blipFill>
            </p:spPr>
            <p:txBody>
              <a:bodyPr/>
              <a:lstStyle/>
              <a:p>
                <a:r>
                  <a:rPr lang="zh-CN" altLang="en-US">
                    <a:noFill/>
                  </a:rPr>
                  <a:t> </a:t>
                </a:r>
              </a:p>
            </p:txBody>
          </p:sp>
        </mc:Fallback>
      </mc:AlternateContent>
      <p:sp>
        <p:nvSpPr>
          <p:cNvPr id="3" name="右箭头 2">
            <a:extLst>
              <a:ext uri="{FF2B5EF4-FFF2-40B4-BE49-F238E27FC236}">
                <a16:creationId xmlns:a16="http://schemas.microsoft.com/office/drawing/2014/main" id="{93E01394-F6C3-9E5F-F60F-B433DE535494}"/>
              </a:ext>
            </a:extLst>
          </p:cNvPr>
          <p:cNvSpPr/>
          <p:nvPr/>
        </p:nvSpPr>
        <p:spPr>
          <a:xfrm>
            <a:off x="4929073" y="5212843"/>
            <a:ext cx="1395144" cy="191632"/>
          </a:xfrm>
          <a:prstGeom prst="rightArrow">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a:extLst>
              <a:ext uri="{FF2B5EF4-FFF2-40B4-BE49-F238E27FC236}">
                <a16:creationId xmlns:a16="http://schemas.microsoft.com/office/drawing/2014/main" id="{06F0FC41-89B1-122D-E9B7-51D8548DB4D5}"/>
              </a:ext>
            </a:extLst>
          </p:cNvPr>
          <p:cNvSpPr/>
          <p:nvPr/>
        </p:nvSpPr>
        <p:spPr>
          <a:xfrm>
            <a:off x="234451" y="3162819"/>
            <a:ext cx="5066892" cy="920750"/>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D27708DC-B23F-1374-8CB0-15821B2F66F5}"/>
              </a:ext>
            </a:extLst>
          </p:cNvPr>
          <p:cNvSpPr txBox="1"/>
          <p:nvPr/>
        </p:nvSpPr>
        <p:spPr>
          <a:xfrm>
            <a:off x="275553" y="3142994"/>
            <a:ext cx="4850192" cy="88107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dirty="0"/>
              <a:t>微小目标与普通目标的区分：微小目标被赋予相对更高的响应值。</a:t>
            </a:r>
          </a:p>
        </p:txBody>
      </p:sp>
      <p:sp>
        <p:nvSpPr>
          <p:cNvPr id="9" name="矩形 8">
            <a:extLst>
              <a:ext uri="{FF2B5EF4-FFF2-40B4-BE49-F238E27FC236}">
                <a16:creationId xmlns:a16="http://schemas.microsoft.com/office/drawing/2014/main" id="{75912059-28E7-A636-6ECF-D004D0AE733F}"/>
              </a:ext>
            </a:extLst>
          </p:cNvPr>
          <p:cNvSpPr/>
          <p:nvPr/>
        </p:nvSpPr>
        <p:spPr>
          <a:xfrm>
            <a:off x="190739" y="221410"/>
            <a:ext cx="1202632" cy="584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6BBF4FD0-E1E5-3710-5919-9C92300B35FA}"/>
              </a:ext>
            </a:extLst>
          </p:cNvPr>
          <p:cNvSpPr txBox="1"/>
          <p:nvPr/>
        </p:nvSpPr>
        <p:spPr>
          <a:xfrm>
            <a:off x="212511" y="227858"/>
            <a:ext cx="1714260" cy="584775"/>
          </a:xfrm>
          <a:prstGeom prst="rect">
            <a:avLst/>
          </a:prstGeom>
          <a:noFill/>
        </p:spPr>
        <p:txBody>
          <a:bodyPr wrap="square">
            <a:spAutoFit/>
          </a:bodyPr>
          <a:lstStyle/>
          <a:p>
            <a:r>
              <a:rPr lang="en-US" altLang="zh-CN" sz="3200" b="1" dirty="0">
                <a:solidFill>
                  <a:schemeClr val="bg1"/>
                </a:solidFill>
              </a:rPr>
              <a:t>PGDP</a:t>
            </a:r>
            <a:endParaRPr lang="zh-CN" altLang="en-US" sz="3200" b="1" dirty="0">
              <a:solidFill>
                <a:schemeClr val="bg1"/>
              </a:solidFill>
            </a:endParaRPr>
          </a:p>
        </p:txBody>
      </p:sp>
      <p:pic>
        <p:nvPicPr>
          <p:cNvPr id="11" name="图片 10">
            <a:extLst>
              <a:ext uri="{FF2B5EF4-FFF2-40B4-BE49-F238E27FC236}">
                <a16:creationId xmlns:a16="http://schemas.microsoft.com/office/drawing/2014/main" id="{3A80538D-A25B-6EEB-5280-E6BC65B5332E}"/>
              </a:ext>
            </a:extLst>
          </p:cNvPr>
          <p:cNvPicPr>
            <a:picLocks noChangeAspect="1"/>
          </p:cNvPicPr>
          <p:nvPr/>
        </p:nvPicPr>
        <p:blipFill>
          <a:blip r:embed="rId9"/>
          <a:stretch>
            <a:fillRect/>
          </a:stretch>
        </p:blipFill>
        <p:spPr>
          <a:xfrm>
            <a:off x="1536534" y="735168"/>
            <a:ext cx="9872461" cy="2242051"/>
          </a:xfrm>
          <a:prstGeom prst="rect">
            <a:avLst/>
          </a:prstGeom>
        </p:spPr>
      </p:pic>
    </p:spTree>
    <p:extLst>
      <p:ext uri="{BB962C8B-B14F-4D97-AF65-F5344CB8AC3E}">
        <p14:creationId xmlns:p14="http://schemas.microsoft.com/office/powerpoint/2010/main" val="389755867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4319</TotalTime>
  <Words>1144</Words>
  <Application>Microsoft Macintosh PowerPoint</Application>
  <PresentationFormat>宽屏</PresentationFormat>
  <Paragraphs>98</Paragraphs>
  <Slides>14</Slides>
  <Notes>14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等线</vt:lpstr>
      <vt:lpstr>等线 Light</vt:lpstr>
      <vt:lpstr>KaTeX_Main</vt:lpstr>
      <vt:lpstr>KaTeX_Math</vt:lpstr>
      <vt:lpstr>system-ui</vt:lpstr>
      <vt:lpstr>Arial</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hange O</dc:creator>
  <cp:lastModifiedBy>hange O</cp:lastModifiedBy>
  <cp:revision>4</cp:revision>
  <dcterms:created xsi:type="dcterms:W3CDTF">2025-12-03T08:05:07Z</dcterms:created>
  <dcterms:modified xsi:type="dcterms:W3CDTF">2025-12-12T03:47:56Z</dcterms:modified>
</cp:coreProperties>
</file>