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74" r:id="rId4"/>
    <p:sldId id="260" r:id="rId5"/>
    <p:sldId id="277" r:id="rId6"/>
    <p:sldId id="283" r:id="rId7"/>
    <p:sldId id="279" r:id="rId8"/>
    <p:sldId id="280" r:id="rId9"/>
    <p:sldId id="281" r:id="rId10"/>
    <p:sldId id="286" r:id="rId11"/>
    <p:sldId id="285" r:id="rId12"/>
  </p:sldIdLst>
  <p:sldSz cx="12192000" cy="6858000"/>
  <p:notesSz cx="6858000" cy="9144000"/>
  <p:embeddedFontLst>
    <p:embeddedFont>
      <p:font typeface="黑体" panose="02010609060101010101" pitchFamily="49" charset="-122"/>
      <p:regular r:id="rId13"/>
    </p:embeddedFont>
    <p:embeddedFont>
      <p:font typeface="Cambria Math" panose="02040503050406030204" pitchFamily="18" charset="0"/>
      <p:regular r:id="rId14"/>
    </p:embeddedFont>
    <p:embeddedFont>
      <p:font typeface="Impact" panose="020B0806030902050204" pitchFamily="34" charset="0"/>
      <p:regular r:id="rId15"/>
    </p:embeddedFont>
    <p:embeddedFont>
      <p:font typeface="等线" panose="02010600030101010101" pitchFamily="2" charset="-122"/>
      <p:regular r:id="rId16"/>
      <p:bold r:id="rId17"/>
    </p:embeddedFont>
    <p:embeddedFont>
      <p:font typeface="等线 Light" panose="02010600030101010101" pitchFamily="2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mpeya 1" initials="p1" lastIdx="1" clrIdx="0">
    <p:extLst>
      <p:ext uri="{19B8F6BF-5375-455C-9EA6-DF929625EA0E}">
        <p15:presenceInfo xmlns:p15="http://schemas.microsoft.com/office/powerpoint/2012/main" userId="c1666cbaa8b98d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8"/>
    <a:srgbClr val="00487E"/>
    <a:srgbClr val="0070C0"/>
    <a:srgbClr val="DEEBF7"/>
    <a:srgbClr val="BDD7EE"/>
    <a:srgbClr val="000000"/>
    <a:srgbClr val="7CBAD3"/>
    <a:srgbClr val="B4D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6" autoAdjust="0"/>
    <p:restoredTop sz="94660"/>
  </p:normalViewPr>
  <p:slideViewPr>
    <p:cSldViewPr snapToGrid="0" showGuides="1">
      <p:cViewPr varScale="1">
        <p:scale>
          <a:sx n="134" d="100"/>
          <a:sy n="134" d="100"/>
        </p:scale>
        <p:origin x="79" y="1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FB6A-4531-4075-AE0E-75A87283823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1F07-7763-43DC-BFA1-28625E3E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FB6A-4531-4075-AE0E-75A87283823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1F07-7763-43DC-BFA1-28625E3E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FB6A-4531-4075-AE0E-75A87283823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1F07-7763-43DC-BFA1-28625E3E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FB6A-4531-4075-AE0E-75A87283823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1F07-7763-43DC-BFA1-28625E3E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FB6A-4531-4075-AE0E-75A87283823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1F07-7763-43DC-BFA1-28625E3E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FB6A-4531-4075-AE0E-75A87283823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1F07-7763-43DC-BFA1-28625E3E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FB6A-4531-4075-AE0E-75A87283823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1F07-7763-43DC-BFA1-28625E3E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FB6A-4531-4075-AE0E-75A87283823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1F07-7763-43DC-BFA1-28625E3E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FB6A-4531-4075-AE0E-75A87283823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1F07-7763-43DC-BFA1-28625E3E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FB6A-4531-4075-AE0E-75A87283823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1F07-7763-43DC-BFA1-28625E3E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6FB6A-4531-4075-AE0E-75A87283823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1F07-7763-43DC-BFA1-28625E3ED5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FB6A-4531-4075-AE0E-75A872838235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1F07-7763-43DC-BFA1-28625E3ED5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-想搞设计PPT(倒卖必究)-7">
            <a:extLst>
              <a:ext uri="{FF2B5EF4-FFF2-40B4-BE49-F238E27FC236}">
                <a16:creationId xmlns:a16="http://schemas.microsoft.com/office/drawing/2014/main" id="{3888DDF2-A331-C829-41C2-3BA6FE5150C2}"/>
              </a:ext>
            </a:extLst>
          </p:cNvPr>
          <p:cNvSpPr txBox="1"/>
          <p:nvPr/>
        </p:nvSpPr>
        <p:spPr>
          <a:xfrm>
            <a:off x="3249747" y="-26670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/>
              </a:rPr>
              <a:t> </a:t>
            </a:r>
            <a:endParaRPr lang="zh-CN" altLang="en-US" dirty="0"/>
          </a:p>
        </p:txBody>
      </p:sp>
      <p:sp>
        <p:nvSpPr>
          <p:cNvPr id="9" name="淘宝-想搞设计PPT(倒卖必究)-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淘宝-想搞设计PPT(倒卖必究)-10"/>
          <p:cNvSpPr/>
          <p:nvPr/>
        </p:nvSpPr>
        <p:spPr>
          <a:xfrm>
            <a:off x="272980" y="308163"/>
            <a:ext cx="11646039" cy="6241673"/>
          </a:xfrm>
          <a:prstGeom prst="roundRect">
            <a:avLst>
              <a:gd name="adj" fmla="val 37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淘宝-想搞设计PPT(倒卖必究)-14"/>
          <p:cNvSpPr txBox="1"/>
          <p:nvPr/>
        </p:nvSpPr>
        <p:spPr>
          <a:xfrm>
            <a:off x="565150" y="5887163"/>
            <a:ext cx="2228850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15" name="淘宝-想搞设计PPT(倒卖必究)-15"/>
          <p:cNvSpPr txBox="1"/>
          <p:nvPr/>
        </p:nvSpPr>
        <p:spPr>
          <a:xfrm>
            <a:off x="3249747" y="5887163"/>
            <a:ext cx="2433461" cy="3416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8" name="淘宝-想搞设计PPT(倒卖必究)-8"/>
          <p:cNvSpPr txBox="1"/>
          <p:nvPr/>
        </p:nvSpPr>
        <p:spPr>
          <a:xfrm>
            <a:off x="2698371" y="2947876"/>
            <a:ext cx="6795255" cy="769441"/>
          </a:xfrm>
          <a:prstGeom prst="rect">
            <a:avLst/>
          </a:prstGeom>
          <a:noFill/>
        </p:spPr>
        <p:txBody>
          <a:bodyPr wrap="none" rtlCol="0" anchor="ctr" anchorCtr="1">
            <a:normAutofit fontScale="92500" lnSpcReduction="20000"/>
          </a:bodyPr>
          <a:lstStyle/>
          <a:p>
            <a:pPr algn="dist"/>
            <a:r>
              <a:rPr lang="en-US" altLang="zh-CN" sz="2800" b="1" dirty="0">
                <a:solidFill>
                  <a:srgbClr val="0048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DISCRIMINATOR-GUIDED EMBODIED</a:t>
            </a:r>
          </a:p>
          <a:p>
            <a:pPr algn="dist"/>
            <a:r>
              <a:rPr lang="en-US" altLang="zh-CN" sz="2800" b="1" dirty="0">
                <a:solidFill>
                  <a:srgbClr val="0048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PLANNING FOR LLM AGENT</a:t>
            </a:r>
            <a:endParaRPr lang="en-US" altLang="zh-CN" sz="2800" b="1" spc="300" dirty="0">
              <a:solidFill>
                <a:srgbClr val="00487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淘宝-想搞设计PPT(倒卖必究)-16"/>
          <p:cNvSpPr txBox="1"/>
          <p:nvPr/>
        </p:nvSpPr>
        <p:spPr>
          <a:xfrm>
            <a:off x="7492757" y="4895676"/>
            <a:ext cx="2000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汇报人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|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成环宇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8" name="Picture 17" descr="天津大学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98" y="862832"/>
            <a:ext cx="4212664" cy="12897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E4D72-AACD-0ED8-235C-D50D4E9D7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淘宝-想搞设计PPT(倒卖必究)-18">
            <a:extLst>
              <a:ext uri="{FF2B5EF4-FFF2-40B4-BE49-F238E27FC236}">
                <a16:creationId xmlns:a16="http://schemas.microsoft.com/office/drawing/2014/main" id="{5FE2A974-8D54-F890-FC5E-56A4DD46E6D6}"/>
              </a:ext>
            </a:extLst>
          </p:cNvPr>
          <p:cNvSpPr/>
          <p:nvPr/>
        </p:nvSpPr>
        <p:spPr>
          <a:xfrm>
            <a:off x="0" y="-28448"/>
            <a:ext cx="12192000" cy="6858000"/>
          </a:xfrm>
          <a:prstGeom prst="rect">
            <a:avLst/>
          </a:prstGeom>
          <a:solidFill>
            <a:srgbClr val="0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淘宝-想搞设计PPT(倒卖必究)-19">
            <a:extLst>
              <a:ext uri="{FF2B5EF4-FFF2-40B4-BE49-F238E27FC236}">
                <a16:creationId xmlns:a16="http://schemas.microsoft.com/office/drawing/2014/main" id="{EA887A84-10DC-51D9-86C6-D2DF193EEDA9}"/>
              </a:ext>
            </a:extLst>
          </p:cNvPr>
          <p:cNvSpPr/>
          <p:nvPr/>
        </p:nvSpPr>
        <p:spPr>
          <a:xfrm>
            <a:off x="198801" y="279715"/>
            <a:ext cx="11646039" cy="6241673"/>
          </a:xfrm>
          <a:prstGeom prst="roundRect">
            <a:avLst>
              <a:gd name="adj" fmla="val 37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引理 </a:t>
            </a:r>
            <a:r>
              <a:rPr lang="en-US" altLang="zh-CN" dirty="0"/>
              <a:t>3.1.</a:t>
            </a:r>
            <a:endParaRPr lang="en-US" dirty="0"/>
          </a:p>
        </p:txBody>
      </p:sp>
      <p:pic>
        <p:nvPicPr>
          <p:cNvPr id="24" name="Picture 23" descr="天津大学.png">
            <a:extLst>
              <a:ext uri="{FF2B5EF4-FFF2-40B4-BE49-F238E27FC236}">
                <a16:creationId xmlns:a16="http://schemas.microsoft.com/office/drawing/2014/main" id="{55D9DC42-BC8C-C9DE-56D7-79410F012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012" y="35865"/>
            <a:ext cx="1672932" cy="512201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C96157E0-2757-5252-8A42-A66ECDA1645E}"/>
              </a:ext>
            </a:extLst>
          </p:cNvPr>
          <p:cNvSpPr txBox="1"/>
          <p:nvPr/>
        </p:nvSpPr>
        <p:spPr>
          <a:xfrm>
            <a:off x="6547757" y="397328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853C238-6E70-5FEB-A7B1-AD280C700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57" y="600130"/>
            <a:ext cx="10362017" cy="557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529DD4-2CF3-ACBE-899B-C76D2CF7D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60" y="1316317"/>
            <a:ext cx="7491200" cy="6514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F9B928-5498-A192-EA6D-45839BE76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60" y="2257993"/>
            <a:ext cx="6200597" cy="7149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69CF82-6457-1FFE-0AD3-2E2CF4A52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57" y="3375472"/>
            <a:ext cx="8723064" cy="19342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2AFCDB9-A5A9-33DD-FD41-1DE0506EF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661" y="5484237"/>
            <a:ext cx="9829256" cy="101381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051A9F9-261C-8231-9AC4-0970732E37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757" y="1835017"/>
            <a:ext cx="4773917" cy="43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8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13D65-CEF1-87FF-5847-A63029D61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淘宝-想搞设计PPT(倒卖必究)-18">
            <a:extLst>
              <a:ext uri="{FF2B5EF4-FFF2-40B4-BE49-F238E27FC236}">
                <a16:creationId xmlns:a16="http://schemas.microsoft.com/office/drawing/2014/main" id="{ABB50569-9AB5-5429-894F-F8708FC63E95}"/>
              </a:ext>
            </a:extLst>
          </p:cNvPr>
          <p:cNvSpPr/>
          <p:nvPr/>
        </p:nvSpPr>
        <p:spPr>
          <a:xfrm>
            <a:off x="0" y="-28448"/>
            <a:ext cx="12192000" cy="6858000"/>
          </a:xfrm>
          <a:prstGeom prst="rect">
            <a:avLst/>
          </a:prstGeom>
          <a:solidFill>
            <a:srgbClr val="0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淘宝-想搞设计PPT(倒卖必究)-19">
            <a:extLst>
              <a:ext uri="{FF2B5EF4-FFF2-40B4-BE49-F238E27FC236}">
                <a16:creationId xmlns:a16="http://schemas.microsoft.com/office/drawing/2014/main" id="{62433DD2-DD5A-08D7-DE6C-137DEC3C5952}"/>
              </a:ext>
            </a:extLst>
          </p:cNvPr>
          <p:cNvSpPr/>
          <p:nvPr/>
        </p:nvSpPr>
        <p:spPr>
          <a:xfrm>
            <a:off x="198801" y="279715"/>
            <a:ext cx="11646039" cy="6241673"/>
          </a:xfrm>
          <a:prstGeom prst="roundRect">
            <a:avLst>
              <a:gd name="adj" fmla="val 37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引理 </a:t>
            </a:r>
            <a:r>
              <a:rPr lang="en-US" altLang="zh-CN"/>
              <a:t>3.1.</a:t>
            </a:r>
            <a:endParaRPr lang="en-US" dirty="0"/>
          </a:p>
        </p:txBody>
      </p:sp>
      <p:pic>
        <p:nvPicPr>
          <p:cNvPr id="24" name="Picture 23" descr="天津大学.png">
            <a:extLst>
              <a:ext uri="{FF2B5EF4-FFF2-40B4-BE49-F238E27FC236}">
                <a16:creationId xmlns:a16="http://schemas.microsoft.com/office/drawing/2014/main" id="{6233B6CE-A594-A9F9-DF22-21E99BC1A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308" y="645619"/>
            <a:ext cx="1672932" cy="512201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F292D3B0-1605-3197-7BB1-E31BA308B0A0}"/>
              </a:ext>
            </a:extLst>
          </p:cNvPr>
          <p:cNvSpPr txBox="1"/>
          <p:nvPr/>
        </p:nvSpPr>
        <p:spPr>
          <a:xfrm>
            <a:off x="6547757" y="397328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792D229-0BD7-52C6-5583-787BD8774A00}"/>
              </a:ext>
            </a:extLst>
          </p:cNvPr>
          <p:cNvSpPr txBox="1"/>
          <p:nvPr/>
        </p:nvSpPr>
        <p:spPr>
          <a:xfrm>
            <a:off x="410464" y="788488"/>
            <a:ext cx="118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实验部分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16B5BD6-7426-B7B8-D300-1951D0B13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1" y="1406144"/>
            <a:ext cx="4684936" cy="44842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6B00581-EE88-F8B9-7CA3-095627800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485" y="1422731"/>
            <a:ext cx="5560728" cy="14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33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-想搞设计PPT(倒卖必究)-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淘宝-想搞设计PPT(倒卖必究)-3"/>
          <p:cNvSpPr/>
          <p:nvPr/>
        </p:nvSpPr>
        <p:spPr>
          <a:xfrm>
            <a:off x="207665" y="192854"/>
            <a:ext cx="11646039" cy="6241673"/>
          </a:xfrm>
          <a:prstGeom prst="roundRect">
            <a:avLst>
              <a:gd name="adj" fmla="val 37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DGAP</a:t>
            </a:r>
            <a:endParaRPr lang="en-US" dirty="0"/>
          </a:p>
        </p:txBody>
      </p:sp>
      <p:sp>
        <p:nvSpPr>
          <p:cNvPr id="5" name="淘宝-想搞设计PPT(倒卖必究)-5"/>
          <p:cNvSpPr txBox="1"/>
          <p:nvPr/>
        </p:nvSpPr>
        <p:spPr>
          <a:xfrm>
            <a:off x="409699" y="27734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整体概述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淘宝-想搞设计PPT(倒卖必究)-13"/>
          <p:cNvSpPr/>
          <p:nvPr/>
        </p:nvSpPr>
        <p:spPr>
          <a:xfrm>
            <a:off x="3264050" y="390920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填写</a:t>
            </a:r>
            <a:endParaRPr lang="en-US" altLang="zh-CN" sz="1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标题</a:t>
            </a:r>
            <a:endParaRPr lang="zh-CN" altLang="en-US" sz="1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24" name="淘宝-想搞设计PPT(倒卖必究)-24"/>
          <p:cNvCxnSpPr/>
          <p:nvPr/>
        </p:nvCxnSpPr>
        <p:spPr>
          <a:xfrm>
            <a:off x="1533641" y="423473"/>
            <a:ext cx="0" cy="131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CCD41341-4237-EFF0-E9F5-80D68486037C}"/>
              </a:ext>
            </a:extLst>
          </p:cNvPr>
          <p:cNvSpPr txBox="1"/>
          <p:nvPr/>
        </p:nvSpPr>
        <p:spPr>
          <a:xfrm>
            <a:off x="504804" y="58150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简述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F0F4AD9-AB5D-EE98-394E-0C4FC295A74F}"/>
              </a:ext>
            </a:extLst>
          </p:cNvPr>
          <p:cNvSpPr txBox="1"/>
          <p:nvPr/>
        </p:nvSpPr>
        <p:spPr>
          <a:xfrm>
            <a:off x="1197429" y="5815001"/>
            <a:ext cx="932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利用有限的演示数据，训练一个判别器；用以评估</a:t>
            </a:r>
            <a:r>
              <a:rPr lang="en-US" altLang="zh-CN" dirty="0"/>
              <a:t>LLM</a:t>
            </a:r>
            <a:r>
              <a:rPr lang="zh-CN" altLang="en-US" dirty="0"/>
              <a:t>生成的动作与潜在最优动作的一致性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33572B1-DC70-4095-40DE-D51B6E39E7F0}"/>
              </a:ext>
            </a:extLst>
          </p:cNvPr>
          <p:cNvSpPr txBox="1"/>
          <p:nvPr/>
        </p:nvSpPr>
        <p:spPr>
          <a:xfrm>
            <a:off x="586313" y="858333"/>
            <a:ext cx="332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复杂环境中进行长期规划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7DC5942A-DEC1-745B-A0DD-E8BC120E0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49" y="1562248"/>
            <a:ext cx="7063613" cy="315996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3CDBDC85-5F85-3830-E36D-96157CD99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124" y="673667"/>
            <a:ext cx="4091844" cy="4429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C7431-9260-2B22-80A4-14A641F4C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-想搞设计PPT(倒卖必究)-2">
            <a:extLst>
              <a:ext uri="{FF2B5EF4-FFF2-40B4-BE49-F238E27FC236}">
                <a16:creationId xmlns:a16="http://schemas.microsoft.com/office/drawing/2014/main" id="{B3358B62-B17C-492E-B9FA-8D6CC09101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淘宝-想搞设计PPT(倒卖必究)-3">
            <a:extLst>
              <a:ext uri="{FF2B5EF4-FFF2-40B4-BE49-F238E27FC236}">
                <a16:creationId xmlns:a16="http://schemas.microsoft.com/office/drawing/2014/main" id="{E504EE61-86CB-5407-64E3-A7E380A90D1D}"/>
              </a:ext>
            </a:extLst>
          </p:cNvPr>
          <p:cNvSpPr/>
          <p:nvPr/>
        </p:nvSpPr>
        <p:spPr>
          <a:xfrm>
            <a:off x="248577" y="135454"/>
            <a:ext cx="11646039" cy="6241673"/>
          </a:xfrm>
          <a:prstGeom prst="roundRect">
            <a:avLst>
              <a:gd name="adj" fmla="val 37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DGAP</a:t>
            </a:r>
            <a:endParaRPr lang="en-US" dirty="0"/>
          </a:p>
        </p:txBody>
      </p:sp>
      <p:sp>
        <p:nvSpPr>
          <p:cNvPr id="5" name="淘宝-想搞设计PPT(倒卖必究)-5">
            <a:extLst>
              <a:ext uri="{FF2B5EF4-FFF2-40B4-BE49-F238E27FC236}">
                <a16:creationId xmlns:a16="http://schemas.microsoft.com/office/drawing/2014/main" id="{42024A66-6D3E-E9FB-9F71-D859CC3DAD12}"/>
              </a:ext>
            </a:extLst>
          </p:cNvPr>
          <p:cNvSpPr txBox="1"/>
          <p:nvPr/>
        </p:nvSpPr>
        <p:spPr>
          <a:xfrm>
            <a:off x="1641091" y="30095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整体概述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淘宝-想搞设计PPT(倒卖必究)-13">
            <a:extLst>
              <a:ext uri="{FF2B5EF4-FFF2-40B4-BE49-F238E27FC236}">
                <a16:creationId xmlns:a16="http://schemas.microsoft.com/office/drawing/2014/main" id="{8B20A205-1C40-6984-845F-57B96A755410}"/>
              </a:ext>
            </a:extLst>
          </p:cNvPr>
          <p:cNvSpPr/>
          <p:nvPr/>
        </p:nvSpPr>
        <p:spPr>
          <a:xfrm>
            <a:off x="3264050" y="390920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填写</a:t>
            </a:r>
            <a:endParaRPr lang="en-US" altLang="zh-CN" sz="1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标题</a:t>
            </a:r>
            <a:endParaRPr lang="zh-CN" altLang="en-US" sz="14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cxnSp>
        <p:nvCxnSpPr>
          <p:cNvPr id="24" name="淘宝-想搞设计PPT(倒卖必究)-24">
            <a:extLst>
              <a:ext uri="{FF2B5EF4-FFF2-40B4-BE49-F238E27FC236}">
                <a16:creationId xmlns:a16="http://schemas.microsoft.com/office/drawing/2014/main" id="{7835D2E5-C273-DC0F-8E8D-E44433D56483}"/>
              </a:ext>
            </a:extLst>
          </p:cNvPr>
          <p:cNvCxnSpPr/>
          <p:nvPr/>
        </p:nvCxnSpPr>
        <p:spPr>
          <a:xfrm>
            <a:off x="1533641" y="423473"/>
            <a:ext cx="0" cy="131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天津大学.png">
            <a:extLst>
              <a:ext uri="{FF2B5EF4-FFF2-40B4-BE49-F238E27FC236}">
                <a16:creationId xmlns:a16="http://schemas.microsoft.com/office/drawing/2014/main" id="{1CBBD318-651A-2015-33E7-BA16145E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308" y="645619"/>
            <a:ext cx="1672932" cy="512201"/>
          </a:xfrm>
          <a:prstGeom prst="rect">
            <a:avLst/>
          </a:prstGeom>
        </p:spPr>
      </p:pic>
      <p:sp>
        <p:nvSpPr>
          <p:cNvPr id="27" name="淘宝-想搞设计PPT(倒卖必究)-23">
            <a:extLst>
              <a:ext uri="{FF2B5EF4-FFF2-40B4-BE49-F238E27FC236}">
                <a16:creationId xmlns:a16="http://schemas.microsoft.com/office/drawing/2014/main" id="{AFBD3E23-EAF9-7990-2417-E95D1C84DA6E}"/>
              </a:ext>
            </a:extLst>
          </p:cNvPr>
          <p:cNvSpPr/>
          <p:nvPr/>
        </p:nvSpPr>
        <p:spPr>
          <a:xfrm>
            <a:off x="694268" y="3917865"/>
            <a:ext cx="1284900" cy="311404"/>
          </a:xfrm>
          <a:prstGeom prst="roundRect">
            <a:avLst>
              <a:gd name="adj" fmla="val 50000"/>
            </a:avLst>
          </a:prstGeom>
          <a:solidFill>
            <a:srgbClr val="0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主要贡献：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F492F40-BC70-9D87-3808-AFB6C523FFAF}"/>
              </a:ext>
            </a:extLst>
          </p:cNvPr>
          <p:cNvSpPr txBox="1"/>
          <p:nvPr/>
        </p:nvSpPr>
        <p:spPr>
          <a:xfrm>
            <a:off x="925254" y="4386629"/>
            <a:ext cx="943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提出了一种新颖的框架，结合了结合了 </a:t>
            </a:r>
            <a:r>
              <a:rPr lang="en-US" altLang="zh-CN" dirty="0"/>
              <a:t>LLM </a:t>
            </a:r>
            <a:r>
              <a:rPr lang="zh-CN" altLang="en-US" dirty="0"/>
              <a:t>的长期推理能力和少量演示指导下的特定任务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EAA358F-CACF-F642-A164-397939061FB6}"/>
              </a:ext>
            </a:extLst>
          </p:cNvPr>
          <p:cNvSpPr txBox="1"/>
          <p:nvPr/>
        </p:nvSpPr>
        <p:spPr>
          <a:xfrm>
            <a:off x="925254" y="4854704"/>
            <a:ext cx="982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提出了一个通过少量演示学习的简单判别器作为步骤级评分函数，这有助于 </a:t>
            </a:r>
            <a:r>
              <a:rPr lang="en-US" altLang="zh-CN" dirty="0"/>
              <a:t>LLM </a:t>
            </a:r>
            <a:r>
              <a:rPr lang="zh-CN" altLang="en-US" dirty="0"/>
              <a:t>规划器通过隐式优化生成高分动作 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91A7110-DCB7-E126-DE08-BD4844891A85}"/>
              </a:ext>
            </a:extLst>
          </p:cNvPr>
          <p:cNvSpPr txBox="1"/>
          <p:nvPr/>
        </p:nvSpPr>
        <p:spPr>
          <a:xfrm>
            <a:off x="925254" y="5599778"/>
            <a:ext cx="989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建立了 </a:t>
            </a:r>
            <a:r>
              <a:rPr lang="en-US" altLang="zh-CN" dirty="0"/>
              <a:t>DGAP </a:t>
            </a:r>
            <a:r>
              <a:rPr lang="zh-CN" altLang="en-US" dirty="0"/>
              <a:t>与 </a:t>
            </a:r>
            <a:r>
              <a:rPr lang="en-US" altLang="zh-CN" dirty="0"/>
              <a:t>RL </a:t>
            </a:r>
            <a:r>
              <a:rPr lang="zh-CN" altLang="en-US" dirty="0"/>
              <a:t>中评论家正则化优化之间的理论联系，表明我们的方法在温和条件下获得了比 </a:t>
            </a:r>
            <a:r>
              <a:rPr lang="en-US" altLang="zh-CN" dirty="0"/>
              <a:t>LLM </a:t>
            </a:r>
            <a:r>
              <a:rPr lang="zh-CN" altLang="en-US" dirty="0"/>
              <a:t>规划器更强的策略 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4F5CD48-E8E1-DA9C-00D1-7FE832BC2A23}"/>
              </a:ext>
            </a:extLst>
          </p:cNvPr>
          <p:cNvSpPr txBox="1"/>
          <p:nvPr/>
        </p:nvSpPr>
        <p:spPr>
          <a:xfrm>
            <a:off x="763355" y="787799"/>
            <a:ext cx="526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DGAP</a:t>
            </a:r>
            <a:r>
              <a:rPr lang="zh-CN" altLang="en-US" dirty="0"/>
              <a:t>（</a:t>
            </a:r>
            <a:r>
              <a:rPr lang="en-US" altLang="zh-CN" dirty="0"/>
              <a:t>Discriminator-Guided Action Optimization</a:t>
            </a:r>
            <a:r>
              <a:rPr lang="zh-CN" altLang="en-US" dirty="0"/>
              <a:t>）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199BF60-A606-26B4-715E-94C869C6C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68" y="1206873"/>
            <a:ext cx="5954108" cy="258098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EF4DD5B-3744-6FD6-AFCD-43ADB677B153}"/>
              </a:ext>
            </a:extLst>
          </p:cNvPr>
          <p:cNvSpPr txBox="1"/>
          <p:nvPr/>
        </p:nvSpPr>
        <p:spPr>
          <a:xfrm>
            <a:off x="2183941" y="3888901"/>
            <a:ext cx="526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DGAP</a:t>
            </a:r>
            <a:r>
              <a:rPr lang="zh-CN" altLang="en-US" dirty="0"/>
              <a:t>（</a:t>
            </a:r>
            <a:r>
              <a:rPr lang="en-US" altLang="zh-CN" dirty="0"/>
              <a:t>Discriminator-Guided Action Optimization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864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淘宝-想搞设计PPT(倒卖必究)-18"/>
          <p:cNvSpPr/>
          <p:nvPr/>
        </p:nvSpPr>
        <p:spPr>
          <a:xfrm>
            <a:off x="0" y="-28448"/>
            <a:ext cx="12192000" cy="6858000"/>
          </a:xfrm>
          <a:prstGeom prst="rect">
            <a:avLst/>
          </a:prstGeom>
          <a:solidFill>
            <a:srgbClr val="0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淘宝-想搞设计PPT(倒卖必究)-19"/>
          <p:cNvSpPr/>
          <p:nvPr/>
        </p:nvSpPr>
        <p:spPr>
          <a:xfrm>
            <a:off x="192896" y="443585"/>
            <a:ext cx="11646039" cy="6241673"/>
          </a:xfrm>
          <a:prstGeom prst="roundRect">
            <a:avLst>
              <a:gd name="adj" fmla="val 37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指令与语义最不相关的演示中的真实动作配对</a:t>
            </a:r>
            <a:endParaRPr 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C468E16-5BE6-F29B-D8DC-1FEC3197FF33}"/>
              </a:ext>
            </a:extLst>
          </p:cNvPr>
          <p:cNvGrpSpPr/>
          <p:nvPr/>
        </p:nvGrpSpPr>
        <p:grpSpPr>
          <a:xfrm>
            <a:off x="788417" y="1542646"/>
            <a:ext cx="3780782" cy="393599"/>
            <a:chOff x="1853185" y="1983841"/>
            <a:chExt cx="3780782" cy="393599"/>
          </a:xfrm>
        </p:grpSpPr>
        <p:sp>
          <p:nvSpPr>
            <p:cNvPr id="8" name="淘宝-想搞设计PPT(倒卖必究)-8"/>
            <p:cNvSpPr/>
            <p:nvPr/>
          </p:nvSpPr>
          <p:spPr>
            <a:xfrm>
              <a:off x="1853185" y="2198624"/>
              <a:ext cx="3780782" cy="17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0" name="淘宝-想搞设计PPT(倒卖必究)-10"/>
            <p:cNvSpPr txBox="1"/>
            <p:nvPr/>
          </p:nvSpPr>
          <p:spPr>
            <a:xfrm>
              <a:off x="1930998" y="2014618"/>
              <a:ext cx="22281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sz="2000" b="1" spc="300" dirty="0">
                  <a:solidFill>
                    <a:srgbClr val="0D3B71"/>
                  </a:solidFill>
                  <a:latin typeface="Impact" panose="020B0806030902050204" pitchFamily="34" charset="0"/>
                  <a:ea typeface="+mj-ea"/>
                </a:rPr>
                <a:t>1.</a:t>
              </a:r>
              <a:endParaRPr lang="zh-CN" altLang="en-US" sz="2000" b="1" spc="300" dirty="0">
                <a:solidFill>
                  <a:srgbClr val="0070C0"/>
                </a:solidFill>
                <a:latin typeface="Impact" panose="020B0806030902050204" pitchFamily="34" charset="0"/>
                <a:ea typeface="+mj-ea"/>
              </a:endParaRPr>
            </a:p>
          </p:txBody>
        </p:sp>
        <p:sp>
          <p:nvSpPr>
            <p:cNvPr id="11" name="淘宝-想搞设计PPT(倒卖必究)-11"/>
            <p:cNvSpPr txBox="1"/>
            <p:nvPr/>
          </p:nvSpPr>
          <p:spPr>
            <a:xfrm>
              <a:off x="2231785" y="1983841"/>
              <a:ext cx="290784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400" dirty="0"/>
                <a:t>Expert Data (score 10)</a:t>
              </a:r>
              <a:endParaRPr lang="zh-CN" altLang="en-US" sz="2400" b="1" spc="300" dirty="0">
                <a:solidFill>
                  <a:srgbClr val="0D3B7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sp>
        <p:nvSpPr>
          <p:cNvPr id="21" name="淘宝-想搞设计PPT(倒卖必究)-21"/>
          <p:cNvSpPr txBox="1"/>
          <p:nvPr/>
        </p:nvSpPr>
        <p:spPr>
          <a:xfrm>
            <a:off x="576228" y="63362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数据概览</a:t>
            </a:r>
          </a:p>
        </p:txBody>
      </p:sp>
      <p:cxnSp>
        <p:nvCxnSpPr>
          <p:cNvPr id="23" name="淘宝-想搞设计PPT(倒卖必究)-23"/>
          <p:cNvCxnSpPr/>
          <p:nvPr/>
        </p:nvCxnSpPr>
        <p:spPr>
          <a:xfrm>
            <a:off x="576228" y="768150"/>
            <a:ext cx="0" cy="131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天津大学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308" y="645619"/>
            <a:ext cx="1672932" cy="512201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A73822B7-F2FE-D34B-4B48-3F8C0648676C}"/>
              </a:ext>
            </a:extLst>
          </p:cNvPr>
          <p:cNvGrpSpPr/>
          <p:nvPr/>
        </p:nvGrpSpPr>
        <p:grpSpPr>
          <a:xfrm>
            <a:off x="6762425" y="1944731"/>
            <a:ext cx="3780782" cy="393599"/>
            <a:chOff x="1853185" y="1983841"/>
            <a:chExt cx="3780782" cy="393599"/>
          </a:xfrm>
        </p:grpSpPr>
        <p:sp>
          <p:nvSpPr>
            <p:cNvPr id="26" name="淘宝-想搞设计PPT(倒卖必究)-8">
              <a:extLst>
                <a:ext uri="{FF2B5EF4-FFF2-40B4-BE49-F238E27FC236}">
                  <a16:creationId xmlns:a16="http://schemas.microsoft.com/office/drawing/2014/main" id="{3107E262-6E1C-0FD7-52D3-1F779EB2F9EC}"/>
                </a:ext>
              </a:extLst>
            </p:cNvPr>
            <p:cNvSpPr/>
            <p:nvPr/>
          </p:nvSpPr>
          <p:spPr>
            <a:xfrm>
              <a:off x="1853185" y="2198624"/>
              <a:ext cx="3780782" cy="17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27" name="淘宝-想搞设计PPT(倒卖必究)-10">
              <a:extLst>
                <a:ext uri="{FF2B5EF4-FFF2-40B4-BE49-F238E27FC236}">
                  <a16:creationId xmlns:a16="http://schemas.microsoft.com/office/drawing/2014/main" id="{36676458-0590-0F4F-2969-ABF09AD61B4F}"/>
                </a:ext>
              </a:extLst>
            </p:cNvPr>
            <p:cNvSpPr txBox="1"/>
            <p:nvPr/>
          </p:nvSpPr>
          <p:spPr>
            <a:xfrm>
              <a:off x="1930998" y="2014618"/>
              <a:ext cx="253274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sz="2000" b="1" spc="300" dirty="0">
                  <a:solidFill>
                    <a:srgbClr val="0D3B71"/>
                  </a:solidFill>
                  <a:latin typeface="Impact" panose="020B0806030902050204" pitchFamily="34" charset="0"/>
                  <a:ea typeface="+mj-ea"/>
                </a:rPr>
                <a:t>2.</a:t>
              </a:r>
              <a:endParaRPr lang="zh-CN" altLang="en-US" sz="2000" b="1" spc="300" dirty="0">
                <a:solidFill>
                  <a:srgbClr val="0070C0"/>
                </a:solidFill>
                <a:latin typeface="Impact" panose="020B0806030902050204" pitchFamily="34" charset="0"/>
                <a:ea typeface="+mj-ea"/>
              </a:endParaRPr>
            </a:p>
          </p:txBody>
        </p:sp>
        <p:sp>
          <p:nvSpPr>
            <p:cNvPr id="28" name="淘宝-想搞设计PPT(倒卖必究)-11">
              <a:extLst>
                <a:ext uri="{FF2B5EF4-FFF2-40B4-BE49-F238E27FC236}">
                  <a16:creationId xmlns:a16="http://schemas.microsoft.com/office/drawing/2014/main" id="{2F6B96E9-D969-404C-C9A3-068DFA5F8AE3}"/>
                </a:ext>
              </a:extLst>
            </p:cNvPr>
            <p:cNvSpPr txBox="1"/>
            <p:nvPr/>
          </p:nvSpPr>
          <p:spPr>
            <a:xfrm>
              <a:off x="2231785" y="1983841"/>
              <a:ext cx="303127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400" dirty="0"/>
                <a:t>Random Data (score 0)</a:t>
              </a:r>
              <a:endParaRPr lang="zh-CN" altLang="en-US" sz="2400" b="1" spc="300" dirty="0">
                <a:solidFill>
                  <a:srgbClr val="0D3B7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8E42A3B-1342-D573-97B9-39A5CEFE31DE}"/>
              </a:ext>
            </a:extLst>
          </p:cNvPr>
          <p:cNvGrpSpPr/>
          <p:nvPr/>
        </p:nvGrpSpPr>
        <p:grpSpPr>
          <a:xfrm>
            <a:off x="928035" y="3153295"/>
            <a:ext cx="4661406" cy="375939"/>
            <a:chOff x="1853185" y="2001501"/>
            <a:chExt cx="4796121" cy="375939"/>
          </a:xfrm>
        </p:grpSpPr>
        <p:sp>
          <p:nvSpPr>
            <p:cNvPr id="30" name="淘宝-想搞设计PPT(倒卖必究)-8">
              <a:extLst>
                <a:ext uri="{FF2B5EF4-FFF2-40B4-BE49-F238E27FC236}">
                  <a16:creationId xmlns:a16="http://schemas.microsoft.com/office/drawing/2014/main" id="{41F4155A-B64B-E220-1860-F361032E6EBC}"/>
                </a:ext>
              </a:extLst>
            </p:cNvPr>
            <p:cNvSpPr/>
            <p:nvPr/>
          </p:nvSpPr>
          <p:spPr>
            <a:xfrm>
              <a:off x="1853185" y="2198624"/>
              <a:ext cx="4796121" cy="17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31" name="淘宝-想搞设计PPT(倒卖必究)-10">
              <a:extLst>
                <a:ext uri="{FF2B5EF4-FFF2-40B4-BE49-F238E27FC236}">
                  <a16:creationId xmlns:a16="http://schemas.microsoft.com/office/drawing/2014/main" id="{DF47ECDC-5D2F-E2C4-88CE-9CF58ADBA342}"/>
                </a:ext>
              </a:extLst>
            </p:cNvPr>
            <p:cNvSpPr txBox="1"/>
            <p:nvPr/>
          </p:nvSpPr>
          <p:spPr>
            <a:xfrm>
              <a:off x="1930998" y="2014618"/>
              <a:ext cx="26129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sz="2000" b="1" spc="300" dirty="0">
                  <a:solidFill>
                    <a:srgbClr val="0D3B71"/>
                  </a:solidFill>
                  <a:latin typeface="Impact" panose="020B0806030902050204" pitchFamily="34" charset="0"/>
                  <a:ea typeface="+mj-ea"/>
                </a:rPr>
                <a:t>3.</a:t>
              </a:r>
              <a:endParaRPr lang="zh-CN" altLang="en-US" sz="2000" b="1" spc="300" dirty="0">
                <a:solidFill>
                  <a:srgbClr val="0070C0"/>
                </a:solidFill>
                <a:latin typeface="Impact" panose="020B0806030902050204" pitchFamily="34" charset="0"/>
                <a:ea typeface="+mj-ea"/>
              </a:endParaRPr>
            </a:p>
          </p:txBody>
        </p:sp>
        <p:sp>
          <p:nvSpPr>
            <p:cNvPr id="32" name="淘宝-想搞设计PPT(倒卖必究)-11">
              <a:extLst>
                <a:ext uri="{FF2B5EF4-FFF2-40B4-BE49-F238E27FC236}">
                  <a16:creationId xmlns:a16="http://schemas.microsoft.com/office/drawing/2014/main" id="{BD155212-0268-793C-BD02-1F4195E5FE02}"/>
                </a:ext>
              </a:extLst>
            </p:cNvPr>
            <p:cNvSpPr txBox="1"/>
            <p:nvPr/>
          </p:nvSpPr>
          <p:spPr>
            <a:xfrm>
              <a:off x="2242726" y="2001501"/>
              <a:ext cx="432971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2400" dirty="0"/>
                <a:t>Offline Data (score within [0, 10])</a:t>
              </a:r>
              <a:endParaRPr lang="zh-CN" altLang="en-US" sz="2400" b="1" spc="300" dirty="0">
                <a:solidFill>
                  <a:srgbClr val="0D3B71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27A6AF90-37CF-59D4-56A6-01BAA85145EA}"/>
              </a:ext>
            </a:extLst>
          </p:cNvPr>
          <p:cNvSpPr txBox="1"/>
          <p:nvPr/>
        </p:nvSpPr>
        <p:spPr>
          <a:xfrm>
            <a:off x="933135" y="2045749"/>
            <a:ext cx="56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Science World</a:t>
            </a:r>
            <a:r>
              <a:rPr lang="zh-CN" altLang="en-US" dirty="0"/>
              <a:t>（</a:t>
            </a:r>
            <a:r>
              <a:rPr lang="en-US" altLang="zh-CN" dirty="0"/>
              <a:t>Lin et al., 2023</a:t>
            </a:r>
            <a:r>
              <a:rPr lang="zh-CN" altLang="en-US" dirty="0"/>
              <a:t>）和 </a:t>
            </a:r>
            <a:r>
              <a:rPr lang="en-US" altLang="zh-CN" dirty="0" err="1"/>
              <a:t>VirtualHome</a:t>
            </a:r>
            <a:r>
              <a:rPr lang="zh-CN" altLang="en-US" dirty="0"/>
              <a:t>（</a:t>
            </a:r>
            <a:r>
              <a:rPr lang="en-US" altLang="zh-CN" dirty="0"/>
              <a:t>Puig et al., 2018</a:t>
            </a:r>
            <a:r>
              <a:rPr lang="zh-CN" altLang="en-US" dirty="0"/>
              <a:t>）官方数据集中的 </a:t>
            </a:r>
            <a:r>
              <a:rPr lang="en-US" altLang="zh-CN" dirty="0"/>
              <a:t>oracle </a:t>
            </a:r>
            <a:r>
              <a:rPr lang="zh-CN" altLang="en-US" dirty="0"/>
              <a:t>轨迹组成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E78F27B-563F-6C33-E621-32CC5346BEF4}"/>
              </a:ext>
            </a:extLst>
          </p:cNvPr>
          <p:cNvSpPr txBox="1"/>
          <p:nvPr/>
        </p:nvSpPr>
        <p:spPr>
          <a:xfrm>
            <a:off x="880299" y="2801584"/>
            <a:ext cx="563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提取语言指令和历史作为作为指令</a:t>
            </a:r>
            <a:r>
              <a:rPr lang="en-US" altLang="zh-CN" dirty="0"/>
              <a:t>—</a:t>
            </a:r>
            <a:r>
              <a:rPr lang="zh-CN" altLang="en-US" dirty="0"/>
              <a:t>动作对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069E48BD-B565-62A7-D87E-6FBB9F2DD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199" y="1610658"/>
            <a:ext cx="418195" cy="440801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EE4E47BB-D304-7D90-0408-52B6B19EA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5593" y="1944731"/>
            <a:ext cx="419345" cy="472878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F4D93FB-4D8D-EBB7-2D8C-10E9549EB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519" y="472375"/>
            <a:ext cx="5769652" cy="1015519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C9BCA9A3-48C8-0F9E-C9F5-D6FEE099C7DC}"/>
              </a:ext>
            </a:extLst>
          </p:cNvPr>
          <p:cNvSpPr/>
          <p:nvPr/>
        </p:nvSpPr>
        <p:spPr>
          <a:xfrm>
            <a:off x="1102575" y="3679776"/>
            <a:ext cx="1905000" cy="576943"/>
          </a:xfrm>
          <a:prstGeom prst="roundRect">
            <a:avLst/>
          </a:prstGeom>
          <a:solidFill>
            <a:srgbClr val="004F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FLAN-T5-large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7358DA-DA73-0E60-E717-E833ABF76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35" y="4390964"/>
            <a:ext cx="3558070" cy="1871432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F5F21526-B43F-640A-D36A-805959361DA0}"/>
              </a:ext>
            </a:extLst>
          </p:cNvPr>
          <p:cNvCxnSpPr>
            <a:cxnSpLocks/>
          </p:cNvCxnSpPr>
          <p:nvPr/>
        </p:nvCxnSpPr>
        <p:spPr>
          <a:xfrm>
            <a:off x="3087659" y="3968247"/>
            <a:ext cx="2928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DB977D29-9BBC-4322-9455-230FF624E5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9186" y="4065763"/>
            <a:ext cx="2606820" cy="44616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BB55C66-755F-BEDC-B965-0E87C8FFD25D}"/>
              </a:ext>
            </a:extLst>
          </p:cNvPr>
          <p:cNvSpPr txBox="1"/>
          <p:nvPr/>
        </p:nvSpPr>
        <p:spPr>
          <a:xfrm>
            <a:off x="3932107" y="35989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模仿学习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390BA3D-F1A0-4DC7-CB38-2A483EE0686C}"/>
                  </a:ext>
                </a:extLst>
              </p:cNvPr>
              <p:cNvSpPr txBox="1"/>
              <p:nvPr/>
            </p:nvSpPr>
            <p:spPr>
              <a:xfrm>
                <a:off x="6096000" y="3679776"/>
                <a:ext cx="35705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束搜索（</a:t>
                </a:r>
                <a:r>
                  <a:rPr lang="en-US" altLang="zh-CN" dirty="0"/>
                  <a:t>beam search</a:t>
                </a:r>
                <a:r>
                  <a:rPr lang="zh-CN" altLang="en-US" dirty="0"/>
                  <a:t>）在各种指令下生成候选动作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zh-CN" altLang="en-US" dirty="0"/>
                  <a:t>，从而形成全新的配对 。</a:t>
                </a: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390BA3D-F1A0-4DC7-CB38-2A483EE06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79776"/>
                <a:ext cx="3570514" cy="923330"/>
              </a:xfrm>
              <a:prstGeom prst="rect">
                <a:avLst/>
              </a:prstGeom>
              <a:blipFill>
                <a:blip r:embed="rId8"/>
                <a:stretch>
                  <a:fillRect l="-1365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椭圆 21">
            <a:extLst>
              <a:ext uri="{FF2B5EF4-FFF2-40B4-BE49-F238E27FC236}">
                <a16:creationId xmlns:a16="http://schemas.microsoft.com/office/drawing/2014/main" id="{ED38B3D9-C561-EA8F-32A7-C2A978BBD3A9}"/>
              </a:ext>
            </a:extLst>
          </p:cNvPr>
          <p:cNvSpPr/>
          <p:nvPr/>
        </p:nvSpPr>
        <p:spPr>
          <a:xfrm>
            <a:off x="5926005" y="5038411"/>
            <a:ext cx="2218067" cy="11170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评估与真实动作的相似度</a:t>
            </a:r>
          </a:p>
        </p:txBody>
      </p:sp>
      <p:sp>
        <p:nvSpPr>
          <p:cNvPr id="35" name="乘号 34">
            <a:extLst>
              <a:ext uri="{FF2B5EF4-FFF2-40B4-BE49-F238E27FC236}">
                <a16:creationId xmlns:a16="http://schemas.microsoft.com/office/drawing/2014/main" id="{31FC9C23-2977-3E3E-F4D2-E6E4A713D9A0}"/>
              </a:ext>
            </a:extLst>
          </p:cNvPr>
          <p:cNvSpPr/>
          <p:nvPr/>
        </p:nvSpPr>
        <p:spPr>
          <a:xfrm>
            <a:off x="8206090" y="5393431"/>
            <a:ext cx="639638" cy="533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56C3DF5-53C0-D705-C437-E7972D9AA17C}"/>
              </a:ext>
            </a:extLst>
          </p:cNvPr>
          <p:cNvSpPr txBox="1"/>
          <p:nvPr/>
        </p:nvSpPr>
        <p:spPr>
          <a:xfrm>
            <a:off x="8774135" y="5241239"/>
            <a:ext cx="809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/>
              <a:t>10</a:t>
            </a:r>
            <a:endParaRPr lang="zh-CN" altLang="en-US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0392E-1EFB-F315-CC0F-6113221B6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淘宝-想搞设计PPT(倒卖必究)-18">
            <a:extLst>
              <a:ext uri="{FF2B5EF4-FFF2-40B4-BE49-F238E27FC236}">
                <a16:creationId xmlns:a16="http://schemas.microsoft.com/office/drawing/2014/main" id="{496D2ACC-A693-A733-CB41-17051F794BC1}"/>
              </a:ext>
            </a:extLst>
          </p:cNvPr>
          <p:cNvSpPr/>
          <p:nvPr/>
        </p:nvSpPr>
        <p:spPr>
          <a:xfrm>
            <a:off x="0" y="-28448"/>
            <a:ext cx="12192000" cy="6858000"/>
          </a:xfrm>
          <a:prstGeom prst="rect">
            <a:avLst/>
          </a:prstGeom>
          <a:solidFill>
            <a:srgbClr val="0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淘宝-想搞设计PPT(倒卖必究)-19">
            <a:extLst>
              <a:ext uri="{FF2B5EF4-FFF2-40B4-BE49-F238E27FC236}">
                <a16:creationId xmlns:a16="http://schemas.microsoft.com/office/drawing/2014/main" id="{7D9BDF95-ED10-777F-F410-6C8AA1EAFB0A}"/>
              </a:ext>
            </a:extLst>
          </p:cNvPr>
          <p:cNvSpPr/>
          <p:nvPr/>
        </p:nvSpPr>
        <p:spPr>
          <a:xfrm>
            <a:off x="381837" y="308162"/>
            <a:ext cx="11646039" cy="6241673"/>
          </a:xfrm>
          <a:prstGeom prst="roundRect">
            <a:avLst>
              <a:gd name="adj" fmla="val 37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指令与语义最不相关的演示中的真实动作配对</a:t>
            </a:r>
            <a:endParaRPr lang="en-US" dirty="0"/>
          </a:p>
        </p:txBody>
      </p:sp>
      <p:sp>
        <p:nvSpPr>
          <p:cNvPr id="21" name="淘宝-想搞设计PPT(倒卖必究)-21">
            <a:extLst>
              <a:ext uri="{FF2B5EF4-FFF2-40B4-BE49-F238E27FC236}">
                <a16:creationId xmlns:a16="http://schemas.microsoft.com/office/drawing/2014/main" id="{345576A3-07A8-02D7-379E-B514AFDE4573}"/>
              </a:ext>
            </a:extLst>
          </p:cNvPr>
          <p:cNvSpPr txBox="1"/>
          <p:nvPr/>
        </p:nvSpPr>
        <p:spPr>
          <a:xfrm>
            <a:off x="576228" y="63362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rPr>
              <a:t>数据概览</a:t>
            </a:r>
          </a:p>
        </p:txBody>
      </p:sp>
      <p:cxnSp>
        <p:nvCxnSpPr>
          <p:cNvPr id="23" name="淘宝-想搞设计PPT(倒卖必究)-23">
            <a:extLst>
              <a:ext uri="{FF2B5EF4-FFF2-40B4-BE49-F238E27FC236}">
                <a16:creationId xmlns:a16="http://schemas.microsoft.com/office/drawing/2014/main" id="{29D69CF1-E739-5FB9-322E-B0B2BFEE0868}"/>
              </a:ext>
            </a:extLst>
          </p:cNvPr>
          <p:cNvCxnSpPr/>
          <p:nvPr/>
        </p:nvCxnSpPr>
        <p:spPr>
          <a:xfrm>
            <a:off x="576228" y="768150"/>
            <a:ext cx="0" cy="131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天津大学.png">
            <a:extLst>
              <a:ext uri="{FF2B5EF4-FFF2-40B4-BE49-F238E27FC236}">
                <a16:creationId xmlns:a16="http://schemas.microsoft.com/office/drawing/2014/main" id="{7FE70671-E245-F855-D636-3675A52C4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308" y="645619"/>
            <a:ext cx="1672932" cy="512201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617AED84-4AD7-4052-AD57-B801B6E108EB}"/>
              </a:ext>
            </a:extLst>
          </p:cNvPr>
          <p:cNvSpPr txBox="1"/>
          <p:nvPr/>
        </p:nvSpPr>
        <p:spPr>
          <a:xfrm>
            <a:off x="6547757" y="397328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6D97E6F-4C6F-735B-BAF8-FF860C484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11" y="1645306"/>
            <a:ext cx="11216178" cy="35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2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4010F-86AF-D60C-7C11-B73BA2A6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淘宝-想搞设计PPT(倒卖必究)-18">
            <a:extLst>
              <a:ext uri="{FF2B5EF4-FFF2-40B4-BE49-F238E27FC236}">
                <a16:creationId xmlns:a16="http://schemas.microsoft.com/office/drawing/2014/main" id="{9FA91EB3-F51B-50B3-F826-D0D6D950D545}"/>
              </a:ext>
            </a:extLst>
          </p:cNvPr>
          <p:cNvSpPr/>
          <p:nvPr/>
        </p:nvSpPr>
        <p:spPr>
          <a:xfrm>
            <a:off x="0" y="-28448"/>
            <a:ext cx="12192000" cy="6858000"/>
          </a:xfrm>
          <a:prstGeom prst="rect">
            <a:avLst/>
          </a:prstGeom>
          <a:solidFill>
            <a:srgbClr val="0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淘宝-想搞设计PPT(倒卖必究)-19">
            <a:extLst>
              <a:ext uri="{FF2B5EF4-FFF2-40B4-BE49-F238E27FC236}">
                <a16:creationId xmlns:a16="http://schemas.microsoft.com/office/drawing/2014/main" id="{5B879A37-9B3F-2C37-63FD-F5FBDB680C4F}"/>
              </a:ext>
            </a:extLst>
          </p:cNvPr>
          <p:cNvSpPr/>
          <p:nvPr/>
        </p:nvSpPr>
        <p:spPr>
          <a:xfrm>
            <a:off x="381837" y="308163"/>
            <a:ext cx="11646039" cy="6241673"/>
          </a:xfrm>
          <a:prstGeom prst="roundRect">
            <a:avLst>
              <a:gd name="adj" fmla="val 37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允许 </a:t>
            </a:r>
            <a:r>
              <a:rPr lang="en-US" altLang="zh-CN" dirty="0"/>
              <a:t>LLM </a:t>
            </a:r>
            <a:r>
              <a:rPr lang="zh-CN" altLang="en-US" dirty="0"/>
              <a:t>查看已执行的“动作</a:t>
            </a:r>
            <a:r>
              <a:rPr lang="en-US" altLang="zh-CN" dirty="0"/>
              <a:t>-</a:t>
            </a:r>
            <a:r>
              <a:rPr lang="zh-CN" altLang="en-US" dirty="0"/>
              <a:t>分数”对的完整轨迹，动态调整其下一个动作以最大化未来奖励 。</a:t>
            </a:r>
            <a:endParaRPr lang="en-US" dirty="0"/>
          </a:p>
        </p:txBody>
      </p:sp>
      <p:pic>
        <p:nvPicPr>
          <p:cNvPr id="24" name="Picture 23" descr="天津大学.png">
            <a:extLst>
              <a:ext uri="{FF2B5EF4-FFF2-40B4-BE49-F238E27FC236}">
                <a16:creationId xmlns:a16="http://schemas.microsoft.com/office/drawing/2014/main" id="{801EBB0E-B969-A54B-5BCE-AA0CDE8C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308" y="645619"/>
            <a:ext cx="1672932" cy="512201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74DD0790-5B20-B5C5-8DA3-52BB2B197BBD}"/>
              </a:ext>
            </a:extLst>
          </p:cNvPr>
          <p:cNvSpPr txBox="1"/>
          <p:nvPr/>
        </p:nvSpPr>
        <p:spPr>
          <a:xfrm>
            <a:off x="6547757" y="397328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淘宝-想搞设计PPT(倒卖必究)-21">
            <a:extLst>
              <a:ext uri="{FF2B5EF4-FFF2-40B4-BE49-F238E27FC236}">
                <a16:creationId xmlns:a16="http://schemas.microsoft.com/office/drawing/2014/main" id="{2600FF6B-873B-2C1A-D449-E69B146C39B9}"/>
              </a:ext>
            </a:extLst>
          </p:cNvPr>
          <p:cNvSpPr txBox="1"/>
          <p:nvPr/>
        </p:nvSpPr>
        <p:spPr>
          <a:xfrm>
            <a:off x="576228" y="633623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利用判别器进行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LLM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优化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BA6494-5459-7417-3945-80F84CB2886A}"/>
              </a:ext>
            </a:extLst>
          </p:cNvPr>
          <p:cNvSpPr txBox="1"/>
          <p:nvPr/>
        </p:nvSpPr>
        <p:spPr>
          <a:xfrm>
            <a:off x="947056" y="1360714"/>
            <a:ext cx="405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带分数的提示</a:t>
            </a:r>
            <a:r>
              <a:rPr lang="zh-CN" altLang="en-US" dirty="0"/>
              <a:t>（</a:t>
            </a:r>
            <a:r>
              <a:rPr lang="en-US" altLang="zh-CN" dirty="0"/>
              <a:t>Prompt with scores</a:t>
            </a:r>
            <a:r>
              <a:rPr lang="zh-CN" altLang="en-US" dirty="0"/>
              <a:t>）</a:t>
            </a:r>
          </a:p>
        </p:txBody>
      </p:sp>
      <p:sp>
        <p:nvSpPr>
          <p:cNvPr id="10" name="矩形: 剪去单角 9">
            <a:extLst>
              <a:ext uri="{FF2B5EF4-FFF2-40B4-BE49-F238E27FC236}">
                <a16:creationId xmlns:a16="http://schemas.microsoft.com/office/drawing/2014/main" id="{A1C8DA51-2AD5-5845-96B5-1819C8D692F2}"/>
              </a:ext>
            </a:extLst>
          </p:cNvPr>
          <p:cNvSpPr/>
          <p:nvPr/>
        </p:nvSpPr>
        <p:spPr>
          <a:xfrm>
            <a:off x="4673238" y="1360714"/>
            <a:ext cx="1422762" cy="511629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过程监督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1E0C8B8-1156-EF30-0F8E-E11D2140C4D2}"/>
              </a:ext>
            </a:extLst>
          </p:cNvPr>
          <p:cNvSpPr txBox="1"/>
          <p:nvPr/>
        </p:nvSpPr>
        <p:spPr>
          <a:xfrm>
            <a:off x="947056" y="1952676"/>
            <a:ext cx="750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允许</a:t>
            </a:r>
            <a:r>
              <a:rPr lang="en-US" altLang="zh-CN" dirty="0"/>
              <a:t>LLM</a:t>
            </a:r>
            <a:r>
              <a:rPr lang="zh-CN" altLang="en-US" dirty="0"/>
              <a:t>查看“动作</a:t>
            </a:r>
            <a:r>
              <a:rPr lang="en-US" altLang="zh-CN" dirty="0"/>
              <a:t>-</a:t>
            </a:r>
            <a:r>
              <a:rPr lang="zh-CN" altLang="en-US" dirty="0"/>
              <a:t>分数”对；动态调整其下一个动作以最大化未来奖励 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D9D959A-3D60-1C34-25B0-DB6BDA5FA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482" y="2495145"/>
            <a:ext cx="6535681" cy="388155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D243700-ED29-D1F6-C563-DD9FD6A34219}"/>
              </a:ext>
            </a:extLst>
          </p:cNvPr>
          <p:cNvSpPr txBox="1"/>
          <p:nvPr/>
        </p:nvSpPr>
        <p:spPr>
          <a:xfrm>
            <a:off x="1055914" y="279218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闭环优化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F3916A1-36C5-FFDC-D6B4-AE7250922C6B}"/>
              </a:ext>
            </a:extLst>
          </p:cNvPr>
          <p:cNvSpPr txBox="1"/>
          <p:nvPr/>
        </p:nvSpPr>
        <p:spPr>
          <a:xfrm>
            <a:off x="2177738" y="2792186"/>
            <a:ext cx="342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低于阈值 ，</a:t>
            </a:r>
            <a:r>
              <a:rPr lang="en-US" altLang="zh-CN" dirty="0"/>
              <a:t>LLM </a:t>
            </a:r>
            <a:r>
              <a:rPr lang="zh-CN" altLang="en-US" dirty="0"/>
              <a:t>被要求根据不满意的“动作</a:t>
            </a:r>
            <a:r>
              <a:rPr lang="en-US" altLang="zh-CN" dirty="0"/>
              <a:t>-</a:t>
            </a:r>
            <a:r>
              <a:rPr lang="zh-CN" altLang="en-US" dirty="0"/>
              <a:t>分数”对重新规划</a:t>
            </a:r>
          </a:p>
        </p:txBody>
      </p:sp>
      <p:sp>
        <p:nvSpPr>
          <p:cNvPr id="27" name="淘宝-想搞设计PPT(倒卖必究)-21">
            <a:extLst>
              <a:ext uri="{FF2B5EF4-FFF2-40B4-BE49-F238E27FC236}">
                <a16:creationId xmlns:a16="http://schemas.microsoft.com/office/drawing/2014/main" id="{3C31493F-5ADC-0A5A-C400-334879EF807A}"/>
              </a:ext>
            </a:extLst>
          </p:cNvPr>
          <p:cNvSpPr txBox="1"/>
          <p:nvPr/>
        </p:nvSpPr>
        <p:spPr>
          <a:xfrm>
            <a:off x="1209357" y="3451035"/>
            <a:ext cx="3530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Refinement for the failed plan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7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C3E4D-2945-E621-FDBF-4A0121874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淘宝-想搞设计PPT(倒卖必究)-18">
            <a:extLst>
              <a:ext uri="{FF2B5EF4-FFF2-40B4-BE49-F238E27FC236}">
                <a16:creationId xmlns:a16="http://schemas.microsoft.com/office/drawing/2014/main" id="{D0FED07B-9D61-CF98-4297-12902FA31EA7}"/>
              </a:ext>
            </a:extLst>
          </p:cNvPr>
          <p:cNvSpPr/>
          <p:nvPr/>
        </p:nvSpPr>
        <p:spPr>
          <a:xfrm>
            <a:off x="0" y="-28448"/>
            <a:ext cx="12192000" cy="6858000"/>
          </a:xfrm>
          <a:prstGeom prst="rect">
            <a:avLst/>
          </a:prstGeom>
          <a:solidFill>
            <a:srgbClr val="0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淘宝-想搞设计PPT(倒卖必究)-19">
            <a:extLst>
              <a:ext uri="{FF2B5EF4-FFF2-40B4-BE49-F238E27FC236}">
                <a16:creationId xmlns:a16="http://schemas.microsoft.com/office/drawing/2014/main" id="{1C5DF608-F927-0EB6-B245-ECDE65AAA196}"/>
              </a:ext>
            </a:extLst>
          </p:cNvPr>
          <p:cNvSpPr/>
          <p:nvPr/>
        </p:nvSpPr>
        <p:spPr>
          <a:xfrm>
            <a:off x="381837" y="279715"/>
            <a:ext cx="11646039" cy="6241673"/>
          </a:xfrm>
          <a:prstGeom prst="roundRect">
            <a:avLst>
              <a:gd name="adj" fmla="val 37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引理 </a:t>
            </a:r>
            <a:r>
              <a:rPr lang="en-US" altLang="zh-CN"/>
              <a:t>3.1.</a:t>
            </a:r>
            <a:endParaRPr lang="en-US" dirty="0"/>
          </a:p>
        </p:txBody>
      </p:sp>
      <p:pic>
        <p:nvPicPr>
          <p:cNvPr id="24" name="Picture 23" descr="天津大学.png">
            <a:extLst>
              <a:ext uri="{FF2B5EF4-FFF2-40B4-BE49-F238E27FC236}">
                <a16:creationId xmlns:a16="http://schemas.microsoft.com/office/drawing/2014/main" id="{2E792BED-758B-D5B8-A81A-12E11DF2E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308" y="645619"/>
            <a:ext cx="1672932" cy="512201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C62444E6-3980-5D84-C73E-FB2DDA121CA3}"/>
              </a:ext>
            </a:extLst>
          </p:cNvPr>
          <p:cNvSpPr txBox="1"/>
          <p:nvPr/>
        </p:nvSpPr>
        <p:spPr>
          <a:xfrm>
            <a:off x="6547757" y="397328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8F91586-CE96-553A-4B33-458A99C5B8B8}"/>
              </a:ext>
            </a:extLst>
          </p:cNvPr>
          <p:cNvSpPr txBox="1"/>
          <p:nvPr/>
        </p:nvSpPr>
        <p:spPr>
          <a:xfrm>
            <a:off x="647699" y="788488"/>
            <a:ext cx="114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定性分析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0672CE4-4294-2034-0D31-EBEA7BA0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52" y="1314335"/>
            <a:ext cx="2780952" cy="64761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1716380-954C-C1D0-F8A4-9D871DAC9071}"/>
              </a:ext>
            </a:extLst>
          </p:cNvPr>
          <p:cNvSpPr txBox="1"/>
          <p:nvPr/>
        </p:nvSpPr>
        <p:spPr>
          <a:xfrm>
            <a:off x="3777342" y="1325896"/>
            <a:ext cx="419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由于 </a:t>
            </a:r>
            <a:r>
              <a:rPr lang="en-US" altLang="zh-CN" dirty="0"/>
              <a:t>DGAP </a:t>
            </a:r>
            <a:r>
              <a:rPr lang="zh-CN" altLang="en-US" dirty="0"/>
              <a:t>的输出生成的策略仍然紧密位于         附近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56F25C5-CDEC-7532-AEB1-B8FA49F5E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323" y="1608412"/>
            <a:ext cx="429933" cy="2833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B495576-8EA3-3738-AE28-254CDAE1E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31" y="1952363"/>
            <a:ext cx="10178143" cy="8137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4B3721D-3532-4146-DFAC-F24B7B813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52" y="2797772"/>
            <a:ext cx="4163785" cy="38034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E84E704-A647-D1A6-DD55-D5D7578B4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146" y="3527324"/>
            <a:ext cx="8588829" cy="911387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0FF76F94-1C39-7754-2C84-242C4743BFC9}"/>
              </a:ext>
            </a:extLst>
          </p:cNvPr>
          <p:cNvSpPr txBox="1"/>
          <p:nvPr/>
        </p:nvSpPr>
        <p:spPr>
          <a:xfrm>
            <a:off x="762546" y="33623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优化目标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4186CFD8-A5B2-CD0F-C7E2-7CA1E67250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055" y="4724899"/>
            <a:ext cx="6848161" cy="1068416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FE717987-45BF-A711-C171-DCFF29133631}"/>
              </a:ext>
            </a:extLst>
          </p:cNvPr>
          <p:cNvSpPr txBox="1"/>
          <p:nvPr/>
        </p:nvSpPr>
        <p:spPr>
          <a:xfrm>
            <a:off x="688146" y="44148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最优策略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0A23CB4A-9606-5032-2D54-423851E76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6673" y="5654691"/>
            <a:ext cx="10362017" cy="5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5DDF3-BEA0-783B-89FA-EBA2A9A59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淘宝-想搞设计PPT(倒卖必究)-18">
            <a:extLst>
              <a:ext uri="{FF2B5EF4-FFF2-40B4-BE49-F238E27FC236}">
                <a16:creationId xmlns:a16="http://schemas.microsoft.com/office/drawing/2014/main" id="{E2893BB9-B185-1F85-2D60-E7B78F0FEF17}"/>
              </a:ext>
            </a:extLst>
          </p:cNvPr>
          <p:cNvSpPr/>
          <p:nvPr/>
        </p:nvSpPr>
        <p:spPr>
          <a:xfrm>
            <a:off x="0" y="-28448"/>
            <a:ext cx="12192000" cy="6858000"/>
          </a:xfrm>
          <a:prstGeom prst="rect">
            <a:avLst/>
          </a:prstGeom>
          <a:solidFill>
            <a:srgbClr val="0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淘宝-想搞设计PPT(倒卖必究)-19">
            <a:extLst>
              <a:ext uri="{FF2B5EF4-FFF2-40B4-BE49-F238E27FC236}">
                <a16:creationId xmlns:a16="http://schemas.microsoft.com/office/drawing/2014/main" id="{BBD0460D-FA7A-41E3-BEB3-D19177B194F5}"/>
              </a:ext>
            </a:extLst>
          </p:cNvPr>
          <p:cNvSpPr/>
          <p:nvPr/>
        </p:nvSpPr>
        <p:spPr>
          <a:xfrm>
            <a:off x="198801" y="279715"/>
            <a:ext cx="11646039" cy="6241673"/>
          </a:xfrm>
          <a:prstGeom prst="roundRect">
            <a:avLst>
              <a:gd name="adj" fmla="val 37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引理 </a:t>
            </a:r>
            <a:r>
              <a:rPr lang="en-US" altLang="zh-CN"/>
              <a:t>3.1.</a:t>
            </a:r>
            <a:endParaRPr lang="en-US" dirty="0"/>
          </a:p>
        </p:txBody>
      </p:sp>
      <p:pic>
        <p:nvPicPr>
          <p:cNvPr id="24" name="Picture 23" descr="天津大学.png">
            <a:extLst>
              <a:ext uri="{FF2B5EF4-FFF2-40B4-BE49-F238E27FC236}">
                <a16:creationId xmlns:a16="http://schemas.microsoft.com/office/drawing/2014/main" id="{3067F6E1-EFE6-CCC0-FC9E-76E3253AD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308" y="645619"/>
            <a:ext cx="1672932" cy="512201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8C8F2139-AEB5-3436-91EC-2323B7C447AB}"/>
              </a:ext>
            </a:extLst>
          </p:cNvPr>
          <p:cNvSpPr txBox="1"/>
          <p:nvPr/>
        </p:nvSpPr>
        <p:spPr>
          <a:xfrm>
            <a:off x="6547757" y="397328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1A3259D-CA8C-EFF9-83CE-CA131045BFB2}"/>
              </a:ext>
            </a:extLst>
          </p:cNvPr>
          <p:cNvSpPr txBox="1"/>
          <p:nvPr/>
        </p:nvSpPr>
        <p:spPr>
          <a:xfrm>
            <a:off x="347160" y="460953"/>
            <a:ext cx="171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最优策略推导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E61BB7-0CE9-530E-C95D-06ECA4AF1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29" y="2260469"/>
            <a:ext cx="10227129" cy="13230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D6B862-D570-D8DD-005C-A420C52FF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68" y="901719"/>
            <a:ext cx="9330240" cy="81429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BA0AA35-B2A0-905F-E429-9871B5BB246C}"/>
              </a:ext>
            </a:extLst>
          </p:cNvPr>
          <p:cNvSpPr txBox="1"/>
          <p:nvPr/>
        </p:nvSpPr>
        <p:spPr>
          <a:xfrm>
            <a:off x="452468" y="172623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约束优化问题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ABF389A-8FB8-FF83-597A-DB65E1631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29" y="3697385"/>
            <a:ext cx="9192986" cy="75787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765BDC7-6E36-2EF0-1F46-5CF82FE05323}"/>
              </a:ext>
            </a:extLst>
          </p:cNvPr>
          <p:cNvSpPr txBox="1"/>
          <p:nvPr/>
        </p:nvSpPr>
        <p:spPr>
          <a:xfrm>
            <a:off x="9484771" y="3896669"/>
            <a:ext cx="82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=0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E4379F5-D8DD-8B70-A847-77D7B070A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131" y="4417133"/>
            <a:ext cx="6827307" cy="98234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BB33E2A-D6D1-62A6-5770-830560065E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41" y="5564256"/>
            <a:ext cx="5338840" cy="62102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88A635AD-2F78-22A8-3055-4497222CF25C}"/>
              </a:ext>
            </a:extLst>
          </p:cNvPr>
          <p:cNvSpPr txBox="1"/>
          <p:nvPr/>
        </p:nvSpPr>
        <p:spPr>
          <a:xfrm>
            <a:off x="5921555" y="569010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极值点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BEC8B920-F552-CCAA-8C0E-BE2B22BEE8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6438" y="5635602"/>
            <a:ext cx="2129995" cy="5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1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57015-C726-5F61-D66B-5200C893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淘宝-想搞设计PPT(倒卖必究)-18">
            <a:extLst>
              <a:ext uri="{FF2B5EF4-FFF2-40B4-BE49-F238E27FC236}">
                <a16:creationId xmlns:a16="http://schemas.microsoft.com/office/drawing/2014/main" id="{81761817-90A0-2F96-C972-77279595294E}"/>
              </a:ext>
            </a:extLst>
          </p:cNvPr>
          <p:cNvSpPr/>
          <p:nvPr/>
        </p:nvSpPr>
        <p:spPr>
          <a:xfrm>
            <a:off x="0" y="-28448"/>
            <a:ext cx="12192000" cy="6858000"/>
          </a:xfrm>
          <a:prstGeom prst="rect">
            <a:avLst/>
          </a:prstGeom>
          <a:solidFill>
            <a:srgbClr val="0D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淘宝-想搞设计PPT(倒卖必究)-19">
            <a:extLst>
              <a:ext uri="{FF2B5EF4-FFF2-40B4-BE49-F238E27FC236}">
                <a16:creationId xmlns:a16="http://schemas.microsoft.com/office/drawing/2014/main" id="{B1D26194-16C5-C4E4-6877-135E594BCC70}"/>
              </a:ext>
            </a:extLst>
          </p:cNvPr>
          <p:cNvSpPr/>
          <p:nvPr/>
        </p:nvSpPr>
        <p:spPr>
          <a:xfrm>
            <a:off x="198801" y="279715"/>
            <a:ext cx="11646039" cy="6241673"/>
          </a:xfrm>
          <a:prstGeom prst="roundRect">
            <a:avLst>
              <a:gd name="adj" fmla="val 37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引理 </a:t>
            </a:r>
            <a:r>
              <a:rPr lang="en-US" altLang="zh-CN"/>
              <a:t>3.1.</a:t>
            </a:r>
            <a:endParaRPr lang="en-US" dirty="0"/>
          </a:p>
        </p:txBody>
      </p:sp>
      <p:pic>
        <p:nvPicPr>
          <p:cNvPr id="24" name="Picture 23" descr="天津大学.png">
            <a:extLst>
              <a:ext uri="{FF2B5EF4-FFF2-40B4-BE49-F238E27FC236}">
                <a16:creationId xmlns:a16="http://schemas.microsoft.com/office/drawing/2014/main" id="{07617AFE-111D-E0AA-542B-2A798651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7308" y="645619"/>
            <a:ext cx="1672932" cy="512201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975B0DA7-C17C-91CE-E446-EE8E248ECAD8}"/>
              </a:ext>
            </a:extLst>
          </p:cNvPr>
          <p:cNvSpPr txBox="1"/>
          <p:nvPr/>
        </p:nvSpPr>
        <p:spPr>
          <a:xfrm>
            <a:off x="6547757" y="397328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317F05-82CF-E3D2-DC46-9D4F98620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86" y="826438"/>
            <a:ext cx="8014160" cy="9097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C3447E-D784-968E-E5E1-A65ADCF1E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818" y="1801013"/>
            <a:ext cx="5964628" cy="10801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F281F0-F942-336C-25BA-4C8EE721B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60" y="2997519"/>
            <a:ext cx="10362017" cy="557690"/>
          </a:xfrm>
          <a:prstGeom prst="rect">
            <a:avLst/>
          </a:prstGeom>
        </p:spPr>
      </p:pic>
      <p:sp>
        <p:nvSpPr>
          <p:cNvPr id="15" name="箭头: 右弧形 14">
            <a:extLst>
              <a:ext uri="{FF2B5EF4-FFF2-40B4-BE49-F238E27FC236}">
                <a16:creationId xmlns:a16="http://schemas.microsoft.com/office/drawing/2014/main" id="{BD816558-BFBA-6CF3-617F-8CF00B6F83DA}"/>
              </a:ext>
            </a:extLst>
          </p:cNvPr>
          <p:cNvSpPr/>
          <p:nvPr/>
        </p:nvSpPr>
        <p:spPr>
          <a:xfrm>
            <a:off x="8347228" y="1395700"/>
            <a:ext cx="476546" cy="1098985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0BEB101-830E-AC06-CA33-6AA31BC8F50F}"/>
              </a:ext>
            </a:extLst>
          </p:cNvPr>
          <p:cNvSpPr txBox="1"/>
          <p:nvPr/>
        </p:nvSpPr>
        <p:spPr>
          <a:xfrm>
            <a:off x="347160" y="378862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把目标函数形式化为约束优化问题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D6E0A97-8B76-5E1B-C19E-69C8A93B9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86" y="4343774"/>
            <a:ext cx="9299667" cy="6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83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421</Words>
  <Application>Microsoft Office PowerPoint</Application>
  <PresentationFormat>宽屏</PresentationFormat>
  <Paragraphs>61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黑体</vt:lpstr>
      <vt:lpstr>Times New Roman</vt:lpstr>
      <vt:lpstr>Arial</vt:lpstr>
      <vt:lpstr>宋体</vt:lpstr>
      <vt:lpstr>Cambria Math</vt:lpstr>
      <vt:lpstr>等线 Light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淘宝店铺:想搞设计</dc:title>
  <dc:subject>淘宝店铺:想搞设计</dc:subject>
  <dc:creator>淘宝店铺:想搞设计</dc:creator>
  <cp:keywords>淘宝店铺:想搞设计</cp:keywords>
  <dc:description>淘宝店铺:想搞设计</dc:description>
  <cp:lastModifiedBy>环宇 成</cp:lastModifiedBy>
  <cp:revision>34</cp:revision>
  <dcterms:created xsi:type="dcterms:W3CDTF">2020-07-29T06:33:00Z</dcterms:created>
  <dcterms:modified xsi:type="dcterms:W3CDTF">2025-12-04T23:56:07Z</dcterms:modified>
  <cp:category>淘宝店铺:想搞设计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