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311" r:id="rId3"/>
    <p:sldId id="325" r:id="rId4"/>
    <p:sldId id="319" r:id="rId5"/>
    <p:sldId id="293" r:id="rId6"/>
    <p:sldId id="263" r:id="rId7"/>
    <p:sldId id="317" r:id="rId8"/>
    <p:sldId id="307" r:id="rId9"/>
    <p:sldId id="321" r:id="rId10"/>
    <p:sldId id="320" r:id="rId11"/>
    <p:sldId id="322" r:id="rId12"/>
    <p:sldId id="324" r:id="rId13"/>
    <p:sldId id="32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2F5"/>
    <a:srgbClr val="128AE4"/>
    <a:srgbClr val="1183D9"/>
    <a:srgbClr val="B9DEF9"/>
    <a:srgbClr val="FFFFFF"/>
    <a:srgbClr val="67B7F3"/>
    <a:srgbClr val="39A1EF"/>
    <a:srgbClr val="FEF1D6"/>
    <a:srgbClr val="F2B34B"/>
    <a:srgbClr val="107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2" autoAdjust="0"/>
    <p:restoredTop sz="94349" autoAdjust="0"/>
  </p:normalViewPr>
  <p:slideViewPr>
    <p:cSldViewPr snapToGrid="0">
      <p:cViewPr varScale="1">
        <p:scale>
          <a:sx n="85" d="100"/>
          <a:sy n="85" d="100"/>
        </p:scale>
        <p:origin x="88" y="32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天宇 梁" userId="77a1cc2dfe4f4ed1" providerId="LiveId" clId="{3C80A44F-95FD-483A-83D6-0F4FF91768A4}"/>
    <pc:docChg chg="custSel addSld delSld modSld sldOrd">
      <pc:chgData name="天宇 梁" userId="77a1cc2dfe4f4ed1" providerId="LiveId" clId="{3C80A44F-95FD-483A-83D6-0F4FF91768A4}" dt="2026-01-11T00:39:55.685" v="118" actId="20577"/>
      <pc:docMkLst>
        <pc:docMk/>
      </pc:docMkLst>
      <pc:sldChg chg="modSp mod">
        <pc:chgData name="天宇 梁" userId="77a1cc2dfe4f4ed1" providerId="LiveId" clId="{3C80A44F-95FD-483A-83D6-0F4FF91768A4}" dt="2026-01-11T00:39:55.685" v="118" actId="20577"/>
        <pc:sldMkLst>
          <pc:docMk/>
          <pc:sldMk cId="2745577349" sldId="272"/>
        </pc:sldMkLst>
        <pc:spChg chg="mod">
          <ac:chgData name="天宇 梁" userId="77a1cc2dfe4f4ed1" providerId="LiveId" clId="{3C80A44F-95FD-483A-83D6-0F4FF91768A4}" dt="2026-01-11T00:39:55.685" v="118" actId="20577"/>
          <ac:spMkLst>
            <pc:docMk/>
            <pc:sldMk cId="2745577349" sldId="272"/>
            <ac:spMk id="14" creationId="{8B70E763-F5AE-06A4-FC54-A3FAF2320528}"/>
          </ac:spMkLst>
        </pc:spChg>
      </pc:sldChg>
      <pc:sldChg chg="addSp delSp modSp mod">
        <pc:chgData name="天宇 梁" userId="77a1cc2dfe4f4ed1" providerId="LiveId" clId="{3C80A44F-95FD-483A-83D6-0F4FF91768A4}" dt="2026-01-03T04:04:07.061" v="114" actId="1076"/>
        <pc:sldMkLst>
          <pc:docMk/>
          <pc:sldMk cId="3812321180" sldId="293"/>
        </pc:sldMkLst>
        <pc:picChg chg="add mod">
          <ac:chgData name="天宇 梁" userId="77a1cc2dfe4f4ed1" providerId="LiveId" clId="{3C80A44F-95FD-483A-83D6-0F4FF91768A4}" dt="2026-01-03T04:01:25.539" v="99" actId="1076"/>
          <ac:picMkLst>
            <pc:docMk/>
            <pc:sldMk cId="3812321180" sldId="293"/>
            <ac:picMk id="10" creationId="{63DF292A-9307-6477-E410-994076129093}"/>
          </ac:picMkLst>
        </pc:picChg>
        <pc:picChg chg="mod modCrop">
          <ac:chgData name="天宇 梁" userId="77a1cc2dfe4f4ed1" providerId="LiveId" clId="{3C80A44F-95FD-483A-83D6-0F4FF91768A4}" dt="2026-01-03T04:00:36.722" v="89" actId="1076"/>
          <ac:picMkLst>
            <pc:docMk/>
            <pc:sldMk cId="3812321180" sldId="293"/>
            <ac:picMk id="14" creationId="{0CB6CB14-C2C0-BBA1-79E5-FF283FE25CB5}"/>
          </ac:picMkLst>
        </pc:picChg>
        <pc:picChg chg="add mod modCrop">
          <ac:chgData name="天宇 梁" userId="77a1cc2dfe4f4ed1" providerId="LiveId" clId="{3C80A44F-95FD-483A-83D6-0F4FF91768A4}" dt="2026-01-03T04:01:47.777" v="104" actId="1076"/>
          <ac:picMkLst>
            <pc:docMk/>
            <pc:sldMk cId="3812321180" sldId="293"/>
            <ac:picMk id="20" creationId="{3E327AD5-E4C0-4312-89C0-D9E8023BA63B}"/>
          </ac:picMkLst>
        </pc:picChg>
        <pc:picChg chg="add mod">
          <ac:chgData name="天宇 梁" userId="77a1cc2dfe4f4ed1" providerId="LiveId" clId="{3C80A44F-95FD-483A-83D6-0F4FF91768A4}" dt="2026-01-03T04:04:07.061" v="114" actId="1076"/>
          <ac:picMkLst>
            <pc:docMk/>
            <pc:sldMk cId="3812321180" sldId="293"/>
            <ac:picMk id="24" creationId="{DA8D0DE2-20D6-4543-6487-420EEC44B891}"/>
          </ac:picMkLst>
        </pc:picChg>
      </pc:sldChg>
      <pc:sldChg chg="addSp delSp modSp mod">
        <pc:chgData name="天宇 梁" userId="77a1cc2dfe4f4ed1" providerId="LiveId" clId="{3C80A44F-95FD-483A-83D6-0F4FF91768A4}" dt="2026-01-03T03:35:45.683" v="14" actId="1076"/>
        <pc:sldMkLst>
          <pc:docMk/>
          <pc:sldMk cId="3650753478" sldId="311"/>
        </pc:sldMkLst>
      </pc:sldChg>
      <pc:sldChg chg="delSp modSp add mod ord">
        <pc:chgData name="天宇 梁" userId="77a1cc2dfe4f4ed1" providerId="LiveId" clId="{3C80A44F-95FD-483A-83D6-0F4FF91768A4}" dt="2026-01-03T03:59:34.078" v="82"/>
        <pc:sldMkLst>
          <pc:docMk/>
          <pc:sldMk cId="2464300973" sldId="319"/>
        </pc:sldMkLst>
        <pc:picChg chg="mod">
          <ac:chgData name="天宇 梁" userId="77a1cc2dfe4f4ed1" providerId="LiveId" clId="{3C80A44F-95FD-483A-83D6-0F4FF91768A4}" dt="2026-01-03T03:59:25.127" v="80" actId="1076"/>
          <ac:picMkLst>
            <pc:docMk/>
            <pc:sldMk cId="2464300973" sldId="319"/>
            <ac:picMk id="14" creationId="{E4C996CA-8B99-172D-C613-45CE19A5DE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3AA8B-363B-4021-9840-DDA239DD6324}" type="datetimeFigureOut">
              <a:rPr lang="zh-CN" altLang="en-US" smtClean="0"/>
              <a:t>2026-01-11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064FC-9C00-4123-9402-6E73F08A0A96}" type="slidenum">
              <a:rPr lang="zh-CN" altLang="en-US" smtClean="0"/>
              <a:t>‹#›</a:t>
            </a:fld>
            <a:endParaRPr lang="zh-CN" altLang="en-US"/>
          </a:p>
        </p:txBody>
      </p:sp>
    </p:spTree>
    <p:extLst>
      <p:ext uri="{BB962C8B-B14F-4D97-AF65-F5344CB8AC3E}">
        <p14:creationId xmlns:p14="http://schemas.microsoft.com/office/powerpoint/2010/main" val="297881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A064FC-9C00-4123-9402-6E73F08A0A96}" type="slidenum">
              <a:rPr lang="zh-CN" altLang="en-US" smtClean="0"/>
              <a:t>2</a:t>
            </a:fld>
            <a:endParaRPr lang="zh-CN" altLang="en-US"/>
          </a:p>
        </p:txBody>
      </p:sp>
    </p:spTree>
    <p:extLst>
      <p:ext uri="{BB962C8B-B14F-4D97-AF65-F5344CB8AC3E}">
        <p14:creationId xmlns:p14="http://schemas.microsoft.com/office/powerpoint/2010/main" val="107991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A064FC-9C00-4123-9402-6E73F08A0A96}" type="slidenum">
              <a:rPr lang="zh-CN" altLang="en-US" smtClean="0"/>
              <a:t>3</a:t>
            </a:fld>
            <a:endParaRPr lang="zh-CN" altLang="en-US"/>
          </a:p>
        </p:txBody>
      </p:sp>
    </p:spTree>
    <p:extLst>
      <p:ext uri="{BB962C8B-B14F-4D97-AF65-F5344CB8AC3E}">
        <p14:creationId xmlns:p14="http://schemas.microsoft.com/office/powerpoint/2010/main" val="320962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38529B-C311-EE2C-B061-2F1E0C89013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9D9BC4-12B1-5D01-2445-B535F03E9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1EB9AD4-C98A-18FA-5BC3-9A1FD7BEACC6}"/>
              </a:ext>
            </a:extLst>
          </p:cNvPr>
          <p:cNvSpPr>
            <a:spLocks noGrp="1"/>
          </p:cNvSpPr>
          <p:nvPr>
            <p:ph type="dt" sz="half" idx="10"/>
          </p:nvPr>
        </p:nvSpPr>
        <p:spPr/>
        <p:txBody>
          <a:bodyPr/>
          <a:lstStyle/>
          <a:p>
            <a:fld id="{16422DC6-D900-49AA-8F44-079EC923E675}" type="datetime1">
              <a:rPr lang="zh-CN" altLang="en-US" smtClean="0"/>
              <a:t>2026-01-11</a:t>
            </a:fld>
            <a:endParaRPr lang="zh-CN" altLang="en-US"/>
          </a:p>
        </p:txBody>
      </p:sp>
      <p:sp>
        <p:nvSpPr>
          <p:cNvPr id="5" name="页脚占位符 4">
            <a:extLst>
              <a:ext uri="{FF2B5EF4-FFF2-40B4-BE49-F238E27FC236}">
                <a16:creationId xmlns:a16="http://schemas.microsoft.com/office/drawing/2014/main" id="{AE668BBA-23D9-A91B-0880-87E0CB3C65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65BD50-F0C4-B552-81B2-E328D46664DD}"/>
              </a:ext>
            </a:extLst>
          </p:cNvPr>
          <p:cNvSpPr>
            <a:spLocks noGrp="1"/>
          </p:cNvSpPr>
          <p:nvPr>
            <p:ph type="sldNum" sz="quarter" idx="12"/>
          </p:nvPr>
        </p:nvSpPr>
        <p:spPr/>
        <p:txBody>
          <a:bodyPr/>
          <a:lstStyle/>
          <a:p>
            <a:fld id="{74324561-209E-4364-B6B4-6C6B164D1F36}" type="slidenum">
              <a:rPr lang="zh-CN" altLang="en-US" smtClean="0"/>
              <a:t>‹#›</a:t>
            </a:fld>
            <a:endParaRPr lang="zh-CN" altLang="en-US" dirty="0"/>
          </a:p>
        </p:txBody>
      </p:sp>
    </p:spTree>
    <p:extLst>
      <p:ext uri="{BB962C8B-B14F-4D97-AF65-F5344CB8AC3E}">
        <p14:creationId xmlns:p14="http://schemas.microsoft.com/office/powerpoint/2010/main" val="299729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103B0-3B35-17F8-F8C8-FAF83A54C04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A06239-878E-AC7D-B883-38F9D87EE96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69C1AD-5104-DB21-9AF1-A71498DDCD4D}"/>
              </a:ext>
            </a:extLst>
          </p:cNvPr>
          <p:cNvSpPr>
            <a:spLocks noGrp="1"/>
          </p:cNvSpPr>
          <p:nvPr>
            <p:ph type="dt" sz="half" idx="10"/>
          </p:nvPr>
        </p:nvSpPr>
        <p:spPr/>
        <p:txBody>
          <a:bodyPr/>
          <a:lstStyle/>
          <a:p>
            <a:fld id="{4F8B357B-CDC7-4774-9B57-8D75B52ACC51}" type="datetime1">
              <a:rPr lang="zh-CN" altLang="en-US" smtClean="0"/>
              <a:t>2026-01-11</a:t>
            </a:fld>
            <a:endParaRPr lang="zh-CN" altLang="en-US"/>
          </a:p>
        </p:txBody>
      </p:sp>
      <p:sp>
        <p:nvSpPr>
          <p:cNvPr id="5" name="页脚占位符 4">
            <a:extLst>
              <a:ext uri="{FF2B5EF4-FFF2-40B4-BE49-F238E27FC236}">
                <a16:creationId xmlns:a16="http://schemas.microsoft.com/office/drawing/2014/main" id="{B7059868-DDBB-C9A9-B4FD-323855B521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0E7CE9-7A82-E6FA-42DC-916C80C2C17F}"/>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429194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DBF9B5-B8E2-2605-87B3-5AE415C44B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5FBBE56-AC60-F7BB-F592-BF8FD211324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282026-70B3-4C24-3B8F-8440EB83F921}"/>
              </a:ext>
            </a:extLst>
          </p:cNvPr>
          <p:cNvSpPr>
            <a:spLocks noGrp="1"/>
          </p:cNvSpPr>
          <p:nvPr>
            <p:ph type="dt" sz="half" idx="10"/>
          </p:nvPr>
        </p:nvSpPr>
        <p:spPr/>
        <p:txBody>
          <a:bodyPr/>
          <a:lstStyle/>
          <a:p>
            <a:fld id="{7B91FAFA-9B9B-455A-B54C-BF1972C5ED13}" type="datetime1">
              <a:rPr lang="zh-CN" altLang="en-US" smtClean="0"/>
              <a:t>2026-01-11</a:t>
            </a:fld>
            <a:endParaRPr lang="zh-CN" altLang="en-US"/>
          </a:p>
        </p:txBody>
      </p:sp>
      <p:sp>
        <p:nvSpPr>
          <p:cNvPr id="5" name="页脚占位符 4">
            <a:extLst>
              <a:ext uri="{FF2B5EF4-FFF2-40B4-BE49-F238E27FC236}">
                <a16:creationId xmlns:a16="http://schemas.microsoft.com/office/drawing/2014/main" id="{C8208868-0002-A742-2230-90AB57CCF8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DC1186-3C59-4CD1-0155-E56B0C2CF4B2}"/>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90895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B268F9-C928-ED56-6F45-8E9234503B3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D8817D-761A-0EC7-5B7E-5C128B4447B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71F610-D7E4-1B88-2A25-4BF0F5918DB1}"/>
              </a:ext>
            </a:extLst>
          </p:cNvPr>
          <p:cNvSpPr>
            <a:spLocks noGrp="1"/>
          </p:cNvSpPr>
          <p:nvPr>
            <p:ph type="dt" sz="half" idx="10"/>
          </p:nvPr>
        </p:nvSpPr>
        <p:spPr/>
        <p:txBody>
          <a:bodyPr/>
          <a:lstStyle/>
          <a:p>
            <a:fld id="{E0DCD764-DC3C-4917-88DA-09BD8FB93FA0}" type="datetime1">
              <a:rPr lang="zh-CN" altLang="en-US" smtClean="0"/>
              <a:t>2026-01-11</a:t>
            </a:fld>
            <a:endParaRPr lang="zh-CN" altLang="en-US"/>
          </a:p>
        </p:txBody>
      </p:sp>
      <p:sp>
        <p:nvSpPr>
          <p:cNvPr id="5" name="页脚占位符 4">
            <a:extLst>
              <a:ext uri="{FF2B5EF4-FFF2-40B4-BE49-F238E27FC236}">
                <a16:creationId xmlns:a16="http://schemas.microsoft.com/office/drawing/2014/main" id="{D04AA824-119A-8161-421D-BFCC02AAF9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90C95B-322B-2C81-B920-51D27AC6D788}"/>
              </a:ext>
            </a:extLst>
          </p:cNvPr>
          <p:cNvSpPr>
            <a:spLocks noGrp="1"/>
          </p:cNvSpPr>
          <p:nvPr>
            <p:ph type="sldNum" sz="quarter" idx="12"/>
          </p:nvPr>
        </p:nvSpPr>
        <p:spPr/>
        <p:txBody>
          <a:bodyPr/>
          <a:lstStyle>
            <a:lvl1pPr>
              <a:defRPr sz="1200" b="0">
                <a:solidFill>
                  <a:schemeClr val="tx1"/>
                </a:solidFill>
              </a:defRPr>
            </a:lvl1pPr>
          </a:lstStyle>
          <a:p>
            <a:fld id="{74324561-209E-4364-B6B4-6C6B164D1F36}" type="slidenum">
              <a:rPr kumimoji="0" lang="zh-CN" altLang="en-US" sz="2400" b="1" i="0" u="none" strike="noStrike" kern="1200" cap="none" spc="0" normalizeH="0" baseline="0" noProof="0" smtClean="0">
                <a:ln>
                  <a:noFill/>
                </a:ln>
                <a:solidFill>
                  <a:srgbClr val="4472C4">
                    <a:lumMod val="40000"/>
                    <a:lumOff val="60000"/>
                  </a:srgbClr>
                </a:solidFill>
                <a:effectLst/>
                <a:uLnTx/>
                <a:uFillTx/>
                <a:latin typeface="幼圆" panose="02010509060101010101" pitchFamily="49" charset="-122"/>
                <a:ea typeface="幼圆" panose="020105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zh-CN" altLang="en-US" dirty="0"/>
          </a:p>
        </p:txBody>
      </p:sp>
    </p:spTree>
    <p:extLst>
      <p:ext uri="{BB962C8B-B14F-4D97-AF65-F5344CB8AC3E}">
        <p14:creationId xmlns:p14="http://schemas.microsoft.com/office/powerpoint/2010/main" val="134426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341CC8-931D-9157-B116-DBD8B1E7E6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0E89435-0D7B-CA2A-5F1E-1E6D6D59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701EC28-0FAA-FC06-C30F-2558D9166D6C}"/>
              </a:ext>
            </a:extLst>
          </p:cNvPr>
          <p:cNvSpPr>
            <a:spLocks noGrp="1"/>
          </p:cNvSpPr>
          <p:nvPr>
            <p:ph type="dt" sz="half" idx="10"/>
          </p:nvPr>
        </p:nvSpPr>
        <p:spPr/>
        <p:txBody>
          <a:bodyPr/>
          <a:lstStyle/>
          <a:p>
            <a:fld id="{F42B3468-921B-421D-B9C2-ED39EFE84757}" type="datetime1">
              <a:rPr lang="zh-CN" altLang="en-US" smtClean="0"/>
              <a:t>2026-01-11</a:t>
            </a:fld>
            <a:endParaRPr lang="zh-CN" altLang="en-US"/>
          </a:p>
        </p:txBody>
      </p:sp>
      <p:sp>
        <p:nvSpPr>
          <p:cNvPr id="5" name="页脚占位符 4">
            <a:extLst>
              <a:ext uri="{FF2B5EF4-FFF2-40B4-BE49-F238E27FC236}">
                <a16:creationId xmlns:a16="http://schemas.microsoft.com/office/drawing/2014/main" id="{3B7C805F-5048-C76E-712D-4B30170B29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FD859A-77E6-6717-8CC0-612575B8352E}"/>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172970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D18F16-76F4-2E30-8741-6CAB43C0D60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F474FD-A6F3-0F6C-9336-FC79348BF1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38CE71B-5939-0D07-0DEF-F90047B5F5A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BCDDAC-0D91-E49B-1C00-096D1A36F87E}"/>
              </a:ext>
            </a:extLst>
          </p:cNvPr>
          <p:cNvSpPr>
            <a:spLocks noGrp="1"/>
          </p:cNvSpPr>
          <p:nvPr>
            <p:ph type="dt" sz="half" idx="10"/>
          </p:nvPr>
        </p:nvSpPr>
        <p:spPr/>
        <p:txBody>
          <a:bodyPr/>
          <a:lstStyle/>
          <a:p>
            <a:fld id="{34824F4E-9CB6-4E95-91D2-EA9B217C8457}" type="datetime1">
              <a:rPr lang="zh-CN" altLang="en-US" smtClean="0"/>
              <a:t>2026-01-11</a:t>
            </a:fld>
            <a:endParaRPr lang="zh-CN" altLang="en-US"/>
          </a:p>
        </p:txBody>
      </p:sp>
      <p:sp>
        <p:nvSpPr>
          <p:cNvPr id="6" name="页脚占位符 5">
            <a:extLst>
              <a:ext uri="{FF2B5EF4-FFF2-40B4-BE49-F238E27FC236}">
                <a16:creationId xmlns:a16="http://schemas.microsoft.com/office/drawing/2014/main" id="{7F6D838B-32B1-9DD0-4778-739C177E35A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C347C6-E158-2089-7746-C06026A2A765}"/>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361200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C1A105-7949-E2B7-1C63-D667A83DBF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2CBC91-2390-9F7B-9EF9-0A6C299F7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3BB3CEB-E58D-88A1-3F2E-F60B8B8B3C4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DE01B56-7262-E2CA-A577-CD231B05D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631ADDC-1399-80D0-FE28-03A719689FD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54CDAA0-EC99-FE8D-FD1F-7C45E3416A41}"/>
              </a:ext>
            </a:extLst>
          </p:cNvPr>
          <p:cNvSpPr>
            <a:spLocks noGrp="1"/>
          </p:cNvSpPr>
          <p:nvPr>
            <p:ph type="dt" sz="half" idx="10"/>
          </p:nvPr>
        </p:nvSpPr>
        <p:spPr/>
        <p:txBody>
          <a:bodyPr/>
          <a:lstStyle/>
          <a:p>
            <a:fld id="{612E71B1-B8D2-4FD0-8AF3-AC1F75231EEE}" type="datetime1">
              <a:rPr lang="zh-CN" altLang="en-US" smtClean="0"/>
              <a:t>2026-01-11</a:t>
            </a:fld>
            <a:endParaRPr lang="zh-CN" altLang="en-US"/>
          </a:p>
        </p:txBody>
      </p:sp>
      <p:sp>
        <p:nvSpPr>
          <p:cNvPr id="8" name="页脚占位符 7">
            <a:extLst>
              <a:ext uri="{FF2B5EF4-FFF2-40B4-BE49-F238E27FC236}">
                <a16:creationId xmlns:a16="http://schemas.microsoft.com/office/drawing/2014/main" id="{F436AE5A-BAFE-A044-7D73-4159D20525C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24F83C8-27E4-990B-2804-CD4354A9484B}"/>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418775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CE18A-297A-7B3B-A9CD-F11A841F506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C17112B-C8E3-D931-DB82-B22AC637C11C}"/>
              </a:ext>
            </a:extLst>
          </p:cNvPr>
          <p:cNvSpPr>
            <a:spLocks noGrp="1"/>
          </p:cNvSpPr>
          <p:nvPr>
            <p:ph type="dt" sz="half" idx="10"/>
          </p:nvPr>
        </p:nvSpPr>
        <p:spPr/>
        <p:txBody>
          <a:bodyPr/>
          <a:lstStyle/>
          <a:p>
            <a:fld id="{621C21F1-6FB0-4808-A928-9C7C62F465EB}" type="datetime1">
              <a:rPr lang="zh-CN" altLang="en-US" smtClean="0"/>
              <a:t>2026-01-11</a:t>
            </a:fld>
            <a:endParaRPr lang="zh-CN" altLang="en-US"/>
          </a:p>
        </p:txBody>
      </p:sp>
      <p:sp>
        <p:nvSpPr>
          <p:cNvPr id="4" name="页脚占位符 3">
            <a:extLst>
              <a:ext uri="{FF2B5EF4-FFF2-40B4-BE49-F238E27FC236}">
                <a16:creationId xmlns:a16="http://schemas.microsoft.com/office/drawing/2014/main" id="{E739E61F-4F7E-49C9-6AC7-A30AD3EFF0A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505E88-E5DF-610A-68EC-41CDE57CB4C5}"/>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366872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3F065A-F572-5EE0-CADE-B089BDC72877}"/>
              </a:ext>
            </a:extLst>
          </p:cNvPr>
          <p:cNvSpPr>
            <a:spLocks noGrp="1"/>
          </p:cNvSpPr>
          <p:nvPr>
            <p:ph type="dt" sz="half" idx="10"/>
          </p:nvPr>
        </p:nvSpPr>
        <p:spPr/>
        <p:txBody>
          <a:bodyPr/>
          <a:lstStyle/>
          <a:p>
            <a:fld id="{0FFA5C67-BB9B-40BD-8841-1B72113577F9}" type="datetime1">
              <a:rPr lang="zh-CN" altLang="en-US" smtClean="0"/>
              <a:t>2026-01-11</a:t>
            </a:fld>
            <a:endParaRPr lang="zh-CN" altLang="en-US"/>
          </a:p>
        </p:txBody>
      </p:sp>
      <p:sp>
        <p:nvSpPr>
          <p:cNvPr id="3" name="页脚占位符 2">
            <a:extLst>
              <a:ext uri="{FF2B5EF4-FFF2-40B4-BE49-F238E27FC236}">
                <a16:creationId xmlns:a16="http://schemas.microsoft.com/office/drawing/2014/main" id="{1CDECCEB-6015-FC68-9F4D-115BD3F6229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83B8069-33A4-BDC6-4112-9A0B3C65BE7A}"/>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183606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9D3A87-D9E2-A635-7CC6-369CE183A2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D34426-9777-98CA-4824-D2CD49867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B239A7B-B543-029A-D4DA-67EE65381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393096-51DF-53E1-2C39-C484915218C4}"/>
              </a:ext>
            </a:extLst>
          </p:cNvPr>
          <p:cNvSpPr>
            <a:spLocks noGrp="1"/>
          </p:cNvSpPr>
          <p:nvPr>
            <p:ph type="dt" sz="half" idx="10"/>
          </p:nvPr>
        </p:nvSpPr>
        <p:spPr/>
        <p:txBody>
          <a:bodyPr/>
          <a:lstStyle/>
          <a:p>
            <a:fld id="{BE066912-187D-48EA-B62C-1213674F81B4}" type="datetime1">
              <a:rPr lang="zh-CN" altLang="en-US" smtClean="0"/>
              <a:t>2026-01-11</a:t>
            </a:fld>
            <a:endParaRPr lang="zh-CN" altLang="en-US"/>
          </a:p>
        </p:txBody>
      </p:sp>
      <p:sp>
        <p:nvSpPr>
          <p:cNvPr id="6" name="页脚占位符 5">
            <a:extLst>
              <a:ext uri="{FF2B5EF4-FFF2-40B4-BE49-F238E27FC236}">
                <a16:creationId xmlns:a16="http://schemas.microsoft.com/office/drawing/2014/main" id="{253B3B1D-21D8-C00C-0452-FF4556699E3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9E80FB-F65E-AA5A-970F-CDE0D0F0BA7E}"/>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206209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E677D7-7119-5C1A-A142-D2CBB40924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E00F81-FC39-458B-94A3-B6B0C4F0C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E525BE3-D396-A5CC-AE4E-47F89A234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704226F-07AD-FF17-3880-92E9EE5D5CC9}"/>
              </a:ext>
            </a:extLst>
          </p:cNvPr>
          <p:cNvSpPr>
            <a:spLocks noGrp="1"/>
          </p:cNvSpPr>
          <p:nvPr>
            <p:ph type="dt" sz="half" idx="10"/>
          </p:nvPr>
        </p:nvSpPr>
        <p:spPr/>
        <p:txBody>
          <a:bodyPr/>
          <a:lstStyle/>
          <a:p>
            <a:fld id="{F4BEB41B-764F-4F1B-A084-6E6AF5F52C37}" type="datetime1">
              <a:rPr lang="zh-CN" altLang="en-US" smtClean="0"/>
              <a:t>2026-01-11</a:t>
            </a:fld>
            <a:endParaRPr lang="zh-CN" altLang="en-US"/>
          </a:p>
        </p:txBody>
      </p:sp>
      <p:sp>
        <p:nvSpPr>
          <p:cNvPr id="6" name="页脚占位符 5">
            <a:extLst>
              <a:ext uri="{FF2B5EF4-FFF2-40B4-BE49-F238E27FC236}">
                <a16:creationId xmlns:a16="http://schemas.microsoft.com/office/drawing/2014/main" id="{A50BA00C-24A4-32A0-6061-05AA9A6244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3D42D1-6EDA-017C-68C5-9A54AC9A9618}"/>
              </a:ext>
            </a:extLst>
          </p:cNvPr>
          <p:cNvSpPr>
            <a:spLocks noGrp="1"/>
          </p:cNvSpPr>
          <p:nvPr>
            <p:ph type="sldNum" sz="quarter" idx="12"/>
          </p:nvPr>
        </p:nvSpPr>
        <p:spPr/>
        <p:txBody>
          <a:bodyPr/>
          <a:lstStyle/>
          <a:p>
            <a:fld id="{74324561-209E-4364-B6B4-6C6B164D1F36}" type="slidenum">
              <a:rPr lang="zh-CN" altLang="en-US" smtClean="0"/>
              <a:t>‹#›</a:t>
            </a:fld>
            <a:endParaRPr lang="zh-CN" altLang="en-US"/>
          </a:p>
        </p:txBody>
      </p:sp>
    </p:spTree>
    <p:extLst>
      <p:ext uri="{BB962C8B-B14F-4D97-AF65-F5344CB8AC3E}">
        <p14:creationId xmlns:p14="http://schemas.microsoft.com/office/powerpoint/2010/main" val="28160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00D5DEB-5793-6AFD-676C-16AEBAD16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01E9DB1-D8B8-D340-43BE-64AEB0252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8075E6-6FFD-7659-1003-B8EDFCF11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87B29-04AC-4772-AB3F-691B5926F2BC}" type="datetime1">
              <a:rPr lang="zh-CN" altLang="en-US" smtClean="0"/>
              <a:t>2026-01-11</a:t>
            </a:fld>
            <a:endParaRPr lang="zh-CN" altLang="en-US"/>
          </a:p>
        </p:txBody>
      </p:sp>
      <p:sp>
        <p:nvSpPr>
          <p:cNvPr id="5" name="页脚占位符 4">
            <a:extLst>
              <a:ext uri="{FF2B5EF4-FFF2-40B4-BE49-F238E27FC236}">
                <a16:creationId xmlns:a16="http://schemas.microsoft.com/office/drawing/2014/main" id="{05E3478A-3701-7E33-0073-3A6D4DB45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76A5029-30BE-1163-4AD3-40FB8F9C7929}"/>
              </a:ext>
            </a:extLst>
          </p:cNvPr>
          <p:cNvSpPr>
            <a:spLocks noGrp="1"/>
          </p:cNvSpPr>
          <p:nvPr>
            <p:ph type="sldNum" sz="quarter" idx="4"/>
          </p:nvPr>
        </p:nvSpPr>
        <p:spPr>
          <a:xfrm>
            <a:off x="8980990" y="6356350"/>
            <a:ext cx="2743200" cy="365125"/>
          </a:xfrm>
          <a:prstGeom prst="rect">
            <a:avLst/>
          </a:prstGeom>
        </p:spPr>
        <p:txBody>
          <a:bodyPr vert="horz" lIns="91440" tIns="45720" rIns="91440" bIns="45720" rtlCol="0" anchor="ctr"/>
          <a:lstStyle>
            <a:lvl1pPr algn="r">
              <a:defRPr sz="2400" b="1">
                <a:solidFill>
                  <a:schemeClr val="accent1">
                    <a:lumMod val="40000"/>
                    <a:lumOff val="60000"/>
                  </a:schemeClr>
                </a:solidFill>
                <a:latin typeface="幼圆" panose="02010509060101010101" pitchFamily="49" charset="-122"/>
                <a:ea typeface="幼圆" panose="02010509060101010101" pitchFamily="49" charset="-122"/>
              </a:defRPr>
            </a:lvl1pPr>
          </a:lstStyle>
          <a:p>
            <a:fld id="{74324561-209E-4364-B6B4-6C6B164D1F36}" type="slidenum">
              <a:rPr lang="zh-CN" altLang="en-US" smtClean="0"/>
              <a:pPr/>
              <a:t>‹#›</a:t>
            </a:fld>
            <a:endParaRPr lang="zh-CN" altLang="en-US" dirty="0"/>
          </a:p>
        </p:txBody>
      </p:sp>
    </p:spTree>
    <p:extLst>
      <p:ext uri="{BB962C8B-B14F-4D97-AF65-F5344CB8AC3E}">
        <p14:creationId xmlns:p14="http://schemas.microsoft.com/office/powerpoint/2010/main" val="3268680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6D91E254-6F61-0C86-D239-513F6E89367E}"/>
              </a:ext>
            </a:extLst>
          </p:cNvPr>
          <p:cNvSpPr/>
          <p:nvPr/>
        </p:nvSpPr>
        <p:spPr>
          <a:xfrm rot="10800000">
            <a:off x="0" y="-1187313"/>
            <a:ext cx="12192000" cy="5429283"/>
          </a:xfrm>
          <a:custGeom>
            <a:avLst/>
            <a:gdLst>
              <a:gd name="connsiteX0" fmla="*/ 12192000 w 12192000"/>
              <a:gd name="connsiteY0" fmla="*/ 5429283 h 5429283"/>
              <a:gd name="connsiteX1" fmla="*/ 0 w 12192000"/>
              <a:gd name="connsiteY1" fmla="*/ 5429283 h 5429283"/>
              <a:gd name="connsiteX2" fmla="*/ 0 w 12192000"/>
              <a:gd name="connsiteY2" fmla="*/ 819171 h 5429283"/>
              <a:gd name="connsiteX3" fmla="*/ 819171 w 12192000"/>
              <a:gd name="connsiteY3" fmla="*/ 0 h 5429283"/>
              <a:gd name="connsiteX4" fmla="*/ 12192000 w 12192000"/>
              <a:gd name="connsiteY4" fmla="*/ 0 h 542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429283">
                <a:moveTo>
                  <a:pt x="12192000" y="5429283"/>
                </a:moveTo>
                <a:lnTo>
                  <a:pt x="0" y="5429283"/>
                </a:lnTo>
                <a:lnTo>
                  <a:pt x="0" y="819171"/>
                </a:lnTo>
                <a:cubicBezTo>
                  <a:pt x="0" y="366755"/>
                  <a:pt x="366755" y="0"/>
                  <a:pt x="819171" y="0"/>
                </a:cubicBezTo>
                <a:lnTo>
                  <a:pt x="12192000" y="0"/>
                </a:lnTo>
                <a:close/>
              </a:path>
            </a:pathLst>
          </a:custGeom>
          <a:gradFill flip="none" rotWithShape="1">
            <a:gsLst>
              <a:gs pos="0">
                <a:srgbClr val="128AE4"/>
              </a:gs>
              <a:gs pos="84000">
                <a:srgbClr val="0C589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a:extLst>
              <a:ext uri="{FF2B5EF4-FFF2-40B4-BE49-F238E27FC236}">
                <a16:creationId xmlns:a16="http://schemas.microsoft.com/office/drawing/2014/main" id="{C55DB216-1324-5E44-3CB3-9DBF0B841753}"/>
              </a:ext>
            </a:extLst>
          </p:cNvPr>
          <p:cNvSpPr txBox="1"/>
          <p:nvPr/>
        </p:nvSpPr>
        <p:spPr>
          <a:xfrm>
            <a:off x="414945" y="1623258"/>
            <a:ext cx="11601207" cy="1200329"/>
          </a:xfrm>
          <a:prstGeom prst="rect">
            <a:avLst/>
          </a:prstGeom>
          <a:noFill/>
        </p:spPr>
        <p:txBody>
          <a:bodyPr wrap="square" rtlCol="0">
            <a:spAutoFit/>
          </a:bodyPr>
          <a:lstStyle/>
          <a:p>
            <a:r>
              <a:rPr lang="en-US" altLang="zh-CN" sz="3600" b="1" dirty="0">
                <a:solidFill>
                  <a:schemeClr val="bg1"/>
                </a:solidFill>
                <a:latin typeface="Palatino Linotype" panose="02040502050505030304" pitchFamily="18" charset="0"/>
                <a:ea typeface="黑体" panose="02010609060101010101" pitchFamily="49" charset="-122"/>
              </a:rPr>
              <a:t>Towards Unified Semantic and Controllable Image  Fusion: A Diffusion Transformer Approach</a:t>
            </a:r>
            <a:endParaRPr lang="zh-CN" altLang="en-US" sz="3600" b="1" dirty="0">
              <a:solidFill>
                <a:schemeClr val="bg1"/>
              </a:solidFill>
              <a:latin typeface="Palatino Linotype" panose="02040502050505030304" pitchFamily="18" charset="0"/>
              <a:ea typeface="黑体" panose="02010609060101010101" pitchFamily="49" charset="-122"/>
            </a:endParaRPr>
          </a:p>
        </p:txBody>
      </p:sp>
      <p:pic>
        <p:nvPicPr>
          <p:cNvPr id="13" name="图片 12">
            <a:extLst>
              <a:ext uri="{FF2B5EF4-FFF2-40B4-BE49-F238E27FC236}">
                <a16:creationId xmlns:a16="http://schemas.microsoft.com/office/drawing/2014/main" id="{BFFF1395-D2CC-43CE-76F9-8AB2E7D21622}"/>
              </a:ext>
            </a:extLst>
          </p:cNvPr>
          <p:cNvPicPr>
            <a:picLocks noChangeAspect="1"/>
          </p:cNvPicPr>
          <p:nvPr/>
        </p:nvPicPr>
        <p:blipFill>
          <a:blip r:embed="rId2"/>
          <a:stretch>
            <a:fillRect/>
          </a:stretch>
        </p:blipFill>
        <p:spPr>
          <a:xfrm>
            <a:off x="289450" y="331720"/>
            <a:ext cx="1801631" cy="518593"/>
          </a:xfrm>
          <a:prstGeom prst="rect">
            <a:avLst/>
          </a:prstGeom>
        </p:spPr>
      </p:pic>
      <p:sp>
        <p:nvSpPr>
          <p:cNvPr id="14" name="标题 1">
            <a:extLst>
              <a:ext uri="{FF2B5EF4-FFF2-40B4-BE49-F238E27FC236}">
                <a16:creationId xmlns:a16="http://schemas.microsoft.com/office/drawing/2014/main" id="{8B70E763-F5AE-06A4-FC54-A3FAF2320528}"/>
              </a:ext>
            </a:extLst>
          </p:cNvPr>
          <p:cNvSpPr txBox="1">
            <a:spLocks/>
          </p:cNvSpPr>
          <p:nvPr/>
        </p:nvSpPr>
        <p:spPr>
          <a:xfrm>
            <a:off x="8996776" y="5780020"/>
            <a:ext cx="1520003" cy="850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5000"/>
              </a:lnSpc>
            </a:pP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梁天宇</a:t>
            </a:r>
            <a:endParaRPr lang="en-US" altLang="zh-CN" sz="1800" b="1"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25000"/>
              </a:lnSpc>
            </a:pP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2026/01/11  </a:t>
            </a:r>
            <a:endParaRPr lang="en-US" altLang="zh-CN" sz="1800" b="1" dirty="0">
              <a:latin typeface="宋体" panose="02010600030101010101" pitchFamily="2" charset="-122"/>
              <a:ea typeface="宋体" panose="02010600030101010101" pitchFamily="2" charset="-122"/>
              <a:cs typeface="Times New Roman" panose="02020603050405020304" pitchFamily="18" charset="0"/>
            </a:endParaRPr>
          </a:p>
          <a:p>
            <a:pPr>
              <a:lnSpc>
                <a:spcPct val="135000"/>
              </a:lnSpc>
            </a:pPr>
            <a:endParaRPr lang="zh-CN" altLang="en-US" sz="1600" dirty="0">
              <a:latin typeface="宋体" panose="02010600030101010101" pitchFamily="2" charset="-122"/>
              <a:ea typeface="宋体" panose="02010600030101010101" pitchFamily="2" charset="-122"/>
              <a:cs typeface="Times New Roman" panose="02020603050405020304" pitchFamily="18" charset="0"/>
            </a:endParaRPr>
          </a:p>
        </p:txBody>
      </p:sp>
      <p:cxnSp>
        <p:nvCxnSpPr>
          <p:cNvPr id="15" name="直接连接符 14">
            <a:extLst>
              <a:ext uri="{FF2B5EF4-FFF2-40B4-BE49-F238E27FC236}">
                <a16:creationId xmlns:a16="http://schemas.microsoft.com/office/drawing/2014/main" id="{E827DE5C-0935-86C0-4829-7DF987EED441}"/>
              </a:ext>
            </a:extLst>
          </p:cNvPr>
          <p:cNvCxnSpPr>
            <a:cxnSpLocks/>
          </p:cNvCxnSpPr>
          <p:nvPr/>
        </p:nvCxnSpPr>
        <p:spPr>
          <a:xfrm>
            <a:off x="479411" y="2891928"/>
            <a:ext cx="97557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FC395DCF-2FC4-BC4A-95A9-B70E5A845616}"/>
              </a:ext>
            </a:extLst>
          </p:cNvPr>
          <p:cNvSpPr txBox="1"/>
          <p:nvPr/>
        </p:nvSpPr>
        <p:spPr>
          <a:xfrm>
            <a:off x="9271648" y="3182623"/>
            <a:ext cx="2259799" cy="461665"/>
          </a:xfrm>
          <a:prstGeom prst="rect">
            <a:avLst/>
          </a:prstGeom>
          <a:noFill/>
        </p:spPr>
        <p:txBody>
          <a:bodyPr wrap="square">
            <a:spAutoFit/>
          </a:bodyPr>
          <a:lstStyle/>
          <a:p>
            <a:r>
              <a:rPr lang="en-US" altLang="zh-CN" sz="2400" b="1" i="0" dirty="0">
                <a:solidFill>
                  <a:srgbClr val="7FC2F5"/>
                </a:solidFill>
                <a:effectLst/>
                <a:latin typeface="Palatino Linotype" panose="02040502050505030304" pitchFamily="18" charset="0"/>
              </a:rPr>
              <a:t>TPAMI 2025</a:t>
            </a:r>
            <a:endParaRPr lang="zh-CN" altLang="en-US" sz="2400" b="1" dirty="0">
              <a:solidFill>
                <a:srgbClr val="7FC2F5"/>
              </a:solidFill>
              <a:latin typeface="Palatino Linotype" panose="02040502050505030304" pitchFamily="18" charset="0"/>
            </a:endParaRPr>
          </a:p>
        </p:txBody>
      </p:sp>
      <p:sp>
        <p:nvSpPr>
          <p:cNvPr id="6" name="文本框 5">
            <a:extLst>
              <a:ext uri="{FF2B5EF4-FFF2-40B4-BE49-F238E27FC236}">
                <a16:creationId xmlns:a16="http://schemas.microsoft.com/office/drawing/2014/main" id="{3192103D-07F5-DEB9-E069-D05F2A35F3A0}"/>
              </a:ext>
            </a:extLst>
          </p:cNvPr>
          <p:cNvSpPr txBox="1"/>
          <p:nvPr/>
        </p:nvSpPr>
        <p:spPr>
          <a:xfrm>
            <a:off x="414945" y="3121068"/>
            <a:ext cx="8490846" cy="523220"/>
          </a:xfrm>
          <a:prstGeom prst="rect">
            <a:avLst/>
          </a:prstGeom>
          <a:noFill/>
        </p:spPr>
        <p:txBody>
          <a:bodyPr wrap="square">
            <a:spAutoFit/>
          </a:bodyPr>
          <a:lstStyle/>
          <a:p>
            <a:r>
              <a:rPr lang="zh-CN" altLang="en-US" sz="1400" b="1" dirty="0">
                <a:solidFill>
                  <a:schemeClr val="bg1"/>
                </a:solidFill>
                <a:latin typeface="Palatino Linotype" panose="02040502050505030304" pitchFamily="18" charset="0"/>
              </a:rPr>
              <a:t>Jiayang Li∗, Chengjie Jiang∗, Pengwei Liang, Jiayi Ma, </a:t>
            </a:r>
            <a:r>
              <a:rPr lang="zh-CN" altLang="en-US" sz="1400" b="1" i="1" dirty="0">
                <a:solidFill>
                  <a:schemeClr val="bg1"/>
                </a:solidFill>
                <a:latin typeface="Palatino Linotype" panose="02040502050505030304" pitchFamily="18" charset="0"/>
              </a:rPr>
              <a:t>Senior Member</a:t>
            </a:r>
            <a:r>
              <a:rPr lang="zh-CN" altLang="en-US" sz="1400" b="1" dirty="0">
                <a:solidFill>
                  <a:schemeClr val="bg1"/>
                </a:solidFill>
                <a:latin typeface="Palatino Linotype" panose="02040502050505030304" pitchFamily="18" charset="0"/>
              </a:rPr>
              <a:t>, </a:t>
            </a:r>
            <a:r>
              <a:rPr lang="zh-CN" altLang="en-US" sz="1400" b="1" i="1" dirty="0">
                <a:solidFill>
                  <a:schemeClr val="bg1"/>
                </a:solidFill>
                <a:latin typeface="Palatino Linotype" panose="02040502050505030304" pitchFamily="18" charset="0"/>
              </a:rPr>
              <a:t>IEEE</a:t>
            </a:r>
            <a:r>
              <a:rPr lang="zh-CN" altLang="en-US" sz="1400" b="1" dirty="0">
                <a:solidFill>
                  <a:schemeClr val="bg1"/>
                </a:solidFill>
                <a:latin typeface="Palatino Linotype" panose="02040502050505030304" pitchFamily="18" charset="0"/>
              </a:rPr>
              <a:t>, Liqiang Nie, </a:t>
            </a:r>
            <a:r>
              <a:rPr lang="zh-CN" altLang="en-US" sz="1400" b="1" i="1" dirty="0">
                <a:solidFill>
                  <a:schemeClr val="bg1"/>
                </a:solidFill>
                <a:latin typeface="Palatino Linotype" panose="02040502050505030304" pitchFamily="18" charset="0"/>
              </a:rPr>
              <a:t>Senior Member</a:t>
            </a:r>
            <a:r>
              <a:rPr lang="zh-CN" altLang="en-US" sz="1400" b="1" dirty="0">
                <a:solidFill>
                  <a:schemeClr val="bg1"/>
                </a:solidFill>
                <a:latin typeface="Palatino Linotype" panose="02040502050505030304" pitchFamily="18" charset="0"/>
              </a:rPr>
              <a:t>, </a:t>
            </a:r>
            <a:r>
              <a:rPr lang="zh-CN" altLang="en-US" sz="1400" b="1" i="1" dirty="0">
                <a:solidFill>
                  <a:schemeClr val="bg1"/>
                </a:solidFill>
                <a:latin typeface="Palatino Linotype" panose="02040502050505030304" pitchFamily="18" charset="0"/>
              </a:rPr>
              <a:t>IEEE</a:t>
            </a:r>
            <a:r>
              <a:rPr lang="zh-CN" altLang="en-US" sz="1400" b="1" dirty="0">
                <a:solidFill>
                  <a:schemeClr val="bg1"/>
                </a:solidFill>
                <a:latin typeface="Palatino Linotype" panose="02040502050505030304" pitchFamily="18" charset="0"/>
              </a:rPr>
              <a:t>, and Junjun Jiang†, </a:t>
            </a:r>
            <a:r>
              <a:rPr lang="zh-CN" altLang="en-US" sz="1400" b="1" i="1" dirty="0">
                <a:solidFill>
                  <a:schemeClr val="bg1"/>
                </a:solidFill>
                <a:latin typeface="Palatino Linotype" panose="02040502050505030304" pitchFamily="18" charset="0"/>
              </a:rPr>
              <a:t>Senior Member, IEEE</a:t>
            </a:r>
          </a:p>
        </p:txBody>
      </p:sp>
      <p:pic>
        <p:nvPicPr>
          <p:cNvPr id="10" name="图片 9">
            <a:extLst>
              <a:ext uri="{FF2B5EF4-FFF2-40B4-BE49-F238E27FC236}">
                <a16:creationId xmlns:a16="http://schemas.microsoft.com/office/drawing/2014/main" id="{3D19287B-DBB1-F50D-2F0D-90FAE2EF4E0A}"/>
              </a:ext>
            </a:extLst>
          </p:cNvPr>
          <p:cNvPicPr>
            <a:picLocks noChangeAspect="1"/>
          </p:cNvPicPr>
          <p:nvPr/>
        </p:nvPicPr>
        <p:blipFill>
          <a:blip r:embed="rId3"/>
          <a:stretch>
            <a:fillRect/>
          </a:stretch>
        </p:blipFill>
        <p:spPr>
          <a:xfrm>
            <a:off x="479411" y="4373401"/>
            <a:ext cx="4603228" cy="2256692"/>
          </a:xfrm>
          <a:prstGeom prst="rect">
            <a:avLst/>
          </a:prstGeom>
        </p:spPr>
      </p:pic>
    </p:spTree>
    <p:extLst>
      <p:ext uri="{BB962C8B-B14F-4D97-AF65-F5344CB8AC3E}">
        <p14:creationId xmlns:p14="http://schemas.microsoft.com/office/powerpoint/2010/main" val="274557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47B4-2B63-02FD-83B2-932CA3572A2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AEBBA5-1809-D939-02D6-A7322CF870F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7BD2E92-A69B-76B6-FBEF-75F7F3DB2F2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6</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C835CC0A-40C9-8F1E-C5E8-AAE3FDA9F8D6}"/>
              </a:ext>
            </a:extLst>
          </p:cNvPr>
          <p:cNvSpPr txBox="1"/>
          <p:nvPr/>
        </p:nvSpPr>
        <p:spPr>
          <a:xfrm>
            <a:off x="682069" y="115763"/>
            <a:ext cx="11347523"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Evaluation of Text-Controlled Segmentation Capability</a:t>
            </a:r>
          </a:p>
        </p:txBody>
      </p:sp>
      <p:pic>
        <p:nvPicPr>
          <p:cNvPr id="17" name="图片 16">
            <a:extLst>
              <a:ext uri="{FF2B5EF4-FFF2-40B4-BE49-F238E27FC236}">
                <a16:creationId xmlns:a16="http://schemas.microsoft.com/office/drawing/2014/main" id="{55C29F17-B62D-9B95-F643-B397DC5C44DB}"/>
              </a:ext>
            </a:extLst>
          </p:cNvPr>
          <p:cNvPicPr>
            <a:picLocks noChangeAspect="1"/>
          </p:cNvPicPr>
          <p:nvPr/>
        </p:nvPicPr>
        <p:blipFill>
          <a:blip r:embed="rId2"/>
          <a:stretch>
            <a:fillRect/>
          </a:stretch>
        </p:blipFill>
        <p:spPr>
          <a:xfrm>
            <a:off x="433277" y="663165"/>
            <a:ext cx="4660399" cy="6001063"/>
          </a:xfrm>
          <a:prstGeom prst="rect">
            <a:avLst/>
          </a:prstGeom>
        </p:spPr>
      </p:pic>
      <p:pic>
        <p:nvPicPr>
          <p:cNvPr id="20" name="图片 19">
            <a:extLst>
              <a:ext uri="{FF2B5EF4-FFF2-40B4-BE49-F238E27FC236}">
                <a16:creationId xmlns:a16="http://schemas.microsoft.com/office/drawing/2014/main" id="{E8A41CF4-DD60-A534-0175-1606ADDEB10F}"/>
              </a:ext>
            </a:extLst>
          </p:cNvPr>
          <p:cNvPicPr>
            <a:picLocks noChangeAspect="1"/>
          </p:cNvPicPr>
          <p:nvPr/>
        </p:nvPicPr>
        <p:blipFill>
          <a:blip r:embed="rId3"/>
          <a:stretch>
            <a:fillRect/>
          </a:stretch>
        </p:blipFill>
        <p:spPr>
          <a:xfrm>
            <a:off x="5602012" y="931283"/>
            <a:ext cx="5747740" cy="3038958"/>
          </a:xfrm>
          <a:prstGeom prst="rect">
            <a:avLst/>
          </a:prstGeom>
        </p:spPr>
      </p:pic>
    </p:spTree>
    <p:extLst>
      <p:ext uri="{BB962C8B-B14F-4D97-AF65-F5344CB8AC3E}">
        <p14:creationId xmlns:p14="http://schemas.microsoft.com/office/powerpoint/2010/main" val="3893661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47B4-2B63-02FD-83B2-932CA3572A2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AEBBA5-1809-D939-02D6-A7322CF870F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7BD2E92-A69B-76B6-FBEF-75F7F3DB2F2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7</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C835CC0A-40C9-8F1E-C5E8-AAE3FDA9F8D6}"/>
              </a:ext>
            </a:extLst>
          </p:cNvPr>
          <p:cNvSpPr txBox="1"/>
          <p:nvPr/>
        </p:nvSpPr>
        <p:spPr>
          <a:xfrm>
            <a:off x="682069" y="115763"/>
            <a:ext cx="11347523" cy="369332"/>
          </a:xfrm>
          <a:prstGeom prst="rect">
            <a:avLst/>
          </a:prstGeom>
          <a:noFill/>
        </p:spPr>
        <p:txBody>
          <a:bodyPr wrap="square">
            <a:spAutoFit/>
          </a:bodyPr>
          <a:lstStyle/>
          <a:p>
            <a:r>
              <a:rPr lang="en-US" altLang="zh-CN">
                <a:latin typeface="Palatino Linotype" panose="02040502050505030304" pitchFamily="18" charset="0"/>
                <a:cs typeface="Times New Roman" panose="02020603050405020304" pitchFamily="18" charset="0"/>
              </a:rPr>
              <a:t>Runtime and Efficiency Comparison for Image Fusion</a:t>
            </a:r>
            <a:endParaRPr lang="en-US" altLang="zh-CN" dirty="0">
              <a:latin typeface="Palatino Linotype" panose="0204050205050503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F6C469E7-6D5D-B23B-FAC3-680BACF3890C}"/>
              </a:ext>
            </a:extLst>
          </p:cNvPr>
          <p:cNvPicPr>
            <a:picLocks noChangeAspect="1"/>
          </p:cNvPicPr>
          <p:nvPr/>
        </p:nvPicPr>
        <p:blipFill>
          <a:blip r:embed="rId2"/>
          <a:srcRect/>
          <a:stretch/>
        </p:blipFill>
        <p:spPr>
          <a:xfrm>
            <a:off x="588284" y="857342"/>
            <a:ext cx="10773508" cy="2247799"/>
          </a:xfrm>
          <a:prstGeom prst="rect">
            <a:avLst/>
          </a:prstGeom>
        </p:spPr>
      </p:pic>
      <p:pic>
        <p:nvPicPr>
          <p:cNvPr id="21" name="图片 20">
            <a:extLst>
              <a:ext uri="{FF2B5EF4-FFF2-40B4-BE49-F238E27FC236}">
                <a16:creationId xmlns:a16="http://schemas.microsoft.com/office/drawing/2014/main" id="{E899B4D7-FA9B-3C40-D8BB-BD09176C7AD7}"/>
              </a:ext>
            </a:extLst>
          </p:cNvPr>
          <p:cNvPicPr>
            <a:picLocks noChangeAspect="1"/>
          </p:cNvPicPr>
          <p:nvPr/>
        </p:nvPicPr>
        <p:blipFill>
          <a:blip r:embed="rId3"/>
          <a:stretch>
            <a:fillRect/>
          </a:stretch>
        </p:blipFill>
        <p:spPr>
          <a:xfrm>
            <a:off x="599621" y="3609077"/>
            <a:ext cx="6344063" cy="2097693"/>
          </a:xfrm>
          <a:prstGeom prst="rect">
            <a:avLst/>
          </a:prstGeom>
        </p:spPr>
      </p:pic>
    </p:spTree>
    <p:extLst>
      <p:ext uri="{BB962C8B-B14F-4D97-AF65-F5344CB8AC3E}">
        <p14:creationId xmlns:p14="http://schemas.microsoft.com/office/powerpoint/2010/main" val="1880415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47B4-2B63-02FD-83B2-932CA3572A2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AEBBA5-1809-D939-02D6-A7322CF870F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7BD2E92-A69B-76B6-FBEF-75F7F3DB2F2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8</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C835CC0A-40C9-8F1E-C5E8-AAE3FDA9F8D6}"/>
              </a:ext>
            </a:extLst>
          </p:cNvPr>
          <p:cNvSpPr txBox="1"/>
          <p:nvPr/>
        </p:nvSpPr>
        <p:spPr>
          <a:xfrm>
            <a:off x="682069" y="115763"/>
            <a:ext cx="2131469"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Ablation Study</a:t>
            </a:r>
          </a:p>
        </p:txBody>
      </p:sp>
      <p:pic>
        <p:nvPicPr>
          <p:cNvPr id="6" name="图片 5">
            <a:extLst>
              <a:ext uri="{FF2B5EF4-FFF2-40B4-BE49-F238E27FC236}">
                <a16:creationId xmlns:a16="http://schemas.microsoft.com/office/drawing/2014/main" id="{42E12E4A-2161-7C27-5FF4-1DD075E5E57D}"/>
              </a:ext>
            </a:extLst>
          </p:cNvPr>
          <p:cNvPicPr>
            <a:picLocks noChangeAspect="1"/>
          </p:cNvPicPr>
          <p:nvPr/>
        </p:nvPicPr>
        <p:blipFill>
          <a:blip r:embed="rId2"/>
          <a:stretch>
            <a:fillRect/>
          </a:stretch>
        </p:blipFill>
        <p:spPr>
          <a:xfrm>
            <a:off x="733491" y="867029"/>
            <a:ext cx="7877926" cy="1470303"/>
          </a:xfrm>
          <a:prstGeom prst="rect">
            <a:avLst/>
          </a:prstGeom>
        </p:spPr>
      </p:pic>
      <p:pic>
        <p:nvPicPr>
          <p:cNvPr id="19" name="图片 18">
            <a:extLst>
              <a:ext uri="{FF2B5EF4-FFF2-40B4-BE49-F238E27FC236}">
                <a16:creationId xmlns:a16="http://schemas.microsoft.com/office/drawing/2014/main" id="{CBA589D8-0549-B4DB-EA22-35851CBCBA2B}"/>
              </a:ext>
            </a:extLst>
          </p:cNvPr>
          <p:cNvPicPr>
            <a:picLocks noChangeAspect="1"/>
          </p:cNvPicPr>
          <p:nvPr/>
        </p:nvPicPr>
        <p:blipFill>
          <a:blip r:embed="rId3"/>
          <a:stretch>
            <a:fillRect/>
          </a:stretch>
        </p:blipFill>
        <p:spPr>
          <a:xfrm>
            <a:off x="733491" y="2471060"/>
            <a:ext cx="5286899" cy="3946817"/>
          </a:xfrm>
          <a:prstGeom prst="rect">
            <a:avLst/>
          </a:prstGeom>
        </p:spPr>
      </p:pic>
    </p:spTree>
    <p:extLst>
      <p:ext uri="{BB962C8B-B14F-4D97-AF65-F5344CB8AC3E}">
        <p14:creationId xmlns:p14="http://schemas.microsoft.com/office/powerpoint/2010/main" val="3832237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47B4-2B63-02FD-83B2-932CA3572A2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AEBBA5-1809-D939-02D6-A7322CF870F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7BD2E92-A69B-76B6-FBEF-75F7F3DB2F2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8</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pic>
        <p:nvPicPr>
          <p:cNvPr id="17" name="图片 16">
            <a:extLst>
              <a:ext uri="{FF2B5EF4-FFF2-40B4-BE49-F238E27FC236}">
                <a16:creationId xmlns:a16="http://schemas.microsoft.com/office/drawing/2014/main" id="{D8187377-A75D-84E7-186A-F1DE07EC1FE0}"/>
              </a:ext>
            </a:extLst>
          </p:cNvPr>
          <p:cNvPicPr>
            <a:picLocks noChangeAspect="1"/>
          </p:cNvPicPr>
          <p:nvPr/>
        </p:nvPicPr>
        <p:blipFill>
          <a:blip r:embed="rId2"/>
          <a:stretch>
            <a:fillRect/>
          </a:stretch>
        </p:blipFill>
        <p:spPr>
          <a:xfrm>
            <a:off x="546635" y="1471334"/>
            <a:ext cx="5143757" cy="4263185"/>
          </a:xfrm>
          <a:prstGeom prst="rect">
            <a:avLst/>
          </a:prstGeom>
        </p:spPr>
      </p:pic>
      <p:pic>
        <p:nvPicPr>
          <p:cNvPr id="20" name="图片 19">
            <a:extLst>
              <a:ext uri="{FF2B5EF4-FFF2-40B4-BE49-F238E27FC236}">
                <a16:creationId xmlns:a16="http://schemas.microsoft.com/office/drawing/2014/main" id="{E166146B-43BB-D7CE-9567-71F76391087F}"/>
              </a:ext>
            </a:extLst>
          </p:cNvPr>
          <p:cNvPicPr>
            <a:picLocks noChangeAspect="1"/>
          </p:cNvPicPr>
          <p:nvPr/>
        </p:nvPicPr>
        <p:blipFill>
          <a:blip r:embed="rId3"/>
          <a:srcRect t="2112"/>
          <a:stretch/>
        </p:blipFill>
        <p:spPr>
          <a:xfrm>
            <a:off x="5929621" y="2336832"/>
            <a:ext cx="5844698" cy="2920073"/>
          </a:xfrm>
          <a:prstGeom prst="rect">
            <a:avLst/>
          </a:prstGeom>
        </p:spPr>
      </p:pic>
      <p:sp>
        <p:nvSpPr>
          <p:cNvPr id="22" name="文本框 21">
            <a:extLst>
              <a:ext uri="{FF2B5EF4-FFF2-40B4-BE49-F238E27FC236}">
                <a16:creationId xmlns:a16="http://schemas.microsoft.com/office/drawing/2014/main" id="{A4D9D6A1-0084-C108-A5FC-4F89368D56D9}"/>
              </a:ext>
            </a:extLst>
          </p:cNvPr>
          <p:cNvSpPr txBox="1"/>
          <p:nvPr/>
        </p:nvSpPr>
        <p:spPr>
          <a:xfrm>
            <a:off x="682069" y="115763"/>
            <a:ext cx="2571085"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Ablation Study</a:t>
            </a:r>
          </a:p>
        </p:txBody>
      </p:sp>
    </p:spTree>
    <p:extLst>
      <p:ext uri="{BB962C8B-B14F-4D97-AF65-F5344CB8AC3E}">
        <p14:creationId xmlns:p14="http://schemas.microsoft.com/office/powerpoint/2010/main" val="234051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AD9E9A5-9CCB-0DBA-2CE1-9AB72F307B60}"/>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439B2A8E-07B7-0CC2-F61A-53FA169B46CD}"/>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1</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CC8B4A7E-F84B-32C5-1D45-916FC7056503}"/>
              </a:ext>
            </a:extLst>
          </p:cNvPr>
          <p:cNvSpPr txBox="1"/>
          <p:nvPr/>
        </p:nvSpPr>
        <p:spPr>
          <a:xfrm>
            <a:off x="330531" y="792388"/>
            <a:ext cx="5765469" cy="5025735"/>
          </a:xfrm>
          <a:prstGeom prst="rect">
            <a:avLst/>
          </a:prstGeom>
          <a:noFill/>
        </p:spPr>
        <p:txBody>
          <a:bodyPr wrap="square">
            <a:spAutoFit/>
          </a:bodyPr>
          <a:lstStyle/>
          <a:p>
            <a:pPr algn="just">
              <a:lnSpc>
                <a:spcPct val="150000"/>
              </a:lnSpc>
            </a:pPr>
            <a:r>
              <a:rPr lang="en-US" altLang="zh-CN" dirty="0">
                <a:latin typeface="Palatino Linotype" panose="02040502050505030304" pitchFamily="18" charset="0"/>
                <a:cs typeface="Times New Roman" panose="02020603050405020304" pitchFamily="18" charset="0"/>
              </a:rPr>
              <a:t>Motivation</a:t>
            </a:r>
            <a:r>
              <a:rPr lang="zh-CN" altLang="en-US" dirty="0">
                <a:latin typeface="Palatino Linotype" panose="02040502050505030304" pitchFamily="18" charset="0"/>
                <a:cs typeface="Times New Roman" panose="02020603050405020304" pitchFamily="18" charset="0"/>
              </a:rPr>
              <a:t>：</a:t>
            </a:r>
            <a:endParaRPr lang="en-US" altLang="zh-CN" sz="1800" b="0" i="0" dirty="0">
              <a:effectLst/>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sz="1800" b="1" i="0" dirty="0">
                <a:effectLst/>
                <a:latin typeface="Times New Roman" panose="02020603050405020304" pitchFamily="18" charset="0"/>
                <a:ea typeface="宋体" panose="02010600030101010101" pitchFamily="2" charset="-122"/>
              </a:rPr>
              <a:t>缺乏鲁棒性</a:t>
            </a:r>
            <a:r>
              <a:rPr lang="zh-CN" altLang="en-US" sz="1800" b="0" i="0" dirty="0">
                <a:effectLst/>
                <a:latin typeface="Times New Roman" panose="02020603050405020304" pitchFamily="18" charset="0"/>
                <a:ea typeface="宋体" panose="02010600030101010101" pitchFamily="2" charset="-122"/>
              </a:rPr>
              <a:t>：在复杂融合场景（如输入图像过暗、过曝或存在色偏）下表现不佳，容易将原始图像的缺陷直接传递到融合结果中。</a:t>
            </a:r>
            <a:endParaRPr lang="en-US" altLang="zh-CN" sz="1800" b="0" i="0" dirty="0">
              <a:effectLst/>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b="1" dirty="0">
                <a:latin typeface="Times New Roman" panose="02020603050405020304" pitchFamily="18" charset="0"/>
                <a:ea typeface="宋体" panose="02010600030101010101" pitchFamily="2" charset="-122"/>
              </a:rPr>
              <a:t>对用户意图适应能力弱</a:t>
            </a:r>
            <a:r>
              <a:rPr lang="zh-CN" altLang="en-US" dirty="0">
                <a:latin typeface="Times New Roman" panose="02020603050405020304" pitchFamily="18" charset="0"/>
                <a:ea typeface="宋体" panose="02010600030101010101" pitchFamily="2" charset="-122"/>
              </a:rPr>
              <a:t>：难以灵活理解和响应用户的语义指令，无法实现真正意义上的指令感知融合。</a:t>
            </a:r>
            <a:endParaRPr lang="en-US" altLang="zh-CN" dirty="0">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b="1" dirty="0">
                <a:latin typeface="Times New Roman" panose="02020603050405020304" pitchFamily="18" charset="0"/>
                <a:ea typeface="宋体" panose="02010600030101010101" pitchFamily="2" charset="-122"/>
              </a:rPr>
              <a:t>依赖外部模型</a:t>
            </a:r>
            <a:r>
              <a:rPr lang="zh-CN" altLang="en-US" dirty="0">
                <a:latin typeface="Times New Roman" panose="02020603050405020304" pitchFamily="18" charset="0"/>
                <a:ea typeface="宋体" panose="02010600030101010101" pitchFamily="2" charset="-122"/>
              </a:rPr>
              <a:t>：多数方法需借助预训练的指令跟随模型等强大外部网络来理解语义，导致系统复杂且泛化能力受限。</a:t>
            </a:r>
            <a:endParaRPr lang="en-US" altLang="zh-CN" dirty="0">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b="1" i="0" dirty="0">
                <a:effectLst/>
                <a:latin typeface="Times New Roman" panose="02020603050405020304" pitchFamily="18" charset="0"/>
                <a:ea typeface="宋体" panose="02010600030101010101" pitchFamily="2" charset="-122"/>
              </a:rPr>
              <a:t>缺乏统一的多模态处理机制</a:t>
            </a:r>
            <a:r>
              <a:rPr lang="zh-CN" altLang="en-US" i="0" dirty="0">
                <a:effectLst/>
                <a:latin typeface="Times New Roman" panose="02020603050405020304" pitchFamily="18" charset="0"/>
                <a:ea typeface="宋体" panose="02010600030101010101" pitchFamily="2" charset="-122"/>
              </a:rPr>
              <a:t>：未能在统一的潜在空间中有效融合视觉与语言信息，阻碍了端到端指令驱动图像融合的实现。</a:t>
            </a:r>
            <a:endParaRPr lang="en-US" altLang="zh-CN" i="0" dirty="0">
              <a:effectLst/>
              <a:latin typeface="Times New Roman" panose="02020603050405020304" pitchFamily="18" charset="0"/>
              <a:ea typeface="宋体" panose="02010600030101010101" pitchFamily="2" charset="-122"/>
            </a:endParaRPr>
          </a:p>
        </p:txBody>
      </p:sp>
      <p:sp>
        <p:nvSpPr>
          <p:cNvPr id="2" name="文本框 1">
            <a:extLst>
              <a:ext uri="{FF2B5EF4-FFF2-40B4-BE49-F238E27FC236}">
                <a16:creationId xmlns:a16="http://schemas.microsoft.com/office/drawing/2014/main" id="{2993ED27-989A-1BD8-0337-6F664516DF1C}"/>
              </a:ext>
            </a:extLst>
          </p:cNvPr>
          <p:cNvSpPr txBox="1"/>
          <p:nvPr/>
        </p:nvSpPr>
        <p:spPr>
          <a:xfrm>
            <a:off x="682070" y="115763"/>
            <a:ext cx="1814946"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Introduction</a:t>
            </a:r>
          </a:p>
        </p:txBody>
      </p:sp>
      <p:pic>
        <p:nvPicPr>
          <p:cNvPr id="6" name="图片 5">
            <a:extLst>
              <a:ext uri="{FF2B5EF4-FFF2-40B4-BE49-F238E27FC236}">
                <a16:creationId xmlns:a16="http://schemas.microsoft.com/office/drawing/2014/main" id="{1978F008-4462-7A53-91DE-6C5C2D66F7FC}"/>
              </a:ext>
            </a:extLst>
          </p:cNvPr>
          <p:cNvPicPr>
            <a:picLocks noChangeAspect="1"/>
          </p:cNvPicPr>
          <p:nvPr/>
        </p:nvPicPr>
        <p:blipFill>
          <a:blip r:embed="rId3"/>
          <a:srcRect l="1254" t="938" r="973" b="2551"/>
          <a:stretch/>
        </p:blipFill>
        <p:spPr>
          <a:xfrm>
            <a:off x="6349886" y="1436077"/>
            <a:ext cx="5505743" cy="3877469"/>
          </a:xfrm>
          <a:prstGeom prst="rect">
            <a:avLst/>
          </a:prstGeom>
        </p:spPr>
      </p:pic>
    </p:spTree>
    <p:extLst>
      <p:ext uri="{BB962C8B-B14F-4D97-AF65-F5344CB8AC3E}">
        <p14:creationId xmlns:p14="http://schemas.microsoft.com/office/powerpoint/2010/main" val="36507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AD9E9A5-9CCB-0DBA-2CE1-9AB72F307B60}"/>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439B2A8E-07B7-0CC2-F61A-53FA169B46CD}"/>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1</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2" name="文本框 1">
            <a:extLst>
              <a:ext uri="{FF2B5EF4-FFF2-40B4-BE49-F238E27FC236}">
                <a16:creationId xmlns:a16="http://schemas.microsoft.com/office/drawing/2014/main" id="{2993ED27-989A-1BD8-0337-6F664516DF1C}"/>
              </a:ext>
            </a:extLst>
          </p:cNvPr>
          <p:cNvSpPr txBox="1"/>
          <p:nvPr/>
        </p:nvSpPr>
        <p:spPr>
          <a:xfrm>
            <a:off x="682070" y="115763"/>
            <a:ext cx="1814946"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Introduction</a:t>
            </a:r>
          </a:p>
        </p:txBody>
      </p:sp>
      <p:sp>
        <p:nvSpPr>
          <p:cNvPr id="4" name="文本框 3">
            <a:extLst>
              <a:ext uri="{FF2B5EF4-FFF2-40B4-BE49-F238E27FC236}">
                <a16:creationId xmlns:a16="http://schemas.microsoft.com/office/drawing/2014/main" id="{54AE1935-D109-E67C-26E2-669FFFA9A9CC}"/>
              </a:ext>
            </a:extLst>
          </p:cNvPr>
          <p:cNvSpPr txBox="1"/>
          <p:nvPr/>
        </p:nvSpPr>
        <p:spPr>
          <a:xfrm>
            <a:off x="256193" y="792388"/>
            <a:ext cx="7141069" cy="5025735"/>
          </a:xfrm>
          <a:prstGeom prst="rect">
            <a:avLst/>
          </a:prstGeom>
          <a:noFill/>
        </p:spPr>
        <p:txBody>
          <a:bodyPr wrap="square">
            <a:spAutoFit/>
          </a:bodyPr>
          <a:lstStyle/>
          <a:p>
            <a:pPr algn="just">
              <a:lnSpc>
                <a:spcPct val="150000"/>
              </a:lnSpc>
            </a:pPr>
            <a:r>
              <a:rPr lang="en-US" altLang="zh-CN" dirty="0">
                <a:latin typeface="Palatino Linotype" panose="02040502050505030304" pitchFamily="18" charset="0"/>
                <a:cs typeface="Times New Roman" panose="02020603050405020304" pitchFamily="18" charset="0"/>
              </a:rPr>
              <a:t>Improvements</a:t>
            </a:r>
            <a:r>
              <a:rPr lang="zh-CN" altLang="en-US" dirty="0">
                <a:latin typeface="Palatino Linotype" panose="02040502050505030304" pitchFamily="18" charset="0"/>
                <a:cs typeface="Times New Roman" panose="02020603050405020304" pitchFamily="18" charset="0"/>
              </a:rPr>
              <a:t>：</a:t>
            </a:r>
            <a:endParaRPr lang="en-US" altLang="zh-CN" sz="1800" b="0" i="0" dirty="0">
              <a:effectLst/>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sz="1800" b="0" i="0" dirty="0">
                <a:effectLst/>
                <a:latin typeface="Times New Roman" panose="02020603050405020304" pitchFamily="18" charset="0"/>
                <a:ea typeface="宋体" panose="02010600030101010101" pitchFamily="2" charset="-122"/>
              </a:rPr>
              <a:t>多模态并行架构用于图像融合。提出一种基于</a:t>
            </a:r>
            <a:r>
              <a:rPr lang="en-US" altLang="zh-CN" sz="1800" b="0" i="0" dirty="0" err="1">
                <a:effectLst/>
                <a:latin typeface="Times New Roman" panose="02020603050405020304" pitchFamily="18" charset="0"/>
                <a:ea typeface="宋体" panose="02010600030101010101" pitchFamily="2" charset="-122"/>
              </a:rPr>
              <a:t>DiT</a:t>
            </a:r>
            <a:r>
              <a:rPr lang="zh-CN" altLang="en-US" sz="1800" b="0" i="0" dirty="0">
                <a:effectLst/>
                <a:latin typeface="Times New Roman" panose="02020603050405020304" pitchFamily="18" charset="0"/>
                <a:ea typeface="宋体" panose="02010600030101010101" pitchFamily="2" charset="-122"/>
              </a:rPr>
              <a:t>的框架，该框架采用并行输入结构以融合文本和特征进行多模态融合。</a:t>
            </a:r>
            <a:endParaRPr lang="en-US" altLang="zh-CN" dirty="0">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dirty="0">
                <a:latin typeface="Times New Roman" panose="02020603050405020304" pitchFamily="18" charset="0"/>
                <a:ea typeface="宋体" panose="02010600030101010101" pitchFamily="2" charset="-122"/>
              </a:rPr>
              <a:t>多目标混合自监督训练框架。自监督框架包含三个关键要素：</a:t>
            </a:r>
            <a:r>
              <a:rPr lang="en-US" altLang="zh-CN" dirty="0">
                <a:latin typeface="Times New Roman" panose="02020603050405020304" pitchFamily="18" charset="0"/>
                <a:ea typeface="宋体" panose="02010600030101010101" pitchFamily="2" charset="-122"/>
              </a:rPr>
              <a:t>M3</a:t>
            </a:r>
            <a:r>
              <a:rPr lang="zh-CN" altLang="en-US" dirty="0">
                <a:latin typeface="Times New Roman" panose="02020603050405020304" pitchFamily="18" charset="0"/>
                <a:ea typeface="宋体" panose="02010600030101010101" pitchFamily="2" charset="-122"/>
              </a:rPr>
              <a:t>数据集从自然数据中生成互补性噪声图像对以保留用于像素级合成的图像先验；红外</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可见均值融合桥接模态差距；同时多提示文本条件数据确保全局控制。实现无需</a:t>
            </a:r>
            <a:r>
              <a:rPr lang="en-US" altLang="zh-CN" dirty="0">
                <a:latin typeface="Times New Roman" panose="02020603050405020304" pitchFamily="18" charset="0"/>
                <a:ea typeface="宋体" panose="02010600030101010101" pitchFamily="2" charset="-122"/>
              </a:rPr>
              <a:t>ground-truth</a:t>
            </a:r>
            <a:r>
              <a:rPr lang="zh-CN" altLang="en-US" dirty="0">
                <a:latin typeface="Times New Roman" panose="02020603050405020304" pitchFamily="18" charset="0"/>
                <a:ea typeface="宋体" panose="02010600030101010101" pitchFamily="2" charset="-122"/>
              </a:rPr>
              <a:t>数据即可进行的多模态对齐，克服训练样本限制。</a:t>
            </a:r>
            <a:endParaRPr lang="en-US" altLang="zh-CN" dirty="0">
              <a:latin typeface="Times New Roman" panose="02020603050405020304" pitchFamily="18" charset="0"/>
              <a:ea typeface="宋体" panose="02010600030101010101" pitchFamily="2" charset="-122"/>
            </a:endParaRPr>
          </a:p>
          <a:p>
            <a:pPr marL="285750" indent="-285750" algn="just">
              <a:lnSpc>
                <a:spcPct val="150000"/>
              </a:lnSpc>
              <a:buFont typeface="Arial" panose="020B0604020202020204" pitchFamily="34" charset="0"/>
              <a:buChar char="•"/>
            </a:pPr>
            <a:r>
              <a:rPr lang="zh-CN" altLang="en-US" i="0" dirty="0">
                <a:effectLst/>
                <a:latin typeface="Times New Roman" panose="02020603050405020304" pitchFamily="18" charset="0"/>
                <a:ea typeface="宋体" panose="02010600030101010101" pitchFamily="2" charset="-122"/>
              </a:rPr>
              <a:t>指令驱动端到端可控融合。提出首个通过文本指令直接控制融合结果的端到端框架，通过在潜在空间中对齐文本和多模态特征实现，这使得模型能够精确控制融合的视觉效果，并能从多模态输入中生成遵循指令的分割结果。</a:t>
            </a:r>
            <a:endParaRPr lang="en-US" altLang="zh-CN" i="0" dirty="0">
              <a:effectLst/>
              <a:latin typeface="Times New Roman" panose="02020603050405020304" pitchFamily="18" charset="0"/>
              <a:ea typeface="宋体" panose="02010600030101010101" pitchFamily="2" charset="-122"/>
            </a:endParaRPr>
          </a:p>
        </p:txBody>
      </p:sp>
      <p:pic>
        <p:nvPicPr>
          <p:cNvPr id="6" name="图片 5">
            <a:extLst>
              <a:ext uri="{FF2B5EF4-FFF2-40B4-BE49-F238E27FC236}">
                <a16:creationId xmlns:a16="http://schemas.microsoft.com/office/drawing/2014/main" id="{78C54DBA-F9AA-8C18-17B0-B6597F394589}"/>
              </a:ext>
            </a:extLst>
          </p:cNvPr>
          <p:cNvPicPr>
            <a:picLocks noChangeAspect="1"/>
          </p:cNvPicPr>
          <p:nvPr/>
        </p:nvPicPr>
        <p:blipFill>
          <a:blip r:embed="rId3"/>
          <a:stretch>
            <a:fillRect/>
          </a:stretch>
        </p:blipFill>
        <p:spPr>
          <a:xfrm>
            <a:off x="7776378" y="913409"/>
            <a:ext cx="4159429" cy="5387039"/>
          </a:xfrm>
          <a:prstGeom prst="rect">
            <a:avLst/>
          </a:prstGeom>
        </p:spPr>
      </p:pic>
    </p:spTree>
    <p:extLst>
      <p:ext uri="{BB962C8B-B14F-4D97-AF65-F5344CB8AC3E}">
        <p14:creationId xmlns:p14="http://schemas.microsoft.com/office/powerpoint/2010/main" val="134536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10FA7-0F7A-FF43-78A0-9BE06764B52C}"/>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3DC7D3D7-0C44-D6EA-F1E2-E9F40EDEAB9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15D6864C-C325-20F8-DA72-DB2EB197BCE9}"/>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2</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6" name="文本框 5">
            <a:extLst>
              <a:ext uri="{FF2B5EF4-FFF2-40B4-BE49-F238E27FC236}">
                <a16:creationId xmlns:a16="http://schemas.microsoft.com/office/drawing/2014/main" id="{FF2956F0-07D0-0726-10A1-E6CE7EAD5063}"/>
              </a:ext>
            </a:extLst>
          </p:cNvPr>
          <p:cNvSpPr txBox="1"/>
          <p:nvPr/>
        </p:nvSpPr>
        <p:spPr>
          <a:xfrm>
            <a:off x="682069" y="82646"/>
            <a:ext cx="11347523"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Model Design</a:t>
            </a:r>
          </a:p>
        </p:txBody>
      </p:sp>
      <p:pic>
        <p:nvPicPr>
          <p:cNvPr id="14" name="图片 13">
            <a:extLst>
              <a:ext uri="{FF2B5EF4-FFF2-40B4-BE49-F238E27FC236}">
                <a16:creationId xmlns:a16="http://schemas.microsoft.com/office/drawing/2014/main" id="{E4C996CA-8B99-172D-C613-45CE19A5DE22}"/>
              </a:ext>
            </a:extLst>
          </p:cNvPr>
          <p:cNvPicPr>
            <a:picLocks noChangeAspect="1"/>
          </p:cNvPicPr>
          <p:nvPr/>
        </p:nvPicPr>
        <p:blipFill>
          <a:blip r:embed="rId2"/>
          <a:srcRect b="1465"/>
          <a:stretch/>
        </p:blipFill>
        <p:spPr>
          <a:xfrm>
            <a:off x="473184" y="755981"/>
            <a:ext cx="11103124" cy="5761081"/>
          </a:xfrm>
          <a:prstGeom prst="rect">
            <a:avLst/>
          </a:prstGeom>
        </p:spPr>
      </p:pic>
    </p:spTree>
    <p:extLst>
      <p:ext uri="{BB962C8B-B14F-4D97-AF65-F5344CB8AC3E}">
        <p14:creationId xmlns:p14="http://schemas.microsoft.com/office/powerpoint/2010/main" val="2464300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472238E-34FE-54C3-1E9C-AD4D4624FF78}"/>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DE784F7D-341E-EC6D-E0C5-A227C52A809B}"/>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2</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pic>
        <p:nvPicPr>
          <p:cNvPr id="14" name="图片 13">
            <a:extLst>
              <a:ext uri="{FF2B5EF4-FFF2-40B4-BE49-F238E27FC236}">
                <a16:creationId xmlns:a16="http://schemas.microsoft.com/office/drawing/2014/main" id="{0CB6CB14-C2C0-BBA1-79E5-FF283FE25CB5}"/>
              </a:ext>
            </a:extLst>
          </p:cNvPr>
          <p:cNvPicPr>
            <a:picLocks/>
          </p:cNvPicPr>
          <p:nvPr/>
        </p:nvPicPr>
        <p:blipFill>
          <a:blip r:embed="rId2"/>
          <a:srcRect r="49705" b="1465"/>
          <a:stretch>
            <a:fillRect/>
          </a:stretch>
        </p:blipFill>
        <p:spPr>
          <a:xfrm>
            <a:off x="377269" y="886878"/>
            <a:ext cx="5806654" cy="5533197"/>
          </a:xfrm>
          <a:prstGeom prst="rect">
            <a:avLst/>
          </a:prstGeom>
        </p:spPr>
      </p:pic>
      <p:pic>
        <p:nvPicPr>
          <p:cNvPr id="10" name="图片 9" descr="卡通人物&#10;&#10;AI 生成的内容可能不正确。">
            <a:extLst>
              <a:ext uri="{FF2B5EF4-FFF2-40B4-BE49-F238E27FC236}">
                <a16:creationId xmlns:a16="http://schemas.microsoft.com/office/drawing/2014/main" id="{63DF292A-9307-6477-E410-994076129093}"/>
              </a:ext>
            </a:extLst>
          </p:cNvPr>
          <p:cNvPicPr>
            <a:picLocks noChangeAspect="1"/>
          </p:cNvPicPr>
          <p:nvPr/>
        </p:nvPicPr>
        <p:blipFill>
          <a:blip r:embed="rId3"/>
          <a:stretch>
            <a:fillRect/>
          </a:stretch>
        </p:blipFill>
        <p:spPr>
          <a:xfrm>
            <a:off x="6650664" y="886878"/>
            <a:ext cx="3772469" cy="382497"/>
          </a:xfrm>
          <a:prstGeom prst="rect">
            <a:avLst/>
          </a:prstGeom>
        </p:spPr>
      </p:pic>
      <p:pic>
        <p:nvPicPr>
          <p:cNvPr id="20" name="图片 19" descr="卡通人物&#10;&#10;AI 生成的内容可能不正确。">
            <a:extLst>
              <a:ext uri="{FF2B5EF4-FFF2-40B4-BE49-F238E27FC236}">
                <a16:creationId xmlns:a16="http://schemas.microsoft.com/office/drawing/2014/main" id="{3E327AD5-E4C0-4312-89C0-D9E8023BA63B}"/>
              </a:ext>
            </a:extLst>
          </p:cNvPr>
          <p:cNvPicPr>
            <a:picLocks noChangeAspect="1"/>
          </p:cNvPicPr>
          <p:nvPr/>
        </p:nvPicPr>
        <p:blipFill>
          <a:blip r:embed="rId4"/>
          <a:srcRect t="21760" r="3666" b="10186"/>
          <a:stretch>
            <a:fillRect/>
          </a:stretch>
        </p:blipFill>
        <p:spPr>
          <a:xfrm>
            <a:off x="6650664" y="1344676"/>
            <a:ext cx="3432919" cy="309033"/>
          </a:xfrm>
          <a:prstGeom prst="rect">
            <a:avLst/>
          </a:prstGeom>
        </p:spPr>
      </p:pic>
      <p:pic>
        <p:nvPicPr>
          <p:cNvPr id="24" name="图片 23">
            <a:extLst>
              <a:ext uri="{FF2B5EF4-FFF2-40B4-BE49-F238E27FC236}">
                <a16:creationId xmlns:a16="http://schemas.microsoft.com/office/drawing/2014/main" id="{DA8D0DE2-20D6-4543-6487-420EEC44B891}"/>
              </a:ext>
            </a:extLst>
          </p:cNvPr>
          <p:cNvPicPr>
            <a:picLocks noChangeAspect="1"/>
          </p:cNvPicPr>
          <p:nvPr/>
        </p:nvPicPr>
        <p:blipFill>
          <a:blip r:embed="rId5"/>
          <a:stretch>
            <a:fillRect/>
          </a:stretch>
        </p:blipFill>
        <p:spPr>
          <a:xfrm>
            <a:off x="6650664" y="1705389"/>
            <a:ext cx="5257745" cy="393628"/>
          </a:xfrm>
          <a:prstGeom prst="rect">
            <a:avLst/>
          </a:prstGeom>
        </p:spPr>
      </p:pic>
      <p:pic>
        <p:nvPicPr>
          <p:cNvPr id="19" name="图片 18">
            <a:extLst>
              <a:ext uri="{FF2B5EF4-FFF2-40B4-BE49-F238E27FC236}">
                <a16:creationId xmlns:a16="http://schemas.microsoft.com/office/drawing/2014/main" id="{7E039382-3C31-1C65-3963-C1EECF535ACD}"/>
              </a:ext>
            </a:extLst>
          </p:cNvPr>
          <p:cNvPicPr>
            <a:picLocks noChangeAspect="1"/>
          </p:cNvPicPr>
          <p:nvPr/>
        </p:nvPicPr>
        <p:blipFill>
          <a:blip r:embed="rId6"/>
          <a:srcRect l="3053"/>
          <a:stretch/>
        </p:blipFill>
        <p:spPr>
          <a:xfrm>
            <a:off x="6650664" y="2099017"/>
            <a:ext cx="2469890" cy="461659"/>
          </a:xfrm>
          <a:prstGeom prst="rect">
            <a:avLst/>
          </a:prstGeom>
        </p:spPr>
      </p:pic>
      <p:pic>
        <p:nvPicPr>
          <p:cNvPr id="22" name="图片 21">
            <a:extLst>
              <a:ext uri="{FF2B5EF4-FFF2-40B4-BE49-F238E27FC236}">
                <a16:creationId xmlns:a16="http://schemas.microsoft.com/office/drawing/2014/main" id="{35C8A526-3C7E-8ADA-06A7-D02E81FE245F}"/>
              </a:ext>
            </a:extLst>
          </p:cNvPr>
          <p:cNvPicPr>
            <a:picLocks noChangeAspect="1"/>
          </p:cNvPicPr>
          <p:nvPr/>
        </p:nvPicPr>
        <p:blipFill>
          <a:blip r:embed="rId7"/>
          <a:stretch>
            <a:fillRect/>
          </a:stretch>
        </p:blipFill>
        <p:spPr>
          <a:xfrm>
            <a:off x="6737275" y="2560676"/>
            <a:ext cx="3599245" cy="538349"/>
          </a:xfrm>
          <a:prstGeom prst="rect">
            <a:avLst/>
          </a:prstGeom>
        </p:spPr>
      </p:pic>
      <p:sp>
        <p:nvSpPr>
          <p:cNvPr id="9" name="文本框 8">
            <a:extLst>
              <a:ext uri="{FF2B5EF4-FFF2-40B4-BE49-F238E27FC236}">
                <a16:creationId xmlns:a16="http://schemas.microsoft.com/office/drawing/2014/main" id="{06E3310C-4EE4-172D-5A67-D3073D784777}"/>
              </a:ext>
            </a:extLst>
          </p:cNvPr>
          <p:cNvSpPr txBox="1"/>
          <p:nvPr/>
        </p:nvSpPr>
        <p:spPr>
          <a:xfrm>
            <a:off x="682069" y="82646"/>
            <a:ext cx="11347523"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Model Design</a:t>
            </a:r>
          </a:p>
        </p:txBody>
      </p:sp>
    </p:spTree>
    <p:extLst>
      <p:ext uri="{BB962C8B-B14F-4D97-AF65-F5344CB8AC3E}">
        <p14:creationId xmlns:p14="http://schemas.microsoft.com/office/powerpoint/2010/main" val="381232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48710FA-9162-ADBF-3BDC-6F5558AEA2C7}"/>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91D8BB3E-A8AD-DA35-C227-3DBC7A630DE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2</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pic>
        <p:nvPicPr>
          <p:cNvPr id="8" name="图片 7" descr="图片包含 日程表&#10;&#10;AI 生成的内容可能不正确。">
            <a:extLst>
              <a:ext uri="{FF2B5EF4-FFF2-40B4-BE49-F238E27FC236}">
                <a16:creationId xmlns:a16="http://schemas.microsoft.com/office/drawing/2014/main" id="{80E4616B-F196-9C92-1946-3D8419540467}"/>
              </a:ext>
            </a:extLst>
          </p:cNvPr>
          <p:cNvPicPr>
            <a:picLocks noChangeAspect="1"/>
          </p:cNvPicPr>
          <p:nvPr/>
        </p:nvPicPr>
        <p:blipFill>
          <a:blip r:embed="rId2">
            <a:extLst>
              <a:ext uri="{28A0092B-C50C-407E-A947-70E740481C1C}">
                <a14:useLocalDpi xmlns:a14="http://schemas.microsoft.com/office/drawing/2010/main" val="0"/>
              </a:ext>
            </a:extLst>
          </a:blip>
          <a:srcRect b="16865"/>
          <a:stretch/>
        </p:blipFill>
        <p:spPr>
          <a:xfrm>
            <a:off x="1184155" y="637054"/>
            <a:ext cx="9618661" cy="5634597"/>
          </a:xfrm>
          <a:prstGeom prst="rect">
            <a:avLst/>
          </a:prstGeom>
        </p:spPr>
      </p:pic>
      <p:sp>
        <p:nvSpPr>
          <p:cNvPr id="3" name="文本框 2">
            <a:extLst>
              <a:ext uri="{FF2B5EF4-FFF2-40B4-BE49-F238E27FC236}">
                <a16:creationId xmlns:a16="http://schemas.microsoft.com/office/drawing/2014/main" id="{5027A5A5-F91D-8FB5-93AA-F49CA0D68CDA}"/>
              </a:ext>
            </a:extLst>
          </p:cNvPr>
          <p:cNvSpPr txBox="1"/>
          <p:nvPr/>
        </p:nvSpPr>
        <p:spPr>
          <a:xfrm>
            <a:off x="682070" y="82646"/>
            <a:ext cx="1850116"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Model Design</a:t>
            </a:r>
          </a:p>
        </p:txBody>
      </p:sp>
    </p:spTree>
    <p:extLst>
      <p:ext uri="{BB962C8B-B14F-4D97-AF65-F5344CB8AC3E}">
        <p14:creationId xmlns:p14="http://schemas.microsoft.com/office/powerpoint/2010/main" val="1417493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48710FA-9162-ADBF-3BDC-6F5558AEA2C7}"/>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91D8BB3E-A8AD-DA35-C227-3DBC7A630DE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3</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2" name="文本框 1">
            <a:extLst>
              <a:ext uri="{FF2B5EF4-FFF2-40B4-BE49-F238E27FC236}">
                <a16:creationId xmlns:a16="http://schemas.microsoft.com/office/drawing/2014/main" id="{D5D39CC9-C98C-C779-B1F2-CA4BDB10BC5F}"/>
              </a:ext>
            </a:extLst>
          </p:cNvPr>
          <p:cNvSpPr txBox="1"/>
          <p:nvPr/>
        </p:nvSpPr>
        <p:spPr>
          <a:xfrm>
            <a:off x="682069" y="93778"/>
            <a:ext cx="11347523"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Training Data Construction Pipeline</a:t>
            </a:r>
            <a:endParaRPr lang="zh-CN" altLang="en-US" dirty="0">
              <a:latin typeface="Palatino Linotype" panose="02040502050505030304" pitchFamily="18" charset="0"/>
              <a:cs typeface="Times New Roman" panose="02020603050405020304" pitchFamily="18" charset="0"/>
            </a:endParaRPr>
          </a:p>
        </p:txBody>
      </p:sp>
      <p:pic>
        <p:nvPicPr>
          <p:cNvPr id="5" name="图片 4" descr="图表&#10;&#10;AI 生成的内容可能不正确。">
            <a:extLst>
              <a:ext uri="{FF2B5EF4-FFF2-40B4-BE49-F238E27FC236}">
                <a16:creationId xmlns:a16="http://schemas.microsoft.com/office/drawing/2014/main" id="{90E10661-5E33-0912-272C-A09813AF66C8}"/>
              </a:ext>
            </a:extLst>
          </p:cNvPr>
          <p:cNvPicPr>
            <a:picLocks noChangeAspect="1"/>
          </p:cNvPicPr>
          <p:nvPr/>
        </p:nvPicPr>
        <p:blipFill>
          <a:blip r:embed="rId2">
            <a:extLst>
              <a:ext uri="{28A0092B-C50C-407E-A947-70E740481C1C}">
                <a14:useLocalDpi xmlns:a14="http://schemas.microsoft.com/office/drawing/2010/main" val="0"/>
              </a:ext>
            </a:extLst>
          </a:blip>
          <a:srcRect t="4014" r="1088"/>
          <a:stretch/>
        </p:blipFill>
        <p:spPr>
          <a:xfrm>
            <a:off x="422239" y="1367998"/>
            <a:ext cx="6000473" cy="4675077"/>
          </a:xfrm>
          <a:prstGeom prst="rect">
            <a:avLst/>
          </a:prstGeom>
        </p:spPr>
      </p:pic>
      <p:pic>
        <p:nvPicPr>
          <p:cNvPr id="11" name="图片 10">
            <a:extLst>
              <a:ext uri="{FF2B5EF4-FFF2-40B4-BE49-F238E27FC236}">
                <a16:creationId xmlns:a16="http://schemas.microsoft.com/office/drawing/2014/main" id="{5CC898D4-8224-EAC5-DF3B-4F6C2D7E1CB4}"/>
              </a:ext>
            </a:extLst>
          </p:cNvPr>
          <p:cNvPicPr>
            <a:picLocks noChangeAspect="1"/>
          </p:cNvPicPr>
          <p:nvPr/>
        </p:nvPicPr>
        <p:blipFill>
          <a:blip r:embed="rId3"/>
          <a:srcRect l="1745"/>
          <a:stretch/>
        </p:blipFill>
        <p:spPr>
          <a:xfrm>
            <a:off x="6721034" y="730172"/>
            <a:ext cx="5048727" cy="5372267"/>
          </a:xfrm>
          <a:prstGeom prst="rect">
            <a:avLst/>
          </a:prstGeom>
        </p:spPr>
      </p:pic>
      <p:sp>
        <p:nvSpPr>
          <p:cNvPr id="8" name="文本框 7">
            <a:extLst>
              <a:ext uri="{FF2B5EF4-FFF2-40B4-BE49-F238E27FC236}">
                <a16:creationId xmlns:a16="http://schemas.microsoft.com/office/drawing/2014/main" id="{6E340A6E-3594-EDF5-F5CE-8BD9DDEB45B6}"/>
              </a:ext>
            </a:extLst>
          </p:cNvPr>
          <p:cNvSpPr txBox="1"/>
          <p:nvPr/>
        </p:nvSpPr>
        <p:spPr>
          <a:xfrm>
            <a:off x="324127" y="730172"/>
            <a:ext cx="6215631" cy="584775"/>
          </a:xfrm>
          <a:prstGeom prst="rect">
            <a:avLst/>
          </a:prstGeom>
          <a:noFill/>
        </p:spPr>
        <p:txBody>
          <a:bodyPr wrap="square">
            <a:spAutoFit/>
          </a:bodyPr>
          <a:lstStyle/>
          <a:p>
            <a:r>
              <a:rPr lang="zh-CN" altLang="en-US" sz="1600" dirty="0">
                <a:latin typeface="Palatino Linotype" panose="02040502050505030304" pitchFamily="18" charset="0"/>
              </a:rPr>
              <a:t>segmentation (Seg), multi-degradation mask image modeling (M3), image-level visual control (Control), and classical fusion data.</a:t>
            </a:r>
          </a:p>
        </p:txBody>
      </p:sp>
    </p:spTree>
    <p:extLst>
      <p:ext uri="{BB962C8B-B14F-4D97-AF65-F5344CB8AC3E}">
        <p14:creationId xmlns:p14="http://schemas.microsoft.com/office/powerpoint/2010/main" val="258710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47B4-2B63-02FD-83B2-932CA3572A2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AEBBA5-1809-D939-02D6-A7322CF870F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7BD2E92-A69B-76B6-FBEF-75F7F3DB2F2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4</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C835CC0A-40C9-8F1E-C5E8-AAE3FDA9F8D6}"/>
              </a:ext>
            </a:extLst>
          </p:cNvPr>
          <p:cNvSpPr txBox="1"/>
          <p:nvPr/>
        </p:nvSpPr>
        <p:spPr>
          <a:xfrm>
            <a:off x="682069" y="115763"/>
            <a:ext cx="11347523" cy="369332"/>
          </a:xfrm>
          <a:prstGeom prst="rect">
            <a:avLst/>
          </a:prstGeom>
          <a:noFill/>
        </p:spPr>
        <p:txBody>
          <a:bodyPr wrap="square">
            <a:spAutoFit/>
          </a:bodyPr>
          <a:lstStyle/>
          <a:p>
            <a:r>
              <a:rPr lang="en-US" altLang="zh-CN" dirty="0">
                <a:latin typeface="Palatino Linotype" panose="02040502050505030304" pitchFamily="18" charset="0"/>
                <a:cs typeface="Times New Roman" panose="02020603050405020304" pitchFamily="18" charset="0"/>
              </a:rPr>
              <a:t>Evaluation of Infrared-Visible Image Fusion, Multi-Focus Image Fusion,</a:t>
            </a:r>
            <a:r>
              <a:rPr lang="zh-CN" altLang="en-US" dirty="0">
                <a:latin typeface="Palatino Linotype" panose="02040502050505030304" pitchFamily="18" charset="0"/>
                <a:cs typeface="Times New Roman" panose="02020603050405020304" pitchFamily="18" charset="0"/>
              </a:rPr>
              <a:t> </a:t>
            </a:r>
            <a:r>
              <a:rPr lang="en-US" altLang="zh-CN" dirty="0">
                <a:latin typeface="Palatino Linotype" panose="02040502050505030304" pitchFamily="18" charset="0"/>
                <a:cs typeface="Times New Roman" panose="02020603050405020304" pitchFamily="18" charset="0"/>
              </a:rPr>
              <a:t>and Multi-Exposure Image Fusion</a:t>
            </a:r>
          </a:p>
        </p:txBody>
      </p:sp>
      <p:pic>
        <p:nvPicPr>
          <p:cNvPr id="18" name="图片 17">
            <a:extLst>
              <a:ext uri="{FF2B5EF4-FFF2-40B4-BE49-F238E27FC236}">
                <a16:creationId xmlns:a16="http://schemas.microsoft.com/office/drawing/2014/main" id="{80E508DB-17AF-BB72-3556-BF0B6EFD8FDB}"/>
              </a:ext>
            </a:extLst>
          </p:cNvPr>
          <p:cNvPicPr>
            <a:picLocks noChangeAspect="1"/>
          </p:cNvPicPr>
          <p:nvPr/>
        </p:nvPicPr>
        <p:blipFill>
          <a:blip r:embed="rId2"/>
          <a:srcRect t="1590"/>
          <a:stretch/>
        </p:blipFill>
        <p:spPr>
          <a:xfrm>
            <a:off x="709246" y="983458"/>
            <a:ext cx="10773508" cy="2569137"/>
          </a:xfrm>
          <a:prstGeom prst="rect">
            <a:avLst/>
          </a:prstGeom>
        </p:spPr>
      </p:pic>
      <p:pic>
        <p:nvPicPr>
          <p:cNvPr id="17" name="图片 16">
            <a:extLst>
              <a:ext uri="{FF2B5EF4-FFF2-40B4-BE49-F238E27FC236}">
                <a16:creationId xmlns:a16="http://schemas.microsoft.com/office/drawing/2014/main" id="{0684FFAB-57E0-F587-3EB0-B1837FC1689E}"/>
              </a:ext>
            </a:extLst>
          </p:cNvPr>
          <p:cNvPicPr>
            <a:picLocks noChangeAspect="1"/>
          </p:cNvPicPr>
          <p:nvPr/>
        </p:nvPicPr>
        <p:blipFill>
          <a:blip r:embed="rId3"/>
          <a:srcRect t="961"/>
          <a:stretch/>
        </p:blipFill>
        <p:spPr>
          <a:xfrm>
            <a:off x="709246" y="3876261"/>
            <a:ext cx="10773508" cy="2130370"/>
          </a:xfrm>
          <a:prstGeom prst="rect">
            <a:avLst/>
          </a:prstGeom>
        </p:spPr>
      </p:pic>
    </p:spTree>
    <p:extLst>
      <p:ext uri="{BB962C8B-B14F-4D97-AF65-F5344CB8AC3E}">
        <p14:creationId xmlns:p14="http://schemas.microsoft.com/office/powerpoint/2010/main" val="4260763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47B4-2B63-02FD-83B2-932CA3572A2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AEBBA5-1809-D939-02D6-A7322CF870F3}"/>
              </a:ext>
            </a:extLst>
          </p:cNvPr>
          <p:cNvSpPr/>
          <p:nvPr/>
        </p:nvSpPr>
        <p:spPr>
          <a:xfrm>
            <a:off x="0" y="-13460"/>
            <a:ext cx="12192000" cy="52129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7BD2E92-A69B-76B6-FBEF-75F7F3DB2F20}"/>
              </a:ext>
            </a:extLst>
          </p:cNvPr>
          <p:cNvSpPr txBox="1"/>
          <p:nvPr/>
        </p:nvSpPr>
        <p:spPr>
          <a:xfrm>
            <a:off x="162408" y="-106276"/>
            <a:ext cx="519662" cy="769441"/>
          </a:xfrm>
          <a:prstGeom prst="rect">
            <a:avLst/>
          </a:prstGeom>
          <a:noFill/>
        </p:spPr>
        <p:txBody>
          <a:bodyPr wrap="square" rtlCol="0">
            <a:spAutoFit/>
          </a:bodyPr>
          <a:lstStyle/>
          <a:p>
            <a:r>
              <a:rPr lang="en-US" altLang="zh-CN" sz="4400" b="1" i="1" dirty="0">
                <a:solidFill>
                  <a:srgbClr val="2F47A9"/>
                </a:solidFill>
                <a:latin typeface="Palatino Linotype" panose="02040502050505030304" pitchFamily="18" charset="0"/>
                <a:ea typeface="宋体" panose="02010600030101010101" pitchFamily="2" charset="-122"/>
              </a:rPr>
              <a:t>5</a:t>
            </a:r>
            <a:endParaRPr lang="zh-CN" altLang="en-US" sz="4400" b="1" i="1" dirty="0">
              <a:solidFill>
                <a:srgbClr val="2F47A9"/>
              </a:solidFill>
              <a:latin typeface="Palatino Linotype" panose="02040502050505030304" pitchFamily="18" charset="0"/>
              <a:ea typeface="宋体" panose="02010600030101010101" pitchFamily="2" charset="-122"/>
            </a:endParaRPr>
          </a:p>
        </p:txBody>
      </p:sp>
      <p:pic>
        <p:nvPicPr>
          <p:cNvPr id="24" name="图片 23">
            <a:extLst>
              <a:ext uri="{FF2B5EF4-FFF2-40B4-BE49-F238E27FC236}">
                <a16:creationId xmlns:a16="http://schemas.microsoft.com/office/drawing/2014/main" id="{34E08AE0-0417-381C-F82C-8367CD0ABD54}"/>
              </a:ext>
            </a:extLst>
          </p:cNvPr>
          <p:cNvPicPr>
            <a:picLocks noChangeAspect="1"/>
          </p:cNvPicPr>
          <p:nvPr/>
        </p:nvPicPr>
        <p:blipFill>
          <a:blip r:embed="rId2"/>
          <a:srcRect l="733" t="878"/>
          <a:stretch/>
        </p:blipFill>
        <p:spPr>
          <a:xfrm>
            <a:off x="489731" y="584904"/>
            <a:ext cx="8495150" cy="3310594"/>
          </a:xfrm>
          <a:prstGeom prst="rect">
            <a:avLst/>
          </a:prstGeom>
        </p:spPr>
      </p:pic>
      <p:pic>
        <p:nvPicPr>
          <p:cNvPr id="26" name="图片 25">
            <a:extLst>
              <a:ext uri="{FF2B5EF4-FFF2-40B4-BE49-F238E27FC236}">
                <a16:creationId xmlns:a16="http://schemas.microsoft.com/office/drawing/2014/main" id="{14C8A4EA-E88B-6CF1-6F0A-4B70ACFF914D}"/>
              </a:ext>
            </a:extLst>
          </p:cNvPr>
          <p:cNvPicPr>
            <a:picLocks noChangeAspect="1"/>
          </p:cNvPicPr>
          <p:nvPr/>
        </p:nvPicPr>
        <p:blipFill>
          <a:blip r:embed="rId3"/>
          <a:srcRect t="2960"/>
          <a:stretch/>
        </p:blipFill>
        <p:spPr>
          <a:xfrm>
            <a:off x="428101" y="3958017"/>
            <a:ext cx="10468500" cy="2371301"/>
          </a:xfrm>
          <a:prstGeom prst="rect">
            <a:avLst/>
          </a:prstGeom>
        </p:spPr>
      </p:pic>
      <p:sp>
        <p:nvSpPr>
          <p:cNvPr id="28" name="文本框 27">
            <a:extLst>
              <a:ext uri="{FF2B5EF4-FFF2-40B4-BE49-F238E27FC236}">
                <a16:creationId xmlns:a16="http://schemas.microsoft.com/office/drawing/2014/main" id="{7E140B9A-7A05-556D-8658-40AAA607E81D}"/>
              </a:ext>
            </a:extLst>
          </p:cNvPr>
          <p:cNvSpPr txBox="1"/>
          <p:nvPr/>
        </p:nvSpPr>
        <p:spPr>
          <a:xfrm>
            <a:off x="577050" y="104721"/>
            <a:ext cx="4360985" cy="369332"/>
          </a:xfrm>
          <a:prstGeom prst="rect">
            <a:avLst/>
          </a:prstGeom>
          <a:noFill/>
        </p:spPr>
        <p:txBody>
          <a:bodyPr wrap="square">
            <a:spAutoFit/>
          </a:bodyPr>
          <a:lstStyle/>
          <a:p>
            <a:r>
              <a:rPr lang="zh-CN" altLang="en-US" dirty="0">
                <a:latin typeface="Palatino Linotype" panose="02040502050505030304" pitchFamily="18" charset="0"/>
              </a:rPr>
              <a:t>Evaluation of Text Control Capability</a:t>
            </a:r>
          </a:p>
        </p:txBody>
      </p:sp>
    </p:spTree>
    <p:extLst>
      <p:ext uri="{BB962C8B-B14F-4D97-AF65-F5344CB8AC3E}">
        <p14:creationId xmlns:p14="http://schemas.microsoft.com/office/powerpoint/2010/main" val="1694996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23576</TotalTime>
  <Words>436</Words>
  <Application>Microsoft Office PowerPoint</Application>
  <PresentationFormat>宽屏</PresentationFormat>
  <Paragraphs>41</Paragraphs>
  <Slides>13</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等线</vt:lpstr>
      <vt:lpstr>等线 Light</vt:lpstr>
      <vt:lpstr>宋体</vt:lpstr>
      <vt:lpstr>幼圆</vt:lpstr>
      <vt:lpstr>Arial</vt:lpstr>
      <vt:lpstr>Palatino Linotype</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天宇 梁</dc:creator>
  <cp:lastModifiedBy>天宇 梁</cp:lastModifiedBy>
  <cp:revision>57</cp:revision>
  <dcterms:created xsi:type="dcterms:W3CDTF">2024-10-16T07:19:11Z</dcterms:created>
  <dcterms:modified xsi:type="dcterms:W3CDTF">2026-01-11T00:40:04Z</dcterms:modified>
</cp:coreProperties>
</file>