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1825" r:id="rId3"/>
    <p:sldId id="2013" r:id="rId4"/>
    <p:sldId id="2014" r:id="rId5"/>
    <p:sldId id="2033" r:id="rId6"/>
    <p:sldId id="2017" r:id="rId7"/>
    <p:sldId id="2015" r:id="rId8"/>
    <p:sldId id="2034" r:id="rId9"/>
    <p:sldId id="2018" r:id="rId10"/>
    <p:sldId id="2019" r:id="rId11"/>
    <p:sldId id="2020" r:id="rId12"/>
    <p:sldId id="2021" r:id="rId13"/>
    <p:sldId id="2022" r:id="rId14"/>
    <p:sldId id="2023" r:id="rId15"/>
    <p:sldId id="2024" r:id="rId16"/>
    <p:sldId id="2026" r:id="rId17"/>
    <p:sldId id="2025" r:id="rId18"/>
  </p:sldIdLst>
  <p:sldSz cx="9144000" cy="5143500" type="screen16x9"/>
  <p:notesSz cx="6797675" cy="9926638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B921435-EB94-40EE-AA86-E1AFB637FB6C}">
          <p14:sldIdLst>
            <p14:sldId id="1825"/>
            <p14:sldId id="2013"/>
            <p14:sldId id="2014"/>
            <p14:sldId id="2033"/>
            <p14:sldId id="2017"/>
            <p14:sldId id="2015"/>
            <p14:sldId id="2034"/>
            <p14:sldId id="2018"/>
            <p14:sldId id="2019"/>
            <p14:sldId id="2020"/>
            <p14:sldId id="2021"/>
            <p14:sldId id="2022"/>
            <p14:sldId id="2023"/>
            <p14:sldId id="2024"/>
            <p14:sldId id="2026"/>
            <p14:sldId id="2025"/>
          </p14:sldIdLst>
        </p14:section>
      </p14:sectionLst>
    </p:ext>
    <p:ext uri="{EFAFB233-063F-42B5-8137-9DF3F51BA10A}">
      <p15:sldGuideLst xmlns:p15="http://schemas.microsoft.com/office/powerpoint/2012/main">
        <p15:guide id="2" pos="3011">
          <p15:clr>
            <a:srgbClr val="A4A3A4"/>
          </p15:clr>
        </p15:guide>
        <p15:guide id="3" pos="3593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zan" initials="w" lastIdx="2" clrIdx="0"/>
  <p:cmAuthor id="2" name="Minghui Zhang" initials="MZ" lastIdx="3" clrIdx="1">
    <p:extLst>
      <p:ext uri="{19B8F6BF-5375-455C-9EA6-DF929625EA0E}">
        <p15:presenceInfo xmlns:p15="http://schemas.microsoft.com/office/powerpoint/2012/main" userId="c4e784f1349107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4EAF3"/>
    <a:srgbClr val="0000FF"/>
    <a:srgbClr val="035390"/>
    <a:srgbClr val="D7615C"/>
    <a:srgbClr val="E5EDF4"/>
    <a:srgbClr val="D7615D"/>
    <a:srgbClr val="595959"/>
    <a:srgbClr val="90909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2" autoAdjust="0"/>
    <p:restoredTop sz="68321" autoAdjust="0"/>
  </p:normalViewPr>
  <p:slideViewPr>
    <p:cSldViewPr showGuides="1">
      <p:cViewPr varScale="1">
        <p:scale>
          <a:sx n="85" d="100"/>
          <a:sy n="85" d="100"/>
        </p:scale>
        <p:origin x="1320" y="40"/>
      </p:cViewPr>
      <p:guideLst>
        <p:guide pos="3011"/>
        <p:guide pos="3593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0520-A752-4664-AD94-DE8D08AAE004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0118F-FB90-49C4-8CCF-A8F8D3F96A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31T13:00:45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67,'113'-9,"5"1,693 8,-786-1,40-7,-40 4,37-2,308 7,-357-2,0 0,24-6,-23 4,0 0,18 0,294 2,-157 2,-159-1,0-2,0 1,18-6,-27 7,11-3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2026/3/9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ida.zhihu.com/search?content_id=240476034&amp;content_type=Article&amp;match_order=1&amp;q=RoBERTa&amp;zhida_source=enti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hida.zhihu.com/search?content_id=240476034&amp;content_type=Article&amp;match_order=1&amp;q=cross-attention&amp;zhida_source=entit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中以视觉为中心的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压缩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58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5717E-FB61-5B83-FECB-315CDB22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9995E-200C-2AD8-B754-DAF755374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CE454E-4E8C-09EE-8BDE-BE85F2D48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绿色是对比第一行</a:t>
            </a:r>
            <a:r>
              <a:rPr lang="en-US" altLang="zh-CN" dirty="0"/>
              <a:t>baseline</a:t>
            </a:r>
          </a:p>
          <a:p>
            <a:endParaRPr lang="en-US" altLang="zh-CN" dirty="0"/>
          </a:p>
          <a:p>
            <a:r>
              <a:rPr lang="zh-CN" altLang="en-US" b="1" dirty="0"/>
              <a:t>长上下文语言建模（</a:t>
            </a:r>
            <a:r>
              <a:rPr lang="en-US" altLang="zh-CN" b="1" dirty="0"/>
              <a:t>Long-context Language Modeling, LCM</a:t>
            </a:r>
            <a:r>
              <a:rPr lang="zh-CN" altLang="en-US" b="1" dirty="0"/>
              <a:t>）</a:t>
            </a:r>
            <a:r>
              <a:rPr lang="zh-CN" altLang="en-US" dirty="0"/>
              <a:t>：看模型能否利用“很长的历史文本”更好预测后面的词。指标是 </a:t>
            </a:r>
            <a:r>
              <a:rPr lang="zh-CN" altLang="en-US" b="1" dirty="0"/>
              <a:t>困惑度 </a:t>
            </a:r>
            <a:r>
              <a:rPr lang="en-US" altLang="zh-CN" b="1" dirty="0"/>
              <a:t>PPL</a:t>
            </a:r>
            <a:r>
              <a:rPr lang="zh-CN" altLang="en-US" b="1" dirty="0"/>
              <a:t>（</a:t>
            </a:r>
            <a:r>
              <a:rPr lang="en-US" altLang="zh-CN" b="1" dirty="0"/>
              <a:t>perplexity</a:t>
            </a:r>
            <a:r>
              <a:rPr lang="zh-CN" altLang="en-US" b="1" dirty="0"/>
              <a:t>）</a:t>
            </a:r>
            <a:r>
              <a:rPr lang="zh-CN" altLang="en-US" dirty="0"/>
              <a:t>，越低越好。</a:t>
            </a:r>
          </a:p>
        </p:txBody>
      </p:sp>
    </p:spTree>
    <p:extLst>
      <p:ext uri="{BB962C8B-B14F-4D97-AF65-F5344CB8AC3E}">
        <p14:creationId xmlns:p14="http://schemas.microsoft.com/office/powerpoint/2010/main" val="323569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C2E96-18D6-046E-9050-2C019B549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FD1DD2-1CD2-5AD8-1D01-10E698ADD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FBE202-DB85-F8ED-E1A5-C74FE73A2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上下文学习（</a:t>
            </a:r>
            <a:r>
              <a:rPr lang="en-US" altLang="zh-CN" b="1" dirty="0"/>
              <a:t>In-Context Learning, ICL</a:t>
            </a:r>
            <a:r>
              <a:rPr lang="zh-CN" altLang="en-US" b="1" dirty="0"/>
              <a:t>）文本分类</a:t>
            </a:r>
            <a:r>
              <a:rPr lang="zh-CN" altLang="en-US" dirty="0"/>
              <a:t>：给模型一些“示例（</a:t>
            </a:r>
            <a:r>
              <a:rPr lang="en-US" altLang="zh-CN" dirty="0"/>
              <a:t>demonstrations</a:t>
            </a:r>
            <a:r>
              <a:rPr lang="zh-CN" altLang="en-US" dirty="0"/>
              <a:t>）”，看它能否学着做分类。指标是 </a:t>
            </a:r>
            <a:r>
              <a:rPr lang="en-US" altLang="zh-CN" b="1" dirty="0"/>
              <a:t>Accuracy</a:t>
            </a:r>
            <a:r>
              <a:rPr lang="zh-CN" altLang="en-US" b="1" dirty="0"/>
              <a:t>（准确率）</a:t>
            </a:r>
            <a:r>
              <a:rPr lang="zh-CN" altLang="en-US" dirty="0"/>
              <a:t>，越高越好。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当把更多 </a:t>
            </a:r>
            <a:r>
              <a:rPr lang="en-US" altLang="zh-CN" dirty="0"/>
              <a:t>demonstrations </a:t>
            </a:r>
            <a:r>
              <a:rPr lang="zh-CN" altLang="en-US" dirty="0"/>
              <a:t>放到 </a:t>
            </a:r>
            <a:r>
              <a:rPr lang="en-US" altLang="zh-CN" dirty="0"/>
              <a:t>encoder </a:t>
            </a:r>
            <a:r>
              <a:rPr lang="zh-CN" altLang="en-US" dirty="0"/>
              <a:t>侧时，</a:t>
            </a:r>
            <a:r>
              <a:rPr lang="en-US" altLang="zh-CN" b="1" dirty="0"/>
              <a:t>VIST </a:t>
            </a:r>
            <a:r>
              <a:rPr lang="zh-CN" altLang="en-US" b="1" dirty="0"/>
              <a:t>的平均准确率明显提升</a:t>
            </a:r>
            <a:r>
              <a:rPr lang="zh-CN" altLang="en-US" dirty="0"/>
              <a:t>（说明视觉路径确实能传递“示例信息”）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b="1" dirty="0"/>
              <a:t>VIST </a:t>
            </a:r>
            <a:r>
              <a:rPr lang="zh-CN" altLang="en-US" b="1" dirty="0"/>
              <a:t>平均准确率整体优于 </a:t>
            </a:r>
            <a:r>
              <a:rPr lang="en-US" altLang="zh-CN" b="1" dirty="0"/>
              <a:t>CEPE*</a:t>
            </a:r>
            <a:r>
              <a:rPr lang="zh-CN" altLang="en-US" dirty="0"/>
              <a:t>（在 </a:t>
            </a:r>
            <a:r>
              <a:rPr lang="en-US" altLang="zh-CN" dirty="0"/>
              <a:t>11 </a:t>
            </a:r>
            <a:r>
              <a:rPr lang="zh-CN" altLang="en-US" dirty="0"/>
              <a:t>个数据集上的平均值更高）</a:t>
            </a:r>
          </a:p>
          <a:p>
            <a:endParaRPr lang="en-US" altLang="zh-CN" dirty="0"/>
          </a:p>
          <a:p>
            <a:r>
              <a:rPr lang="en-US" altLang="zh-CN" dirty="0" err="1"/>
              <a:t>TinyLlama</a:t>
            </a:r>
            <a:r>
              <a:rPr lang="en-US" altLang="zh-CN" dirty="0"/>
              <a:t> </a:t>
            </a:r>
            <a:r>
              <a:rPr lang="zh-CN" altLang="en-US" dirty="0"/>
              <a:t>在 </a:t>
            </a:r>
            <a:r>
              <a:rPr lang="en-US" altLang="zh-CN" dirty="0"/>
              <a:t>demo </a:t>
            </a:r>
            <a:r>
              <a:rPr lang="zh-CN" altLang="en-US" dirty="0"/>
              <a:t>很多时会受到窗口限制甚至性能下降；</a:t>
            </a:r>
            <a:r>
              <a:rPr lang="en-US" altLang="zh-CN" dirty="0"/>
              <a:t>VIST </a:t>
            </a:r>
            <a:r>
              <a:rPr lang="zh-CN" altLang="en-US" dirty="0"/>
              <a:t>由于压缩，能更稳定地利用更多 </a:t>
            </a:r>
            <a:r>
              <a:rPr lang="en-US" altLang="zh-CN" dirty="0"/>
              <a:t>demo </a:t>
            </a:r>
          </a:p>
          <a:p>
            <a:endParaRPr lang="en-US" altLang="zh-CN" dirty="0"/>
          </a:p>
          <a:p>
            <a:r>
              <a:rPr lang="zh-CN" altLang="en-US" dirty="0"/>
              <a:t>作者也诚实指出：在 </a:t>
            </a:r>
            <a:r>
              <a:rPr lang="en-US" altLang="zh-CN" dirty="0"/>
              <a:t>NLUS/TREC/TREF </a:t>
            </a:r>
            <a:r>
              <a:rPr lang="zh-CN" altLang="en-US" dirty="0"/>
              <a:t>这类类别多、</a:t>
            </a:r>
            <a:r>
              <a:rPr lang="en-US" altLang="zh-CN" dirty="0"/>
              <a:t>demo </a:t>
            </a:r>
            <a:r>
              <a:rPr lang="zh-CN" altLang="en-US" dirty="0"/>
              <a:t>与 </a:t>
            </a:r>
            <a:r>
              <a:rPr lang="en-US" altLang="zh-CN" dirty="0"/>
              <a:t>query </a:t>
            </a:r>
            <a:r>
              <a:rPr lang="zh-CN" altLang="en-US" dirty="0"/>
              <a:t>相关性弱的情况下，轻量编码器不如“全 </a:t>
            </a:r>
            <a:r>
              <a:rPr lang="en-US" altLang="zh-CN" dirty="0"/>
              <a:t>LLM </a:t>
            </a:r>
            <a:r>
              <a:rPr lang="zh-CN" altLang="en-US" dirty="0"/>
              <a:t>精读”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330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8B203-845C-75A2-DC82-235B40320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CAB0ED-BC67-190E-CAE1-4362AB73E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845F35-FAC1-8578-115D-EA1DC7E32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开放域问答（</a:t>
            </a:r>
            <a:r>
              <a:rPr lang="en-US" altLang="zh-CN" b="1" dirty="0"/>
              <a:t>Open-domain QA</a:t>
            </a:r>
            <a:r>
              <a:rPr lang="zh-CN" altLang="en-US" b="1" dirty="0"/>
              <a:t>）</a:t>
            </a:r>
            <a:r>
              <a:rPr lang="zh-CN" altLang="en-US" dirty="0"/>
              <a:t>：先从维基百科检索相关文章段落，再让模型回答问题。指标是 </a:t>
            </a:r>
            <a:r>
              <a:rPr lang="en-US" altLang="zh-CN" b="1" dirty="0"/>
              <a:t>Exact Match, EM</a:t>
            </a:r>
            <a:r>
              <a:rPr lang="zh-CN" altLang="en-US" b="1" dirty="0"/>
              <a:t>（完全匹配）</a:t>
            </a:r>
            <a:r>
              <a:rPr lang="zh-CN" altLang="en-US" dirty="0"/>
              <a:t>，越高越好。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TinyLlama</a:t>
            </a:r>
            <a:r>
              <a:rPr lang="en-US" altLang="zh-CN" dirty="0"/>
              <a:t> </a:t>
            </a:r>
            <a:r>
              <a:rPr lang="zh-CN" altLang="en-US" dirty="0"/>
              <a:t>受 </a:t>
            </a:r>
            <a:r>
              <a:rPr lang="en-US" altLang="zh-CN" dirty="0"/>
              <a:t>2048 token </a:t>
            </a:r>
            <a:r>
              <a:rPr lang="zh-CN" altLang="en-US" dirty="0"/>
              <a:t>限制，</a:t>
            </a:r>
            <a:r>
              <a:rPr lang="en-US" altLang="zh-CN" dirty="0"/>
              <a:t>passage </a:t>
            </a:r>
            <a:r>
              <a:rPr lang="zh-CN" altLang="en-US" dirty="0"/>
              <a:t>多了会“崩”（</a:t>
            </a:r>
            <a:r>
              <a:rPr lang="en-US" altLang="zh-CN" dirty="0"/>
              <a:t>EM &lt; 1</a:t>
            </a:r>
            <a:r>
              <a:rPr lang="zh-CN" altLang="en-US" dirty="0"/>
              <a:t>）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一个很有意思的实验：</a:t>
            </a:r>
            <a:r>
              <a:rPr lang="zh-CN" altLang="en-US" b="1" dirty="0"/>
              <a:t>只走快路径</a:t>
            </a:r>
            <a:r>
              <a:rPr lang="zh-CN" altLang="en-US" dirty="0"/>
              <a:t>（</a:t>
            </a:r>
            <a:r>
              <a:rPr lang="en-US" altLang="zh-CN" dirty="0" err="1"/>
              <a:t>k_e</a:t>
            </a:r>
            <a:r>
              <a:rPr lang="en-US" altLang="zh-CN" dirty="0"/>
              <a:t>=10,k_d=0</a:t>
            </a:r>
            <a:r>
              <a:rPr lang="zh-CN" altLang="en-US" dirty="0"/>
              <a:t>，只给视觉侧），性能接近 </a:t>
            </a:r>
            <a:r>
              <a:rPr lang="en-US" altLang="zh-CN" dirty="0" err="1"/>
              <a:t>TinyLlama</a:t>
            </a:r>
            <a:r>
              <a:rPr lang="en-US" altLang="zh-CN" dirty="0"/>
              <a:t> </a:t>
            </a:r>
            <a:r>
              <a:rPr lang="zh-CN" altLang="en-US" dirty="0"/>
              <a:t>处理 </a:t>
            </a:r>
            <a:r>
              <a:rPr lang="en-US" altLang="zh-CN" dirty="0"/>
              <a:t>10 passages </a:t>
            </a:r>
            <a:r>
              <a:rPr lang="zh-CN" altLang="en-US" dirty="0"/>
              <a:t>的结果</a:t>
            </a:r>
            <a:r>
              <a:rPr lang="en-US" altLang="zh-CN" dirty="0"/>
              <a:t>——</a:t>
            </a:r>
            <a:r>
              <a:rPr lang="zh-CN" altLang="en-US" dirty="0"/>
              <a:t>说明视觉路径能“蒸馏</a:t>
            </a:r>
            <a:r>
              <a:rPr lang="en-US" altLang="zh-CN" dirty="0"/>
              <a:t>/</a:t>
            </a:r>
            <a:r>
              <a:rPr lang="zh-CN" altLang="en-US" dirty="0"/>
              <a:t>保留关键信息”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475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FEB4C-6263-F388-650E-F43AC41F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9959D1-56AF-08ED-82CA-C6D52C4A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961464-595B-6685-25B6-E228AC63A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每张图压缩成多少视觉 </a:t>
            </a:r>
            <a:r>
              <a:rPr lang="en-US" altLang="zh-CN" b="1" dirty="0"/>
              <a:t>token</a:t>
            </a:r>
            <a:r>
              <a:rPr lang="zh-CN" altLang="en-US" b="1" dirty="0"/>
              <a:t>（</a:t>
            </a:r>
            <a:r>
              <a:rPr lang="en-US" altLang="zh-CN" b="1" dirty="0"/>
              <a:t>N</a:t>
            </a:r>
            <a:r>
              <a:rPr lang="zh-CN" altLang="en-US" b="1" dirty="0"/>
              <a:t>）</a:t>
            </a:r>
            <a:r>
              <a:rPr lang="zh-CN" altLang="en-US" dirty="0"/>
              <a:t>：看不同 </a:t>
            </a:r>
            <a:r>
              <a:rPr lang="en-US" altLang="zh-CN" dirty="0"/>
              <a:t>token </a:t>
            </a:r>
            <a:r>
              <a:rPr lang="zh-CN" altLang="en-US" dirty="0"/>
              <a:t>数对 </a:t>
            </a:r>
            <a:r>
              <a:rPr lang="en-US" altLang="zh-CN" dirty="0"/>
              <a:t>ICL/QA </a:t>
            </a:r>
            <a:r>
              <a:rPr lang="zh-CN" altLang="en-US" dirty="0"/>
              <a:t>的影响（表 </a:t>
            </a:r>
            <a:r>
              <a:rPr lang="en-US" altLang="zh-CN" dirty="0"/>
              <a:t>4</a:t>
            </a:r>
            <a:r>
              <a:rPr lang="zh-CN" altLang="en-US" dirty="0"/>
              <a:t>）。</a:t>
            </a:r>
          </a:p>
          <a:p>
            <a:r>
              <a:rPr lang="en-US" altLang="zh-CN" dirty="0"/>
              <a:t>Xing </a:t>
            </a:r>
            <a:r>
              <a:rPr lang="zh-CN" altLang="en-US" dirty="0"/>
              <a:t>等 </a:t>
            </a:r>
            <a:r>
              <a:rPr lang="en-US" altLang="zh-CN" dirty="0"/>
              <a:t>- 2025 - Vision-centric …</a:t>
            </a:r>
          </a:p>
          <a:p>
            <a:r>
              <a:rPr lang="en-US" altLang="zh-CN" b="1" dirty="0"/>
              <a:t>PVE </a:t>
            </a:r>
            <a:r>
              <a:rPr lang="zh-CN" altLang="en-US" b="1" dirty="0"/>
              <a:t>的 </a:t>
            </a:r>
            <a:r>
              <a:rPr lang="en-US" altLang="zh-CN" b="1" dirty="0"/>
              <a:t>masking </a:t>
            </a:r>
            <a:r>
              <a:rPr lang="zh-CN" altLang="en-US" b="1" dirty="0"/>
              <a:t>策略</a:t>
            </a:r>
            <a:r>
              <a:rPr lang="zh-CN" altLang="en-US" dirty="0"/>
              <a:t>：频率 </a:t>
            </a:r>
            <a:r>
              <a:rPr lang="en-US" altLang="zh-CN" dirty="0"/>
              <a:t>masking</a:t>
            </a:r>
            <a:r>
              <a:rPr lang="zh-CN" altLang="en-US" dirty="0"/>
              <a:t>（</a:t>
            </a:r>
            <a:r>
              <a:rPr lang="en-US" altLang="zh-CN" dirty="0"/>
              <a:t>FM</a:t>
            </a:r>
            <a:r>
              <a:rPr lang="zh-CN" altLang="en-US" dirty="0"/>
              <a:t>） </a:t>
            </a:r>
            <a:r>
              <a:rPr lang="en-US" altLang="zh-CN" dirty="0"/>
              <a:t>vs </a:t>
            </a:r>
            <a:r>
              <a:rPr lang="zh-CN" altLang="en-US" dirty="0"/>
              <a:t>随机 </a:t>
            </a:r>
            <a:r>
              <a:rPr lang="en-US" altLang="zh-CN" dirty="0"/>
              <a:t>masking</a:t>
            </a:r>
            <a:r>
              <a:rPr lang="zh-CN" altLang="en-US" dirty="0"/>
              <a:t>（</a:t>
            </a:r>
            <a:r>
              <a:rPr lang="en-US" altLang="zh-CN" dirty="0"/>
              <a:t>RM</a:t>
            </a:r>
            <a:r>
              <a:rPr lang="zh-CN" altLang="en-US" dirty="0"/>
              <a:t>） </a:t>
            </a:r>
            <a:r>
              <a:rPr lang="en-US" altLang="zh-CN" dirty="0"/>
              <a:t>vs </a:t>
            </a:r>
            <a:r>
              <a:rPr lang="zh-CN" altLang="en-US" dirty="0"/>
              <a:t>不用 </a:t>
            </a:r>
            <a:r>
              <a:rPr lang="en-US" altLang="zh-CN" dirty="0"/>
              <a:t>FM</a:t>
            </a:r>
            <a:r>
              <a:rPr lang="zh-CN" altLang="en-US" dirty="0"/>
              <a:t>（表 </a:t>
            </a:r>
            <a:r>
              <a:rPr lang="en-US" altLang="zh-CN" dirty="0"/>
              <a:t>5</a:t>
            </a:r>
            <a:r>
              <a:rPr lang="zh-CN" altLang="en-US" dirty="0"/>
              <a:t>），指标还是 </a:t>
            </a:r>
            <a:r>
              <a:rPr lang="en-US" altLang="zh-CN" dirty="0"/>
              <a:t>ICL accuracy</a:t>
            </a:r>
            <a:r>
              <a:rPr lang="zh-CN" altLang="en-US" dirty="0"/>
              <a:t>、</a:t>
            </a:r>
            <a:r>
              <a:rPr lang="en-US" altLang="zh-CN" dirty="0"/>
              <a:t>QA </a:t>
            </a:r>
            <a:r>
              <a:rPr lang="zh-CN" altLang="en-US" dirty="0"/>
              <a:t>的 </a:t>
            </a:r>
            <a:r>
              <a:rPr lang="en-US" altLang="zh-CN" dirty="0"/>
              <a:t>EM</a:t>
            </a:r>
            <a:r>
              <a:rPr lang="zh-CN" altLang="en-US" dirty="0"/>
              <a:t>。</a:t>
            </a:r>
          </a:p>
          <a:p>
            <a:r>
              <a:rPr lang="en-US" altLang="zh-CN" dirty="0"/>
              <a:t>Xing </a:t>
            </a:r>
            <a:r>
              <a:rPr lang="zh-CN" altLang="en-US" dirty="0"/>
              <a:t>等 </a:t>
            </a:r>
            <a:r>
              <a:rPr lang="en-US" altLang="zh-CN" dirty="0"/>
              <a:t>- 2025 - Vision-centric …</a:t>
            </a:r>
          </a:p>
          <a:p>
            <a:r>
              <a:rPr lang="zh-CN" altLang="en-US" b="1" dirty="0"/>
              <a:t>训练时给 </a:t>
            </a:r>
            <a:r>
              <a:rPr lang="en-US" altLang="zh-CN" b="1" dirty="0"/>
              <a:t>encoder </a:t>
            </a:r>
            <a:r>
              <a:rPr lang="zh-CN" altLang="en-US" b="1" dirty="0"/>
              <a:t>的文本长度</a:t>
            </a:r>
            <a:r>
              <a:rPr lang="zh-CN" altLang="en-US" dirty="0"/>
              <a:t>：更长的输入是否让模型更会“从长上下文提关键信息”（表 </a:t>
            </a:r>
            <a:r>
              <a:rPr lang="en-US" altLang="zh-CN" dirty="0"/>
              <a:t>6</a:t>
            </a:r>
            <a:r>
              <a:rPr lang="zh-CN" altLang="en-US" dirty="0"/>
              <a:t>）。</a:t>
            </a:r>
          </a:p>
          <a:p>
            <a:r>
              <a:rPr lang="en-US" altLang="zh-CN" dirty="0"/>
              <a:t>Xing </a:t>
            </a:r>
            <a:r>
              <a:rPr lang="zh-CN" altLang="en-US" dirty="0"/>
              <a:t>等 </a:t>
            </a:r>
            <a:r>
              <a:rPr lang="en-US" altLang="zh-CN" dirty="0"/>
              <a:t>- 2025 - Vision-centric …</a:t>
            </a:r>
          </a:p>
          <a:p>
            <a:r>
              <a:rPr lang="zh-CN" altLang="en-US" b="1" dirty="0"/>
              <a:t>换别的 </a:t>
            </a:r>
            <a:r>
              <a:rPr lang="en-US" altLang="zh-CN" b="1" dirty="0"/>
              <a:t>LLM</a:t>
            </a:r>
            <a:r>
              <a:rPr lang="zh-CN" altLang="en-US" b="1" dirty="0"/>
              <a:t>（</a:t>
            </a:r>
            <a:r>
              <a:rPr lang="en-US" altLang="zh-CN" b="1" dirty="0"/>
              <a:t>Mistral 7B</a:t>
            </a:r>
            <a:r>
              <a:rPr lang="zh-CN" altLang="en-US" b="1" dirty="0"/>
              <a:t>）</a:t>
            </a:r>
            <a:r>
              <a:rPr lang="zh-CN" altLang="en-US" dirty="0"/>
              <a:t>：验证泛化，仍看 </a:t>
            </a:r>
            <a:r>
              <a:rPr lang="en-US" altLang="zh-CN" dirty="0"/>
              <a:t>LCM </a:t>
            </a:r>
            <a:r>
              <a:rPr lang="zh-CN" altLang="en-US" dirty="0"/>
              <a:t>的 </a:t>
            </a:r>
            <a:r>
              <a:rPr lang="en-US" altLang="zh-CN" dirty="0"/>
              <a:t>PPL </a:t>
            </a:r>
            <a:r>
              <a:rPr lang="zh-CN" altLang="en-US" dirty="0"/>
              <a:t>与 </a:t>
            </a:r>
            <a:r>
              <a:rPr lang="en-US" altLang="zh-CN" dirty="0"/>
              <a:t>ICL </a:t>
            </a:r>
            <a:r>
              <a:rPr lang="zh-CN" altLang="en-US" dirty="0"/>
              <a:t>的 </a:t>
            </a:r>
            <a:r>
              <a:rPr lang="en-US" altLang="zh-CN" dirty="0"/>
              <a:t>accuracy</a:t>
            </a:r>
            <a:r>
              <a:rPr lang="zh-CN" altLang="en-US" dirty="0"/>
              <a:t>（表 </a:t>
            </a:r>
            <a:r>
              <a:rPr lang="en-US" altLang="zh-CN" dirty="0"/>
              <a:t>7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3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EDC6-39B3-0D2C-3165-5159B2B9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53B1C4-C5B9-BEBB-2080-4E157E624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6DC81A-A958-AF2A-1E28-CE09BC37D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742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82E5B-09F6-1126-DEE5-B1DD0DC1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0D884A-925C-0C9E-28DE-26B36A78B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B19AC46-DEB3-A57E-A023-834071CE8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把所有“方法学包装”都去掉，只验证一件事</a:t>
            </a:r>
            <a:r>
              <a:rPr lang="zh-CN" altLang="en-US" dirty="0"/>
              <a:t>：</a:t>
            </a:r>
          </a:p>
          <a:p>
            <a:r>
              <a:rPr lang="zh-CN" altLang="en-US" b="1" dirty="0"/>
              <a:t>“不训练、不设计任何新模块，仅靠 </a:t>
            </a:r>
            <a:r>
              <a:rPr lang="en-US" altLang="zh-CN" b="1" dirty="0" err="1"/>
              <a:t>text→image</a:t>
            </a:r>
            <a:r>
              <a:rPr lang="zh-CN" altLang="en-US" b="1" dirty="0"/>
              <a:t>，能压缩多少？”</a:t>
            </a:r>
            <a:endParaRPr lang="zh-CN" altLang="en-US" dirty="0"/>
          </a:p>
          <a:p>
            <a:r>
              <a:rPr lang="zh-CN" altLang="en-US" dirty="0"/>
              <a:t>结论非常清楚：✅ </a:t>
            </a:r>
            <a:r>
              <a:rPr lang="zh-CN" altLang="en-US" b="1" dirty="0"/>
              <a:t>≈</a:t>
            </a:r>
            <a:r>
              <a:rPr lang="en-US" altLang="zh-CN" b="1" dirty="0"/>
              <a:t>2× </a:t>
            </a:r>
            <a:r>
              <a:rPr lang="zh-CN" altLang="en-US" b="1" dirty="0"/>
              <a:t>是真实、稳定、可复现的    </a:t>
            </a:r>
            <a:r>
              <a:rPr lang="zh-CN" altLang="en-US" dirty="0"/>
              <a:t>❌ </a:t>
            </a:r>
            <a:r>
              <a:rPr lang="zh-CN" altLang="en-US" b="1" dirty="0"/>
              <a:t>再往上基本不行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59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0BF7-1816-A7B5-1AE8-188D5BD6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102113-F06C-9030-0A1E-BA747F166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563966-01C0-FBE6-E479-8921B1897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DeepSeek-OCR </a:t>
            </a:r>
            <a:r>
              <a:rPr lang="zh-CN" altLang="en-US" b="1" dirty="0"/>
              <a:t>不只是“把文本变成图片”</a:t>
            </a:r>
            <a:r>
              <a:rPr lang="zh-CN" altLang="en-US" dirty="0"/>
              <a:t>，而是：</a:t>
            </a:r>
            <a:r>
              <a:rPr lang="zh-CN" altLang="en-US" b="1" dirty="0"/>
              <a:t>专门设计了一个 </a:t>
            </a:r>
            <a:r>
              <a:rPr lang="en-US" altLang="zh-CN" b="1" dirty="0"/>
              <a:t>vision encoder</a:t>
            </a:r>
            <a:r>
              <a:rPr lang="zh-CN" altLang="en-US" b="1" dirty="0"/>
              <a:t>（</a:t>
            </a:r>
            <a:r>
              <a:rPr lang="en-US" altLang="zh-CN" b="1" dirty="0" err="1"/>
              <a:t>DeepEncoder</a:t>
            </a:r>
            <a:r>
              <a:rPr lang="zh-CN" altLang="en-US" b="1" dirty="0"/>
              <a:t>）</a:t>
            </a:r>
            <a:endParaRPr lang="en-US" altLang="zh-CN" dirty="0"/>
          </a:p>
          <a:p>
            <a:r>
              <a:rPr lang="zh-CN" altLang="en-US" dirty="0"/>
              <a:t>明确目标是：</a:t>
            </a:r>
            <a:r>
              <a:rPr lang="en-US" altLang="zh-CN" dirty="0"/>
              <a:t>1.</a:t>
            </a:r>
            <a:r>
              <a:rPr lang="zh-CN" altLang="en-US" dirty="0"/>
              <a:t>高分辨率输入  </a:t>
            </a:r>
            <a:r>
              <a:rPr lang="en-US" altLang="zh-CN" dirty="0"/>
              <a:t>2.</a:t>
            </a:r>
            <a:r>
              <a:rPr lang="zh-CN" altLang="en-US" dirty="0"/>
              <a:t>极少 </a:t>
            </a:r>
            <a:r>
              <a:rPr lang="en-US" altLang="zh-CN" dirty="0"/>
              <a:t>vision tokens  3.</a:t>
            </a:r>
            <a:r>
              <a:rPr lang="zh-CN" altLang="en-US" dirty="0"/>
              <a:t>低 </a:t>
            </a:r>
            <a:r>
              <a:rPr lang="en-US" altLang="zh-CN" dirty="0"/>
              <a:t>activation / </a:t>
            </a:r>
            <a:r>
              <a:rPr lang="zh-CN" altLang="en-US" dirty="0"/>
              <a:t>可部署</a:t>
            </a:r>
          </a:p>
          <a:p>
            <a:r>
              <a:rPr lang="zh-CN" altLang="en-US" dirty="0"/>
              <a:t>其核心做法是：</a:t>
            </a:r>
          </a:p>
          <a:p>
            <a:r>
              <a:rPr lang="zh-CN" altLang="en-US" dirty="0"/>
              <a:t>用 </a:t>
            </a:r>
            <a:r>
              <a:rPr lang="en-US" altLang="zh-CN" b="1" dirty="0"/>
              <a:t>window attention</a:t>
            </a:r>
            <a:r>
              <a:rPr lang="zh-CN" altLang="en-US" b="1" dirty="0"/>
              <a:t>（局部）</a:t>
            </a:r>
            <a:r>
              <a:rPr lang="zh-CN" altLang="en-US" dirty="0"/>
              <a:t> 处理大量 </a:t>
            </a:r>
            <a:r>
              <a:rPr lang="en-US" altLang="zh-CN" dirty="0"/>
              <a:t>patch</a:t>
            </a:r>
          </a:p>
          <a:p>
            <a:r>
              <a:rPr lang="zh-CN" altLang="en-US" dirty="0"/>
              <a:t>中间用 </a:t>
            </a:r>
            <a:r>
              <a:rPr lang="en-US" altLang="zh-CN" b="1" dirty="0"/>
              <a:t>16× convolution </a:t>
            </a:r>
            <a:r>
              <a:rPr lang="zh-CN" altLang="en-US" b="1" dirty="0"/>
              <a:t>压缩 </a:t>
            </a:r>
            <a:r>
              <a:rPr lang="en-US" altLang="zh-CN" b="1" dirty="0"/>
              <a:t>token </a:t>
            </a:r>
            <a:r>
              <a:rPr lang="zh-CN" altLang="en-US" b="1" dirty="0"/>
              <a:t>数</a:t>
            </a:r>
            <a:endParaRPr lang="zh-CN" altLang="en-US" dirty="0"/>
          </a:p>
          <a:p>
            <a:r>
              <a:rPr lang="zh-CN" altLang="en-US" dirty="0"/>
              <a:t>再进入 </a:t>
            </a:r>
            <a:r>
              <a:rPr lang="en-US" altLang="zh-CN" b="1" dirty="0"/>
              <a:t>global attention</a:t>
            </a:r>
            <a:r>
              <a:rPr lang="zh-CN" altLang="en-US" b="1" dirty="0"/>
              <a:t>（</a:t>
            </a:r>
            <a:r>
              <a:rPr lang="en-US" altLang="zh-CN" b="1" dirty="0"/>
              <a:t>CLIP </a:t>
            </a:r>
            <a:r>
              <a:rPr lang="zh-CN" altLang="en-US" b="1" dirty="0"/>
              <a:t>部分）</a:t>
            </a:r>
            <a:endParaRPr lang="zh-CN" altLang="en-US" dirty="0"/>
          </a:p>
          <a:p>
            <a:r>
              <a:rPr lang="zh-CN" altLang="en-US" dirty="0"/>
              <a:t>最终只输出 </a:t>
            </a:r>
            <a:r>
              <a:rPr lang="en-US" altLang="zh-CN" b="1" dirty="0"/>
              <a:t>64 / 100 / 256 / 400 </a:t>
            </a:r>
            <a:r>
              <a:rPr lang="zh-CN" altLang="en-US" b="1" dirty="0"/>
              <a:t>等少量 </a:t>
            </a:r>
            <a:r>
              <a:rPr lang="en-US" altLang="zh-CN" b="1" dirty="0"/>
              <a:t>vision tokens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84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386F9-95D9-60B0-AEC6-2D3D9E956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832B15-61DB-67DD-5B33-41254F8AC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7F0038-A9FF-6A77-FD47-46DD0124B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在“上下文更长 </a:t>
            </a:r>
            <a:r>
              <a:rPr lang="en-US" altLang="zh-CN" dirty="0"/>
              <a:t>+ </a:t>
            </a:r>
            <a:r>
              <a:rPr lang="zh-CN" altLang="en-US" dirty="0"/>
              <a:t>模型更大”的双重挤压下，压缩不再只是锦上添花，而变成了必需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外部记忆检索：</a:t>
            </a:r>
            <a:endParaRPr lang="en-US" altLang="zh-CN" dirty="0"/>
          </a:p>
          <a:p>
            <a:r>
              <a:rPr lang="zh-CN" altLang="en-US" dirty="0"/>
              <a:t>新内容到来 → </a:t>
            </a:r>
            <a:r>
              <a:rPr lang="en-US" altLang="zh-CN" dirty="0"/>
              <a:t>chunk → embedding → </a:t>
            </a:r>
            <a:r>
              <a:rPr lang="zh-CN" altLang="en-US" dirty="0"/>
              <a:t>写入向量库（存储上下文）</a:t>
            </a:r>
          </a:p>
          <a:p>
            <a:r>
              <a:rPr lang="zh-CN" altLang="en-US" dirty="0"/>
              <a:t>用户提问 →（可选：改写 </a:t>
            </a:r>
            <a:r>
              <a:rPr lang="en-US" altLang="zh-CN" dirty="0"/>
              <a:t>query</a:t>
            </a:r>
            <a:r>
              <a:rPr lang="zh-CN" altLang="en-US" dirty="0"/>
              <a:t>）→ </a:t>
            </a:r>
            <a:r>
              <a:rPr lang="en-US" altLang="zh-CN" dirty="0"/>
              <a:t>query embedding</a:t>
            </a:r>
          </a:p>
          <a:p>
            <a:r>
              <a:rPr lang="zh-CN" altLang="en-US" dirty="0"/>
              <a:t>向量检索 </a:t>
            </a:r>
            <a:r>
              <a:rPr lang="en-US" altLang="zh-CN" dirty="0"/>
              <a:t>top-K →</a:t>
            </a:r>
            <a:r>
              <a:rPr lang="zh-CN" altLang="en-US" dirty="0"/>
              <a:t>（可选：</a:t>
            </a:r>
            <a:r>
              <a:rPr lang="en-US" altLang="zh-CN" dirty="0"/>
              <a:t>filter + </a:t>
            </a:r>
            <a:r>
              <a:rPr lang="en-US" altLang="zh-CN" dirty="0" err="1"/>
              <a:t>rerank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把检索到的片段作为 </a:t>
            </a:r>
            <a:r>
              <a:rPr lang="en-US" altLang="zh-CN" dirty="0"/>
              <a:t>context → </a:t>
            </a:r>
            <a:r>
              <a:rPr lang="zh-CN" altLang="en-US" dirty="0"/>
              <a:t>送入 </a:t>
            </a:r>
            <a:r>
              <a:rPr lang="en-US" altLang="zh-CN" dirty="0"/>
              <a:t>LLM</a:t>
            </a:r>
          </a:p>
          <a:p>
            <a:r>
              <a:rPr lang="en-US" altLang="zh-CN" dirty="0"/>
              <a:t>LLM </a:t>
            </a:r>
            <a:r>
              <a:rPr lang="zh-CN" altLang="en-US" dirty="0"/>
              <a:t>在“小窗口证据 </a:t>
            </a:r>
            <a:r>
              <a:rPr lang="en-US" altLang="zh-CN" dirty="0"/>
              <a:t>+ </a:t>
            </a:r>
            <a:r>
              <a:rPr lang="zh-CN" altLang="en-US" dirty="0"/>
              <a:t>当前问题”上推理 → 输出答案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02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084F2-8858-6383-C5AC-BA93216E9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F61925-D520-9651-4077-D647216DA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CF69F3-3D45-D759-65AC-483A2985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基于轻量文本编码器的压缩方法（如 </a:t>
            </a:r>
            <a:r>
              <a:rPr lang="en-US" altLang="zh-CN" b="1" dirty="0"/>
              <a:t>CEPE</a:t>
            </a:r>
            <a:r>
              <a:rPr lang="zh-CN" altLang="en-US" b="1" dirty="0"/>
              <a:t>）</a:t>
            </a:r>
            <a:br>
              <a:rPr lang="zh-CN" altLang="en-US" dirty="0"/>
            </a:br>
            <a:r>
              <a:rPr lang="zh-CN" altLang="en-US" dirty="0"/>
              <a:t>       通过独立文本编码器对上下文进行压缩再注入 </a:t>
            </a:r>
            <a:r>
              <a:rPr lang="en-US" altLang="zh-CN" dirty="0"/>
              <a:t>LLM</a:t>
            </a:r>
            <a:r>
              <a:rPr lang="zh-CN" altLang="en-US" dirty="0"/>
              <a:t>，虽然降低了部分计算开销，但文本级编码仍继承了原始文本中的大量冗余，且对关键信息的聚焦能力有限。</a:t>
            </a:r>
            <a:b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）构建一个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（如</a:t>
            </a:r>
            <a:r>
              <a:rPr lang="en-US" altLang="zh-CN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RoBERTa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），将长文本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C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分片（如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 tokens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）并行输入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，得到各分片的表征向量，然后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concatenate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在一起，得到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的完整表征向量。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）在大模型中（可看着是一个训练好的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），在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cross-attention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部分，接入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表征的向量，对该结构参数进行训练，以达到大模型对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输入信息的接受能力，此外，大模型中其他结构参数进行冻结，不参与训练。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）此外，为了编码保持一致，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使用大模型的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tokenizer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；图中“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input X”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可看着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输入信息，该部分信息是由大模型来编码，然后在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cross-attention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交互进行解码输出。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60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9316-4412-4919-B7C6-B33C5F680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13920E-0FE3-234D-A58D-4CE57FAFD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E60771-4630-CA54-05DC-B41A127C6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作者指出一个关键矛盾：</a:t>
            </a:r>
          </a:p>
          <a:p>
            <a:r>
              <a:rPr lang="zh-CN" altLang="en-US" dirty="0"/>
              <a:t>长文本本身冗余很大（很多功能词、结构词）</a:t>
            </a:r>
          </a:p>
          <a:p>
            <a:r>
              <a:rPr lang="zh-CN" altLang="en-US" dirty="0"/>
              <a:t>你把它渲染成图片后，视觉编码器也会产出一堆对应的视觉 </a:t>
            </a:r>
            <a:r>
              <a:rPr lang="en-US" altLang="zh-CN" dirty="0"/>
              <a:t>token</a:t>
            </a:r>
          </a:p>
          <a:p>
            <a:r>
              <a:rPr lang="zh-CN" altLang="en-US" dirty="0"/>
              <a:t>于是会产生 </a:t>
            </a:r>
            <a:r>
              <a:rPr lang="en-US" altLang="zh-CN" b="1" dirty="0"/>
              <a:t>redundant visual tokens</a:t>
            </a:r>
            <a:r>
              <a:rPr lang="zh-CN" altLang="en-US" b="1" dirty="0"/>
              <a:t>（冗余视觉 </a:t>
            </a:r>
            <a:r>
              <a:rPr lang="en-US" altLang="zh-CN" b="1" dirty="0"/>
              <a:t>token</a:t>
            </a:r>
            <a:r>
              <a:rPr lang="zh-CN" altLang="en-US" b="1" dirty="0"/>
              <a:t>）</a:t>
            </a:r>
            <a:endParaRPr lang="zh-CN" altLang="en-US" dirty="0"/>
          </a:p>
          <a:p>
            <a:r>
              <a:rPr lang="zh-CN" altLang="en-US" dirty="0"/>
              <a:t>这会影响后面的 </a:t>
            </a:r>
            <a:r>
              <a:rPr lang="en-US" altLang="zh-CN" dirty="0"/>
              <a:t>LLM </a:t>
            </a:r>
            <a:r>
              <a:rPr lang="zh-CN" altLang="en-US" dirty="0"/>
              <a:t>把注意力分配到真正重要的内容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因此设计了</a:t>
            </a:r>
            <a:r>
              <a:rPr lang="zh-CN" altLang="en-US" b="1" dirty="0"/>
              <a:t>概率引导的视觉增强（</a:t>
            </a:r>
            <a:r>
              <a:rPr lang="en-US" altLang="zh-CN" b="1" dirty="0"/>
              <a:t>PVE</a:t>
            </a:r>
            <a:r>
              <a:rPr lang="zh-CN" altLang="en-US" b="1" dirty="0"/>
              <a:t>）</a:t>
            </a:r>
            <a:r>
              <a:rPr lang="zh-CN" altLang="en-US" dirty="0"/>
              <a:t>：一种 </a:t>
            </a:r>
            <a:r>
              <a:rPr lang="zh-CN" altLang="en-US" b="1" dirty="0"/>
              <a:t>对比学习（</a:t>
            </a:r>
            <a:r>
              <a:rPr lang="en-US" altLang="zh-CN" b="1" dirty="0"/>
              <a:t>contrastive</a:t>
            </a:r>
            <a:r>
              <a:rPr lang="zh-CN" altLang="en-US" b="1" dirty="0"/>
              <a:t>）</a:t>
            </a:r>
            <a:r>
              <a:rPr lang="zh-CN" altLang="en-US" dirty="0"/>
              <a:t> 方案，强制 </a:t>
            </a:r>
            <a:r>
              <a:rPr lang="en-US" altLang="zh-CN" dirty="0" err="1"/>
              <a:t>Resampler</a:t>
            </a:r>
            <a:r>
              <a:rPr lang="en-US" altLang="zh-CN" dirty="0"/>
              <a:t> </a:t>
            </a:r>
            <a:r>
              <a:rPr lang="zh-CN" altLang="en-US" dirty="0"/>
              <a:t>更优先保留信息量高的内容，而不是冗余内容。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作者讲的故事：心理语言学研究显示，我们的眼睛在文本上“跳跃式移动”：会更专注于那些罕见但信息量高的内容词，同时会跳过将近三分之一的高频功能词。这种“选择性阅读”策略天然形成了一个 </a:t>
            </a:r>
            <a:r>
              <a:rPr lang="zh-CN" altLang="en-US" b="1" dirty="0"/>
              <a:t>慢</a:t>
            </a:r>
            <a:r>
              <a:rPr lang="en-US" altLang="zh-CN" b="1" dirty="0"/>
              <a:t>–</a:t>
            </a:r>
            <a:r>
              <a:rPr lang="zh-CN" altLang="en-US" b="1" dirty="0"/>
              <a:t>快（</a:t>
            </a:r>
            <a:r>
              <a:rPr lang="en-US" altLang="zh-CN" b="1" dirty="0"/>
              <a:t>slow–fast</a:t>
            </a:r>
            <a:r>
              <a:rPr lang="zh-CN" altLang="en-US" b="1" dirty="0"/>
              <a:t>）回路。</a:t>
            </a:r>
            <a:br>
              <a:rPr lang="en-US" altLang="zh-CN" b="1" dirty="0"/>
            </a:br>
            <a:r>
              <a:rPr lang="zh-CN" altLang="en-US" b="1" dirty="0"/>
              <a:t>快速的视觉式扫读（</a:t>
            </a:r>
            <a:r>
              <a:rPr lang="en-US" altLang="zh-CN" b="1" dirty="0"/>
              <a:t>fast visual pass</a:t>
            </a:r>
            <a:r>
              <a:rPr lang="zh-CN" altLang="en-US" b="1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会浏览更远处、显著性更低（</a:t>
            </a:r>
            <a:r>
              <a:rPr lang="en-US" altLang="zh-CN" dirty="0"/>
              <a:t>low-salience</a:t>
            </a:r>
            <a:r>
              <a:rPr lang="zh-CN" altLang="en-US" dirty="0"/>
              <a:t>，没那么重要）的上下文来维持全局理解；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而 </a:t>
            </a:r>
            <a:r>
              <a:rPr lang="zh-CN" altLang="en-US" b="1" dirty="0"/>
              <a:t>缓慢的认知式精读（</a:t>
            </a:r>
            <a:r>
              <a:rPr lang="en-US" altLang="zh-CN" b="1" dirty="0"/>
              <a:t>slow cognitive pass</a:t>
            </a:r>
            <a:r>
              <a:rPr lang="zh-CN" altLang="en-US" b="1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则聚焦于更近处、真正重要的句子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93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8FEB1-DE58-95E6-A864-4189073E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2EBD2D-B4AB-B926-9B2A-5B9A06915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77CB7F-6CCD-4AE1-B168-AC8F429E9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PVE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CN" altLang="en-US" dirty="0"/>
              <a:t>概率引导的视觉增强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13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E22F-5669-16BE-0065-D0B62F9AB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C0B65E-DDCF-E364-1057-DFDF20CB0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BE31B4-634A-9EFD-8D99-18D42F131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fast path</a:t>
            </a:r>
            <a:r>
              <a:rPr lang="zh-CN" altLang="en-US" b="1" dirty="0"/>
              <a:t>（快路径）</a:t>
            </a:r>
            <a:r>
              <a:rPr lang="zh-CN" altLang="en-US" dirty="0"/>
              <a:t>：用轻量视觉编码器快速“扫读”远处的大段长上下文（把文本渲染成图像来处理）</a:t>
            </a:r>
          </a:p>
          <a:p>
            <a:r>
              <a:rPr lang="en-US" altLang="zh-CN" b="1" dirty="0"/>
              <a:t>slow path</a:t>
            </a:r>
            <a:r>
              <a:rPr lang="zh-CN" altLang="en-US" b="1" dirty="0"/>
              <a:t>（慢路径）</a:t>
            </a:r>
            <a:r>
              <a:rPr lang="zh-CN" altLang="en-US" dirty="0"/>
              <a:t>：把“最近</a:t>
            </a:r>
            <a:r>
              <a:rPr lang="en-US" altLang="zh-CN" dirty="0"/>
              <a:t>/</a:t>
            </a:r>
            <a:r>
              <a:rPr lang="zh-CN" altLang="en-US" dirty="0"/>
              <a:t>最关键”的那段原始文本直接喂给 </a:t>
            </a:r>
            <a:r>
              <a:rPr lang="en-US" altLang="zh-CN" dirty="0"/>
              <a:t>LLM</a:t>
            </a:r>
            <a:r>
              <a:rPr lang="zh-CN" altLang="en-US" dirty="0"/>
              <a:t>，让 </a:t>
            </a:r>
            <a:r>
              <a:rPr lang="en-US" altLang="zh-CN" dirty="0"/>
              <a:t>LLM </a:t>
            </a:r>
            <a:r>
              <a:rPr lang="zh-CN" altLang="en-US" dirty="0"/>
              <a:t>做精细推理</a:t>
            </a:r>
            <a:br>
              <a:rPr lang="zh-CN" altLang="en-US" dirty="0"/>
            </a:br>
            <a:r>
              <a:rPr lang="zh-CN" altLang="en-US" dirty="0"/>
              <a:t>最后把两路信息在 </a:t>
            </a:r>
            <a:r>
              <a:rPr lang="en-US" altLang="zh-CN" dirty="0"/>
              <a:t>LLM </a:t>
            </a:r>
            <a:r>
              <a:rPr lang="zh-CN" altLang="en-US" dirty="0"/>
              <a:t>里融合起来</a:t>
            </a:r>
            <a:r>
              <a:rPr lang="en-US" altLang="zh-CN" dirty="0"/>
              <a:t>(cross-attention)</a:t>
            </a:r>
            <a:r>
              <a:rPr lang="zh-CN" altLang="en-US" dirty="0"/>
              <a:t>做 </a:t>
            </a:r>
            <a:r>
              <a:rPr lang="en-US" altLang="zh-CN" dirty="0"/>
              <a:t>next-token prediction</a:t>
            </a:r>
            <a:r>
              <a:rPr lang="zh-CN" altLang="en-US" dirty="0"/>
              <a:t>（下一个 </a:t>
            </a:r>
            <a:r>
              <a:rPr lang="en-US" altLang="zh-CN" dirty="0"/>
              <a:t>token </a:t>
            </a:r>
            <a:r>
              <a:rPr lang="zh-CN" altLang="en-US" dirty="0"/>
              <a:t>预测）。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VIST </a:t>
            </a:r>
            <a:r>
              <a:rPr lang="zh-CN" altLang="en-US" dirty="0"/>
              <a:t>使用可学习的 </a:t>
            </a:r>
            <a:r>
              <a:rPr lang="en-US" altLang="zh-CN" dirty="0"/>
              <a:t>Perceiver </a:t>
            </a:r>
            <a:r>
              <a:rPr lang="en-US" altLang="zh-CN" dirty="0" err="1"/>
              <a:t>Resampler</a:t>
            </a:r>
            <a:r>
              <a:rPr lang="zh-CN" altLang="en-US" dirty="0"/>
              <a:t>（感知器重采样器）把“文本渲染图像”的特征压缩成固定数量的 </a:t>
            </a:r>
            <a:r>
              <a:rPr lang="en-US" altLang="zh-CN" dirty="0"/>
              <a:t>token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具体做法是：</a:t>
            </a:r>
            <a:r>
              <a:rPr lang="en-US" altLang="zh-CN" dirty="0"/>
              <a:t>PVE </a:t>
            </a:r>
            <a:r>
              <a:rPr lang="zh-CN" altLang="en-US" dirty="0"/>
              <a:t>对来自 </a:t>
            </a:r>
            <a:r>
              <a:rPr lang="en-US" altLang="zh-CN" dirty="0"/>
              <a:t>LLM tokenizer </a:t>
            </a:r>
            <a:r>
              <a:rPr lang="zh-CN" altLang="en-US" dirty="0"/>
              <a:t>的文本 </a:t>
            </a:r>
            <a:r>
              <a:rPr lang="en-US" altLang="zh-CN" dirty="0"/>
              <a:t>token embedding </a:t>
            </a:r>
            <a:r>
              <a:rPr lang="zh-CN" altLang="en-US" dirty="0"/>
              <a:t>做 </a:t>
            </a:r>
            <a:r>
              <a:rPr lang="zh-CN" altLang="en-US" b="1" dirty="0"/>
              <a:t>基于频率的遮蔽（</a:t>
            </a:r>
            <a:r>
              <a:rPr lang="en-US" altLang="zh-CN" b="1" dirty="0"/>
              <a:t>frequency-based masking</a:t>
            </a:r>
            <a:r>
              <a:rPr lang="zh-CN" altLang="en-US" b="1" dirty="0"/>
              <a:t>）</a:t>
            </a:r>
            <a:r>
              <a:rPr lang="zh-CN" altLang="en-US" dirty="0"/>
              <a:t>，抑制高频（通常信息更少）的文本 </a:t>
            </a:r>
            <a:r>
              <a:rPr lang="en-US" altLang="zh-CN" dirty="0"/>
              <a:t>token</a:t>
            </a:r>
            <a:r>
              <a:rPr lang="zh-CN" altLang="en-US" dirty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这种“语义更浓”的文本监督信号会引导 </a:t>
            </a:r>
            <a:r>
              <a:rPr lang="en-US" altLang="zh-CN" dirty="0" err="1"/>
              <a:t>Resampler</a:t>
            </a:r>
            <a:r>
              <a:rPr lang="en-US" altLang="zh-CN" dirty="0"/>
              <a:t> </a:t>
            </a:r>
            <a:r>
              <a:rPr lang="zh-CN" altLang="en-US" dirty="0"/>
              <a:t>聚焦信息内容，弥合视觉 </a:t>
            </a:r>
            <a:r>
              <a:rPr lang="en-US" altLang="zh-CN" dirty="0"/>
              <a:t>token </a:t>
            </a:r>
            <a:r>
              <a:rPr lang="zh-CN" altLang="en-US" dirty="0"/>
              <a:t>与文本 </a:t>
            </a:r>
            <a:r>
              <a:rPr lang="en-US" altLang="zh-CN" dirty="0"/>
              <a:t>token </a:t>
            </a:r>
            <a:r>
              <a:rPr lang="zh-CN" altLang="en-US" dirty="0"/>
              <a:t>的语义鸿沟，从而实现更有效的 </a:t>
            </a:r>
            <a:r>
              <a:rPr lang="en-US" altLang="zh-CN" dirty="0"/>
              <a:t>token </a:t>
            </a:r>
            <a:r>
              <a:rPr lang="zh-CN" altLang="en-US" dirty="0"/>
              <a:t>压缩</a:t>
            </a:r>
          </a:p>
        </p:txBody>
      </p:sp>
    </p:spTree>
    <p:extLst>
      <p:ext uri="{BB962C8B-B14F-4D97-AF65-F5344CB8AC3E}">
        <p14:creationId xmlns:p14="http://schemas.microsoft.com/office/powerpoint/2010/main" val="232674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A06F9-7411-9845-2957-76FDAA025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641A46-D8E3-1D39-17E2-3783DC92D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0102D094-40ED-D3A6-F2C6-E34A7D6193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Perceiver </a:t>
                </a:r>
                <a:r>
                  <a:rPr lang="en-US" altLang="zh-CN" b="1" dirty="0" err="1"/>
                  <a:t>Resampler</a:t>
                </a:r>
                <a:r>
                  <a:rPr lang="zh-CN" altLang="en-US" b="1" dirty="0"/>
                  <a:t>（其他论文的工作）</a:t>
                </a:r>
                <a:r>
                  <a:rPr lang="en-US" altLang="zh-CN" dirty="0"/>
                  <a:t> = </a:t>
                </a:r>
                <a:r>
                  <a:rPr lang="zh-CN" altLang="en-US" dirty="0"/>
                  <a:t>一个基于注意力（</a:t>
                </a:r>
                <a:r>
                  <a:rPr lang="en-US" altLang="zh-CN" dirty="0"/>
                  <a:t>attention</a:t>
                </a:r>
                <a:r>
                  <a:rPr lang="zh-CN" altLang="en-US" dirty="0"/>
                  <a:t>）的神经网络模块，它用一组“可学习的 </a:t>
                </a:r>
                <a:r>
                  <a:rPr lang="en-US" altLang="zh-CN" dirty="0"/>
                  <a:t>latent token</a:t>
                </a:r>
                <a:r>
                  <a:rPr lang="zh-CN" altLang="en-US" dirty="0"/>
                  <a:t>（潜在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）”去从输入特征里“抽取信息”，输出固定长度的表示。</a:t>
                </a:r>
              </a:p>
              <a:p>
                <a:r>
                  <a:rPr lang="zh-CN" altLang="en-US" dirty="0"/>
                  <a:t>输入：每张图的 </a:t>
                </a:r>
                <a:r>
                  <a:rPr lang="en-US" altLang="zh-CN" dirty="0"/>
                  <a:t>patch-level </a:t>
                </a:r>
                <a:r>
                  <a:rPr lang="zh-CN" altLang="en-US" dirty="0"/>
                  <a:t>特征（很多个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）</a:t>
                </a:r>
              </a:p>
              <a:p>
                <a:r>
                  <a:rPr lang="zh-CN" altLang="en-US" dirty="0"/>
                  <a:t>输出：固定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/>
                  <a:t>个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（论文用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lang="en-US" altLang="zh-CN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altLang="zh-CN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64</m:t>
                    </m:r>
                  </m:oMath>
                </a14:m>
                <a:r>
                  <a:rPr lang="en-US" altLang="zh-CN" dirty="0"/>
                  <a:t>+ CLS</a:t>
                </a:r>
                <a:r>
                  <a:rPr lang="zh-CN" altLang="en-US" dirty="0"/>
                  <a:t>）</a:t>
                </a:r>
              </a:p>
              <a:p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zh-CN" altLang="en-US" dirty="0"/>
                  <a:t>每张图像最终对应 </a:t>
                </a:r>
                <a:r>
                  <a:rPr lang="en-US" altLang="zh-CN" b="1" dirty="0"/>
                  <a:t>224×224</a:t>
                </a:r>
                <a:r>
                  <a:rPr lang="zh-CN" altLang="en-US" dirty="0"/>
                  <a:t> 的输入分辨率</a:t>
                </a:r>
              </a:p>
              <a:p>
                <a:r>
                  <a:rPr lang="zh-CN" altLang="en-US" dirty="0"/>
                  <a:t>渲染参数：字体 </a:t>
                </a:r>
                <a:r>
                  <a:rPr lang="en-US" altLang="zh-CN" b="1" dirty="0"/>
                  <a:t>Google Noto Sans</a:t>
                </a:r>
                <a:r>
                  <a:rPr lang="zh-CN" altLang="en-US" dirty="0"/>
                  <a:t>、字号 </a:t>
                </a:r>
                <a:r>
                  <a:rPr lang="en-US" altLang="zh-CN" b="1" dirty="0"/>
                  <a:t>10px</a:t>
                </a:r>
                <a:endParaRPr lang="zh-CN" altLang="en-US" dirty="0"/>
              </a:p>
              <a:p>
                <a:r>
                  <a:rPr lang="zh-CN" altLang="en-US" dirty="0"/>
                  <a:t>若文本没填满图像：</a:t>
                </a:r>
                <a:r>
                  <a:rPr lang="zh-CN" altLang="en-US" b="1" dirty="0"/>
                  <a:t>空白 </a:t>
                </a:r>
                <a:r>
                  <a:rPr lang="en-US" altLang="zh-CN" b="1" dirty="0"/>
                  <a:t>patch </a:t>
                </a:r>
                <a:r>
                  <a:rPr lang="zh-CN" altLang="en-US" b="1" dirty="0"/>
                  <a:t>会被 </a:t>
                </a:r>
                <a:r>
                  <a:rPr lang="en-US" altLang="zh-CN" b="1" dirty="0"/>
                  <a:t>mask</a:t>
                </a:r>
                <a:r>
                  <a:rPr lang="zh-CN" altLang="en-US" dirty="0"/>
                  <a:t>，不参与 </a:t>
                </a:r>
                <a:r>
                  <a:rPr lang="en-US" altLang="zh-CN" dirty="0"/>
                  <a:t>attention score </a:t>
                </a:r>
                <a:r>
                  <a:rPr lang="zh-CN" altLang="en-US" dirty="0"/>
                  <a:t>计算与 </a:t>
                </a:r>
                <a:r>
                  <a:rPr lang="en-US" altLang="zh-CN" dirty="0"/>
                  <a:t>loss </a:t>
                </a:r>
                <a:r>
                  <a:rPr lang="zh-CN" altLang="en-US" dirty="0"/>
                  <a:t>计算（减少无效噪声）</a:t>
                </a:r>
                <a:endParaRPr lang="en-US" altLang="zh-CN" dirty="0"/>
              </a:p>
              <a:p>
                <a:endParaRPr lang="zh-CN" altLang="en-US" dirty="0"/>
              </a:p>
              <a:p>
                <a:r>
                  <a:rPr lang="en-US" altLang="zh-CN" b="1" dirty="0"/>
                  <a:t>M</a:t>
                </a:r>
                <a:r>
                  <a:rPr lang="zh-CN" altLang="en-US" dirty="0"/>
                  <a:t>：渲染出来的图片张数（由文本长度动态决定）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dirty="0"/>
                  <a:t>：第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lang="zh-CN" altLang="en-US" dirty="0"/>
                  <a:t>张图片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r>
                      <a:rPr lang="en-US" altLang="zh-CN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𝑊</m:t>
                    </m:r>
                  </m:oMath>
                </a14:m>
                <a:r>
                  <a:rPr lang="zh-CN" altLang="en-US" dirty="0"/>
                  <a:t>：图片的高和宽（像素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或图像张量的高宽）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zh-CN" altLang="en-US" dirty="0"/>
                  <a:t>：通道数，</a:t>
                </a:r>
                <a:r>
                  <a:rPr lang="en-US" altLang="zh-CN" dirty="0"/>
                  <a:t>RGB </a:t>
                </a:r>
                <a:r>
                  <a:rPr lang="zh-CN" altLang="en-US" dirty="0"/>
                  <a:t>所以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altLang="zh-CN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altLang="zh-CN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lang="zh-CN" altLang="en-US" dirty="0"/>
              </a:p>
              <a:p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zh-CN" altLang="en-US" dirty="0"/>
                  <a:t>采样器的原理</a:t>
                </a:r>
                <a:br>
                  <a:rPr lang="en-US" altLang="zh-CN" dirty="0"/>
                </a:br>
                <a:r>
                  <a:rPr lang="zh-CN" altLang="en-US" b="1" dirty="0"/>
                  <a:t>初始化 </a:t>
                </a:r>
                <a:r>
                  <a:rPr lang="en-US" altLang="zh-CN" b="1" dirty="0"/>
                  <a:t>N </a:t>
                </a:r>
                <a:r>
                  <a:rPr lang="zh-CN" altLang="en-US" b="1" dirty="0"/>
                  <a:t>个可学习的 </a:t>
                </a:r>
                <a:r>
                  <a:rPr lang="en-US" altLang="zh-CN" b="1" dirty="0"/>
                  <a:t>latent token</a:t>
                </a:r>
                <a:r>
                  <a:rPr lang="zh-CN" altLang="en-US" b="1" dirty="0"/>
                  <a:t>（槽位）</a:t>
                </a:r>
                <a:br>
                  <a:rPr lang="zh-CN" altLang="en-US" dirty="0"/>
                </a:br>
                <a:r>
                  <a:rPr lang="zh-CN" altLang="en-US" dirty="0"/>
                  <a:t>这 </a:t>
                </a:r>
                <a:r>
                  <a:rPr lang="en-US" altLang="zh-CN" dirty="0"/>
                  <a:t>N </a:t>
                </a:r>
                <a:r>
                  <a:rPr lang="zh-CN" altLang="en-US" dirty="0"/>
                  <a:t>个向量是模型参数（训练出来的），长度固定，比如 </a:t>
                </a:r>
                <a:r>
                  <a:rPr lang="en-US" altLang="zh-CN" dirty="0"/>
                  <a:t>N=64</a:t>
                </a:r>
                <a:r>
                  <a:rPr lang="zh-CN" altLang="en-US" dirty="0"/>
                  <a:t>。</a:t>
                </a:r>
              </a:p>
              <a:p>
                <a:r>
                  <a:rPr lang="en-US" altLang="zh-CN" dirty="0"/>
                  <a:t>Xing </a:t>
                </a:r>
                <a:r>
                  <a:rPr lang="zh-CN" altLang="en-US" dirty="0"/>
                  <a:t>等 </a:t>
                </a:r>
                <a:r>
                  <a:rPr lang="en-US" altLang="zh-CN" dirty="0"/>
                  <a:t>- 2025 - Vision-centric …</a:t>
                </a:r>
              </a:p>
              <a:p>
                <a:r>
                  <a:rPr lang="en-US" altLang="zh-CN" b="1" dirty="0"/>
                  <a:t>Cross-Attention</a:t>
                </a:r>
                <a:r>
                  <a:rPr lang="zh-CN" altLang="en-US" b="1" dirty="0"/>
                  <a:t>：用 </a:t>
                </a:r>
                <a:r>
                  <a:rPr lang="en-US" altLang="zh-CN" b="1" dirty="0"/>
                  <a:t>latent </a:t>
                </a:r>
                <a:r>
                  <a:rPr lang="zh-CN" altLang="en-US" b="1" dirty="0"/>
                  <a:t>去“读”输入特征</a:t>
                </a:r>
                <a:endParaRPr lang="zh-CN" altLang="en-US" dirty="0"/>
              </a:p>
              <a:p>
                <a:pPr lvl="1"/>
                <a:r>
                  <a:rPr lang="en-US" altLang="zh-CN" dirty="0"/>
                  <a:t>latent </a:t>
                </a:r>
                <a:r>
                  <a:rPr lang="zh-CN" altLang="en-US" dirty="0"/>
                  <a:t>作为 </a:t>
                </a:r>
                <a:r>
                  <a:rPr lang="en-US" altLang="zh-CN" dirty="0"/>
                  <a:t>Query</a:t>
                </a:r>
              </a:p>
              <a:p>
                <a:pPr lvl="1"/>
                <a:r>
                  <a:rPr lang="zh-CN" altLang="en-US" dirty="0"/>
                  <a:t>输入特征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lang="zh-CN" altLang="en-US" dirty="0"/>
                  <a:t>（</a:t>
                </a:r>
                <a:r>
                  <a:rPr lang="en-US" altLang="zh-CN" dirty="0"/>
                  <a:t>L </a:t>
                </a:r>
                <a:r>
                  <a:rPr lang="zh-CN" altLang="en-US" dirty="0"/>
                  <a:t>个 </a:t>
                </a:r>
                <a:r>
                  <a:rPr lang="en-US" altLang="zh-CN" dirty="0"/>
                  <a:t>patch </a:t>
                </a:r>
                <a:r>
                  <a:rPr lang="zh-CN" altLang="en-US" dirty="0"/>
                  <a:t>特征）作为 </a:t>
                </a:r>
                <a:r>
                  <a:rPr lang="en-US" altLang="zh-CN" dirty="0"/>
                  <a:t>Key/Value</a:t>
                </a:r>
                <a:br>
                  <a:rPr lang="en-US" altLang="zh-CN" dirty="0"/>
                </a:br>
                <a:r>
                  <a:rPr lang="zh-CN" altLang="en-US" dirty="0"/>
                  <a:t>这样每个 </a:t>
                </a:r>
                <a:r>
                  <a:rPr lang="en-US" altLang="zh-CN" dirty="0"/>
                  <a:t>latent </a:t>
                </a:r>
                <a:r>
                  <a:rPr lang="zh-CN" altLang="en-US" dirty="0"/>
                  <a:t>会从所有 </a:t>
                </a:r>
                <a:r>
                  <a:rPr lang="en-US" altLang="zh-CN" dirty="0"/>
                  <a:t>L </a:t>
                </a:r>
                <a:r>
                  <a:rPr lang="zh-CN" altLang="en-US" dirty="0"/>
                  <a:t>个输入里“聚合”它认为重要的信息（有点像：</a:t>
                </a:r>
                <a:r>
                  <a:rPr lang="en-US" altLang="zh-CN" dirty="0"/>
                  <a:t>64 </a:t>
                </a:r>
                <a:r>
                  <a:rPr lang="zh-CN" altLang="en-US" dirty="0"/>
                  <a:t>个小记者去采访一大堆 </a:t>
                </a:r>
                <a:r>
                  <a:rPr lang="en-US" altLang="zh-CN" dirty="0"/>
                  <a:t>patch</a:t>
                </a:r>
                <a:r>
                  <a:rPr lang="zh-CN" altLang="en-US" dirty="0"/>
                  <a:t>，再各自写出一条摘要）。</a:t>
                </a:r>
              </a:p>
              <a:p>
                <a:r>
                  <a:rPr lang="en-US" altLang="zh-CN" b="1" dirty="0"/>
                  <a:t>Self-Attention + MLP</a:t>
                </a:r>
                <a:r>
                  <a:rPr lang="zh-CN" altLang="en-US" b="1" dirty="0"/>
                  <a:t>：让 </a:t>
                </a:r>
                <a:r>
                  <a:rPr lang="en-US" altLang="zh-CN" b="1" dirty="0"/>
                  <a:t>latent </a:t>
                </a:r>
                <a:r>
                  <a:rPr lang="zh-CN" altLang="en-US" b="1" dirty="0"/>
                  <a:t>之间互相交流、融合信息</a:t>
                </a:r>
                <a:br>
                  <a:rPr lang="zh-CN" altLang="en-US" dirty="0"/>
                </a:br>
                <a:r>
                  <a:rPr lang="zh-CN" altLang="en-US" dirty="0"/>
                  <a:t>这些 </a:t>
                </a:r>
                <a:r>
                  <a:rPr lang="en-US" altLang="zh-CN" dirty="0"/>
                  <a:t>latent </a:t>
                </a:r>
                <a:r>
                  <a:rPr lang="zh-CN" altLang="en-US" dirty="0"/>
                  <a:t>之间再用 </a:t>
                </a:r>
                <a:r>
                  <a:rPr lang="en-US" altLang="zh-CN" dirty="0"/>
                  <a:t>self-attention </a:t>
                </a:r>
                <a:r>
                  <a:rPr lang="zh-CN" altLang="en-US" dirty="0"/>
                  <a:t>交换信息，最后得到更“全局一致”的 </a:t>
                </a:r>
                <a:r>
                  <a:rPr lang="en-US" altLang="zh-CN" dirty="0"/>
                  <a:t>64 </a:t>
                </a:r>
                <a:r>
                  <a:rPr lang="zh-CN" altLang="en-US" dirty="0"/>
                  <a:t>个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。</a:t>
                </a:r>
              </a:p>
              <a:p>
                <a:r>
                  <a:rPr lang="zh-CN" altLang="en-US" dirty="0"/>
                  <a:t>最终输出就是固定长度的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/>
                  <a:t>个视觉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，后面通过 </a:t>
                </a:r>
                <a:r>
                  <a:rPr lang="en-US" altLang="zh-CN" dirty="0"/>
                  <a:t>cross-attention </a:t>
                </a:r>
                <a:r>
                  <a:rPr lang="zh-CN" altLang="en-US" dirty="0"/>
                  <a:t>注入 </a:t>
                </a:r>
                <a:r>
                  <a:rPr lang="en-US" altLang="zh-CN" dirty="0"/>
                  <a:t>LLM</a:t>
                </a:r>
                <a:r>
                  <a:rPr lang="zh-CN" altLang="en-US" dirty="0"/>
                  <a:t>，从而降低 </a:t>
                </a:r>
                <a:r>
                  <a:rPr lang="en-US" altLang="zh-CN" dirty="0"/>
                  <a:t>LLM </a:t>
                </a:r>
                <a:r>
                  <a:rPr lang="zh-CN" altLang="en-US" dirty="0"/>
                  <a:t>处理长上下文的计算量。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0102D094-40ED-D3A6-F2C6-E34A7D6193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Perceiver </a:t>
                </a:r>
                <a:r>
                  <a:rPr lang="en-US" altLang="zh-CN" b="1" dirty="0" err="1"/>
                  <a:t>Resampler</a:t>
                </a:r>
                <a:r>
                  <a:rPr lang="zh-CN" altLang="en-US" b="1" dirty="0"/>
                  <a:t>（其他论文的工作）</a:t>
                </a:r>
                <a:r>
                  <a:rPr lang="en-US" altLang="zh-CN" dirty="0"/>
                  <a:t> = </a:t>
                </a:r>
                <a:r>
                  <a:rPr lang="zh-CN" altLang="en-US" dirty="0"/>
                  <a:t>一个基于注意力（</a:t>
                </a:r>
                <a:r>
                  <a:rPr lang="en-US" altLang="zh-CN" dirty="0"/>
                  <a:t>attention</a:t>
                </a:r>
                <a:r>
                  <a:rPr lang="zh-CN" altLang="en-US" dirty="0"/>
                  <a:t>）的神经网络模块，它用一组“可学习的 </a:t>
                </a:r>
                <a:r>
                  <a:rPr lang="en-US" altLang="zh-CN" dirty="0"/>
                  <a:t>latent token</a:t>
                </a:r>
                <a:r>
                  <a:rPr lang="zh-CN" altLang="en-US" dirty="0"/>
                  <a:t>（潜变量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）”去从输入特征里“抽取信息”，输出固定长度的表示。</a:t>
                </a:r>
              </a:p>
              <a:p>
                <a:r>
                  <a:rPr lang="zh-CN" altLang="en-US" dirty="0"/>
                  <a:t>输入：每张图的 </a:t>
                </a:r>
                <a:r>
                  <a:rPr lang="en-US" altLang="zh-CN" dirty="0"/>
                  <a:t>patch-level </a:t>
                </a:r>
                <a:r>
                  <a:rPr lang="zh-CN" altLang="en-US" dirty="0"/>
                  <a:t>特征（很多个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）</a:t>
                </a:r>
              </a:p>
              <a:p>
                <a:r>
                  <a:rPr lang="zh-CN" altLang="en-US" dirty="0"/>
                  <a:t>输出：固定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(+1)</a:t>
                </a:r>
                <a:r>
                  <a:rPr lang="zh-CN" altLang="en-US" dirty="0"/>
                  <a:t>个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（论文用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=64</a:t>
                </a:r>
                <a:r>
                  <a:rPr lang="en-US" altLang="zh-CN" dirty="0"/>
                  <a:t>+ CLS</a:t>
                </a:r>
                <a:r>
                  <a:rPr lang="zh-CN" altLang="en-US" dirty="0"/>
                  <a:t>）</a:t>
                </a:r>
              </a:p>
              <a:p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zh-CN" altLang="en-US" dirty="0"/>
                  <a:t>每张图像最终对应 </a:t>
                </a:r>
                <a:r>
                  <a:rPr lang="en-US" altLang="zh-CN" b="1" dirty="0"/>
                  <a:t>224×224</a:t>
                </a:r>
                <a:r>
                  <a:rPr lang="zh-CN" altLang="en-US" dirty="0"/>
                  <a:t> 的输入分辨率</a:t>
                </a:r>
              </a:p>
              <a:p>
                <a:r>
                  <a:rPr lang="zh-CN" altLang="en-US" dirty="0"/>
                  <a:t>渲染参数：字体 </a:t>
                </a:r>
                <a:r>
                  <a:rPr lang="en-US" altLang="zh-CN" b="1" dirty="0"/>
                  <a:t>Google Noto Sans</a:t>
                </a:r>
                <a:r>
                  <a:rPr lang="zh-CN" altLang="en-US" dirty="0"/>
                  <a:t>、字号 </a:t>
                </a:r>
                <a:r>
                  <a:rPr lang="en-US" altLang="zh-CN" b="1" dirty="0"/>
                  <a:t>10px</a:t>
                </a:r>
                <a:endParaRPr lang="zh-CN" altLang="en-US" dirty="0"/>
              </a:p>
              <a:p>
                <a:r>
                  <a:rPr lang="zh-CN" altLang="en-US" dirty="0"/>
                  <a:t>若文本没填满图像：</a:t>
                </a:r>
                <a:r>
                  <a:rPr lang="zh-CN" altLang="en-US" b="1" dirty="0"/>
                  <a:t>空白 </a:t>
                </a:r>
                <a:r>
                  <a:rPr lang="en-US" altLang="zh-CN" b="1" dirty="0"/>
                  <a:t>patch </a:t>
                </a:r>
                <a:r>
                  <a:rPr lang="zh-CN" altLang="en-US" b="1" dirty="0"/>
                  <a:t>会被 </a:t>
                </a:r>
                <a:r>
                  <a:rPr lang="en-US" altLang="zh-CN" b="1" dirty="0"/>
                  <a:t>mask</a:t>
                </a:r>
                <a:r>
                  <a:rPr lang="zh-CN" altLang="en-US" dirty="0"/>
                  <a:t>，不参与 </a:t>
                </a:r>
                <a:r>
                  <a:rPr lang="en-US" altLang="zh-CN" dirty="0"/>
                  <a:t>attention score </a:t>
                </a:r>
                <a:r>
                  <a:rPr lang="zh-CN" altLang="en-US" dirty="0"/>
                  <a:t>计算与 </a:t>
                </a:r>
                <a:r>
                  <a:rPr lang="en-US" altLang="zh-CN" dirty="0"/>
                  <a:t>loss </a:t>
                </a:r>
                <a:r>
                  <a:rPr lang="zh-CN" altLang="en-US" dirty="0"/>
                  <a:t>计算（减少无效噪声）</a:t>
                </a:r>
                <a:endParaRPr lang="en-US" altLang="zh-CN" dirty="0"/>
              </a:p>
              <a:p>
                <a:endParaRPr lang="zh-CN" altLang="en-US" dirty="0"/>
              </a:p>
              <a:p>
                <a:r>
                  <a:rPr lang="en-US" altLang="zh-CN" b="1" dirty="0"/>
                  <a:t>M</a:t>
                </a:r>
                <a:r>
                  <a:rPr lang="zh-CN" altLang="en-US" dirty="0"/>
                  <a:t>：渲染出来的图片张数（由文本长度动态决定）</a:t>
                </a:r>
              </a:p>
              <a:p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𝑥_𝑚</a:t>
                </a:r>
                <a:r>
                  <a:rPr lang="zh-CN" altLang="en-US" dirty="0"/>
                  <a:t>：第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𝑚</a:t>
                </a:r>
                <a:r>
                  <a:rPr lang="zh-CN" altLang="en-US" dirty="0"/>
                  <a:t>张图片</a:t>
                </a:r>
              </a:p>
              <a:p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𝐻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𝑊</a:t>
                </a:r>
                <a:r>
                  <a:rPr lang="zh-CN" altLang="en-US" dirty="0"/>
                  <a:t>：图片的高和宽（像素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或图像张量的高宽）</a:t>
                </a:r>
              </a:p>
              <a:p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𝐶</a:t>
                </a:r>
                <a:r>
                  <a:rPr lang="zh-CN" altLang="en-US" dirty="0"/>
                  <a:t>：通道数，</a:t>
                </a:r>
                <a:r>
                  <a:rPr lang="en-US" altLang="zh-CN" dirty="0"/>
                  <a:t>RGB </a:t>
                </a:r>
                <a:r>
                  <a:rPr lang="zh-CN" altLang="en-US" dirty="0"/>
                  <a:t>所以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𝐶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=3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1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15311-63D0-8056-22FE-9A5C960A3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206C06-9BB3-0B25-424C-ED928E9CF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AC2BD85F-6508-15C6-B51A-628A0F5884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dirty="0"/>
                  <a:t>PVE</a:t>
                </a:r>
                <a:r>
                  <a:rPr lang="zh-CN" altLang="en-US" b="1" dirty="0"/>
                  <a:t>作用：冻结的视觉编码器</a:t>
                </a:r>
                <a:r>
                  <a:rPr lang="zh-CN" altLang="en-US" dirty="0"/>
                  <a:t>主要在自然图像上预训练，并没有专门为“密集文字截图”优化，所以它对这种“文字很密、全是字符”的图片理解能力受限。</a:t>
                </a:r>
                <a:br>
                  <a:rPr lang="en-US" altLang="zh-CN" dirty="0"/>
                </a:br>
                <a:r>
                  <a:rPr lang="en-US" altLang="zh-CN" dirty="0"/>
                  <a:t>1.</a:t>
                </a:r>
                <a:r>
                  <a:rPr lang="zh-CN" altLang="en-US" dirty="0"/>
                  <a:t>让 </a:t>
                </a:r>
                <a:r>
                  <a:rPr lang="en-US" altLang="zh-CN" dirty="0" err="1"/>
                  <a:t>Resampler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更会从文字图片里抽取“文本语义”</a:t>
                </a:r>
                <a:br>
                  <a:rPr lang="en-US" altLang="zh-CN" dirty="0"/>
                </a:br>
                <a:r>
                  <a:rPr lang="en-US" altLang="zh-CN" dirty="0"/>
                  <a:t>2.</a:t>
                </a:r>
                <a:r>
                  <a:rPr lang="zh-CN" altLang="en-US" b="1" dirty="0"/>
                  <a:t>让抽取结果更语义密集（减少被高频低信息词主导）</a:t>
                </a:r>
                <a:r>
                  <a:rPr lang="zh-CN" altLang="en-US" dirty="0"/>
                  <a:t> </a:t>
                </a:r>
              </a:p>
              <a:p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zh-CN" altLang="en-US" dirty="0"/>
                  <a:t>过最大化“</a:t>
                </a:r>
                <a:r>
                  <a:rPr lang="en-US" altLang="zh-CN" dirty="0" err="1"/>
                  <a:t>Resampler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输出的视觉特征”和“</a:t>
                </a:r>
                <a:r>
                  <a:rPr lang="en-US" altLang="zh-CN" dirty="0"/>
                  <a:t>LLM tokenizer </a:t>
                </a:r>
                <a:r>
                  <a:rPr lang="zh-CN" altLang="en-US" dirty="0"/>
                  <a:t>得到的文本 </a:t>
                </a:r>
                <a:r>
                  <a:rPr lang="en-US" altLang="zh-CN" dirty="0"/>
                  <a:t>token embedding”</a:t>
                </a:r>
                <a:r>
                  <a:rPr lang="zh-CN" altLang="en-US" dirty="0"/>
                  <a:t>之间的一致性来对齐语义，从而弥合视觉 </a:t>
                </a:r>
                <a:r>
                  <a:rPr lang="en-US" altLang="zh-CN" dirty="0"/>
                  <a:t>token </a:t>
                </a:r>
                <a:r>
                  <a:rPr lang="zh-CN" altLang="en-US" dirty="0"/>
                  <a:t>与文本 </a:t>
                </a:r>
                <a:r>
                  <a:rPr lang="en-US" altLang="zh-CN" dirty="0"/>
                  <a:t>token </a:t>
                </a:r>
                <a:r>
                  <a:rPr lang="zh-CN" altLang="en-US" dirty="0"/>
                  <a:t>的语义鸿沟；并进一步引入基于频率的 </a:t>
                </a:r>
                <a:r>
                  <a:rPr lang="en-US" altLang="zh-CN" dirty="0"/>
                  <a:t>masking </a:t>
                </a:r>
                <a:r>
                  <a:rPr lang="zh-CN" altLang="en-US" dirty="0"/>
                  <a:t>来处理冗余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。</a:t>
                </a:r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endParaRPr lang="en-US" altLang="zh-CN" sz="1200" i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dirty="0"/>
                  <a:t>与以往依赖 </a:t>
                </a:r>
                <a:r>
                  <a:rPr lang="en-US" altLang="zh-CN" dirty="0"/>
                  <a:t>LLM </a:t>
                </a:r>
                <a:r>
                  <a:rPr lang="zh-CN" altLang="en-US" dirty="0"/>
                  <a:t>计算 </a:t>
                </a:r>
                <a:r>
                  <a:rPr lang="en-US" altLang="zh-CN" dirty="0"/>
                  <a:t>token </a:t>
                </a:r>
                <a:r>
                  <a:rPr lang="zh-CN" altLang="en-US" dirty="0"/>
                  <a:t>级信息熵来评估重要性的工作不同，</a:t>
                </a:r>
                <a:r>
                  <a:rPr lang="en-US" altLang="zh-CN" dirty="0"/>
                  <a:t>VIST </a:t>
                </a:r>
                <a:r>
                  <a:rPr lang="zh-CN" altLang="en-US" dirty="0"/>
                  <a:t>用“</a:t>
                </a:r>
                <a:r>
                  <a:rPr lang="en-US" altLang="zh-CN" dirty="0"/>
                  <a:t>token </a:t>
                </a:r>
                <a:r>
                  <a:rPr lang="zh-CN" altLang="en-US" dirty="0"/>
                  <a:t>频率”作为一个简单但有效的替代指标（</a:t>
                </a:r>
                <a:r>
                  <a:rPr lang="en-US" altLang="zh-CN" dirty="0"/>
                  <a:t>proxy</a:t>
                </a:r>
                <a:r>
                  <a:rPr lang="zh-CN" altLang="en-US" dirty="0"/>
                  <a:t>）。</a:t>
                </a:r>
                <a:endParaRPr lang="en-US" altLang="zh-CN" sz="1200" i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en-US" altLang="zh-CN" sz="1200" i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lang="zh-CN" altLang="en-US" sz="12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</m:oMath>
                </a14:m>
                <a:r>
                  <a:rPr lang="zh-CN" altLang="en-US" b="1" dirty="0"/>
                  <a:t>：</a:t>
                </a:r>
                <a:r>
                  <a:rPr lang="en-US" altLang="zh-CN" b="1" dirty="0"/>
                  <a:t>temperature</a:t>
                </a:r>
                <a:r>
                  <a:rPr lang="zh-CN" altLang="en-US" b="1" dirty="0"/>
                  <a:t>（温度系数）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</m:oMath>
                </a14:m>
                <a:r>
                  <a:rPr lang="zh-CN" altLang="en-US" dirty="0"/>
                  <a:t>控制 </a:t>
                </a:r>
                <a:r>
                  <a:rPr lang="en-US" altLang="zh-CN" dirty="0" err="1"/>
                  <a:t>softmax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的“尖锐程度”：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</m:oMath>
                </a14:m>
                <a:r>
                  <a:rPr lang="zh-CN" altLang="en-US" dirty="0"/>
                  <a:t>小 → 更强调把正样本拉得很近、负样本推远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</m:oMath>
                </a14:m>
                <a:r>
                  <a:rPr lang="zh-CN" altLang="en-US" dirty="0"/>
                  <a:t>大 → 分布更平缓</a:t>
                </a:r>
                <a:br>
                  <a:rPr lang="zh-CN" altLang="en-US" dirty="0"/>
                </a:br>
                <a:r>
                  <a:rPr lang="zh-CN" altLang="en-US" dirty="0"/>
                  <a:t>论文称其为 </a:t>
                </a:r>
                <a:r>
                  <a:rPr lang="en-US" altLang="zh-CN" i="1" dirty="0"/>
                  <a:t>temperate parameter</a:t>
                </a:r>
                <a:r>
                  <a:rPr lang="zh-CN" altLang="en-US" dirty="0"/>
                  <a:t>（应为 </a:t>
                </a:r>
                <a:r>
                  <a:rPr lang="en-US" altLang="zh-CN" dirty="0"/>
                  <a:t>temperature</a:t>
                </a:r>
                <a:r>
                  <a:rPr lang="zh-CN" altLang="en-US" dirty="0"/>
                  <a:t>）。</a:t>
                </a:r>
                <a:endParaRPr lang="en-US" altLang="zh-CN" dirty="0"/>
              </a:p>
              <a:p>
                <a:r>
                  <a:rPr lang="en-US" altLang="zh-CN" b="1" dirty="0"/>
                  <a:t>B</a:t>
                </a:r>
                <a:r>
                  <a:rPr lang="zh-CN" altLang="en-US" b="1" dirty="0"/>
                  <a:t>是</a:t>
                </a:r>
                <a:r>
                  <a:rPr lang="en-US" altLang="zh-CN" b="1" dirty="0"/>
                  <a:t>batch ,</a:t>
                </a:r>
                <a:r>
                  <a:rPr lang="zh-CN" altLang="en-US" b="1" dirty="0"/>
                  <a:t>在一个</a:t>
                </a:r>
                <a:r>
                  <a:rPr lang="en-US" altLang="zh-CN" b="1" dirty="0"/>
                  <a:t>batch</a:t>
                </a:r>
                <a:r>
                  <a:rPr lang="zh-CN" altLang="en-US" b="1" dirty="0"/>
                  <a:t>内左对比学习</a:t>
                </a:r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en-US" altLang="zh-CN" b="1" dirty="0"/>
                  <a:t>masking ratio </a:t>
                </a:r>
                <a:r>
                  <a:rPr lang="zh-CN" altLang="en-US" b="1" dirty="0"/>
                  <a:t>设为 </a:t>
                </a:r>
                <a:r>
                  <a:rPr lang="en-US" altLang="zh-CN" b="1" dirty="0"/>
                  <a:t>50%</a:t>
                </a:r>
                <a:endParaRPr lang="zh-CN" altLang="en-US" dirty="0"/>
              </a:p>
              <a:p>
                <a:r>
                  <a:rPr lang="zh-CN" altLang="en-US" b="1" dirty="0"/>
                  <a:t>随机 </a:t>
                </a:r>
                <a:r>
                  <a:rPr lang="en-US" altLang="zh-CN" b="1" dirty="0"/>
                  <a:t>mask</a:t>
                </a:r>
                <a:r>
                  <a:rPr lang="zh-CN" altLang="en-US" dirty="0"/>
                  <a:t>，但“重要性低的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（高频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）被 </a:t>
                </a:r>
                <a:r>
                  <a:rPr lang="en-US" altLang="zh-CN" dirty="0"/>
                  <a:t>mask </a:t>
                </a:r>
                <a:r>
                  <a:rPr lang="zh-CN" altLang="en-US" dirty="0"/>
                  <a:t>的概率更大”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AC2BD85F-6508-15C6-B51A-628A0F5884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dirty="0"/>
                  <a:t>PVE</a:t>
                </a:r>
                <a:r>
                  <a:rPr lang="zh-CN" altLang="en-US" b="1" dirty="0"/>
                  <a:t>作用：冻结的视觉编码器</a:t>
                </a:r>
                <a:r>
                  <a:rPr lang="zh-CN" altLang="en-US" dirty="0"/>
                  <a:t>主要在自然图像上预训练，并没有专门为“密集文字截图”优化，所以它对这种“文字很密、全是字符”的图片理解能力受限。</a:t>
                </a:r>
                <a:br>
                  <a:rPr lang="en-US" altLang="zh-CN" dirty="0"/>
                </a:br>
                <a:r>
                  <a:rPr lang="en-US" altLang="zh-CN" dirty="0"/>
                  <a:t>1.</a:t>
                </a:r>
                <a:r>
                  <a:rPr lang="zh-CN" altLang="en-US" dirty="0"/>
                  <a:t>让 </a:t>
                </a:r>
                <a:r>
                  <a:rPr lang="en-US" altLang="zh-CN" dirty="0" err="1"/>
                  <a:t>Resampler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更会从文字图片里抽取“文本语义”</a:t>
                </a:r>
                <a:br>
                  <a:rPr lang="en-US" altLang="zh-CN" dirty="0"/>
                </a:br>
                <a:r>
                  <a:rPr lang="en-US" altLang="zh-CN" dirty="0"/>
                  <a:t>2.</a:t>
                </a:r>
                <a:r>
                  <a:rPr lang="zh-CN" altLang="en-US" b="1" dirty="0"/>
                  <a:t>让抽取结果更语义密集（减少被高频低信息词主导）</a:t>
                </a:r>
                <a:r>
                  <a:rPr lang="zh-CN" altLang="en-US" dirty="0"/>
                  <a:t> </a:t>
                </a:r>
              </a:p>
              <a:p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br>
                  <a:rPr lang="en-US" altLang="zh-CN" sz="1200" i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𝜏</a:t>
                </a:r>
                <a:r>
                  <a:rPr lang="zh-CN" altLang="en-US" b="1" dirty="0"/>
                  <a:t>：</a:t>
                </a:r>
                <a:r>
                  <a:rPr lang="en-US" altLang="zh-CN" b="1" dirty="0"/>
                  <a:t>temperature</a:t>
                </a:r>
                <a:r>
                  <a:rPr lang="zh-CN" altLang="en-US" b="1" dirty="0"/>
                  <a:t>（温度系数）</a:t>
                </a:r>
              </a:p>
              <a:p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𝜏</a:t>
                </a:r>
                <a:r>
                  <a:rPr lang="zh-CN" altLang="en-US" dirty="0"/>
                  <a:t>控制 </a:t>
                </a:r>
                <a:r>
                  <a:rPr lang="en-US" altLang="zh-CN" dirty="0" err="1"/>
                  <a:t>softmax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的“尖锐程度”：</a:t>
                </a:r>
              </a:p>
              <a:p>
                <a:pPr lvl="1"/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𝜏</a:t>
                </a:r>
                <a:r>
                  <a:rPr lang="zh-CN" altLang="en-US" dirty="0"/>
                  <a:t>小 → 更强调把正样本拉得很近、负样本推远</a:t>
                </a:r>
              </a:p>
              <a:p>
                <a:pPr lvl="1"/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𝜏</a:t>
                </a:r>
                <a:r>
                  <a:rPr lang="zh-CN" altLang="en-US" dirty="0"/>
                  <a:t>大 → 分布更平缓</a:t>
                </a:r>
                <a:br>
                  <a:rPr lang="zh-CN" altLang="en-US" dirty="0"/>
                </a:br>
                <a:r>
                  <a:rPr lang="zh-CN" altLang="en-US" dirty="0"/>
                  <a:t>论文称其为 </a:t>
                </a:r>
                <a:r>
                  <a:rPr lang="en-US" altLang="zh-CN" i="1" dirty="0"/>
                  <a:t>temperate parameter</a:t>
                </a:r>
                <a:r>
                  <a:rPr lang="zh-CN" altLang="en-US" dirty="0"/>
                  <a:t>（应为 </a:t>
                </a:r>
                <a:r>
                  <a:rPr lang="en-US" altLang="zh-CN" dirty="0"/>
                  <a:t>temperature</a:t>
                </a:r>
                <a:r>
                  <a:rPr lang="zh-CN" altLang="en-US" dirty="0"/>
                  <a:t>）。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  <a:p>
                <a:r>
                  <a:rPr lang="en-US" altLang="zh-CN" b="1" dirty="0"/>
                  <a:t>masking ratio </a:t>
                </a:r>
                <a:r>
                  <a:rPr lang="zh-CN" altLang="en-US" b="1" dirty="0"/>
                  <a:t>设为 </a:t>
                </a:r>
                <a:r>
                  <a:rPr lang="en-US" altLang="zh-CN" b="1" dirty="0"/>
                  <a:t>50%</a:t>
                </a:r>
                <a:endParaRPr lang="zh-CN" altLang="en-US" dirty="0"/>
              </a:p>
              <a:p>
                <a:r>
                  <a:rPr lang="zh-CN" altLang="en-US" b="1" dirty="0"/>
                  <a:t>随机 </a:t>
                </a:r>
                <a:r>
                  <a:rPr lang="en-US" altLang="zh-CN" b="1" dirty="0"/>
                  <a:t>mask</a:t>
                </a:r>
                <a:r>
                  <a:rPr lang="zh-CN" altLang="en-US" dirty="0"/>
                  <a:t>，但“重要性低的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（高频 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）被 </a:t>
                </a:r>
                <a:r>
                  <a:rPr lang="en-US" altLang="zh-CN" dirty="0"/>
                  <a:t>mask </a:t>
                </a:r>
                <a:r>
                  <a:rPr lang="zh-CN" altLang="en-US" dirty="0"/>
                  <a:t>的概率更大”</a:t>
                </a:r>
              </a:p>
              <a:p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3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CC60-B052-8778-9EA0-08AE63413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786E0D-79EB-61B6-2A2E-21DBA1CB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E9F520-7466-35FE-C6F5-DC14F2CB7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在训练和推理阶段，</a:t>
            </a:r>
            <a:r>
              <a:rPr lang="en-US" altLang="zh-CN" dirty="0"/>
              <a:t>M </a:t>
            </a:r>
            <a:r>
              <a:rPr lang="zh-CN" altLang="en-US" dirty="0"/>
              <a:t>和 </a:t>
            </a:r>
            <a:r>
              <a:rPr lang="en-US" altLang="zh-CN" dirty="0"/>
              <a:t>N </a:t>
            </a:r>
            <a:r>
              <a:rPr lang="zh-CN" altLang="en-US" dirty="0"/>
              <a:t>都可以动态调整，使得 </a:t>
            </a:r>
            <a:r>
              <a:rPr lang="en-US" altLang="zh-CN" dirty="0"/>
              <a:t>VIST </a:t>
            </a:r>
            <a:r>
              <a:rPr lang="zh-CN" altLang="en-US" dirty="0"/>
              <a:t>能灵活控制压缩比例。</a:t>
            </a:r>
          </a:p>
        </p:txBody>
      </p:sp>
    </p:spTree>
    <p:extLst>
      <p:ext uri="{BB962C8B-B14F-4D97-AF65-F5344CB8AC3E}">
        <p14:creationId xmlns:p14="http://schemas.microsoft.com/office/powerpoint/2010/main" val="29632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20320"/>
            <a:ext cx="9144000" cy="503555"/>
          </a:xfrm>
          <a:prstGeom prst="rect">
            <a:avLst/>
          </a:prstGeom>
          <a:solidFill>
            <a:srgbClr val="035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205" y="-6350"/>
            <a:ext cx="1106805" cy="48958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5077460"/>
            <a:ext cx="9144000" cy="71755"/>
          </a:xfrm>
          <a:prstGeom prst="rect">
            <a:avLst/>
          </a:prstGeom>
          <a:solidFill>
            <a:srgbClr val="035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49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2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2026/3/9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215" y="451"/>
            <a:ext cx="1212850" cy="5353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779695"/>
            <a:ext cx="9144000" cy="2448170"/>
          </a:xfrm>
          <a:prstGeom prst="rect">
            <a:avLst/>
          </a:prstGeom>
          <a:solidFill>
            <a:srgbClr val="035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0" y="4285882"/>
            <a:ext cx="9144000" cy="76200"/>
          </a:xfrm>
          <a:prstGeom prst="rect">
            <a:avLst/>
          </a:prstGeom>
          <a:solidFill>
            <a:srgbClr val="035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 l="11085" r="14032"/>
          <a:stretch>
            <a:fillRect/>
          </a:stretch>
        </p:blipFill>
        <p:spPr bwMode="auto">
          <a:xfrm>
            <a:off x="7020170" y="246113"/>
            <a:ext cx="1751752" cy="53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CB73D05-8476-F76D-B50A-94C98B97A400}"/>
              </a:ext>
            </a:extLst>
          </p:cNvPr>
          <p:cNvSpPr txBox="1"/>
          <p:nvPr/>
        </p:nvSpPr>
        <p:spPr>
          <a:xfrm>
            <a:off x="7909675" y="3643900"/>
            <a:ext cx="298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张明辉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5D7E81-D7E6-D2BB-D158-77DD3BD448BD}"/>
              </a:ext>
            </a:extLst>
          </p:cNvPr>
          <p:cNvSpPr txBox="1"/>
          <p:nvPr/>
        </p:nvSpPr>
        <p:spPr>
          <a:xfrm>
            <a:off x="6372125" y="4323982"/>
            <a:ext cx="250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103498-2864-246A-79BD-FDC3588F7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1029" y="482971"/>
            <a:ext cx="6876721" cy="25934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47790" y="4011850"/>
            <a:ext cx="3763095" cy="1245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zh-CN" altLang="en-US" sz="2000" spc="267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HW Regular" pitchFamily="34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2000" b="1" dirty="0" err="1"/>
              <a:t>NeurIPS</a:t>
            </a:r>
            <a:r>
              <a:rPr lang="en-US" altLang="zh-CN" sz="2000" b="1" dirty="0"/>
              <a:t> 2025  Spotlight </a:t>
            </a:r>
            <a:r>
              <a:rPr lang="en-US" altLang="zh-CN" sz="2000" spc="267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HW Regular" pitchFamily="34" charset="-122"/>
              </a:rPr>
              <a:t>	        	</a:t>
            </a:r>
            <a:endParaRPr lang="en-US" altLang="zh-CN" sz="1200" spc="267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HW Regular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4">
        <p:fade/>
      </p:transition>
    </mc:Choice>
    <mc:Fallback xmlns="">
      <p:transition spd="med" advTm="30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8A322-D78B-F8F7-57F3-3B61AF2F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2E2304-0A71-E81B-D2EA-1F96D4FBEA92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39A3C45B-EFFC-4C84-F5F7-C9E930CEAD7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实验结果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——Long-context Language Modeling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984A3EB-0984-5C35-03D3-21D53D9E7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BF1F4C-C35E-2189-1D76-C762F4956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91675"/>
            <a:ext cx="9144000" cy="34823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C0A9C86-5DBA-93C3-6F7C-46BB4B57D57D}"/>
              </a:ext>
            </a:extLst>
          </p:cNvPr>
          <p:cNvSpPr txBox="1"/>
          <p:nvPr/>
        </p:nvSpPr>
        <p:spPr>
          <a:xfrm>
            <a:off x="395710" y="547525"/>
            <a:ext cx="4635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基础 </a:t>
            </a:r>
            <a:r>
              <a:rPr lang="en-US" altLang="zh-CN" dirty="0"/>
              <a:t>LLM</a:t>
            </a:r>
            <a:r>
              <a:rPr lang="zh-CN" altLang="en-US" dirty="0"/>
              <a:t>：</a:t>
            </a:r>
            <a:r>
              <a:rPr lang="en-US" altLang="zh-CN" b="1" dirty="0" err="1"/>
              <a:t>TinyLlama</a:t>
            </a:r>
            <a:br>
              <a:rPr lang="en-US" altLang="zh-CN" b="1" dirty="0"/>
            </a:br>
            <a:r>
              <a:rPr lang="zh-CN" altLang="en-US" dirty="0"/>
              <a:t>冻结视觉编码器：</a:t>
            </a:r>
            <a:r>
              <a:rPr lang="en-US" altLang="zh-CN" b="1" dirty="0" err="1"/>
              <a:t>OpenCLIP</a:t>
            </a:r>
            <a:r>
              <a:rPr lang="en-US" altLang="zh-CN" b="1" dirty="0"/>
              <a:t> </a:t>
            </a:r>
            <a:r>
              <a:rPr lang="zh-CN" altLang="en-US" b="1" dirty="0"/>
              <a:t>的 </a:t>
            </a:r>
            <a:r>
              <a:rPr lang="en-US" altLang="zh-CN" b="1" dirty="0" err="1"/>
              <a:t>ViT</a:t>
            </a:r>
            <a:r>
              <a:rPr lang="en-US" altLang="zh-CN" b="1" dirty="0"/>
              <a:t>-L/14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A1BB8497-7464-1CA3-AE28-36C91078A913}"/>
                  </a:ext>
                </a:extLst>
              </p14:cNvPr>
              <p14:cNvContentPartPr/>
              <p14:nvPr/>
            </p14:nvContentPartPr>
            <p14:xfrm>
              <a:off x="1263410" y="1544190"/>
              <a:ext cx="820080" cy="2412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A1BB8497-7464-1CA3-AE28-36C91078A9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9410" y="1436550"/>
                <a:ext cx="92772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3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15797-D949-D48C-8AE3-0D3A2695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3F3C7BB-42CF-C4A3-8A86-BF67FB1F4539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0FC9D025-F48C-C826-1571-51CE46FB035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实验结果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——In-Context Learning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D9C696D-4CC5-9FD5-2138-66BF7944A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F850C4-57E2-589F-9655-9A5C089C1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0260"/>
            <a:ext cx="9144000" cy="26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FAAE-81E1-4C17-4263-D6A4AE64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F5936AC-9B5A-97B9-FDA3-E0989CA0609B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8806892B-D51F-602F-9BCE-5C56E374C87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实验结果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——Open-domain QA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F182992-4DC5-4059-4F00-FFA6C5524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946FE0-F92B-5AC7-CE6C-EFDA1E483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724" y="652785"/>
            <a:ext cx="5225436" cy="37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D85FE-2EE8-6505-D7C4-B8D25FD0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03EE184-5214-FEF9-FAFF-CD8052C11501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012F5759-7B09-E774-8995-03ABDDAB123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实验结果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消融实验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FC826F-008F-6401-A085-1D0118410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C2E82A-6C31-B409-9235-5915D59E2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" y="677608"/>
            <a:ext cx="9144000" cy="39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45089-9B1A-A3C2-EB50-68B7F6547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243E507-750B-DC81-2DCC-FF99B330D29E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F50BB709-3060-6133-C6D5-8B9544D24A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补充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32C516A-1D0E-3862-2645-303DE6861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35C8B8E-04F5-049C-6CD3-71CE98A3116C}"/>
              </a:ext>
            </a:extLst>
          </p:cNvPr>
          <p:cNvSpPr txBox="1"/>
          <p:nvPr/>
        </p:nvSpPr>
        <p:spPr>
          <a:xfrm>
            <a:off x="1700190" y="7800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725DB2-40B7-18EA-9C50-DE00536F92CD}"/>
              </a:ext>
            </a:extLst>
          </p:cNvPr>
          <p:cNvSpPr txBox="1"/>
          <p:nvPr/>
        </p:nvSpPr>
        <p:spPr>
          <a:xfrm>
            <a:off x="1852590" y="9324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456A3E-57F2-8A22-C774-4988C4C18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80" y="3059613"/>
            <a:ext cx="6242371" cy="1600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979A59-8809-5F88-BC08-DE6F1F12B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95" y="670968"/>
            <a:ext cx="7848545" cy="19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1A80-6995-C62D-9125-C846AEF0E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222A9A3-ED28-6654-85CE-842D0559F558}"/>
              </a:ext>
            </a:extLst>
          </p:cNvPr>
          <p:cNvSpPr txBox="1"/>
          <p:nvPr/>
        </p:nvSpPr>
        <p:spPr>
          <a:xfrm>
            <a:off x="3843898" y="483605"/>
            <a:ext cx="4040332" cy="2428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zh-CN" altLang="en-US" b="1" dirty="0"/>
              <a:t>出发点：</a:t>
            </a:r>
            <a:r>
              <a:rPr lang="zh-CN" altLang="en-US" dirty="0"/>
              <a:t>多模态 </a:t>
            </a:r>
            <a:r>
              <a:rPr lang="en-US" altLang="zh-CN" dirty="0"/>
              <a:t>LLM </a:t>
            </a:r>
            <a:r>
              <a:rPr lang="zh-CN" altLang="en-US" dirty="0"/>
              <a:t>的 视觉 </a:t>
            </a:r>
            <a:r>
              <a:rPr lang="en-US" altLang="zh-CN" dirty="0"/>
              <a:t>encoder </a:t>
            </a:r>
            <a:r>
              <a:rPr lang="zh-CN" altLang="en-US" dirty="0"/>
              <a:t>天生会把一张图压缩成有限个视觉 </a:t>
            </a:r>
            <a:r>
              <a:rPr lang="en-US" altLang="zh-CN" dirty="0"/>
              <a:t>token</a:t>
            </a:r>
            <a:r>
              <a:rPr lang="zh-CN" altLang="en-US" dirty="0"/>
              <a:t>。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方法：</a:t>
            </a:r>
            <a:r>
              <a:rPr lang="zh-CN" altLang="en-US" b="1" dirty="0">
                <a:solidFill>
                  <a:srgbClr val="FF0000"/>
                </a:solidFill>
              </a:rPr>
              <a:t>不训练、不微调、不加模块、不引入监督。</a:t>
            </a:r>
            <a:r>
              <a:rPr lang="zh-CN" altLang="en-US" dirty="0"/>
              <a:t>只用现成的多模态 </a:t>
            </a:r>
            <a:r>
              <a:rPr lang="en-US" altLang="zh-CN" dirty="0"/>
              <a:t>LLM</a:t>
            </a:r>
            <a:r>
              <a:rPr lang="zh-CN" altLang="en-US" dirty="0"/>
              <a:t>，看“文本 → 图片”这一步</a:t>
            </a:r>
            <a:r>
              <a:rPr lang="zh-CN" altLang="en-US" b="1" dirty="0"/>
              <a:t>本身</a:t>
            </a:r>
            <a:r>
              <a:rPr lang="zh-CN" altLang="en-US" dirty="0"/>
              <a:t>能做到什么。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B8764786-1BB2-052F-A1CF-B4E5D1625AF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补充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——《Text or Pixels? It Takes Half》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E5AEF58-633E-832D-1FCC-69A6E3491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740" y="2948638"/>
            <a:ext cx="7056490" cy="20185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8B75CA-F1D6-4FEA-8C30-AC4BF7CF2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5" y="441487"/>
            <a:ext cx="3690477" cy="34983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7B1E4C-47A2-4807-15C1-C0ED4303BFB2}"/>
              </a:ext>
            </a:extLst>
          </p:cNvPr>
          <p:cNvSpPr txBox="1"/>
          <p:nvPr/>
        </p:nvSpPr>
        <p:spPr>
          <a:xfrm>
            <a:off x="3892523" y="3219795"/>
            <a:ext cx="460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结论 </a:t>
            </a:r>
            <a:r>
              <a:rPr lang="zh-CN" altLang="en-US" dirty="0"/>
              <a:t>：压缩比</a:t>
            </a:r>
            <a:r>
              <a:rPr lang="zh-CN" altLang="en-US" b="1" dirty="0"/>
              <a:t>≈ </a:t>
            </a:r>
            <a:r>
              <a:rPr lang="en-US" altLang="zh-CN" b="1" dirty="0"/>
              <a:t>2×  </a:t>
            </a:r>
            <a:r>
              <a:rPr lang="zh-CN" altLang="en-US" b="1" dirty="0"/>
              <a:t>是“安全压缩上限”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4BEB00-2A6B-45A1-418C-BFFAEFFE70F4}"/>
              </a:ext>
            </a:extLst>
          </p:cNvPr>
          <p:cNvSpPr txBox="1"/>
          <p:nvPr/>
        </p:nvSpPr>
        <p:spPr>
          <a:xfrm>
            <a:off x="176213" y="4086390"/>
            <a:ext cx="8932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在多个模型（</a:t>
            </a:r>
            <a:r>
              <a:rPr lang="en-US" altLang="zh-CN" dirty="0"/>
              <a:t>GPT-4.1-mini</a:t>
            </a:r>
            <a:r>
              <a:rPr lang="zh-CN" altLang="en-US" dirty="0"/>
              <a:t>、</a:t>
            </a:r>
            <a:r>
              <a:rPr lang="en-US" altLang="zh-CN" dirty="0"/>
              <a:t>Qwen2.5-VL-72B</a:t>
            </a:r>
            <a:r>
              <a:rPr lang="zh-CN" altLang="en-US" dirty="0"/>
              <a:t>、</a:t>
            </a:r>
            <a:r>
              <a:rPr lang="en-US" altLang="zh-CN" dirty="0"/>
              <a:t>Gemini</a:t>
            </a:r>
            <a:r>
              <a:rPr lang="zh-CN" altLang="en-US" dirty="0"/>
              <a:t>）和多个任务上，作者发现一个非常稳定的规律：</a:t>
            </a:r>
          </a:p>
          <a:p>
            <a:pPr algn="ctr">
              <a:buNone/>
            </a:pPr>
            <a:r>
              <a:rPr lang="zh-CN" altLang="en-US" b="1" dirty="0"/>
              <a:t>当视觉 </a:t>
            </a:r>
            <a:r>
              <a:rPr lang="en-US" altLang="zh-CN" b="1" dirty="0"/>
              <a:t>token ≈ </a:t>
            </a:r>
            <a:r>
              <a:rPr lang="zh-CN" altLang="en-US" b="1" dirty="0"/>
              <a:t>原文本 </a:t>
            </a:r>
            <a:r>
              <a:rPr lang="en-US" altLang="zh-CN" b="1" dirty="0"/>
              <a:t>token </a:t>
            </a:r>
            <a:r>
              <a:rPr lang="zh-CN" altLang="en-US" b="1" dirty="0"/>
              <a:t>的一半时，性能几乎不下降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42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F376F-59C1-9D77-7D76-5350144B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4D47CB4-3026-79C8-B86D-74110AD77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802"/>
            <a:ext cx="9144000" cy="2923003"/>
          </a:xfrm>
          <a:prstGeom prst="rect">
            <a:avLst/>
          </a:prstGeom>
        </p:spPr>
      </p:pic>
      <p:sp>
        <p:nvSpPr>
          <p:cNvPr id="3" name="MH_SubTitle_1">
            <a:extLst>
              <a:ext uri="{FF2B5EF4-FFF2-40B4-BE49-F238E27FC236}">
                <a16:creationId xmlns:a16="http://schemas.microsoft.com/office/drawing/2014/main" id="{0A2C78B2-1A2C-35BC-EA90-A2A580BACD6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补充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——DeepSeek-OCR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AF685D-1198-A371-956F-4219EB3B782B}"/>
              </a:ext>
            </a:extLst>
          </p:cNvPr>
          <p:cNvSpPr txBox="1"/>
          <p:nvPr/>
        </p:nvSpPr>
        <p:spPr>
          <a:xfrm>
            <a:off x="179695" y="3411324"/>
            <a:ext cx="8568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/>
              <a:t>和前两篇不同，它不做传统</a:t>
            </a:r>
            <a:r>
              <a:rPr lang="en-US" altLang="zh-CN" sz="1400" dirty="0"/>
              <a:t>NLP</a:t>
            </a:r>
            <a:r>
              <a:rPr lang="zh-CN" altLang="en-US" sz="1400" dirty="0"/>
              <a:t>下游任务（上下文理解、 </a:t>
            </a:r>
            <a:r>
              <a:rPr lang="en-US" altLang="zh-CN" sz="1400" dirty="0"/>
              <a:t>QA</a:t>
            </a:r>
            <a:r>
              <a:rPr lang="zh-CN" altLang="en-US" sz="1400" dirty="0"/>
              <a:t>、语言生成质量</a:t>
            </a:r>
            <a:r>
              <a:rPr lang="en-US" altLang="zh-CN" sz="1400" dirty="0"/>
              <a:t>)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pPr>
              <a:buNone/>
            </a:pPr>
            <a:r>
              <a:rPr lang="zh-CN" altLang="en-US" sz="1400" dirty="0"/>
              <a:t>而是选择：</a:t>
            </a:r>
            <a:r>
              <a:rPr lang="en-US" altLang="zh-CN" sz="1400" b="1" dirty="0"/>
              <a:t>OCR</a:t>
            </a:r>
            <a:r>
              <a:rPr lang="zh-CN" altLang="en-US" sz="1400" b="1" dirty="0"/>
              <a:t>（文本 → 图像 → 文本） 压缩再还原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660DB3-D305-2A7F-ECC4-557455B9B30F}"/>
              </a:ext>
            </a:extLst>
          </p:cNvPr>
          <p:cNvSpPr txBox="1"/>
          <p:nvPr/>
        </p:nvSpPr>
        <p:spPr>
          <a:xfrm>
            <a:off x="179695" y="4056367"/>
            <a:ext cx="889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结论</a:t>
            </a:r>
            <a:r>
              <a:rPr lang="zh-CN" altLang="en-US" dirty="0"/>
              <a:t>：在“纯文本可逆任务（</a:t>
            </a:r>
            <a:r>
              <a:rPr lang="en-US" altLang="zh-CN" dirty="0"/>
              <a:t>OCR</a:t>
            </a:r>
            <a:r>
              <a:rPr lang="zh-CN" altLang="en-US" dirty="0"/>
              <a:t>）”中，视觉 </a:t>
            </a:r>
            <a:r>
              <a:rPr lang="en-US" altLang="zh-CN" dirty="0"/>
              <a:t>token </a:t>
            </a:r>
            <a:r>
              <a:rPr lang="zh-CN" altLang="en-US" dirty="0"/>
              <a:t>的承载能力在 </a:t>
            </a:r>
            <a:r>
              <a:rPr lang="en-US" altLang="zh-CN" dirty="0"/>
              <a:t>10×</a:t>
            </a:r>
            <a:r>
              <a:rPr lang="zh-CN" altLang="en-US" dirty="0"/>
              <a:t>接近无损。    说明视觉 </a:t>
            </a:r>
            <a:r>
              <a:rPr lang="en-US" altLang="zh-CN" dirty="0"/>
              <a:t>token </a:t>
            </a:r>
            <a:r>
              <a:rPr lang="zh-CN" altLang="en-US" dirty="0"/>
              <a:t>有高信息密度</a:t>
            </a:r>
          </a:p>
        </p:txBody>
      </p:sp>
    </p:spTree>
    <p:extLst>
      <p:ext uri="{BB962C8B-B14F-4D97-AF65-F5344CB8AC3E}">
        <p14:creationId xmlns:p14="http://schemas.microsoft.com/office/powerpoint/2010/main" val="25376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2051E-0E94-9EDB-7B1C-214D0741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>
            <a:extLst>
              <a:ext uri="{FF2B5EF4-FFF2-40B4-BE49-F238E27FC236}">
                <a16:creationId xmlns:a16="http://schemas.microsoft.com/office/drawing/2014/main" id="{E6DE0D65-E530-4AA6-8C2B-CDE08C5A412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研究背景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37E3AA-7AF9-FC50-BA54-225BA6D57F85}"/>
              </a:ext>
            </a:extLst>
          </p:cNvPr>
          <p:cNvSpPr txBox="1"/>
          <p:nvPr/>
        </p:nvSpPr>
        <p:spPr>
          <a:xfrm>
            <a:off x="259910" y="699620"/>
            <a:ext cx="58241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随着大模型上下文窗口不断扩大，模型的参数量不断扩大，直接以文本 </a:t>
            </a:r>
            <a:r>
              <a:rPr lang="en-US" altLang="zh-CN" dirty="0"/>
              <a:t>token </a:t>
            </a:r>
            <a:r>
              <a:rPr lang="zh-CN" altLang="en-US" dirty="0"/>
              <a:t>形式处理超长上下文会带来</a:t>
            </a:r>
            <a:r>
              <a:rPr lang="zh-CN" altLang="en-US" b="1" dirty="0">
                <a:solidFill>
                  <a:srgbClr val="FF0000"/>
                </a:solidFill>
              </a:rPr>
              <a:t>巨大的计算与显存开销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同时，长文本中存在</a:t>
            </a:r>
            <a:r>
              <a:rPr lang="zh-CN" altLang="en-US" b="1" dirty="0">
                <a:solidFill>
                  <a:srgbClr val="FF0000"/>
                </a:solidFill>
              </a:rPr>
              <a:t>大量低信息密度的冗余 </a:t>
            </a:r>
            <a:r>
              <a:rPr lang="en-US" altLang="zh-CN" b="1" dirty="0">
                <a:solidFill>
                  <a:srgbClr val="FF0000"/>
                </a:solidFill>
              </a:rPr>
              <a:t>token</a:t>
            </a:r>
            <a:r>
              <a:rPr lang="zh-CN" altLang="en-US" dirty="0"/>
              <a:t>，使得“长上下文建模”的效率和有效性都受到严重制约。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93CC5D-E0D1-1D4F-DFF7-45BE8F947482}"/>
              </a:ext>
            </a:extLst>
          </p:cNvPr>
          <p:cNvSpPr txBox="1"/>
          <p:nvPr/>
        </p:nvSpPr>
        <p:spPr>
          <a:xfrm>
            <a:off x="259908" y="2283730"/>
            <a:ext cx="87765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b="1" dirty="0"/>
              <a:t>现有方法</a:t>
            </a:r>
            <a:r>
              <a:rPr lang="zh-CN" altLang="en-US" dirty="0"/>
              <a:t>（论文总结主要分为以下两种）</a:t>
            </a:r>
          </a:p>
          <a:p>
            <a:pPr marL="342900" indent="-342900">
              <a:buAutoNum type="arabicPeriod"/>
            </a:pPr>
            <a:r>
              <a:rPr lang="zh-CN" altLang="en-US" b="1" dirty="0"/>
              <a:t>基于 </a:t>
            </a:r>
            <a:r>
              <a:rPr lang="en-US" altLang="zh-CN" b="1" dirty="0"/>
              <a:t>LLM </a:t>
            </a:r>
            <a:r>
              <a:rPr lang="zh-CN" altLang="en-US" b="1" dirty="0"/>
              <a:t>的上下文压缩 </a:t>
            </a:r>
            <a:r>
              <a:rPr lang="en-US" altLang="zh-CN" b="1" dirty="0"/>
              <a:t>/ </a:t>
            </a:r>
            <a:r>
              <a:rPr lang="zh-CN" altLang="en-US" b="1" dirty="0"/>
              <a:t>选择方法</a:t>
            </a:r>
            <a:endParaRPr lang="en-US" altLang="zh-CN" b="1" dirty="0"/>
          </a:p>
          <a:p>
            <a:r>
              <a:rPr lang="en-US" altLang="zh-CN" b="1" dirty="0"/>
              <a:t>       </a:t>
            </a:r>
            <a:r>
              <a:rPr lang="zh-CN" altLang="en-US" dirty="0"/>
              <a:t>这类方法通常利用 </a:t>
            </a:r>
            <a:r>
              <a:rPr lang="en-US" altLang="zh-CN" dirty="0"/>
              <a:t>LLM </a:t>
            </a:r>
            <a:r>
              <a:rPr lang="zh-CN" altLang="en-US" dirty="0"/>
              <a:t>自身对 </a:t>
            </a:r>
            <a:r>
              <a:rPr lang="en-US" altLang="zh-CN" dirty="0"/>
              <a:t>token </a:t>
            </a:r>
            <a:r>
              <a:rPr lang="zh-CN" altLang="en-US" dirty="0"/>
              <a:t>重要性进行评估或重写压缩，但需要先完整处理长文本，计算成本高，不适合真正超长上下文场景。</a:t>
            </a:r>
            <a:endParaRPr lang="en-US" altLang="zh-CN" dirty="0"/>
          </a:p>
          <a:p>
            <a:endParaRPr lang="zh-CN" altLang="en-US" dirty="0"/>
          </a:p>
          <a:p>
            <a:pPr>
              <a:buNone/>
            </a:pPr>
            <a:r>
              <a:rPr lang="en-US" altLang="zh-CN" b="1" dirty="0"/>
              <a:t>2.</a:t>
            </a:r>
            <a:r>
              <a:rPr lang="zh-CN" altLang="en-US" b="1" dirty="0"/>
              <a:t>基于外部记忆库检索  </a:t>
            </a:r>
            <a:br>
              <a:rPr lang="zh-CN" altLang="en-US" dirty="0"/>
            </a:br>
            <a:r>
              <a:rPr lang="zh-CN" altLang="en-US" dirty="0"/>
              <a:t>     通过写入链路，把历史上下文变成“可检索的记忆条目”，通过读取链路，遇到问题时从记忆库里取回最相关条目，喂给 </a:t>
            </a:r>
            <a:r>
              <a:rPr lang="en-US" altLang="zh-CN" dirty="0"/>
              <a:t>LLM</a:t>
            </a:r>
            <a:r>
              <a:rPr lang="zh-CN" altLang="en-US" dirty="0"/>
              <a:t>作为</a:t>
            </a:r>
            <a:r>
              <a:rPr lang="en-US" altLang="zh-CN" dirty="0"/>
              <a:t>context</a:t>
            </a:r>
            <a:r>
              <a:rPr lang="zh-CN" altLang="en-US" dirty="0"/>
              <a:t>。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34BBF256-130F-CA14-480C-17C6BA1EC940}"/>
              </a:ext>
            </a:extLst>
          </p:cNvPr>
          <p:cNvSpPr/>
          <p:nvPr/>
        </p:nvSpPr>
        <p:spPr bwMode="auto">
          <a:xfrm>
            <a:off x="5868090" y="1203655"/>
            <a:ext cx="648045" cy="43203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fontAlgn="base"/>
            <a:endParaRPr lang="zh-CN" altLang="en-US" sz="2000" strike="noStrike" noProof="1">
              <a:solidFill>
                <a:schemeClr val="bg1"/>
              </a:solidFill>
              <a:latin typeface="方正清刻本悦宋简体" panose="02000000000000000000" charset="-122"/>
              <a:ea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4FC48C-A843-8E59-701A-0097AE43866C}"/>
              </a:ext>
            </a:extLst>
          </p:cNvPr>
          <p:cNvSpPr txBox="1"/>
          <p:nvPr/>
        </p:nvSpPr>
        <p:spPr>
          <a:xfrm>
            <a:off x="6516135" y="1203655"/>
            <a:ext cx="2520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token </a:t>
            </a:r>
            <a:r>
              <a:rPr lang="zh-CN" altLang="en-US" b="1" dirty="0"/>
              <a:t>压缩十分必要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5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49295-6AC1-F374-DC9C-33D52FF3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535025-4742-6AAA-C596-4B4C710CD2D7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50C02F9E-9E4B-38FD-542A-CC7229BE1F3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研究背景</a:t>
            </a:r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——CEPE</a:t>
            </a: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（论文主要对比对象）</a:t>
            </a:r>
            <a:endParaRPr lang="zh-CN" altLang="en-US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7AF2D4F-7822-EB06-F924-846EC3590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730" y="2641311"/>
            <a:ext cx="7056490" cy="20185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592C00-3089-DB60-2748-DF30A011C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6" y="605189"/>
            <a:ext cx="8460270" cy="29886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54D8D4-DA38-F849-DBFD-3F494282C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26" y="3650603"/>
            <a:ext cx="4779963" cy="11685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43A3058-A0A5-3679-3B39-002C0B37534B}"/>
              </a:ext>
            </a:extLst>
          </p:cNvPr>
          <p:cNvSpPr txBox="1"/>
          <p:nvPr/>
        </p:nvSpPr>
        <p:spPr>
          <a:xfrm>
            <a:off x="1937862" y="4011850"/>
            <a:ext cx="46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altLang="zh-CN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ACL </a:t>
            </a:r>
            <a:r>
              <a:rPr lang="en-US" altLang="zh-CN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altLang="zh-CN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2024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C670D6-B2F2-33DB-1F47-7431F6F9BC9B}"/>
              </a:ext>
            </a:extLst>
          </p:cNvPr>
          <p:cNvSpPr txBox="1"/>
          <p:nvPr/>
        </p:nvSpPr>
        <p:spPr>
          <a:xfrm>
            <a:off x="740160" y="517819"/>
            <a:ext cx="46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Context Expansion with Parallel Encoding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44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15DF-A24A-0F8D-E33B-F988F797D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BD3702D-60DC-9FC6-8BD9-69861C560608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AD436B63-928D-E2E3-D593-08A40075821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论文创新点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8AC2B37-4980-26C1-8C53-2C7C8EEF6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6E61ED-6EFE-F4EA-6BAF-43379960F615}"/>
              </a:ext>
            </a:extLst>
          </p:cNvPr>
          <p:cNvSpPr txBox="1"/>
          <p:nvPr/>
        </p:nvSpPr>
        <p:spPr>
          <a:xfrm>
            <a:off x="0" y="3071621"/>
            <a:ext cx="8784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1" dirty="0"/>
              <a:t>Vision-centric Token Compression</a:t>
            </a:r>
            <a:r>
              <a:rPr lang="zh-CN" altLang="en-US" b="1" dirty="0"/>
              <a:t>（</a:t>
            </a:r>
            <a:r>
              <a:rPr lang="en-US" altLang="zh-CN" b="1" dirty="0"/>
              <a:t>VIST</a:t>
            </a:r>
            <a:r>
              <a:rPr lang="zh-CN" altLang="en-US" b="1" dirty="0"/>
              <a:t>）框架</a:t>
            </a:r>
            <a:br>
              <a:rPr lang="zh-CN" altLang="en-US" dirty="0"/>
            </a:br>
            <a:r>
              <a:rPr lang="zh-CN" altLang="en-US" dirty="0"/>
              <a:t>将远处长上下文文本渲染为图像，利用冻结的视觉编码器和可训练的 </a:t>
            </a:r>
            <a:r>
              <a:rPr lang="en-US" altLang="zh-CN" dirty="0" err="1"/>
              <a:t>Resampler</a:t>
            </a:r>
            <a:r>
              <a:rPr lang="en-US" altLang="zh-CN" dirty="0"/>
              <a:t> </a:t>
            </a:r>
            <a:r>
              <a:rPr lang="zh-CN" altLang="en-US" dirty="0"/>
              <a:t>将其压缩为固定数量的视觉 </a:t>
            </a:r>
            <a:r>
              <a:rPr lang="en-US" altLang="zh-CN" dirty="0"/>
              <a:t>token</a:t>
            </a:r>
            <a:r>
              <a:rPr lang="zh-CN" altLang="en-US" dirty="0"/>
              <a:t>，从而以更低成本表示超长上下文信息。</a:t>
            </a:r>
            <a:endParaRPr lang="en-US" altLang="zh-CN" dirty="0"/>
          </a:p>
          <a:p>
            <a:pPr marL="342900" indent="-342900">
              <a:buAutoNum type="arabicPeriod"/>
            </a:pPr>
            <a:endParaRPr lang="zh-CN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/>
              <a:t>Slow–Fast </a:t>
            </a:r>
            <a:r>
              <a:rPr lang="zh-CN" altLang="en-US" b="1" dirty="0"/>
              <a:t>上下文建模机制</a:t>
            </a:r>
            <a:br>
              <a:rPr lang="zh-CN" altLang="en-US" dirty="0"/>
            </a:br>
            <a:r>
              <a:rPr lang="zh-CN" altLang="en-US" dirty="0"/>
              <a:t>远距离上下文通过</a:t>
            </a:r>
            <a:r>
              <a:rPr lang="zh-CN" altLang="en-US" b="1" dirty="0"/>
              <a:t>“视觉快路径”</a:t>
            </a:r>
            <a:r>
              <a:rPr lang="zh-CN" altLang="en-US" dirty="0"/>
              <a:t>进行粗粒度压缩建模，近距离上下文通过“文本慢路径”由 </a:t>
            </a:r>
            <a:r>
              <a:rPr lang="en-US" altLang="zh-CN" dirty="0"/>
              <a:t>LLM </a:t>
            </a:r>
            <a:r>
              <a:rPr lang="zh-CN" altLang="en-US" dirty="0"/>
              <a:t>直接处理，实现效率与推理精度之间的平衡。</a:t>
            </a: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247605-D9F7-8F54-1A05-8A921751B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4" y="411600"/>
            <a:ext cx="7530436" cy="26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"/>
    </mc:Choice>
    <mc:Fallback xmlns="">
      <p:transition advTm="2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042E4-B58F-177B-1006-BEA1CB61D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AC67889-9E85-3C3F-D547-FAF495287A6C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745B5343-C24B-0F6E-399A-C951FCF00F6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主要贡献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6CF162F-A5B8-19A9-E6E3-9C114F19A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285" y="2751762"/>
            <a:ext cx="7056490" cy="20185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6A1E15E-6D70-4C41-5155-61C1250BEC37}"/>
              </a:ext>
            </a:extLst>
          </p:cNvPr>
          <p:cNvSpPr txBox="1"/>
          <p:nvPr/>
        </p:nvSpPr>
        <p:spPr>
          <a:xfrm>
            <a:off x="367495" y="771625"/>
            <a:ext cx="81365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b="1" dirty="0"/>
              <a:t>论文的主要贡献：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提出一种</a:t>
            </a:r>
            <a:r>
              <a:rPr lang="zh-CN" altLang="en-US" b="1" dirty="0"/>
              <a:t>将文本上下文转化为视觉 </a:t>
            </a:r>
            <a:r>
              <a:rPr lang="en-US" altLang="zh-CN" b="1" dirty="0"/>
              <a:t>token </a:t>
            </a:r>
            <a:r>
              <a:rPr lang="zh-CN" altLang="en-US" b="1" dirty="0"/>
              <a:t>进行压缩</a:t>
            </a:r>
            <a:r>
              <a:rPr lang="zh-CN" altLang="en-US" dirty="0"/>
              <a:t>的全新视角，突破了纯文本 </a:t>
            </a:r>
            <a:r>
              <a:rPr lang="en-US" altLang="zh-CN" dirty="0"/>
              <a:t>token </a:t>
            </a:r>
            <a:r>
              <a:rPr lang="zh-CN" altLang="en-US" dirty="0"/>
              <a:t>压缩范式；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设计了 </a:t>
            </a:r>
            <a:r>
              <a:rPr lang="en-US" altLang="zh-CN" b="1" dirty="0"/>
              <a:t>PVE</a:t>
            </a:r>
            <a:r>
              <a:rPr lang="zh-CN" altLang="en-US" b="1" dirty="0"/>
              <a:t>（</a:t>
            </a:r>
            <a:r>
              <a:rPr lang="en-US" altLang="zh-CN" b="1" dirty="0"/>
              <a:t>Probability-informed Visual Enhancement</a:t>
            </a:r>
            <a:r>
              <a:rPr lang="zh-CN" altLang="en-US" b="1" dirty="0"/>
              <a:t>）机制</a:t>
            </a:r>
            <a:r>
              <a:rPr lang="zh-CN" altLang="en-US" dirty="0"/>
              <a:t>，利用 </a:t>
            </a:r>
            <a:r>
              <a:rPr lang="en-US" altLang="zh-CN" dirty="0"/>
              <a:t>token </a:t>
            </a:r>
            <a:r>
              <a:rPr lang="zh-CN" altLang="en-US" dirty="0"/>
              <a:t>频率作为信息重要性的低成本代理，提升视觉压缩表征的语义密度；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在保证模型性能的同时，显著降低了长上下文建模的计算与显存开销，为超长上下文 </a:t>
            </a:r>
            <a:r>
              <a:rPr lang="en-US" altLang="zh-CN" dirty="0"/>
              <a:t>LLM </a:t>
            </a:r>
            <a:r>
              <a:rPr lang="zh-CN" altLang="en-US" dirty="0"/>
              <a:t>提供了一种可扩展的新路径。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9F14FA-924C-905C-8E4B-4E95FCA822B3}"/>
              </a:ext>
            </a:extLst>
          </p:cNvPr>
          <p:cNvSpPr txBox="1"/>
          <p:nvPr/>
        </p:nvSpPr>
        <p:spPr>
          <a:xfrm>
            <a:off x="308481" y="3735290"/>
            <a:ext cx="8835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实验结果：</a:t>
            </a:r>
            <a:endParaRPr lang="en-US" altLang="zh-CN" b="1" dirty="0"/>
          </a:p>
          <a:p>
            <a:r>
              <a:rPr lang="zh-CN" altLang="en-US" dirty="0"/>
              <a:t>       在 </a:t>
            </a:r>
            <a:r>
              <a:rPr lang="en-US" altLang="zh-CN" dirty="0"/>
              <a:t>11 </a:t>
            </a:r>
            <a:r>
              <a:rPr lang="zh-CN" altLang="en-US" dirty="0"/>
              <a:t>个上下文学习（</a:t>
            </a:r>
            <a:r>
              <a:rPr lang="en-US" altLang="zh-CN" dirty="0"/>
              <a:t>ICL</a:t>
            </a:r>
            <a:r>
              <a:rPr lang="zh-CN" altLang="en-US" dirty="0"/>
              <a:t>）基准上，用 </a:t>
            </a:r>
            <a:r>
              <a:rPr lang="en-US" altLang="zh-CN" dirty="0"/>
              <a:t>2.3 </a:t>
            </a:r>
            <a:r>
              <a:rPr lang="zh-CN" altLang="en-US" dirty="0"/>
              <a:t>倍更少的 </a:t>
            </a:r>
            <a:r>
              <a:rPr lang="en-US" altLang="zh-CN" dirty="0"/>
              <a:t>token</a:t>
            </a:r>
            <a:r>
              <a:rPr lang="zh-CN" altLang="en-US" dirty="0"/>
              <a:t> 达到了相同的准确率，</a:t>
            </a:r>
            <a:endParaRPr lang="en-US" altLang="zh-CN" dirty="0"/>
          </a:p>
          <a:p>
            <a:r>
              <a:rPr lang="zh-CN" altLang="en-US" dirty="0"/>
              <a:t>同时减少 </a:t>
            </a:r>
            <a:r>
              <a:rPr lang="en-US" altLang="zh-CN" dirty="0"/>
              <a:t>16% </a:t>
            </a:r>
            <a:r>
              <a:rPr lang="zh-CN" altLang="en-US" dirty="0"/>
              <a:t>的计算量（</a:t>
            </a:r>
            <a:r>
              <a:rPr lang="en-US" altLang="zh-CN" dirty="0"/>
              <a:t>FLOPs</a:t>
            </a:r>
            <a:r>
              <a:rPr lang="zh-CN" altLang="en-US" dirty="0"/>
              <a:t>） 和 </a:t>
            </a:r>
            <a:r>
              <a:rPr lang="en-US" altLang="zh-CN" dirty="0"/>
              <a:t>50% </a:t>
            </a:r>
            <a:r>
              <a:rPr lang="zh-CN" altLang="en-US" dirty="0"/>
              <a:t>的显存占用。</a:t>
            </a:r>
            <a:endParaRPr lang="en-US" altLang="zh-CN" dirty="0"/>
          </a:p>
          <a:p>
            <a:r>
              <a:rPr lang="zh-CN" altLang="en-US" dirty="0"/>
              <a:t>       在多个数据集上，平均性能比最强的基于文本编码器的压缩方法 </a:t>
            </a:r>
            <a:r>
              <a:rPr lang="en-US" altLang="zh-CN" dirty="0"/>
              <a:t>CEPE</a:t>
            </a:r>
            <a:r>
              <a:rPr lang="zh-CN" altLang="en-US" dirty="0"/>
              <a:t> 高 </a:t>
            </a:r>
            <a:r>
              <a:rPr lang="en-US" altLang="zh-CN" dirty="0"/>
              <a:t>7.6%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424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">
        <p:fade/>
      </p:transition>
    </mc:Choice>
    <mc:Fallback xmlns="">
      <p:transition spd="med" advTm="24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B7103-C622-E40C-DF2E-EF7D3F9EC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>
            <a:extLst>
              <a:ext uri="{FF2B5EF4-FFF2-40B4-BE49-F238E27FC236}">
                <a16:creationId xmlns:a16="http://schemas.microsoft.com/office/drawing/2014/main" id="{55D296DC-6196-5E90-1A38-8F7DE1384A9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网络架构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EB541F37-C477-9883-73E9-A9D476546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2" y="4078203"/>
                <a:ext cx="10440725" cy="995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zh-CN" altLang="zh-CN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：输入总 token 数</a:t>
                </a:r>
                <a:r>
                  <a:rPr kumimoji="0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。   </a:t>
                </a:r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然后把它拆成两段：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zh-CN" altLang="zh-CN" sz="1600" b="1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zh-CN" altLang="zh-CN" sz="1600" b="1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zh-CN" altLang="zh-CN" sz="1600" b="1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：给“</a:t>
                </a:r>
                <a:r>
                  <a:rPr kumimoji="0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视觉</a:t>
                </a:r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编码器 encoder” 处理的 token 数</a:t>
                </a:r>
                <a:r>
                  <a:rPr lang="zh-CN" altLang="en-US" sz="1600" dirty="0"/>
                  <a:t>（</a:t>
                </a:r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可以理解为“更远、更像背景材料”的部分</a:t>
                </a:r>
                <a:r>
                  <a:rPr kumimoji="0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）</a:t>
                </a:r>
                <a:endParaRPr kumimoji="0" lang="zh-CN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zh-CN" altLang="zh-CN" sz="16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zh-CN" altLang="zh-CN" sz="16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zh-CN" altLang="zh-CN" sz="16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：直接给 LLM</a:t>
                </a:r>
                <a:r>
                  <a:rPr kumimoji="0" lang="en-US" altLang="zh-CN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decoder处理的 token 数</a:t>
                </a:r>
                <a:r>
                  <a:rPr kumimoji="0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（</a:t>
                </a:r>
                <a:r>
                  <a:rPr kumimoji="0" lang="zh-CN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更靠近当前要生成的位置，更需要精读推理</a:t>
                </a:r>
                <a:r>
                  <a:rPr kumimoji="0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）</a:t>
                </a:r>
                <a:endParaRPr kumimoji="0" lang="zh-CN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EB541F37-C477-9883-73E9-A9D476546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2" y="4078203"/>
                <a:ext cx="10440725" cy="995144"/>
              </a:xfrm>
              <a:prstGeom prst="rect">
                <a:avLst/>
              </a:prstGeom>
              <a:blipFill>
                <a:blip r:embed="rId4"/>
                <a:stretch>
                  <a:fillRect l="-234" t="-1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F21E6F66-C5A6-4AF8-201C-1629C63A9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00" y="483605"/>
            <a:ext cx="7519020" cy="3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"/>
    </mc:Choice>
    <mc:Fallback xmlns="">
      <p:transition advTm="2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FF681-592D-5FAF-741B-B033BEFA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7345658-3E8B-5C63-0D97-7A075CF715F8}"/>
              </a:ext>
            </a:extLst>
          </p:cNvPr>
          <p:cNvSpPr txBox="1"/>
          <p:nvPr/>
        </p:nvSpPr>
        <p:spPr>
          <a:xfrm>
            <a:off x="1547790" y="627615"/>
            <a:ext cx="5384800" cy="424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27732169-D15B-D618-B761-AF0BFD92D2C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Fast Path:  Render Text as Image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E49963B-C44F-4A8E-4591-842F42ACB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60B36F-F3D4-FED2-9EA5-CF6313E63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7" y="527610"/>
            <a:ext cx="7505503" cy="44867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63FD6E-A80D-D98D-8E3C-C758D0897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336" y="3947249"/>
            <a:ext cx="2854048" cy="55482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E0E4F37-8F91-1D66-1C0A-A018AEB6091D}"/>
              </a:ext>
            </a:extLst>
          </p:cNvPr>
          <p:cNvSpPr txBox="1"/>
          <p:nvPr/>
        </p:nvSpPr>
        <p:spPr>
          <a:xfrm>
            <a:off x="2483855" y="3721002"/>
            <a:ext cx="4605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论文用的 </a:t>
            </a:r>
            <a:r>
              <a:rPr lang="en-US" altLang="zh-CN" b="1" dirty="0" err="1"/>
              <a:t>OpenCLIP</a:t>
            </a:r>
            <a:r>
              <a:rPr lang="en-US" altLang="zh-CN" b="1" dirty="0"/>
              <a:t> </a:t>
            </a:r>
            <a:r>
              <a:rPr lang="zh-CN" altLang="en-US" b="1" dirty="0"/>
              <a:t> </a:t>
            </a:r>
            <a:r>
              <a:rPr lang="en-US" altLang="zh-CN" b="1" dirty="0" err="1"/>
              <a:t>ViT</a:t>
            </a:r>
            <a:r>
              <a:rPr lang="en-US" altLang="zh-CN" b="1" dirty="0"/>
              <a:t>-L/14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02CE5BD-7E89-3C90-0D0F-DD2BEEDB1C5D}"/>
              </a:ext>
            </a:extLst>
          </p:cNvPr>
          <p:cNvCxnSpPr/>
          <p:nvPr/>
        </p:nvCxnSpPr>
        <p:spPr>
          <a:xfrm>
            <a:off x="2051825" y="3905668"/>
            <a:ext cx="5040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EDC0321E-6491-F352-9C30-29438A23C70C}"/>
              </a:ext>
            </a:extLst>
          </p:cNvPr>
          <p:cNvSpPr txBox="1"/>
          <p:nvPr/>
        </p:nvSpPr>
        <p:spPr>
          <a:xfrm>
            <a:off x="6130732" y="3651077"/>
            <a:ext cx="4605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把</a:t>
            </a:r>
            <a:r>
              <a:rPr lang="en-US" altLang="zh-CN" dirty="0" err="1"/>
              <a:t>Te</a:t>
            </a:r>
            <a:r>
              <a:rPr lang="en-US" altLang="zh-CN" dirty="0"/>
              <a:t>​ </a:t>
            </a:r>
            <a:r>
              <a:rPr lang="zh-CN" altLang="en-US" dirty="0"/>
              <a:t>渲染成一个图像集合：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B5AD86-907F-450C-8AEB-AD8DC20A9737}"/>
              </a:ext>
            </a:extLst>
          </p:cNvPr>
          <p:cNvSpPr txBox="1"/>
          <p:nvPr/>
        </p:nvSpPr>
        <p:spPr>
          <a:xfrm>
            <a:off x="3002814" y="2367179"/>
            <a:ext cx="5850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一个基于注意力的神经网络模块，它用一组“可学习的 </a:t>
            </a:r>
            <a:r>
              <a:rPr lang="en-US" altLang="zh-CN" sz="1400" dirty="0"/>
              <a:t>latent token</a:t>
            </a:r>
            <a:r>
              <a:rPr lang="zh-CN" altLang="en-US" sz="1400" dirty="0"/>
              <a:t>”去从输入特征里“抽取信息”，输出固定长度的表示。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F643884-AD1A-30CB-7F2F-4D584BA55CD1}"/>
              </a:ext>
            </a:extLst>
          </p:cNvPr>
          <p:cNvCxnSpPr/>
          <p:nvPr/>
        </p:nvCxnSpPr>
        <p:spPr>
          <a:xfrm>
            <a:off x="2483855" y="2571750"/>
            <a:ext cx="36002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1F93C424-DF13-9853-6DAF-24967C76A97A}"/>
              </a:ext>
            </a:extLst>
          </p:cNvPr>
          <p:cNvSpPr txBox="1"/>
          <p:nvPr/>
        </p:nvSpPr>
        <p:spPr>
          <a:xfrm>
            <a:off x="3059895" y="1709090"/>
            <a:ext cx="6244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CLS token </a:t>
            </a:r>
            <a:r>
              <a:rPr lang="zh-CN" altLang="en-US" sz="1400" dirty="0"/>
              <a:t>在图像维度上平均</a:t>
            </a:r>
          </a:p>
        </p:txBody>
      </p:sp>
    </p:spTree>
    <p:extLst>
      <p:ext uri="{BB962C8B-B14F-4D97-AF65-F5344CB8AC3E}">
        <p14:creationId xmlns:p14="http://schemas.microsoft.com/office/powerpoint/2010/main" val="12304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"/>
    </mc:Choice>
    <mc:Fallback xmlns="">
      <p:transition advTm="2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4DF4-F037-3A4D-63FB-8F134128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>
            <a:extLst>
              <a:ext uri="{FF2B5EF4-FFF2-40B4-BE49-F238E27FC236}">
                <a16:creationId xmlns:a16="http://schemas.microsoft.com/office/drawing/2014/main" id="{7EE6CBC4-4F60-4ABB-2DC9-3FD1DE5BBB5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训练过程</a:t>
            </a:r>
            <a:endParaRPr lang="zh-CN" altLang="en-US" sz="1800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C4DEFA5-F93D-012F-1DFB-40F1CA11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40" y="2641311"/>
            <a:ext cx="7056490" cy="201858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55BC800-2FB6-E6CC-C702-2A6A8A019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88" r="24155"/>
          <a:stretch>
            <a:fillRect/>
          </a:stretch>
        </p:blipFill>
        <p:spPr>
          <a:xfrm>
            <a:off x="0" y="483605"/>
            <a:ext cx="5796085" cy="34032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52F324-5ED7-C89C-327B-19E63467E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24" y="987640"/>
            <a:ext cx="2960272" cy="726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847816F-26A4-39BA-B59E-03D98EAA538D}"/>
                  </a:ext>
                </a:extLst>
              </p:cNvPr>
              <p:cNvSpPr txBox="1"/>
              <p:nvPr/>
            </p:nvSpPr>
            <p:spPr>
              <a:xfrm>
                <a:off x="5796415" y="699620"/>
                <a:ext cx="19015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对比</m:t>
                    </m:r>
                  </m:oMath>
                </a14:m>
                <a:r>
                  <a:rPr lang="zh-CN" altLang="en-US" dirty="0"/>
                  <a:t>学习损失：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847816F-26A4-39BA-B59E-03D98EAA5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15" y="699620"/>
                <a:ext cx="1901595" cy="369332"/>
              </a:xfrm>
              <a:prstGeom prst="rect">
                <a:avLst/>
              </a:prstGeom>
              <a:blipFill>
                <a:blip r:embed="rId8"/>
                <a:stretch>
                  <a:fillRect l="-962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53D3838A-300B-D388-861C-C014226EF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085" y="3319072"/>
            <a:ext cx="2442692" cy="9347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FFF2EE-F120-7891-3927-4FEDD38E0A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043" y="4186672"/>
            <a:ext cx="3174634" cy="81563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AEDBE17-A161-914F-E1D7-625D5C289F52}"/>
              </a:ext>
            </a:extLst>
          </p:cNvPr>
          <p:cNvSpPr txBox="1"/>
          <p:nvPr/>
        </p:nvSpPr>
        <p:spPr>
          <a:xfrm>
            <a:off x="5662852" y="2550937"/>
            <a:ext cx="460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Shannon </a:t>
            </a:r>
            <a:r>
              <a:rPr lang="zh-CN" altLang="en-US" dirty="0"/>
              <a:t>信息论：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C9C9AD2-9F7D-8EA4-CA05-2D7F0041A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6025" y="2939317"/>
            <a:ext cx="2151060" cy="4857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4124CFE-8EED-98A2-29B0-5DDBB1C2F1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0717" y="1713939"/>
            <a:ext cx="3252495" cy="33222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204F06A-6CD8-3DA9-28E5-91642EA79C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085" y="2068235"/>
            <a:ext cx="2707975" cy="272615"/>
          </a:xfrm>
          <a:prstGeom prst="rect">
            <a:avLst/>
          </a:prstGeom>
        </p:spPr>
      </p:pic>
      <p:sp>
        <p:nvSpPr>
          <p:cNvPr id="26" name="箭头: 下 25">
            <a:extLst>
              <a:ext uri="{FF2B5EF4-FFF2-40B4-BE49-F238E27FC236}">
                <a16:creationId xmlns:a16="http://schemas.microsoft.com/office/drawing/2014/main" id="{19126AD7-58CE-79DE-C7F3-0BD1F2534EF6}"/>
              </a:ext>
            </a:extLst>
          </p:cNvPr>
          <p:cNvSpPr/>
          <p:nvPr/>
        </p:nvSpPr>
        <p:spPr bwMode="auto">
          <a:xfrm>
            <a:off x="6784887" y="3346185"/>
            <a:ext cx="272958" cy="288181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fontAlgn="base"/>
            <a:endParaRPr lang="zh-CN" altLang="en-US" sz="2000" strike="noStrike" noProof="1">
              <a:solidFill>
                <a:schemeClr val="bg1"/>
              </a:solidFill>
              <a:latin typeface="方正清刻本悦宋简体" panose="02000000000000000000" charset="-122"/>
              <a:ea typeface="方正清刻本悦宋简体" panose="02000000000000000000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"/>
    </mc:Choice>
    <mc:Fallback xmlns="">
      <p:transition advTm="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83E5-9DCC-0DB2-C116-862DAC42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>
            <a:extLst>
              <a:ext uri="{FF2B5EF4-FFF2-40B4-BE49-F238E27FC236}">
                <a16:creationId xmlns:a16="http://schemas.microsoft.com/office/drawing/2014/main" id="{DDFE42AB-0ED2-92D1-1A1B-E78D2B2AD72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70" y="85506"/>
            <a:ext cx="736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网络架构</a:t>
            </a:r>
            <a:endParaRPr lang="zh-CN" altLang="en-US" b="1" noProof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CBA959C-DDE4-5F67-8D2A-D63400A15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000" y1="4661" x2="8364" y2="12288"/>
                        <a14:backgroundMark x1="7636" y1="1271" x2="8606" y2="6780"/>
                        <a14:backgroundMark x1="6667" y1="2542" x2="9091" y2="8475"/>
                        <a14:backgroundMark x1="6909" y1="5085" x2="9697" y2="14831"/>
                        <a14:backgroundMark x1="7636" y1="2542" x2="7636" y2="7203"/>
                        <a14:backgroundMark x1="7636" y1="3814" x2="9091" y2="14831"/>
                        <a14:backgroundMark x1="9333" y1="5932" x2="20970" y2="28814"/>
                        <a14:backgroundMark x1="11515" y1="13136" x2="20727" y2="74153"/>
                        <a14:backgroundMark x1="18182" y1="49153" x2="36121" y2="49153"/>
                        <a14:backgroundMark x1="36121" y1="49153" x2="78303" y2="41949"/>
                        <a14:backgroundMark x1="78303" y1="41949" x2="70303" y2="53814"/>
                        <a14:backgroundMark x1="70303" y1="53814" x2="58424" y2="60169"/>
                        <a14:backgroundMark x1="58424" y1="60169" x2="50182" y2="51695"/>
                        <a14:backgroundMark x1="50182" y1="51695" x2="83152" y2="52542"/>
                        <a14:backgroundMark x1="81697" y1="53390" x2="43636" y2="65678"/>
                        <a14:backgroundMark x1="43636" y1="65678" x2="68000" y2="88983"/>
                        <a14:backgroundMark x1="68000" y1="88983" x2="43515" y2="92797"/>
                        <a14:backgroundMark x1="30182" y1="66949" x2="64848" y2="4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945" y="2656223"/>
            <a:ext cx="7056490" cy="20185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DE4CD7D-113D-11F3-19EB-08174923F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020" y="481738"/>
            <a:ext cx="9144000" cy="40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"/>
    </mc:Choice>
    <mc:Fallback xmlns="">
      <p:transition advTm="24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9958bbc-a430-4d7c-bb2b-e4c358195873"/>
  <p:tag name="COMMONDATA" val="eyJoZGlkIjoiNWEyNGE1NzYxZWI4ZWQxZjVhYzgzMjc3YWZlNGNhMG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</a:spPr>
      <a:bodyPr wrap="square" lIns="0" tIns="0" rIns="0" bIns="0" anchor="ctr">
        <a:spAutoFit/>
      </a:bodyPr>
      <a:lstStyle>
        <a:defPPr algn="ctr" fontAlgn="base">
          <a:defRPr sz="2000" strike="noStrike" noProof="1">
            <a:solidFill>
              <a:schemeClr val="bg1"/>
            </a:solidFill>
            <a:latin typeface="方正清刻本悦宋简体" panose="02000000000000000000" charset="-122"/>
            <a:ea typeface="方正清刻本悦宋简体" panose="02000000000000000000" charset="-122"/>
            <a:sym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7711</TotalTime>
  <Words>2708</Words>
  <Application>Microsoft Office PowerPoint</Application>
  <PresentationFormat>全屏显示(16:9)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方正清刻本悦宋简体</vt:lpstr>
      <vt:lpstr>黑体</vt:lpstr>
      <vt:lpstr>宋体</vt:lpstr>
      <vt:lpstr>微软雅黑</vt:lpstr>
      <vt:lpstr>Arial</vt:lpstr>
      <vt:lpstr>Calibri</vt:lpstr>
      <vt:lpstr>Cambria Math</vt:lpstr>
      <vt:lpstr>Open Sans</vt:lpstr>
      <vt:lpstr>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Minghui Zhang</cp:lastModifiedBy>
  <cp:revision>1107</cp:revision>
  <cp:lastPrinted>2018-05-28T08:34:00Z</cp:lastPrinted>
  <dcterms:created xsi:type="dcterms:W3CDTF">2018-04-03T02:13:00Z</dcterms:created>
  <dcterms:modified xsi:type="dcterms:W3CDTF">2026-03-09T07:59:36Z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RubyTemplateID">
    <vt:lpwstr>2</vt:lpwstr>
  </property>
  <property fmtid="{D5CDD505-2E9C-101B-9397-08002B2CF9AE}" pid="4" name="ICV">
    <vt:lpwstr>C38F3901A26F432E94750153A11B16A9</vt:lpwstr>
  </property>
</Properties>
</file>