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21" r:id="rId2"/>
    <p:sldId id="308" r:id="rId3"/>
    <p:sldId id="348" r:id="rId4"/>
    <p:sldId id="349" r:id="rId5"/>
    <p:sldId id="346" r:id="rId6"/>
    <p:sldId id="350" r:id="rId7"/>
    <p:sldId id="351" r:id="rId8"/>
    <p:sldId id="347" r:id="rId9"/>
    <p:sldId id="344" r:id="rId10"/>
    <p:sldId id="328" r:id="rId11"/>
    <p:sldId id="329" r:id="rId12"/>
    <p:sldId id="353" r:id="rId13"/>
    <p:sldId id="336" r:id="rId14"/>
    <p:sldId id="355" r:id="rId15"/>
    <p:sldId id="356" r:id="rId16"/>
    <p:sldId id="360" r:id="rId17"/>
    <p:sldId id="357" r:id="rId18"/>
    <p:sldId id="362" r:id="rId19"/>
    <p:sldId id="363" r:id="rId20"/>
    <p:sldId id="364" r:id="rId21"/>
    <p:sldId id="365" r:id="rId22"/>
    <p:sldId id="366" r:id="rId23"/>
    <p:sldId id="367" r:id="rId24"/>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46">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07784707" name="陶如月" initials="陶"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4C9AE"/>
    <a:srgbClr val="9966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31"/>
    <p:restoredTop sz="91644"/>
  </p:normalViewPr>
  <p:slideViewPr>
    <p:cSldViewPr showGuides="1">
      <p:cViewPr varScale="1">
        <p:scale>
          <a:sx n="137" d="100"/>
          <a:sy n="137" d="100"/>
        </p:scale>
        <p:origin x="276" y="60"/>
      </p:cViewPr>
      <p:guideLst>
        <p:guide orient="horz" pos="1601"/>
        <p:guide pos="2880"/>
      </p:guideLst>
    </p:cSldViewPr>
  </p:slideViewPr>
  <p:notesTextViewPr>
    <p:cViewPr>
      <p:scale>
        <a:sx n="100" d="100"/>
        <a:sy n="100" d="100"/>
      </p:scale>
      <p:origin x="0" y="0"/>
    </p:cViewPr>
  </p:notesTextViewPr>
  <p:notesViewPr>
    <p:cSldViewPr showGuides="1">
      <p:cViewPr varScale="1">
        <p:scale>
          <a:sx n="61" d="100"/>
          <a:sy n="61" d="100"/>
        </p:scale>
        <p:origin x="-3216" y="-72"/>
      </p:cViewPr>
      <p:guideLst>
        <p:guide orient="horz" pos="2846"/>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2CDB1E-9234-4DE3-B1B0-A3145D9229B4}" type="datetimeFigureOut">
              <a:rPr lang="zh-CN" altLang="en-US" smtClean="0"/>
              <a:t>2026/1/29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AA8746-F1BF-4756-BE87-F7DCC251CE0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AA8746-F1BF-4756-BE87-F7DCC251CE0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现有的策略将图像融合和目标检测作为不同的问题来处理，因此融合图像在检测精度上只提供了有限的增益，不能进一步优化融合过程</a:t>
            </a:r>
          </a:p>
        </p:txBody>
      </p:sp>
      <p:sp>
        <p:nvSpPr>
          <p:cNvPr id="4" name="灯片编号占位符 3"/>
          <p:cNvSpPr>
            <a:spLocks noGrp="1"/>
          </p:cNvSpPr>
          <p:nvPr>
            <p:ph type="sldNum" sz="quarter" idx="5"/>
          </p:nvPr>
        </p:nvSpPr>
        <p:spPr/>
        <p:txBody>
          <a:bodyPr/>
          <a:lstStyle/>
          <a:p>
            <a:fld id="{9AAA8746-F1BF-4756-BE87-F7DCC251CE0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简要介绍进化学习；</a:t>
            </a:r>
          </a:p>
        </p:txBody>
      </p:sp>
      <p:sp>
        <p:nvSpPr>
          <p:cNvPr id="4" name="灯片编号占位符 3"/>
          <p:cNvSpPr>
            <a:spLocks noGrp="1"/>
          </p:cNvSpPr>
          <p:nvPr>
            <p:ph type="sldNum" sz="quarter" idx="5"/>
          </p:nvPr>
        </p:nvSpPr>
        <p:spPr/>
        <p:txBody>
          <a:bodyPr/>
          <a:lstStyle/>
          <a:p>
            <a:fld id="{9AAA8746-F1BF-4756-BE87-F7DCC251CE0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5B61-CD5A-014E-E36A-9A062BF550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79056BA-B93F-C559-4DB8-1C4FAC37E5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E8DB89D-7358-F44D-157B-72A6CE601ED1}"/>
              </a:ext>
            </a:extLst>
          </p:cNvPr>
          <p:cNvSpPr>
            <a:spLocks noGrp="1"/>
          </p:cNvSpPr>
          <p:nvPr>
            <p:ph type="body" idx="1"/>
          </p:nvPr>
        </p:nvSpPr>
        <p:spPr/>
        <p:txBody>
          <a:bodyPr/>
          <a:lstStyle/>
          <a:p>
            <a:r>
              <a:rPr lang="zh-CN" altLang="en-US" dirty="0"/>
              <a:t>简要介绍进化学习；</a:t>
            </a:r>
          </a:p>
        </p:txBody>
      </p:sp>
      <p:sp>
        <p:nvSpPr>
          <p:cNvPr id="4" name="灯片编号占位符 3">
            <a:extLst>
              <a:ext uri="{FF2B5EF4-FFF2-40B4-BE49-F238E27FC236}">
                <a16:creationId xmlns:a16="http://schemas.microsoft.com/office/drawing/2014/main" id="{0429818D-E61F-5271-A798-1A198D6C9D0B}"/>
              </a:ext>
            </a:extLst>
          </p:cNvPr>
          <p:cNvSpPr>
            <a:spLocks noGrp="1"/>
          </p:cNvSpPr>
          <p:nvPr>
            <p:ph type="sldNum" sz="quarter" idx="5"/>
          </p:nvPr>
        </p:nvSpPr>
        <p:spPr/>
        <p:txBody>
          <a:bodyPr/>
          <a:lstStyle/>
          <a:p>
            <a:fld id="{9AAA8746-F1BF-4756-BE87-F7DCC251CE0E}" type="slidenum">
              <a:rPr lang="zh-CN" altLang="en-US" smtClean="0"/>
              <a:t>12</a:t>
            </a:fld>
            <a:endParaRPr lang="zh-CN" altLang="en-US"/>
          </a:p>
        </p:txBody>
      </p:sp>
    </p:spTree>
    <p:extLst>
      <p:ext uri="{BB962C8B-B14F-4D97-AF65-F5344CB8AC3E}">
        <p14:creationId xmlns:p14="http://schemas.microsoft.com/office/powerpoint/2010/main" val="73846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AA8746-F1BF-4756-BE87-F7DCC251CE0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4630F-26E3-DDD9-4912-84ED2B558E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730579-BB84-4B4E-C8E4-D9C80F7FC0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534F79-9F5E-DA84-8DF0-7247700F96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48230CB-E863-621E-9F13-0D5BA99B8FDB}"/>
              </a:ext>
            </a:extLst>
          </p:cNvPr>
          <p:cNvSpPr>
            <a:spLocks noGrp="1"/>
          </p:cNvSpPr>
          <p:nvPr>
            <p:ph type="sldNum" sz="quarter" idx="5"/>
          </p:nvPr>
        </p:nvSpPr>
        <p:spPr/>
        <p:txBody>
          <a:bodyPr/>
          <a:lstStyle/>
          <a:p>
            <a:fld id="{9AAA8746-F1BF-4756-BE87-F7DCC251CE0E}" type="slidenum">
              <a:rPr lang="zh-CN" altLang="en-US" smtClean="0"/>
              <a:t>14</a:t>
            </a:fld>
            <a:endParaRPr lang="zh-CN" altLang="en-US"/>
          </a:p>
        </p:txBody>
      </p:sp>
    </p:spTree>
    <p:extLst>
      <p:ext uri="{BB962C8B-B14F-4D97-AF65-F5344CB8AC3E}">
        <p14:creationId xmlns:p14="http://schemas.microsoft.com/office/powerpoint/2010/main" val="153579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83F65-A998-B6ED-8854-3135235630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FC7484-AB03-763E-079B-AB93B8FBF2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ABD382-9381-6072-BAF8-A9C5218C901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9631868-8B70-D1BD-9016-4AD3391F185B}"/>
              </a:ext>
            </a:extLst>
          </p:cNvPr>
          <p:cNvSpPr>
            <a:spLocks noGrp="1"/>
          </p:cNvSpPr>
          <p:nvPr>
            <p:ph type="sldNum" sz="quarter" idx="5"/>
          </p:nvPr>
        </p:nvSpPr>
        <p:spPr/>
        <p:txBody>
          <a:bodyPr/>
          <a:lstStyle/>
          <a:p>
            <a:fld id="{9AAA8746-F1BF-4756-BE87-F7DCC251CE0E}" type="slidenum">
              <a:rPr lang="zh-CN" altLang="en-US" smtClean="0"/>
              <a:t>15</a:t>
            </a:fld>
            <a:endParaRPr lang="zh-CN" altLang="en-US"/>
          </a:p>
        </p:txBody>
      </p:sp>
    </p:spTree>
    <p:extLst>
      <p:ext uri="{BB962C8B-B14F-4D97-AF65-F5344CB8AC3E}">
        <p14:creationId xmlns:p14="http://schemas.microsoft.com/office/powerpoint/2010/main" val="262659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86FF-519B-50C2-306C-F57FCB2144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25D8E09-931A-E392-8979-C5DBC88FA7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9A5275-F1EF-13D0-CE07-09BA69B394B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B1F35E3-D6B3-6F27-F5C1-F7799BD5643C}"/>
              </a:ext>
            </a:extLst>
          </p:cNvPr>
          <p:cNvSpPr>
            <a:spLocks noGrp="1"/>
          </p:cNvSpPr>
          <p:nvPr>
            <p:ph type="sldNum" sz="quarter" idx="5"/>
          </p:nvPr>
        </p:nvSpPr>
        <p:spPr/>
        <p:txBody>
          <a:bodyPr/>
          <a:lstStyle/>
          <a:p>
            <a:fld id="{9AAA8746-F1BF-4756-BE87-F7DCC251CE0E}" type="slidenum">
              <a:rPr lang="zh-CN" altLang="en-US" smtClean="0"/>
              <a:t>16</a:t>
            </a:fld>
            <a:endParaRPr lang="zh-CN" altLang="en-US"/>
          </a:p>
        </p:txBody>
      </p:sp>
    </p:spTree>
    <p:extLst>
      <p:ext uri="{BB962C8B-B14F-4D97-AF65-F5344CB8AC3E}">
        <p14:creationId xmlns:p14="http://schemas.microsoft.com/office/powerpoint/2010/main" val="365870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72148-D055-0EA5-D58A-87B679BEC1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E50EFC-69EC-B18F-37B4-72278F6FCFD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D3DF1A0-F3A4-30CF-34C2-CC84672FC36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411E7F4-3A92-EEF7-52E1-6E89E684FA21}"/>
              </a:ext>
            </a:extLst>
          </p:cNvPr>
          <p:cNvSpPr>
            <a:spLocks noGrp="1"/>
          </p:cNvSpPr>
          <p:nvPr>
            <p:ph type="sldNum" sz="quarter" idx="5"/>
          </p:nvPr>
        </p:nvSpPr>
        <p:spPr/>
        <p:txBody>
          <a:bodyPr/>
          <a:lstStyle/>
          <a:p>
            <a:fld id="{9AAA8746-F1BF-4756-BE87-F7DCC251CE0E}" type="slidenum">
              <a:rPr lang="zh-CN" altLang="en-US" smtClean="0"/>
              <a:t>17</a:t>
            </a:fld>
            <a:endParaRPr lang="zh-CN" altLang="en-US"/>
          </a:p>
        </p:txBody>
      </p:sp>
    </p:spTree>
    <p:extLst>
      <p:ext uri="{BB962C8B-B14F-4D97-AF65-F5344CB8AC3E}">
        <p14:creationId xmlns:p14="http://schemas.microsoft.com/office/powerpoint/2010/main" val="202340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A655-6CF9-17A3-7F72-A0E2F73C4D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93115B-D2CA-114E-28E9-F14567B8F2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DFBC655-4FBD-B6FE-AB1D-4173D7B89C3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0AF43B6-41DD-6128-5D97-1BD1BDA81CEF}"/>
              </a:ext>
            </a:extLst>
          </p:cNvPr>
          <p:cNvSpPr>
            <a:spLocks noGrp="1"/>
          </p:cNvSpPr>
          <p:nvPr>
            <p:ph type="sldNum" sz="quarter" idx="5"/>
          </p:nvPr>
        </p:nvSpPr>
        <p:spPr/>
        <p:txBody>
          <a:bodyPr/>
          <a:lstStyle/>
          <a:p>
            <a:fld id="{9AAA8746-F1BF-4756-BE87-F7DCC251CE0E}" type="slidenum">
              <a:rPr lang="zh-CN" altLang="en-US" smtClean="0"/>
              <a:t>18</a:t>
            </a:fld>
            <a:endParaRPr lang="zh-CN" altLang="en-US"/>
          </a:p>
        </p:txBody>
      </p:sp>
    </p:spTree>
    <p:extLst>
      <p:ext uri="{BB962C8B-B14F-4D97-AF65-F5344CB8AC3E}">
        <p14:creationId xmlns:p14="http://schemas.microsoft.com/office/powerpoint/2010/main" val="4188059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3037-8696-2528-44D1-9D4C234D9E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649293E-57FB-BC5A-4666-88B6955CEF8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F48AB8-8A93-5A2D-7596-BC5FB403F26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760BE6-D7C2-91A1-1B1A-1DB592DDC19F}"/>
              </a:ext>
            </a:extLst>
          </p:cNvPr>
          <p:cNvSpPr>
            <a:spLocks noGrp="1"/>
          </p:cNvSpPr>
          <p:nvPr>
            <p:ph type="sldNum" sz="quarter" idx="5"/>
          </p:nvPr>
        </p:nvSpPr>
        <p:spPr/>
        <p:txBody>
          <a:bodyPr/>
          <a:lstStyle/>
          <a:p>
            <a:fld id="{9AAA8746-F1BF-4756-BE87-F7DCC251CE0E}" type="slidenum">
              <a:rPr lang="zh-CN" altLang="en-US" smtClean="0"/>
              <a:t>19</a:t>
            </a:fld>
            <a:endParaRPr lang="zh-CN" altLang="en-US"/>
          </a:p>
        </p:txBody>
      </p:sp>
    </p:spTree>
    <p:extLst>
      <p:ext uri="{BB962C8B-B14F-4D97-AF65-F5344CB8AC3E}">
        <p14:creationId xmlns:p14="http://schemas.microsoft.com/office/powerpoint/2010/main" val="20677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AAA8746-F1BF-4756-BE87-F7DCC251CE0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FC98-B604-5FF2-5D87-7E3DDF8322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56B6F5B-A2A1-AD71-42A3-1F7F7C5C61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CFBAD40-05AF-14B4-85F1-59374AC7946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09B8CEF-647B-FA20-1EBA-45980BA9F2A0}"/>
              </a:ext>
            </a:extLst>
          </p:cNvPr>
          <p:cNvSpPr>
            <a:spLocks noGrp="1"/>
          </p:cNvSpPr>
          <p:nvPr>
            <p:ph type="sldNum" sz="quarter" idx="5"/>
          </p:nvPr>
        </p:nvSpPr>
        <p:spPr/>
        <p:txBody>
          <a:bodyPr/>
          <a:lstStyle/>
          <a:p>
            <a:fld id="{9AAA8746-F1BF-4756-BE87-F7DCC251CE0E}" type="slidenum">
              <a:rPr lang="zh-CN" altLang="en-US" smtClean="0"/>
              <a:t>20</a:t>
            </a:fld>
            <a:endParaRPr lang="zh-CN" altLang="en-US"/>
          </a:p>
        </p:txBody>
      </p:sp>
    </p:spTree>
    <p:extLst>
      <p:ext uri="{BB962C8B-B14F-4D97-AF65-F5344CB8AC3E}">
        <p14:creationId xmlns:p14="http://schemas.microsoft.com/office/powerpoint/2010/main" val="125829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C0055-1DCB-8BE0-C82B-F05B499AE4B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B426A3-73F2-6850-26ED-B02CB7AD9ED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4EA1FE-0750-1F89-F38F-41FB63C820C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32AA65A-C745-4560-6CA5-97B98DED2BFF}"/>
              </a:ext>
            </a:extLst>
          </p:cNvPr>
          <p:cNvSpPr>
            <a:spLocks noGrp="1"/>
          </p:cNvSpPr>
          <p:nvPr>
            <p:ph type="sldNum" sz="quarter" idx="5"/>
          </p:nvPr>
        </p:nvSpPr>
        <p:spPr/>
        <p:txBody>
          <a:bodyPr/>
          <a:lstStyle/>
          <a:p>
            <a:fld id="{9AAA8746-F1BF-4756-BE87-F7DCC251CE0E}" type="slidenum">
              <a:rPr lang="zh-CN" altLang="en-US" smtClean="0"/>
              <a:t>21</a:t>
            </a:fld>
            <a:endParaRPr lang="zh-CN" altLang="en-US"/>
          </a:p>
        </p:txBody>
      </p:sp>
    </p:spTree>
    <p:extLst>
      <p:ext uri="{BB962C8B-B14F-4D97-AF65-F5344CB8AC3E}">
        <p14:creationId xmlns:p14="http://schemas.microsoft.com/office/powerpoint/2010/main" val="1496539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FF84B-0707-45E5-4412-302C4363D7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C8FCAE-20CB-ABBF-A66D-CFDF0D9CDD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6F301E-A26F-7B8C-A5D7-A0317661C0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810F0A7-71B0-DD68-7EE9-18A5BC03F5C5}"/>
              </a:ext>
            </a:extLst>
          </p:cNvPr>
          <p:cNvSpPr>
            <a:spLocks noGrp="1"/>
          </p:cNvSpPr>
          <p:nvPr>
            <p:ph type="sldNum" sz="quarter" idx="5"/>
          </p:nvPr>
        </p:nvSpPr>
        <p:spPr/>
        <p:txBody>
          <a:bodyPr/>
          <a:lstStyle/>
          <a:p>
            <a:fld id="{9AAA8746-F1BF-4756-BE87-F7DCC251CE0E}" type="slidenum">
              <a:rPr lang="zh-CN" altLang="en-US" smtClean="0"/>
              <a:t>22</a:t>
            </a:fld>
            <a:endParaRPr lang="zh-CN" altLang="en-US"/>
          </a:p>
        </p:txBody>
      </p:sp>
    </p:spTree>
    <p:extLst>
      <p:ext uri="{BB962C8B-B14F-4D97-AF65-F5344CB8AC3E}">
        <p14:creationId xmlns:p14="http://schemas.microsoft.com/office/powerpoint/2010/main" val="1375294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E130-FFA6-0278-5328-CA77BE4026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19F49E0-36AF-672E-5622-4403B1403C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19C115E-2380-29DA-FE62-7A89CC65C0A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184B388-87F2-91C8-E139-1FA9E6B76012}"/>
              </a:ext>
            </a:extLst>
          </p:cNvPr>
          <p:cNvSpPr>
            <a:spLocks noGrp="1"/>
          </p:cNvSpPr>
          <p:nvPr>
            <p:ph type="sldNum" sz="quarter" idx="5"/>
          </p:nvPr>
        </p:nvSpPr>
        <p:spPr/>
        <p:txBody>
          <a:bodyPr/>
          <a:lstStyle/>
          <a:p>
            <a:fld id="{9AAA8746-F1BF-4756-BE87-F7DCC251CE0E}" type="slidenum">
              <a:rPr lang="zh-CN" altLang="en-US" smtClean="0"/>
              <a:t>23</a:t>
            </a:fld>
            <a:endParaRPr lang="zh-CN" altLang="en-US"/>
          </a:p>
        </p:txBody>
      </p:sp>
    </p:spTree>
    <p:extLst>
      <p:ext uri="{BB962C8B-B14F-4D97-AF65-F5344CB8AC3E}">
        <p14:creationId xmlns:p14="http://schemas.microsoft.com/office/powerpoint/2010/main" val="210816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ED712-0CF1-4BE3-4339-D226862F7E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2BA87F4-3D14-C3F3-32F1-2ED71918C2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B4D398E-5AF4-85FA-DBD6-480A0FEFAA7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4AF88E1-22F6-FAE3-D4F9-C01E443F5F85}"/>
              </a:ext>
            </a:extLst>
          </p:cNvPr>
          <p:cNvSpPr>
            <a:spLocks noGrp="1"/>
          </p:cNvSpPr>
          <p:nvPr>
            <p:ph type="sldNum" sz="quarter" idx="5"/>
          </p:nvPr>
        </p:nvSpPr>
        <p:spPr/>
        <p:txBody>
          <a:bodyPr/>
          <a:lstStyle/>
          <a:p>
            <a:fld id="{9AAA8746-F1BF-4756-BE87-F7DCC251CE0E}" type="slidenum">
              <a:rPr lang="zh-CN" altLang="en-US" smtClean="0"/>
              <a:t>3</a:t>
            </a:fld>
            <a:endParaRPr lang="zh-CN" altLang="en-US"/>
          </a:p>
        </p:txBody>
      </p:sp>
    </p:spTree>
    <p:extLst>
      <p:ext uri="{BB962C8B-B14F-4D97-AF65-F5344CB8AC3E}">
        <p14:creationId xmlns:p14="http://schemas.microsoft.com/office/powerpoint/2010/main" val="85245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1B4F-09B0-6DE3-ED3D-9474CFA32E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3E85CC-1530-69C9-B5FA-B5957C29E5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466214B-08A8-C611-E33D-42AE4E536635}"/>
              </a:ext>
            </a:extLst>
          </p:cNvPr>
          <p:cNvSpPr>
            <a:spLocks noGrp="1"/>
          </p:cNvSpPr>
          <p:nvPr>
            <p:ph type="body" idx="1"/>
          </p:nvPr>
        </p:nvSpPr>
        <p:spPr/>
        <p:txBody>
          <a:bodyPr/>
          <a:lstStyle/>
          <a:p>
            <a:r>
              <a:rPr lang="zh-CN" altLang="en-US" dirty="0"/>
              <a:t>训练完的字典集包含典型边缘特征</a:t>
            </a:r>
          </a:p>
        </p:txBody>
      </p:sp>
      <p:sp>
        <p:nvSpPr>
          <p:cNvPr id="4" name="灯片编号占位符 3">
            <a:extLst>
              <a:ext uri="{FF2B5EF4-FFF2-40B4-BE49-F238E27FC236}">
                <a16:creationId xmlns:a16="http://schemas.microsoft.com/office/drawing/2014/main" id="{66105EEB-B61F-A8D8-8DF8-DF9AC051FEA5}"/>
              </a:ext>
            </a:extLst>
          </p:cNvPr>
          <p:cNvSpPr>
            <a:spLocks noGrp="1"/>
          </p:cNvSpPr>
          <p:nvPr>
            <p:ph type="sldNum" sz="quarter" idx="5"/>
          </p:nvPr>
        </p:nvSpPr>
        <p:spPr/>
        <p:txBody>
          <a:bodyPr/>
          <a:lstStyle/>
          <a:p>
            <a:fld id="{9AAA8746-F1BF-4756-BE87-F7DCC251CE0E}" type="slidenum">
              <a:rPr lang="zh-CN" altLang="en-US" smtClean="0"/>
              <a:t>4</a:t>
            </a:fld>
            <a:endParaRPr lang="zh-CN" altLang="en-US"/>
          </a:p>
        </p:txBody>
      </p:sp>
    </p:spTree>
    <p:extLst>
      <p:ext uri="{BB962C8B-B14F-4D97-AF65-F5344CB8AC3E}">
        <p14:creationId xmlns:p14="http://schemas.microsoft.com/office/powerpoint/2010/main" val="132758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078E-512C-10D7-862A-9C235AB5C7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CBD529-3365-2FB7-9874-137E23B395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9BAC27-6B0E-E78C-8997-DB394ECFF8E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BD7C80F-6852-D682-2CFF-DA7AFA5327CA}"/>
              </a:ext>
            </a:extLst>
          </p:cNvPr>
          <p:cNvSpPr>
            <a:spLocks noGrp="1"/>
          </p:cNvSpPr>
          <p:nvPr>
            <p:ph type="sldNum" sz="quarter" idx="5"/>
          </p:nvPr>
        </p:nvSpPr>
        <p:spPr/>
        <p:txBody>
          <a:bodyPr/>
          <a:lstStyle/>
          <a:p>
            <a:fld id="{9AAA8746-F1BF-4756-BE87-F7DCC251CE0E}" type="slidenum">
              <a:rPr lang="zh-CN" altLang="en-US" smtClean="0"/>
              <a:t>5</a:t>
            </a:fld>
            <a:endParaRPr lang="zh-CN" altLang="en-US"/>
          </a:p>
        </p:txBody>
      </p:sp>
    </p:spTree>
    <p:extLst>
      <p:ext uri="{BB962C8B-B14F-4D97-AF65-F5344CB8AC3E}">
        <p14:creationId xmlns:p14="http://schemas.microsoft.com/office/powerpoint/2010/main" val="89606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C9E2-EC51-5F24-41A7-1E26E349C2B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D24F06-C56E-F71F-F941-3B9F5FC70E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21BEFA-9EFA-467D-C04A-35AB2E03C80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2F7C032-1D15-A148-FA88-41A58A6BC762}"/>
              </a:ext>
            </a:extLst>
          </p:cNvPr>
          <p:cNvSpPr>
            <a:spLocks noGrp="1"/>
          </p:cNvSpPr>
          <p:nvPr>
            <p:ph type="sldNum" sz="quarter" idx="5"/>
          </p:nvPr>
        </p:nvSpPr>
        <p:spPr/>
        <p:txBody>
          <a:bodyPr/>
          <a:lstStyle/>
          <a:p>
            <a:fld id="{9AAA8746-F1BF-4756-BE87-F7DCC251CE0E}" type="slidenum">
              <a:rPr lang="zh-CN" altLang="en-US" smtClean="0"/>
              <a:t>6</a:t>
            </a:fld>
            <a:endParaRPr lang="zh-CN" altLang="en-US"/>
          </a:p>
        </p:txBody>
      </p:sp>
    </p:spTree>
    <p:extLst>
      <p:ext uri="{BB962C8B-B14F-4D97-AF65-F5344CB8AC3E}">
        <p14:creationId xmlns:p14="http://schemas.microsoft.com/office/powerpoint/2010/main" val="91796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FD75-F193-C6B5-9AE4-9C4299B480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45099B-0E69-6333-CAEC-AC0E57EEB9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F91A24-4AFF-2CC9-E4B4-9A234532748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E45BA9A-B531-2D7D-1069-3DBB105ABBBA}"/>
              </a:ext>
            </a:extLst>
          </p:cNvPr>
          <p:cNvSpPr>
            <a:spLocks noGrp="1"/>
          </p:cNvSpPr>
          <p:nvPr>
            <p:ph type="sldNum" sz="quarter" idx="5"/>
          </p:nvPr>
        </p:nvSpPr>
        <p:spPr/>
        <p:txBody>
          <a:bodyPr/>
          <a:lstStyle/>
          <a:p>
            <a:fld id="{9AAA8746-F1BF-4756-BE87-F7DCC251CE0E}" type="slidenum">
              <a:rPr lang="zh-CN" altLang="en-US" smtClean="0"/>
              <a:t>7</a:t>
            </a:fld>
            <a:endParaRPr lang="zh-CN" altLang="en-US"/>
          </a:p>
        </p:txBody>
      </p:sp>
    </p:spTree>
    <p:extLst>
      <p:ext uri="{BB962C8B-B14F-4D97-AF65-F5344CB8AC3E}">
        <p14:creationId xmlns:p14="http://schemas.microsoft.com/office/powerpoint/2010/main" val="370185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11BDD-9CCA-CB57-2B19-2405873E09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622E20-1A96-0048-51F4-8C4FE8FD00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F1A91E-246B-DA54-3C05-3EEFE94B033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1790E8D-CDA9-34A0-5734-57654215B4E3}"/>
              </a:ext>
            </a:extLst>
          </p:cNvPr>
          <p:cNvSpPr>
            <a:spLocks noGrp="1"/>
          </p:cNvSpPr>
          <p:nvPr>
            <p:ph type="sldNum" sz="quarter" idx="5"/>
          </p:nvPr>
        </p:nvSpPr>
        <p:spPr/>
        <p:txBody>
          <a:bodyPr/>
          <a:lstStyle/>
          <a:p>
            <a:fld id="{9AAA8746-F1BF-4756-BE87-F7DCC251CE0E}" type="slidenum">
              <a:rPr lang="zh-CN" altLang="en-US" smtClean="0"/>
              <a:t>8</a:t>
            </a:fld>
            <a:endParaRPr lang="zh-CN" altLang="en-US"/>
          </a:p>
        </p:txBody>
      </p:sp>
    </p:spTree>
    <p:extLst>
      <p:ext uri="{BB962C8B-B14F-4D97-AF65-F5344CB8AC3E}">
        <p14:creationId xmlns:p14="http://schemas.microsoft.com/office/powerpoint/2010/main" val="254624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FD96-AA6F-F49F-8CBF-FCFF0B82232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38E40B2-64DA-9AAA-4997-17C59F6914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34F8FE-51F8-6870-B14C-F00D8A42487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D2B9EF1-9F12-8ED1-5F8D-0AFE96A98980}"/>
              </a:ext>
            </a:extLst>
          </p:cNvPr>
          <p:cNvSpPr>
            <a:spLocks noGrp="1"/>
          </p:cNvSpPr>
          <p:nvPr>
            <p:ph type="sldNum" sz="quarter" idx="5"/>
          </p:nvPr>
        </p:nvSpPr>
        <p:spPr/>
        <p:txBody>
          <a:bodyPr/>
          <a:lstStyle/>
          <a:p>
            <a:fld id="{9AAA8746-F1BF-4756-BE87-F7DCC251CE0E}" type="slidenum">
              <a:rPr lang="zh-CN" altLang="en-US" smtClean="0"/>
              <a:t>9</a:t>
            </a:fld>
            <a:endParaRPr lang="zh-CN" altLang="en-US"/>
          </a:p>
        </p:txBody>
      </p:sp>
    </p:spTree>
    <p:extLst>
      <p:ext uri="{BB962C8B-B14F-4D97-AF65-F5344CB8AC3E}">
        <p14:creationId xmlns:p14="http://schemas.microsoft.com/office/powerpoint/2010/main" val="18636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2026/1/29</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png"/><Relationship Id="rId1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49.pn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44.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7.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3" name="图片 2" descr="文本&#10;&#10;AI 生成的内容可能不正确。">
            <a:extLst>
              <a:ext uri="{FF2B5EF4-FFF2-40B4-BE49-F238E27FC236}">
                <a16:creationId xmlns:a16="http://schemas.microsoft.com/office/drawing/2014/main" id="{2EEDB204-AC1F-2185-8DE9-9FEA00FE1318}"/>
              </a:ext>
            </a:extLst>
          </p:cNvPr>
          <p:cNvPicPr>
            <a:picLocks noChangeAspect="1"/>
          </p:cNvPicPr>
          <p:nvPr/>
        </p:nvPicPr>
        <p:blipFill>
          <a:blip r:embed="rId4"/>
          <a:stretch>
            <a:fillRect/>
          </a:stretch>
        </p:blipFill>
        <p:spPr>
          <a:xfrm>
            <a:off x="1493463" y="1203598"/>
            <a:ext cx="6157073" cy="2212995"/>
          </a:xfrm>
          <a:prstGeom prst="rect">
            <a:avLst/>
          </a:prstGeom>
        </p:spPr>
      </p:pic>
      <p:sp>
        <p:nvSpPr>
          <p:cNvPr id="4" name="文本框 3">
            <a:extLst>
              <a:ext uri="{FF2B5EF4-FFF2-40B4-BE49-F238E27FC236}">
                <a16:creationId xmlns:a16="http://schemas.microsoft.com/office/drawing/2014/main" id="{C156FD47-9AB2-EB41-AEDD-5D2AB3ADF879}"/>
              </a:ext>
            </a:extLst>
          </p:cNvPr>
          <p:cNvSpPr txBox="1"/>
          <p:nvPr/>
        </p:nvSpPr>
        <p:spPr>
          <a:xfrm>
            <a:off x="3635896" y="4177327"/>
            <a:ext cx="1656184" cy="369332"/>
          </a:xfrm>
          <a:prstGeom prst="rect">
            <a:avLst/>
          </a:prstGeom>
          <a:noFill/>
        </p:spPr>
        <p:txBody>
          <a:bodyPr wrap="square" rtlCol="0">
            <a:spAutoFit/>
          </a:bodyPr>
          <a:lstStyle/>
          <a:p>
            <a:r>
              <a:rPr lang="en-US" altLang="zh-CN" dirty="0" err="1"/>
              <a:t>NeurIPS</a:t>
            </a:r>
            <a:r>
              <a:rPr lang="en-US" altLang="zh-CN" dirty="0"/>
              <a:t> 2025</a:t>
            </a:r>
            <a:endParaRPr lang="zh-CN" altLang="en-US" dirty="0"/>
          </a:p>
        </p:txBody>
      </p:sp>
      <p:sp>
        <p:nvSpPr>
          <p:cNvPr id="5" name="文本框 4">
            <a:extLst>
              <a:ext uri="{FF2B5EF4-FFF2-40B4-BE49-F238E27FC236}">
                <a16:creationId xmlns:a16="http://schemas.microsoft.com/office/drawing/2014/main" id="{13AE9603-D84E-4AD7-F0B5-C763F77C0A6C}"/>
              </a:ext>
            </a:extLst>
          </p:cNvPr>
          <p:cNvSpPr txBox="1"/>
          <p:nvPr/>
        </p:nvSpPr>
        <p:spPr>
          <a:xfrm>
            <a:off x="467544" y="680289"/>
            <a:ext cx="6768752" cy="646331"/>
          </a:xfrm>
          <a:prstGeom prst="rect">
            <a:avLst/>
          </a:prstGeom>
          <a:noFill/>
        </p:spPr>
        <p:txBody>
          <a:bodyPr wrap="square" rtlCol="0">
            <a:spAutoFit/>
          </a:bodyPr>
          <a:lstStyle/>
          <a:p>
            <a:r>
              <a:rPr lang="zh-CN" altLang="en-US" dirty="0"/>
              <a:t>解决问题</a:t>
            </a:r>
            <a:r>
              <a:rPr lang="en-US" altLang="zh-CN" dirty="0"/>
              <a:t>1</a:t>
            </a:r>
            <a:r>
              <a:rPr lang="zh-CN" altLang="en-US" dirty="0"/>
              <a:t>：两个具有共同特征的模态的不对齐问题</a:t>
            </a:r>
            <a:r>
              <a:rPr lang="en-US" altLang="zh-CN" dirty="0"/>
              <a:t>(RGB+X)</a:t>
            </a:r>
          </a:p>
          <a:p>
            <a:endParaRPr lang="zh-CN" altLang="en-US" dirty="0"/>
          </a:p>
        </p:txBody>
      </p:sp>
      <p:sp>
        <p:nvSpPr>
          <p:cNvPr id="2" name="文本框 1">
            <a:extLst>
              <a:ext uri="{FF2B5EF4-FFF2-40B4-BE49-F238E27FC236}">
                <a16:creationId xmlns:a16="http://schemas.microsoft.com/office/drawing/2014/main" id="{619247CC-6595-CBE6-1E06-68C5746B7632}"/>
              </a:ext>
            </a:extLst>
          </p:cNvPr>
          <p:cNvSpPr txBox="1"/>
          <p:nvPr/>
        </p:nvSpPr>
        <p:spPr>
          <a:xfrm>
            <a:off x="1043608" y="3584236"/>
            <a:ext cx="7920880" cy="369332"/>
          </a:xfrm>
          <a:prstGeom prst="rect">
            <a:avLst/>
          </a:prstGeom>
          <a:noFill/>
        </p:spPr>
        <p:txBody>
          <a:bodyPr wrap="square" rtlCol="0">
            <a:spAutoFit/>
          </a:bodyPr>
          <a:lstStyle/>
          <a:p>
            <a:r>
              <a:rPr lang="zh-CN" altLang="en-US" dirty="0"/>
              <a:t>为不确定性重新编码：用于弹性事件</a:t>
            </a:r>
            <a:r>
              <a:rPr lang="en-US" altLang="zh-CN" dirty="0"/>
              <a:t>-RGB </a:t>
            </a:r>
            <a:r>
              <a:rPr lang="zh-CN" altLang="en-US" dirty="0"/>
              <a:t>分段的边缘感知语义一致性</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903" y="0"/>
            <a:ext cx="2016224" cy="612528"/>
            <a:chOff x="-47903" y="0"/>
            <a:chExt cx="2016224" cy="612528"/>
          </a:xfrm>
        </p:grpSpPr>
        <p:grpSp>
          <p:nvGrpSpPr>
            <p:cNvPr id="8" name="组合 7"/>
            <p:cNvGrpSpPr/>
            <p:nvPr/>
          </p:nvGrpSpPr>
          <p:grpSpPr>
            <a:xfrm rot="16200000" flipV="1">
              <a:off x="629840" y="-629840"/>
              <a:ext cx="612528" cy="1872208"/>
              <a:chOff x="604102" y="1347614"/>
              <a:chExt cx="1075775" cy="2149930"/>
            </a:xfrm>
          </p:grpSpPr>
          <p:grpSp>
            <p:nvGrpSpPr>
              <p:cNvPr id="2" name="组合 1"/>
              <p:cNvGrpSpPr/>
              <p:nvPr/>
            </p:nvGrpSpPr>
            <p:grpSpPr>
              <a:xfrm>
                <a:off x="755576" y="1347614"/>
                <a:ext cx="806989" cy="2149930"/>
                <a:chOff x="1477543" y="637844"/>
                <a:chExt cx="6486890" cy="3157021"/>
              </a:xfrm>
            </p:grpSpPr>
            <p:sp>
              <p:nvSpPr>
                <p:cNvPr id="3" name="矩形 2"/>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Challenges</a:t>
              </a:r>
            </a:p>
          </p:txBody>
        </p:sp>
      </p:gr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1" name="文本框 10">
            <a:extLst>
              <a:ext uri="{FF2B5EF4-FFF2-40B4-BE49-F238E27FC236}">
                <a16:creationId xmlns:a16="http://schemas.microsoft.com/office/drawing/2014/main" id="{67FA4AB9-1AEB-4B44-FBC5-0E0E646E3043}"/>
              </a:ext>
            </a:extLst>
          </p:cNvPr>
          <p:cNvSpPr txBox="1"/>
          <p:nvPr/>
        </p:nvSpPr>
        <p:spPr>
          <a:xfrm>
            <a:off x="2843809" y="4371950"/>
            <a:ext cx="3506499" cy="646331"/>
          </a:xfrm>
          <a:prstGeom prst="rect">
            <a:avLst/>
          </a:prstGeom>
          <a:noFill/>
        </p:spPr>
        <p:txBody>
          <a:bodyPr wrap="square" rtlCol="0">
            <a:spAutoFit/>
          </a:bodyPr>
          <a:lstStyle/>
          <a:p>
            <a:pPr algn="ctr"/>
            <a:r>
              <a:rPr lang="zh-CN" altLang="en-US" dirty="0"/>
              <a:t>现有的多模态分割严重依赖</a:t>
            </a:r>
            <a:r>
              <a:rPr lang="en-US" altLang="zh-CN" dirty="0"/>
              <a:t>RGB</a:t>
            </a:r>
          </a:p>
          <a:p>
            <a:pPr algn="ctr"/>
            <a:r>
              <a:rPr lang="zh-CN" altLang="en-US" dirty="0"/>
              <a:t>我们的方法能够减少偏差</a:t>
            </a:r>
          </a:p>
        </p:txBody>
      </p:sp>
      <p:pic>
        <p:nvPicPr>
          <p:cNvPr id="13" name="图片 12">
            <a:extLst>
              <a:ext uri="{FF2B5EF4-FFF2-40B4-BE49-F238E27FC236}">
                <a16:creationId xmlns:a16="http://schemas.microsoft.com/office/drawing/2014/main" id="{E57B1A4C-B495-E6CD-93F0-943E42F2E2B9}"/>
              </a:ext>
            </a:extLst>
          </p:cNvPr>
          <p:cNvPicPr>
            <a:picLocks noChangeAspect="1"/>
          </p:cNvPicPr>
          <p:nvPr/>
        </p:nvPicPr>
        <p:blipFill>
          <a:blip r:embed="rId4"/>
          <a:stretch>
            <a:fillRect/>
          </a:stretch>
        </p:blipFill>
        <p:spPr>
          <a:xfrm>
            <a:off x="2094218" y="398158"/>
            <a:ext cx="4781316" cy="1925410"/>
          </a:xfrm>
          <a:prstGeom prst="rect">
            <a:avLst/>
          </a:prstGeom>
        </p:spPr>
      </p:pic>
      <p:pic>
        <p:nvPicPr>
          <p:cNvPr id="14" name="图片 13">
            <a:extLst>
              <a:ext uri="{FF2B5EF4-FFF2-40B4-BE49-F238E27FC236}">
                <a16:creationId xmlns:a16="http://schemas.microsoft.com/office/drawing/2014/main" id="{030E2FC8-C46C-8EA5-78CF-F398C2DAEA18}"/>
              </a:ext>
            </a:extLst>
          </p:cNvPr>
          <p:cNvPicPr>
            <a:picLocks noChangeAspect="1"/>
          </p:cNvPicPr>
          <p:nvPr/>
        </p:nvPicPr>
        <p:blipFill>
          <a:blip r:embed="rId5"/>
          <a:stretch>
            <a:fillRect/>
          </a:stretch>
        </p:blipFill>
        <p:spPr>
          <a:xfrm>
            <a:off x="921485" y="2741336"/>
            <a:ext cx="7772400" cy="1702220"/>
          </a:xfrm>
          <a:prstGeom prst="rect">
            <a:avLst/>
          </a:prstGeom>
        </p:spPr>
      </p:pic>
      <p:pic>
        <p:nvPicPr>
          <p:cNvPr id="15" name="图片 14">
            <a:extLst>
              <a:ext uri="{FF2B5EF4-FFF2-40B4-BE49-F238E27FC236}">
                <a16:creationId xmlns:a16="http://schemas.microsoft.com/office/drawing/2014/main" id="{85F84502-242C-B3B3-9090-2F7373BC6C9D}"/>
              </a:ext>
            </a:extLst>
          </p:cNvPr>
          <p:cNvPicPr>
            <a:picLocks noChangeAspect="1"/>
          </p:cNvPicPr>
          <p:nvPr/>
        </p:nvPicPr>
        <p:blipFill>
          <a:blip r:embed="rId6"/>
          <a:stretch>
            <a:fillRect/>
          </a:stretch>
        </p:blipFill>
        <p:spPr>
          <a:xfrm>
            <a:off x="960209" y="2237168"/>
            <a:ext cx="7772400" cy="503766"/>
          </a:xfrm>
          <a:prstGeom prst="rect">
            <a:avLst/>
          </a:prstGeom>
        </p:spPr>
      </p:pic>
      <p:sp>
        <p:nvSpPr>
          <p:cNvPr id="16" name="矩形 15">
            <a:extLst>
              <a:ext uri="{FF2B5EF4-FFF2-40B4-BE49-F238E27FC236}">
                <a16:creationId xmlns:a16="http://schemas.microsoft.com/office/drawing/2014/main" id="{4F2C2137-DF9F-1617-7CC3-7024DCCF620B}"/>
              </a:ext>
            </a:extLst>
          </p:cNvPr>
          <p:cNvSpPr/>
          <p:nvPr/>
        </p:nvSpPr>
        <p:spPr>
          <a:xfrm>
            <a:off x="6300192" y="2899111"/>
            <a:ext cx="504056" cy="1544646"/>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903" y="0"/>
            <a:ext cx="2016224" cy="612528"/>
            <a:chOff x="-47903" y="0"/>
            <a:chExt cx="2016224" cy="612528"/>
          </a:xfrm>
        </p:grpSpPr>
        <p:grpSp>
          <p:nvGrpSpPr>
            <p:cNvPr id="8" name="组合 7"/>
            <p:cNvGrpSpPr/>
            <p:nvPr/>
          </p:nvGrpSpPr>
          <p:grpSpPr>
            <a:xfrm rot="16200000" flipV="1">
              <a:off x="629840" y="-629840"/>
              <a:ext cx="612528" cy="1872208"/>
              <a:chOff x="604102" y="1347614"/>
              <a:chExt cx="1075775" cy="2149930"/>
            </a:xfrm>
          </p:grpSpPr>
          <p:grpSp>
            <p:nvGrpSpPr>
              <p:cNvPr id="2" name="组合 1"/>
              <p:cNvGrpSpPr/>
              <p:nvPr/>
            </p:nvGrpSpPr>
            <p:grpSpPr>
              <a:xfrm>
                <a:off x="755576" y="1347614"/>
                <a:ext cx="806989" cy="2149930"/>
                <a:chOff x="1477543" y="637844"/>
                <a:chExt cx="6486890" cy="3157021"/>
              </a:xfrm>
            </p:grpSpPr>
            <p:sp>
              <p:nvSpPr>
                <p:cNvPr id="3" name="矩形 2"/>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47903" y="102535"/>
              <a:ext cx="2016224" cy="40011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36FE9E03-374F-08E4-61F4-45D19D322839}"/>
              </a:ext>
            </a:extLst>
          </p:cNvPr>
          <p:cNvSpPr txBox="1"/>
          <p:nvPr/>
        </p:nvSpPr>
        <p:spPr>
          <a:xfrm>
            <a:off x="162385" y="833524"/>
            <a:ext cx="4122453" cy="307777"/>
          </a:xfrm>
          <a:prstGeom prst="rect">
            <a:avLst/>
          </a:prstGeom>
          <a:noFill/>
        </p:spPr>
        <p:txBody>
          <a:bodyPr wrap="square" rtlCol="0">
            <a:spAutoFit/>
          </a:bodyPr>
          <a:lstStyle/>
          <a:p>
            <a:r>
              <a:rPr lang="en-US" altLang="zh-CN" sz="1400" dirty="0"/>
              <a:t>Fisher</a:t>
            </a:r>
            <a:r>
              <a:rPr lang="zh-CN" altLang="en-US" sz="1400" dirty="0"/>
              <a:t>信息矩阵的定义</a:t>
            </a:r>
          </a:p>
        </p:txBody>
      </p:sp>
      <p:pic>
        <p:nvPicPr>
          <p:cNvPr id="14" name="图片 13">
            <a:extLst>
              <a:ext uri="{FF2B5EF4-FFF2-40B4-BE49-F238E27FC236}">
                <a16:creationId xmlns:a16="http://schemas.microsoft.com/office/drawing/2014/main" id="{D7E07D25-797D-F5D1-8209-967FC882748F}"/>
              </a:ext>
            </a:extLst>
          </p:cNvPr>
          <p:cNvPicPr>
            <a:picLocks noChangeAspect="1"/>
          </p:cNvPicPr>
          <p:nvPr/>
        </p:nvPicPr>
        <p:blipFill>
          <a:blip r:embed="rId4"/>
          <a:srcRect t="21468" b="9687"/>
          <a:stretch>
            <a:fillRect/>
          </a:stretch>
        </p:blipFill>
        <p:spPr>
          <a:xfrm>
            <a:off x="641988" y="1082995"/>
            <a:ext cx="4693199" cy="34342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2F0A797F-4723-B69C-D946-7EAD23FA8FA6}"/>
                  </a:ext>
                </a:extLst>
              </p:cNvPr>
              <p:cNvSpPr txBox="1"/>
              <p:nvPr/>
            </p:nvSpPr>
            <p:spPr>
              <a:xfrm>
                <a:off x="1327274" y="2532003"/>
                <a:ext cx="6489452" cy="514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zh-CN" altLang="en-US" sz="1200" i="1" smtClean="0">
                              <a:latin typeface="Cambria Math" panose="02040503050406030204" pitchFamily="18" charset="0"/>
                            </a:rPr>
                          </m:ctrlPr>
                        </m:funcPr>
                        <m:fName>
                          <m:r>
                            <m:rPr>
                              <m:sty m:val="p"/>
                            </m:rPr>
                            <a:rPr lang="zh-CN" altLang="en-US" sz="1200">
                              <a:latin typeface="Cambria Math" panose="02040503050406030204" pitchFamily="18" charset="0"/>
                            </a:rPr>
                            <m:t>log</m:t>
                          </m:r>
                        </m:fName>
                        <m:e>
                          <m:r>
                            <a:rPr lang="zh-CN" altLang="en-US" sz="1200" i="0">
                              <a:latin typeface="Cambria Math" panose="02040503050406030204" pitchFamily="18" charset="0"/>
                            </a:rPr>
                            <m:t>ℙ</m:t>
                          </m:r>
                          <m:r>
                            <a:rPr lang="en-US" altLang="zh-CN" sz="1200" b="0" i="0" smtClean="0">
                              <a:latin typeface="Cambria Math" panose="02040503050406030204" pitchFamily="18" charset="0"/>
                            </a:rPr>
                            <m:t>(</m:t>
                          </m:r>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b="0" i="1" smtClean="0">
                                  <a:latin typeface="Cambria Math" panose="02040503050406030204" pitchFamily="18" charset="0"/>
                                </a:rPr>
                                <m:t>,</m:t>
                              </m:r>
                              <m:r>
                                <a:rPr lang="zh-CN" altLang="en-US" sz="1200" i="1">
                                  <a:latin typeface="Cambria Math" panose="02040503050406030204" pitchFamily="18" charset="0"/>
                                </a:rPr>
                                <m:t>𝜃</m:t>
                              </m:r>
                            </m:e>
                            <m:sup/>
                          </m:sSup>
                          <m:r>
                            <a:rPr lang="en-US" altLang="zh-CN" sz="1200" b="0" i="0" smtClean="0">
                              <a:latin typeface="Cambria Math" panose="02040503050406030204" pitchFamily="18" charset="0"/>
                            </a:rPr>
                            <m:t>)</m:t>
                          </m:r>
                        </m:e>
                      </m:func>
                      <m:r>
                        <a:rPr lang="zh-CN" altLang="en-US" sz="1200" i="0">
                          <a:latin typeface="Cambria Math" panose="02040503050406030204" pitchFamily="18" charset="0"/>
                        </a:rPr>
                        <m:t>≈</m:t>
                      </m:r>
                      <m:func>
                        <m:funcPr>
                          <m:ctrlPr>
                            <a:rPr lang="zh-CN" altLang="en-US" sz="1200" i="1">
                              <a:latin typeface="Cambria Math" panose="02040503050406030204" pitchFamily="18" charset="0"/>
                            </a:rPr>
                          </m:ctrlPr>
                        </m:funcPr>
                        <m:fName>
                          <m:r>
                            <m:rPr>
                              <m:sty m:val="p"/>
                            </m:rPr>
                            <a:rPr lang="zh-CN" altLang="en-US" sz="1200" i="0">
                              <a:latin typeface="Cambria Math" panose="02040503050406030204" pitchFamily="18" charset="0"/>
                            </a:rPr>
                            <m:t>log</m:t>
                          </m:r>
                        </m:fName>
                        <m:e>
                          <m:r>
                            <a:rPr lang="zh-CN" altLang="en-US" sz="1200" i="0">
                              <a:latin typeface="Cambria Math" panose="02040503050406030204" pitchFamily="18" charset="0"/>
                            </a:rPr>
                            <m:t>ℙ</m:t>
                          </m:r>
                        </m:e>
                      </m:func>
                      <m:r>
                        <a:rPr lang="en-US" altLang="zh-CN" sz="1200" b="0" i="0" smtClean="0">
                          <a:latin typeface="Cambria Math" panose="02040503050406030204" pitchFamily="18" charset="0"/>
                        </a:rPr>
                        <m:t>(</m:t>
                      </m:r>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i="1">
                              <a:latin typeface="Cambria Math" panose="02040503050406030204" pitchFamily="18" charset="0"/>
                            </a:rPr>
                            <m:t>,</m:t>
                          </m:r>
                          <m:r>
                            <a:rPr lang="zh-CN" altLang="en-US" sz="1200" i="1">
                              <a:latin typeface="Cambria Math" panose="02040503050406030204" pitchFamily="18" charset="0"/>
                            </a:rPr>
                            <m:t>𝜃</m:t>
                          </m:r>
                        </m:e>
                        <m:sup>
                          <m:r>
                            <a:rPr lang="en-US" altLang="zh-CN" sz="1200" b="0" i="1" smtClean="0">
                              <a:latin typeface="Cambria Math" panose="02040503050406030204" pitchFamily="18" charset="0"/>
                            </a:rPr>
                            <m:t>0</m:t>
                          </m:r>
                        </m:sup>
                      </m:sSup>
                      <m:r>
                        <a:rPr lang="en-US" altLang="zh-CN" sz="1200" b="0" i="0" smtClean="0">
                          <a:latin typeface="Cambria Math" panose="02040503050406030204" pitchFamily="18" charset="0"/>
                        </a:rPr>
                        <m:t>)</m:t>
                      </m:r>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0">
                              <a:latin typeface="Cambria Math" panose="02040503050406030204" pitchFamily="18" charset="0"/>
                            </a:rPr>
                            <m:t>𝜕</m:t>
                          </m:r>
                          <m:func>
                            <m:funcPr>
                              <m:ctrlPr>
                                <a:rPr lang="zh-CN" altLang="en-US" sz="1200" i="1">
                                  <a:latin typeface="Cambria Math" panose="02040503050406030204" pitchFamily="18" charset="0"/>
                                </a:rPr>
                              </m:ctrlPr>
                            </m:funcPr>
                            <m:fName>
                              <m:r>
                                <m:rPr>
                                  <m:sty m:val="p"/>
                                </m:rPr>
                                <a:rPr lang="zh-CN" altLang="en-US" sz="1200" i="0">
                                  <a:latin typeface="Cambria Math" panose="02040503050406030204" pitchFamily="18" charset="0"/>
                                </a:rPr>
                                <m:t>log</m:t>
                              </m:r>
                            </m:fName>
                            <m:e>
                              <m:r>
                                <a:rPr lang="zh-CN" altLang="en-US" sz="1200" i="0">
                                  <a:latin typeface="Cambria Math" panose="02040503050406030204" pitchFamily="18" charset="0"/>
                                </a:rPr>
                                <m:t>ℙ</m:t>
                              </m:r>
                            </m:e>
                          </m:func>
                          <m:r>
                            <a:rPr lang="en-US" altLang="zh-CN" sz="1200">
                              <a:latin typeface="Cambria Math" panose="02040503050406030204" pitchFamily="18" charset="0"/>
                            </a:rPr>
                            <m:t>(</m:t>
                          </m:r>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i="1">
                                  <a:latin typeface="Cambria Math" panose="02040503050406030204" pitchFamily="18" charset="0"/>
                                </a:rPr>
                                <m:t>,</m:t>
                              </m:r>
                              <m:r>
                                <a:rPr lang="zh-CN" altLang="en-US" sz="1200" i="1">
                                  <a:latin typeface="Cambria Math" panose="02040503050406030204" pitchFamily="18" charset="0"/>
                                </a:rPr>
                                <m:t>𝜃</m:t>
                              </m:r>
                            </m:e>
                            <m:sup>
                              <m:r>
                                <a:rPr lang="en-US" altLang="zh-CN" sz="1200" i="1">
                                  <a:latin typeface="Cambria Math" panose="02040503050406030204" pitchFamily="18" charset="0"/>
                                </a:rPr>
                                <m:t>0</m:t>
                              </m:r>
                            </m:sup>
                          </m:sSup>
                          <m:r>
                            <a:rPr lang="en-US" altLang="zh-CN" sz="1200">
                              <a:latin typeface="Cambria Math" panose="02040503050406030204" pitchFamily="18" charset="0"/>
                            </a:rPr>
                            <m:t>)</m:t>
                          </m:r>
                        </m:num>
                        <m:den>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𝜃</m:t>
                              </m:r>
                            </m:e>
                            <m:sub>
                              <m:r>
                                <a:rPr lang="zh-CN" altLang="en-US" sz="1200" i="0">
                                  <a:latin typeface="Cambria Math" panose="02040503050406030204" pitchFamily="18" charset="0"/>
                                </a:rPr>
                                <m:t>0</m:t>
                              </m:r>
                            </m:sub>
                          </m:sSub>
                        </m:den>
                      </m:f>
                      <m:r>
                        <a:rPr lang="zh-CN" altLang="en-US" sz="1200" i="0">
                          <a:latin typeface="Cambria Math" panose="02040503050406030204" pitchFamily="18" charset="0"/>
                        </a:rPr>
                        <m:t>+</m:t>
                      </m:r>
                      <m:r>
                        <a:rPr lang="zh-CN" altLang="en-US" sz="1200" i="1">
                          <a:latin typeface="Cambria Math" panose="02040503050406030204" pitchFamily="18" charset="0"/>
                        </a:rPr>
                        <m:t>𝑂</m:t>
                      </m:r>
                      <m:d>
                        <m:dPr>
                          <m:ctrlPr>
                            <a:rPr lang="zh-CN" altLang="en-US" sz="1200" i="1">
                              <a:latin typeface="Cambria Math" panose="02040503050406030204" pitchFamily="18" charset="0"/>
                            </a:rPr>
                          </m:ctrlPr>
                        </m:dPr>
                        <m:e>
                          <m:r>
                            <a:rPr lang="zh-CN" altLang="en-US" sz="1200" i="0">
                              <a:latin typeface="Cambria Math" panose="02040503050406030204" pitchFamily="18" charset="0"/>
                            </a:rPr>
                            <m:t>2</m:t>
                          </m:r>
                        </m:e>
                      </m:d>
                    </m:oMath>
                  </m:oMathPara>
                </a14:m>
                <a:endParaRPr lang="zh-CN" altLang="en-US" sz="1200" dirty="0"/>
              </a:p>
            </p:txBody>
          </p:sp>
        </mc:Choice>
        <mc:Fallback xmlns="">
          <p:sp>
            <p:nvSpPr>
              <p:cNvPr id="16" name="文本框 15">
                <a:extLst>
                  <a:ext uri="{FF2B5EF4-FFF2-40B4-BE49-F238E27FC236}">
                    <a16:creationId xmlns:a16="http://schemas.microsoft.com/office/drawing/2014/main" id="{2F0A797F-4723-B69C-D946-7EAD23FA8FA6}"/>
                  </a:ext>
                </a:extLst>
              </p:cNvPr>
              <p:cNvSpPr txBox="1">
                <a:spLocks noRot="1" noChangeAspect="1" noMove="1" noResize="1" noEditPoints="1" noAdjustHandles="1" noChangeArrowheads="1" noChangeShapeType="1" noTextEdit="1"/>
              </p:cNvSpPr>
              <p:nvPr/>
            </p:nvSpPr>
            <p:spPr>
              <a:xfrm>
                <a:off x="1327274" y="2532003"/>
                <a:ext cx="6489452" cy="514693"/>
              </a:xfrm>
              <a:prstGeom prst="rect">
                <a:avLst/>
              </a:prstGeom>
              <a:blipFill>
                <a:blip r:embed="rId5"/>
                <a:stretch>
                  <a:fillRect t="-71429" b="-880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4EE4F4D4-C47E-11E9-534A-CEECEC0D561A}"/>
                  </a:ext>
                </a:extLst>
              </p:cNvPr>
              <p:cNvSpPr txBox="1"/>
              <p:nvPr/>
            </p:nvSpPr>
            <p:spPr>
              <a:xfrm>
                <a:off x="629010" y="2189950"/>
                <a:ext cx="6005328" cy="343427"/>
              </a:xfrm>
              <a:prstGeom prst="rect">
                <a:avLst/>
              </a:prstGeom>
              <a:noFill/>
            </p:spPr>
            <p:txBody>
              <a:bodyPr wrap="square" rtlCol="0">
                <a:spAutoFit/>
              </a:bodyPr>
              <a:lstStyle/>
              <a:p>
                <a:r>
                  <a:rPr lang="zh-CN" altLang="en-US" sz="1400" dirty="0"/>
                  <a:t>在</a:t>
                </a:r>
                <a14:m>
                  <m:oMath xmlns:m="http://schemas.openxmlformats.org/officeDocument/2006/math">
                    <m:r>
                      <a:rPr lang="zh-CN" altLang="en-US" sz="1400" i="1">
                        <a:latin typeface="Cambria Math" panose="02040503050406030204" pitchFamily="18" charset="0"/>
                      </a:rPr>
                      <m:t>𝜃</m:t>
                    </m:r>
                    <m:r>
                      <a:rPr lang="en-US" altLang="zh-CN" sz="1400" b="0" i="1" smtClean="0">
                        <a:latin typeface="Cambria Math" panose="02040503050406030204" pitchFamily="18" charset="0"/>
                      </a:rPr>
                      <m:t>=</m:t>
                    </m:r>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𝜃</m:t>
                        </m:r>
                      </m:e>
                      <m:sup>
                        <m:r>
                          <a:rPr lang="en-US" altLang="zh-CN" sz="1400" i="1">
                            <a:latin typeface="Cambria Math" panose="02040503050406030204" pitchFamily="18" charset="0"/>
                          </a:rPr>
                          <m:t>0</m:t>
                        </m:r>
                      </m:sup>
                    </m:sSup>
                    <m:r>
                      <a:rPr lang="zh-CN" altLang="en-US" sz="1400" i="1" smtClean="0">
                        <a:latin typeface="Cambria Math" panose="02040503050406030204" pitchFamily="18" charset="0"/>
                      </a:rPr>
                      <m:t>处</m:t>
                    </m:r>
                    <m:r>
                      <a:rPr lang="zh-CN" altLang="en-US" sz="1400" i="1">
                        <a:latin typeface="Cambria Math" panose="02040503050406030204" pitchFamily="18" charset="0"/>
                      </a:rPr>
                      <m:t>给定</m:t>
                    </m:r>
                    <m:r>
                      <a:rPr lang="zh-CN" altLang="en-US" sz="1400" i="1" smtClean="0">
                        <a:latin typeface="Cambria Math" panose="02040503050406030204" pitchFamily="18" charset="0"/>
                      </a:rPr>
                      <m:t>一个</m:t>
                    </m:r>
                    <m:r>
                      <a:rPr lang="zh-CN" altLang="en-US" sz="1400" i="1">
                        <a:latin typeface="Cambria Math" panose="02040503050406030204" pitchFamily="18" charset="0"/>
                      </a:rPr>
                      <m:t>微</m:t>
                    </m:r>
                    <m:r>
                      <a:rPr lang="zh-CN" altLang="en-US" sz="1400" i="1" smtClean="0">
                        <a:latin typeface="Cambria Math" panose="02040503050406030204" pitchFamily="18" charset="0"/>
                      </a:rPr>
                      <m:t>小</m:t>
                    </m:r>
                    <m:r>
                      <a:rPr lang="zh-CN" altLang="en-US" sz="1400" i="1">
                        <a:latin typeface="Cambria Math" panose="02040503050406030204" pitchFamily="18" charset="0"/>
                      </a:rPr>
                      <m:t>的</m:t>
                    </m:r>
                    <m:r>
                      <a:rPr lang="zh-CN" altLang="en-US" sz="1400" i="1">
                        <a:latin typeface="Cambria Math" panose="02040503050406030204" pitchFamily="18" charset="0"/>
                      </a:rPr>
                      <m:t>𝜃</m:t>
                    </m:r>
                    <m:r>
                      <a:rPr lang="zh-CN" altLang="en-US" sz="1400" i="1" smtClean="0">
                        <a:latin typeface="Cambria Math" panose="02040503050406030204" pitchFamily="18" charset="0"/>
                      </a:rPr>
                      <m:t>扰动</m:t>
                    </m:r>
                    <m:r>
                      <a:rPr lang="zh-CN" altLang="en-US" sz="1400" b="0" i="1" smtClean="0">
                        <a:latin typeface="Cambria Math" panose="02040503050406030204" pitchFamily="18" charset="0"/>
                      </a:rPr>
                      <m:t>，</m:t>
                    </m:r>
                    <m:r>
                      <a:rPr lang="zh-CN" altLang="en-US" sz="1400" i="1">
                        <a:latin typeface="Cambria Math" panose="02040503050406030204" pitchFamily="18" charset="0"/>
                      </a:rPr>
                      <m:t>关于</m:t>
                    </m:r>
                    <m:func>
                      <m:funcPr>
                        <m:ctrlPr>
                          <a:rPr lang="zh-CN" altLang="en-US" sz="1400" i="1">
                            <a:latin typeface="Cambria Math" panose="02040503050406030204" pitchFamily="18" charset="0"/>
                          </a:rPr>
                        </m:ctrlPr>
                      </m:funcPr>
                      <m:fName>
                        <m:r>
                          <m:rPr>
                            <m:sty m:val="p"/>
                          </m:rPr>
                          <a:rPr lang="zh-CN" altLang="en-US" sz="1400">
                            <a:latin typeface="Cambria Math" panose="02040503050406030204" pitchFamily="18" charset="0"/>
                          </a:rPr>
                          <m:t>log</m:t>
                        </m:r>
                      </m:fName>
                      <m:e>
                        <m:r>
                          <a:rPr lang="zh-CN" altLang="en-US" sz="1400">
                            <a:latin typeface="Cambria Math" panose="02040503050406030204" pitchFamily="18" charset="0"/>
                          </a:rPr>
                          <m:t>ℙ</m:t>
                        </m:r>
                        <m:r>
                          <a:rPr lang="en-US" altLang="zh-CN" sz="1400">
                            <a:latin typeface="Cambria Math" panose="02040503050406030204" pitchFamily="18" charset="0"/>
                          </a:rPr>
                          <m:t>(</m:t>
                        </m:r>
                        <m:d>
                          <m:dPr>
                            <m:begChr m:val=""/>
                            <m:endChr m:val="|"/>
                            <m:ctrlPr>
                              <a:rPr lang="zh-CN" altLang="en-US" sz="1400" i="1">
                                <a:latin typeface="Cambria Math" panose="02040503050406030204" pitchFamily="18" charset="0"/>
                              </a:rPr>
                            </m:ctrlPr>
                          </m:dPr>
                          <m:e>
                            <m:d>
                              <m:dPr>
                                <m:begChr m:val=""/>
                                <m:endChr m:val=""/>
                                <m:ctrlPr>
                                  <a:rPr lang="zh-CN" altLang="en-US" sz="1400" i="1">
                                    <a:latin typeface="Cambria Math" panose="02040503050406030204" pitchFamily="18" charset="0"/>
                                  </a:rPr>
                                </m:ctrlPr>
                              </m:dPr>
                              <m:e>
                                <m:r>
                                  <a:rPr lang="zh-CN" altLang="en-US" sz="1400" i="1">
                                    <a:latin typeface="Cambria Math" panose="02040503050406030204" pitchFamily="18" charset="0"/>
                                  </a:rPr>
                                  <m:t>𝑦</m:t>
                                </m:r>
                              </m:e>
                            </m:d>
                          </m:e>
                        </m:d>
                        <m:r>
                          <a:rPr lang="zh-CN" altLang="en-US" sz="1400" i="1">
                            <a:latin typeface="Cambria Math" panose="02040503050406030204" pitchFamily="18" charset="0"/>
                          </a:rPr>
                          <m:t>𝑥</m:t>
                        </m:r>
                        <m:sSup>
                          <m:sSupPr>
                            <m:ctrlPr>
                              <a:rPr lang="zh-CN" altLang="en-US" sz="1400" i="1">
                                <a:latin typeface="Cambria Math" panose="02040503050406030204" pitchFamily="18" charset="0"/>
                              </a:rPr>
                            </m:ctrlPr>
                          </m:sSupPr>
                          <m:e>
                            <m:r>
                              <a:rPr lang="en-US" altLang="zh-CN" sz="1400" i="1">
                                <a:latin typeface="Cambria Math" panose="02040503050406030204" pitchFamily="18" charset="0"/>
                              </a:rPr>
                              <m:t>,</m:t>
                            </m:r>
                            <m:r>
                              <a:rPr lang="zh-CN" altLang="en-US" sz="1400" i="1">
                                <a:latin typeface="Cambria Math" panose="02040503050406030204" pitchFamily="18" charset="0"/>
                              </a:rPr>
                              <m:t>𝜃</m:t>
                            </m:r>
                          </m:e>
                          <m:sup/>
                        </m:sSup>
                        <m:r>
                          <a:rPr lang="en-US" altLang="zh-CN" sz="1400">
                            <a:latin typeface="Cambria Math" panose="02040503050406030204" pitchFamily="18" charset="0"/>
                          </a:rPr>
                          <m:t>)</m:t>
                        </m:r>
                      </m:e>
                    </m:func>
                    <m:r>
                      <a:rPr lang="zh-CN" altLang="en-US" sz="1400" i="1" smtClean="0">
                        <a:latin typeface="Cambria Math" panose="02040503050406030204" pitchFamily="18" charset="0"/>
                      </a:rPr>
                      <m:t>的</m:t>
                    </m:r>
                    <m:r>
                      <a:rPr lang="zh-CN" altLang="en-US" sz="1400" i="1">
                        <a:latin typeface="Cambria Math" panose="02040503050406030204" pitchFamily="18" charset="0"/>
                      </a:rPr>
                      <m:t>泰勒</m:t>
                    </m:r>
                    <m:r>
                      <a:rPr lang="zh-CN" altLang="en-US" sz="1400" i="1" smtClean="0">
                        <a:latin typeface="Cambria Math" panose="02040503050406030204" pitchFamily="18" charset="0"/>
                      </a:rPr>
                      <m:t>展开式</m:t>
                    </m:r>
                    <m:r>
                      <a:rPr lang="zh-CN" altLang="en-US" sz="1400" i="1">
                        <a:latin typeface="Cambria Math" panose="02040503050406030204" pitchFamily="18" charset="0"/>
                      </a:rPr>
                      <m:t>是</m:t>
                    </m:r>
                  </m:oMath>
                </a14:m>
                <a:endParaRPr lang="zh-CN" altLang="en-US" sz="1400" dirty="0"/>
              </a:p>
            </p:txBody>
          </p:sp>
        </mc:Choice>
        <mc:Fallback xmlns="">
          <p:sp>
            <p:nvSpPr>
              <p:cNvPr id="19" name="文本框 18">
                <a:extLst>
                  <a:ext uri="{FF2B5EF4-FFF2-40B4-BE49-F238E27FC236}">
                    <a16:creationId xmlns:a16="http://schemas.microsoft.com/office/drawing/2014/main" id="{4EE4F4D4-C47E-11E9-534A-CEECEC0D561A}"/>
                  </a:ext>
                </a:extLst>
              </p:cNvPr>
              <p:cNvSpPr txBox="1">
                <a:spLocks noRot="1" noChangeAspect="1" noMove="1" noResize="1" noEditPoints="1" noAdjustHandles="1" noChangeArrowheads="1" noChangeShapeType="1" noTextEdit="1"/>
              </p:cNvSpPr>
              <p:nvPr/>
            </p:nvSpPr>
            <p:spPr>
              <a:xfrm>
                <a:off x="629010" y="2189950"/>
                <a:ext cx="6005328" cy="343427"/>
              </a:xfrm>
              <a:prstGeom prst="rect">
                <a:avLst/>
              </a:prstGeom>
              <a:blipFill>
                <a:blip r:embed="rId6"/>
                <a:stretch>
                  <a:fillRect l="-211" t="-128571" b="-203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DDD27992-D4C3-6B45-09E2-8EA3E487B1BA}"/>
                  </a:ext>
                </a:extLst>
              </p:cNvPr>
              <p:cNvSpPr txBox="1"/>
              <p:nvPr/>
            </p:nvSpPr>
            <p:spPr>
              <a:xfrm>
                <a:off x="3603456" y="3100414"/>
                <a:ext cx="4195830" cy="3434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给定一个微小的</m:t>
                      </m:r>
                      <m:r>
                        <a:rPr lang="zh-CN" altLang="en-US" sz="1400" i="1">
                          <a:latin typeface="Cambria Math" panose="02040503050406030204" pitchFamily="18" charset="0"/>
                        </a:rPr>
                        <m:t>𝜃</m:t>
                      </m:r>
                      <m:r>
                        <a:rPr lang="zh-CN" altLang="en-US" sz="1400" i="1">
                          <a:latin typeface="Cambria Math" panose="02040503050406030204" pitchFamily="18" charset="0"/>
                        </a:rPr>
                        <m:t>扰动</m:t>
                      </m:r>
                      <m:func>
                        <m:funcPr>
                          <m:ctrlPr>
                            <a:rPr lang="zh-CN" altLang="en-US" sz="1400" i="1">
                              <a:latin typeface="Cambria Math" panose="02040503050406030204" pitchFamily="18" charset="0"/>
                            </a:rPr>
                          </m:ctrlPr>
                        </m:funcPr>
                        <m:fName>
                          <m:r>
                            <m:rPr>
                              <m:sty m:val="p"/>
                            </m:rPr>
                            <a:rPr lang="zh-CN" altLang="en-US" sz="1400" i="1">
                              <a:latin typeface="Cambria Math" panose="02040503050406030204" pitchFamily="18" charset="0"/>
                            </a:rPr>
                            <m:t>log</m:t>
                          </m:r>
                        </m:fName>
                        <m:e>
                          <m:r>
                            <a:rPr lang="zh-CN" altLang="en-US" sz="1400" i="1">
                              <a:latin typeface="Cambria Math" panose="02040503050406030204" pitchFamily="18" charset="0"/>
                            </a:rPr>
                            <m:t>ℙ</m:t>
                          </m:r>
                          <m:r>
                            <a:rPr lang="en-US" altLang="zh-CN" sz="1400" i="1">
                              <a:latin typeface="Cambria Math" panose="02040503050406030204" pitchFamily="18" charset="0"/>
                            </a:rPr>
                            <m:t>(</m:t>
                          </m:r>
                          <m:d>
                            <m:dPr>
                              <m:begChr m:val=""/>
                              <m:endChr m:val="|"/>
                              <m:ctrlPr>
                                <a:rPr lang="zh-CN" altLang="en-US" sz="1400" i="1">
                                  <a:latin typeface="Cambria Math" panose="02040503050406030204" pitchFamily="18" charset="0"/>
                                </a:rPr>
                              </m:ctrlPr>
                            </m:dPr>
                            <m:e>
                              <m:d>
                                <m:dPr>
                                  <m:begChr m:val=""/>
                                  <m:endChr m:val=""/>
                                  <m:ctrlPr>
                                    <a:rPr lang="zh-CN" altLang="en-US" sz="1400" i="1">
                                      <a:latin typeface="Cambria Math" panose="02040503050406030204" pitchFamily="18" charset="0"/>
                                    </a:rPr>
                                  </m:ctrlPr>
                                </m:dPr>
                                <m:e>
                                  <m:r>
                                    <a:rPr lang="zh-CN" altLang="en-US" sz="1400" i="1">
                                      <a:latin typeface="Cambria Math" panose="02040503050406030204" pitchFamily="18" charset="0"/>
                                    </a:rPr>
                                    <m:t>𝑦</m:t>
                                  </m:r>
                                </m:e>
                              </m:d>
                            </m:e>
                          </m:d>
                          <m:r>
                            <a:rPr lang="zh-CN" altLang="en-US" sz="1400" i="1">
                              <a:latin typeface="Cambria Math" panose="02040503050406030204" pitchFamily="18" charset="0"/>
                            </a:rPr>
                            <m:t>𝑥</m:t>
                          </m:r>
                          <m:sSup>
                            <m:sSupPr>
                              <m:ctrlPr>
                                <a:rPr lang="zh-CN" altLang="en-US" sz="1400" i="1">
                                  <a:latin typeface="Cambria Math" panose="02040503050406030204" pitchFamily="18" charset="0"/>
                                </a:rPr>
                              </m:ctrlPr>
                            </m:sSupPr>
                            <m:e>
                              <m:r>
                                <a:rPr lang="en-US" altLang="zh-CN" sz="1400" i="1">
                                  <a:latin typeface="Cambria Math" panose="02040503050406030204" pitchFamily="18" charset="0"/>
                                </a:rPr>
                                <m:t>,</m:t>
                              </m:r>
                              <m:r>
                                <a:rPr lang="zh-CN" altLang="en-US" sz="1400" i="1">
                                  <a:latin typeface="Cambria Math" panose="02040503050406030204" pitchFamily="18" charset="0"/>
                                </a:rPr>
                                <m:t>𝜃</m:t>
                              </m:r>
                            </m:e>
                            <m:sup/>
                          </m:sSup>
                          <m:r>
                            <a:rPr lang="en-US" altLang="zh-CN" sz="1400" i="1">
                              <a:latin typeface="Cambria Math" panose="02040503050406030204" pitchFamily="18" charset="0"/>
                            </a:rPr>
                            <m:t>)</m:t>
                          </m:r>
                        </m:e>
                      </m:func>
                      <m:r>
                        <a:rPr lang="zh-CN" altLang="en-US" sz="1400" i="1">
                          <a:latin typeface="Cambria Math" panose="02040503050406030204" pitchFamily="18" charset="0"/>
                        </a:rPr>
                        <m:t>的变化量</m:t>
                      </m:r>
                    </m:oMath>
                  </m:oMathPara>
                </a14:m>
                <a:endParaRPr lang="zh-CN" altLang="en-US" sz="1400" i="1" dirty="0">
                  <a:latin typeface="Cambria Math" panose="02040503050406030204" pitchFamily="18" charset="0"/>
                </a:endParaRPr>
              </a:p>
            </p:txBody>
          </p:sp>
        </mc:Choice>
        <mc:Fallback xmlns="">
          <p:sp>
            <p:nvSpPr>
              <p:cNvPr id="17" name="文本框 16">
                <a:extLst>
                  <a:ext uri="{FF2B5EF4-FFF2-40B4-BE49-F238E27FC236}">
                    <a16:creationId xmlns:a16="http://schemas.microsoft.com/office/drawing/2014/main" id="{DDD27992-D4C3-6B45-09E2-8EA3E487B1BA}"/>
                  </a:ext>
                </a:extLst>
              </p:cNvPr>
              <p:cNvSpPr txBox="1">
                <a:spLocks noRot="1" noChangeAspect="1" noMove="1" noResize="1" noEditPoints="1" noAdjustHandles="1" noChangeArrowheads="1" noChangeShapeType="1" noTextEdit="1"/>
              </p:cNvSpPr>
              <p:nvPr/>
            </p:nvSpPr>
            <p:spPr>
              <a:xfrm>
                <a:off x="3603456" y="3100414"/>
                <a:ext cx="4195830" cy="343427"/>
              </a:xfrm>
              <a:prstGeom prst="rect">
                <a:avLst/>
              </a:prstGeom>
              <a:blipFill>
                <a:blip r:embed="rId7"/>
                <a:stretch>
                  <a:fillRect t="-128571" b="-200000"/>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416AFE50-8021-825D-1742-7F48D988973A}"/>
              </a:ext>
            </a:extLst>
          </p:cNvPr>
          <p:cNvPicPr>
            <a:picLocks noChangeAspect="1"/>
          </p:cNvPicPr>
          <p:nvPr/>
        </p:nvPicPr>
        <p:blipFill>
          <a:blip r:embed="rId8"/>
          <a:stretch>
            <a:fillRect/>
          </a:stretch>
        </p:blipFill>
        <p:spPr>
          <a:xfrm>
            <a:off x="5364088" y="823743"/>
            <a:ext cx="3004415" cy="754486"/>
          </a:xfrm>
          <a:prstGeom prst="rect">
            <a:avLst/>
          </a:prstGeom>
        </p:spPr>
      </p:pic>
      <p:pic>
        <p:nvPicPr>
          <p:cNvPr id="24" name="图片 23">
            <a:extLst>
              <a:ext uri="{FF2B5EF4-FFF2-40B4-BE49-F238E27FC236}">
                <a16:creationId xmlns:a16="http://schemas.microsoft.com/office/drawing/2014/main" id="{1E083705-E5B9-163E-F67D-149A77AC091D}"/>
              </a:ext>
            </a:extLst>
          </p:cNvPr>
          <p:cNvPicPr>
            <a:picLocks noChangeAspect="1"/>
          </p:cNvPicPr>
          <p:nvPr/>
        </p:nvPicPr>
        <p:blipFill rotWithShape="1">
          <a:blip r:embed="rId9"/>
          <a:srcRect t="25213" b="28425"/>
          <a:stretch>
            <a:fillRect/>
          </a:stretch>
        </p:blipFill>
        <p:spPr>
          <a:xfrm>
            <a:off x="641988" y="1444881"/>
            <a:ext cx="2989686" cy="231012"/>
          </a:xfrm>
          <a:prstGeom prst="rect">
            <a:avLst/>
          </a:prstGeom>
        </p:spPr>
      </p:pic>
      <p:pic>
        <p:nvPicPr>
          <p:cNvPr id="25" name="图片 24">
            <a:extLst>
              <a:ext uri="{FF2B5EF4-FFF2-40B4-BE49-F238E27FC236}">
                <a16:creationId xmlns:a16="http://schemas.microsoft.com/office/drawing/2014/main" id="{598B9F91-4B33-C11D-9F88-D953C532A259}"/>
              </a:ext>
            </a:extLst>
          </p:cNvPr>
          <p:cNvPicPr>
            <a:picLocks noChangeAspect="1"/>
          </p:cNvPicPr>
          <p:nvPr/>
        </p:nvPicPr>
        <p:blipFill>
          <a:blip r:embed="rId10"/>
          <a:stretch>
            <a:fillRect/>
          </a:stretch>
        </p:blipFill>
        <p:spPr>
          <a:xfrm>
            <a:off x="682190" y="1691823"/>
            <a:ext cx="3565771" cy="370217"/>
          </a:xfrm>
          <a:prstGeom prst="rect">
            <a:avLst/>
          </a:prstGeom>
        </p:spPr>
      </p:pic>
      <p:sp>
        <p:nvSpPr>
          <p:cNvPr id="26" name="文本框 25">
            <a:extLst>
              <a:ext uri="{FF2B5EF4-FFF2-40B4-BE49-F238E27FC236}">
                <a16:creationId xmlns:a16="http://schemas.microsoft.com/office/drawing/2014/main" id="{632ACDEC-A295-C4FB-2A97-5F8A244D3DEF}"/>
              </a:ext>
            </a:extLst>
          </p:cNvPr>
          <p:cNvSpPr txBox="1"/>
          <p:nvPr/>
        </p:nvSpPr>
        <p:spPr>
          <a:xfrm>
            <a:off x="125508" y="1993339"/>
            <a:ext cx="4122453" cy="307777"/>
          </a:xfrm>
          <a:prstGeom prst="rect">
            <a:avLst/>
          </a:prstGeom>
          <a:noFill/>
        </p:spPr>
        <p:txBody>
          <a:bodyPr wrap="square" rtlCol="0">
            <a:spAutoFit/>
          </a:bodyPr>
          <a:lstStyle/>
          <a:p>
            <a:r>
              <a:rPr lang="en-US" altLang="zh-CN" sz="1400" dirty="0"/>
              <a:t>Fisher</a:t>
            </a:r>
            <a:r>
              <a:rPr lang="zh-CN" altLang="en-US" sz="1400" dirty="0"/>
              <a:t>具体含义：</a:t>
            </a:r>
          </a:p>
        </p:txBody>
      </p:sp>
      <p:pic>
        <p:nvPicPr>
          <p:cNvPr id="27" name="图片 26">
            <a:extLst>
              <a:ext uri="{FF2B5EF4-FFF2-40B4-BE49-F238E27FC236}">
                <a16:creationId xmlns:a16="http://schemas.microsoft.com/office/drawing/2014/main" id="{B6FFB2EE-96B9-A507-007F-8AB4452D9EEB}"/>
              </a:ext>
            </a:extLst>
          </p:cNvPr>
          <p:cNvPicPr>
            <a:picLocks noChangeAspect="1"/>
          </p:cNvPicPr>
          <p:nvPr/>
        </p:nvPicPr>
        <p:blipFill>
          <a:blip r:embed="rId10"/>
          <a:stretch>
            <a:fillRect/>
          </a:stretch>
        </p:blipFill>
        <p:spPr>
          <a:xfrm>
            <a:off x="3203848" y="3955607"/>
            <a:ext cx="3004415" cy="311934"/>
          </a:xfrm>
          <a:prstGeom prst="rect">
            <a:avLst/>
          </a:prstGeom>
        </p:spPr>
      </p:pic>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44AB07EF-A3F6-F459-3D2C-060FD87C867A}"/>
                  </a:ext>
                </a:extLst>
              </p:cNvPr>
              <p:cNvSpPr txBox="1"/>
              <p:nvPr/>
            </p:nvSpPr>
            <p:spPr>
              <a:xfrm>
                <a:off x="395159" y="3832139"/>
                <a:ext cx="4195830" cy="5588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给定</m:t>
                      </m:r>
                      <m:r>
                        <a:rPr lang="zh-CN" altLang="en-US" sz="1400" i="1" smtClean="0">
                          <a:latin typeface="Cambria Math" panose="02040503050406030204" pitchFamily="18" charset="0"/>
                        </a:rPr>
                        <m:t>模型</m:t>
                      </m:r>
                      <m:r>
                        <a:rPr lang="zh-CN" altLang="en-US" sz="1400" i="1">
                          <a:latin typeface="Cambria Math" panose="02040503050406030204" pitchFamily="18" charset="0"/>
                        </a:rPr>
                        <m:t>参数</m:t>
                      </m:r>
                      <m:r>
                        <a:rPr lang="zh-CN" altLang="en-US" sz="1400" i="1" smtClean="0">
                          <a:latin typeface="Cambria Math" panose="02040503050406030204" pitchFamily="18" charset="0"/>
                        </a:rPr>
                        <m:t>一个</m:t>
                      </m:r>
                      <m:r>
                        <a:rPr lang="zh-CN" altLang="en-US" sz="1400" i="1">
                          <a:latin typeface="Cambria Math" panose="02040503050406030204" pitchFamily="18" charset="0"/>
                        </a:rPr>
                        <m:t>微</m:t>
                      </m:r>
                      <m:r>
                        <a:rPr lang="zh-CN" altLang="en-US" sz="1400" i="1" smtClean="0">
                          <a:latin typeface="Cambria Math" panose="02040503050406030204" pitchFamily="18" charset="0"/>
                        </a:rPr>
                        <m:t>小的</m:t>
                      </m:r>
                      <m:r>
                        <a:rPr lang="zh-CN" altLang="en-US" sz="1400" i="1">
                          <a:latin typeface="Cambria Math" panose="02040503050406030204" pitchFamily="18" charset="0"/>
                        </a:rPr>
                        <m:t>扰动</m:t>
                      </m:r>
                      <m:func>
                        <m:funcPr>
                          <m:ctrlPr>
                            <a:rPr lang="zh-CN" altLang="en-US" sz="1400" i="1">
                              <a:latin typeface="Cambria Math" panose="02040503050406030204" pitchFamily="18" charset="0"/>
                            </a:rPr>
                          </m:ctrlPr>
                        </m:funcPr>
                        <m:fName>
                          <m:r>
                            <a:rPr lang="zh-CN" altLang="en-US" sz="1400" i="1">
                              <a:latin typeface="Cambria Math" panose="02040503050406030204" pitchFamily="18" charset="0"/>
                            </a:rPr>
                            <m:t>𝜃</m:t>
                          </m:r>
                          <m:r>
                            <a:rPr lang="zh-CN" altLang="en-US" sz="1400" i="1" smtClean="0">
                              <a:latin typeface="Cambria Math" panose="02040503050406030204" pitchFamily="18" charset="0"/>
                            </a:rPr>
                            <m:t>对于</m:t>
                          </m:r>
                          <m:r>
                            <a:rPr lang="zh-CN" altLang="en-US" sz="1400" i="1">
                              <a:latin typeface="Cambria Math" panose="02040503050406030204" pitchFamily="18" charset="0"/>
                            </a:rPr>
                            <m:t>预测</m:t>
                          </m:r>
                        </m:fName>
                        <m:e>
                          <m:r>
                            <a:rPr lang="zh-CN" altLang="en-US" sz="1400" i="1">
                              <a:latin typeface="Cambria Math" panose="02040503050406030204" pitchFamily="18" charset="0"/>
                            </a:rPr>
                            <m:t>ℙ</m:t>
                          </m:r>
                          <m:r>
                            <a:rPr lang="en-US" altLang="zh-CN" sz="1400" i="1">
                              <a:latin typeface="Cambria Math" panose="02040503050406030204" pitchFamily="18" charset="0"/>
                            </a:rPr>
                            <m:t>(</m:t>
                          </m:r>
                          <m:d>
                            <m:dPr>
                              <m:begChr m:val=""/>
                              <m:endChr m:val="|"/>
                              <m:ctrlPr>
                                <a:rPr lang="zh-CN" altLang="en-US" sz="1400" i="1">
                                  <a:latin typeface="Cambria Math" panose="02040503050406030204" pitchFamily="18" charset="0"/>
                                </a:rPr>
                              </m:ctrlPr>
                            </m:dPr>
                            <m:e>
                              <m:d>
                                <m:dPr>
                                  <m:begChr m:val=""/>
                                  <m:endChr m:val=""/>
                                  <m:ctrlPr>
                                    <a:rPr lang="zh-CN" altLang="en-US" sz="1400" i="1">
                                      <a:latin typeface="Cambria Math" panose="02040503050406030204" pitchFamily="18" charset="0"/>
                                    </a:rPr>
                                  </m:ctrlPr>
                                </m:dPr>
                                <m:e>
                                  <m:r>
                                    <a:rPr lang="zh-CN" altLang="en-US" sz="1400" i="1">
                                      <a:latin typeface="Cambria Math" panose="02040503050406030204" pitchFamily="18" charset="0"/>
                                    </a:rPr>
                                    <m:t>𝑦</m:t>
                                  </m:r>
                                </m:e>
                              </m:d>
                            </m:e>
                          </m:d>
                          <m:r>
                            <a:rPr lang="zh-CN" altLang="en-US" sz="1400" i="1">
                              <a:latin typeface="Cambria Math" panose="02040503050406030204" pitchFamily="18" charset="0"/>
                            </a:rPr>
                            <m:t>𝑥</m:t>
                          </m:r>
                          <m:sSup>
                            <m:sSupPr>
                              <m:ctrlPr>
                                <a:rPr lang="zh-CN" altLang="en-US" sz="1400" i="1">
                                  <a:latin typeface="Cambria Math" panose="02040503050406030204" pitchFamily="18" charset="0"/>
                                </a:rPr>
                              </m:ctrlPr>
                            </m:sSupPr>
                            <m:e>
                              <m:r>
                                <a:rPr lang="en-US" altLang="zh-CN" sz="1400" i="1">
                                  <a:latin typeface="Cambria Math" panose="02040503050406030204" pitchFamily="18" charset="0"/>
                                </a:rPr>
                                <m:t>,</m:t>
                              </m:r>
                              <m:r>
                                <a:rPr lang="zh-CN" altLang="en-US" sz="1400" i="1">
                                  <a:latin typeface="Cambria Math" panose="02040503050406030204" pitchFamily="18" charset="0"/>
                                </a:rPr>
                                <m:t>𝜃</m:t>
                              </m:r>
                            </m:e>
                            <m:sup/>
                          </m:sSup>
                          <m:r>
                            <a:rPr lang="en-US" altLang="zh-CN" sz="1400" i="1">
                              <a:latin typeface="Cambria Math" panose="02040503050406030204" pitchFamily="18" charset="0"/>
                            </a:rPr>
                            <m:t>)</m:t>
                          </m:r>
                        </m:e>
                      </m:func>
                      <m:r>
                        <a:rPr lang="zh-CN" altLang="en-US" sz="1400" i="1">
                          <a:latin typeface="Cambria Math" panose="02040503050406030204" pitchFamily="18" charset="0"/>
                        </a:rPr>
                        <m:t>的变化量</m:t>
                      </m:r>
                    </m:oMath>
                  </m:oMathPara>
                </a14:m>
                <a:endParaRPr lang="zh-CN" altLang="en-US" sz="1400" i="1" dirty="0">
                  <a:latin typeface="Cambria Math" panose="02040503050406030204" pitchFamily="18" charset="0"/>
                </a:endParaRPr>
              </a:p>
            </p:txBody>
          </p:sp>
        </mc:Choice>
        <mc:Fallback xmlns="">
          <p:sp>
            <p:nvSpPr>
              <p:cNvPr id="28" name="文本框 27">
                <a:extLst>
                  <a:ext uri="{FF2B5EF4-FFF2-40B4-BE49-F238E27FC236}">
                    <a16:creationId xmlns:a16="http://schemas.microsoft.com/office/drawing/2014/main" id="{44AB07EF-A3F6-F459-3D2C-060FD87C867A}"/>
                  </a:ext>
                </a:extLst>
              </p:cNvPr>
              <p:cNvSpPr txBox="1">
                <a:spLocks noRot="1" noChangeAspect="1" noMove="1" noResize="1" noEditPoints="1" noAdjustHandles="1" noChangeArrowheads="1" noChangeShapeType="1" noTextEdit="1"/>
              </p:cNvSpPr>
              <p:nvPr/>
            </p:nvSpPr>
            <p:spPr>
              <a:xfrm>
                <a:off x="395159" y="3832139"/>
                <a:ext cx="4195830" cy="558871"/>
              </a:xfrm>
              <a:prstGeom prst="rect">
                <a:avLst/>
              </a:prstGeom>
              <a:blipFill>
                <a:blip r:embed="rId11"/>
                <a:stretch>
                  <a:fillRect t="-40000" b="-1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CAA1E66-9C8D-C437-A66D-0C4499CDA0DD}"/>
                  </a:ext>
                </a:extLst>
              </p:cNvPr>
              <p:cNvSpPr txBox="1"/>
              <p:nvPr/>
            </p:nvSpPr>
            <p:spPr>
              <a:xfrm>
                <a:off x="376170" y="4463167"/>
                <a:ext cx="742311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400" i="1" smtClean="0">
                          <a:latin typeface="Cambria Math" panose="02040503050406030204" pitchFamily="18" charset="0"/>
                        </a:rPr>
                        <m:t>在多模态学习</m:t>
                      </m:r>
                      <m:r>
                        <a:rPr lang="zh-CN" altLang="en-US" sz="1400" i="1">
                          <a:latin typeface="Cambria Math" panose="02040503050406030204" pitchFamily="18" charset="0"/>
                        </a:rPr>
                        <m:t>中</m:t>
                      </m:r>
                      <m:r>
                        <a:rPr lang="zh-CN" altLang="en-US" sz="1400" i="1" smtClean="0">
                          <a:latin typeface="Cambria Math" panose="02040503050406030204" pitchFamily="18" charset="0"/>
                        </a:rPr>
                        <m:t>某个</m:t>
                      </m:r>
                      <m:r>
                        <a:rPr lang="zh-CN" altLang="en-US" sz="1400" i="1">
                          <a:latin typeface="Cambria Math" panose="02040503050406030204" pitchFamily="18" charset="0"/>
                        </a:rPr>
                        <m:t>模态</m:t>
                      </m:r>
                      <m:r>
                        <a:rPr lang="zh-CN" altLang="en-US" sz="1400" i="1" smtClean="0">
                          <a:latin typeface="Cambria Math" panose="02040503050406030204" pitchFamily="18" charset="0"/>
                        </a:rPr>
                        <m:t>参数</m:t>
                      </m:r>
                      <m:r>
                        <a:rPr lang="zh-CN" altLang="en-US" sz="1400" i="1">
                          <a:latin typeface="Cambria Math" panose="02040503050406030204" pitchFamily="18" charset="0"/>
                        </a:rPr>
                        <m:t>有</m:t>
                      </m:r>
                      <m:r>
                        <a:rPr lang="zh-CN" altLang="en-US" sz="1400" i="1" smtClean="0">
                          <a:latin typeface="Cambria Math" panose="02040503050406030204" pitchFamily="18" charset="0"/>
                        </a:rPr>
                        <m:t>微</m:t>
                      </m:r>
                      <m:r>
                        <a:rPr lang="zh-CN" altLang="en-US" sz="1400" i="1">
                          <a:latin typeface="Cambria Math" panose="02040503050406030204" pitchFamily="18" charset="0"/>
                        </a:rPr>
                        <m:t>小</m:t>
                      </m:r>
                      <m:r>
                        <a:rPr lang="zh-CN" altLang="en-US" sz="1400" i="1" smtClean="0">
                          <a:latin typeface="Cambria Math" panose="02040503050406030204" pitchFamily="18" charset="0"/>
                        </a:rPr>
                        <m:t>扰动</m:t>
                      </m:r>
                      <m:r>
                        <a:rPr lang="zh-CN" altLang="en-US" sz="1400" b="0" i="1" smtClean="0">
                          <a:latin typeface="Cambria Math" panose="02040503050406030204" pitchFamily="18" charset="0"/>
                        </a:rPr>
                        <m:t>，</m:t>
                      </m:r>
                      <m:r>
                        <a:rPr lang="zh-CN" altLang="en-US" sz="1400" i="1">
                          <a:latin typeface="Cambria Math" panose="02040503050406030204" pitchFamily="18" charset="0"/>
                        </a:rPr>
                        <m:t>预测</m:t>
                      </m:r>
                      <m:r>
                        <a:rPr lang="zh-CN" altLang="en-US" sz="1400" i="1" smtClean="0">
                          <a:latin typeface="Cambria Math" panose="02040503050406030204" pitchFamily="18" charset="0"/>
                        </a:rPr>
                        <m:t>结果</m:t>
                      </m:r>
                      <m:r>
                        <a:rPr lang="zh-CN" altLang="en-US" sz="1400" i="1">
                          <a:latin typeface="Cambria Math" panose="02040503050406030204" pitchFamily="18" charset="0"/>
                        </a:rPr>
                        <m:t>进行</m:t>
                      </m:r>
                      <m:r>
                        <a:rPr lang="zh-CN" altLang="en-US" sz="1400" i="1" smtClean="0">
                          <a:latin typeface="Cambria Math" panose="02040503050406030204" pitchFamily="18" charset="0"/>
                        </a:rPr>
                        <m:t>大幅</m:t>
                      </m:r>
                      <m:r>
                        <a:rPr lang="zh-CN" altLang="en-US" sz="1400" i="1">
                          <a:latin typeface="Cambria Math" panose="02040503050406030204" pitchFamily="18" charset="0"/>
                        </a:rPr>
                        <m:t>变化</m:t>
                      </m:r>
                      <m:r>
                        <a:rPr lang="zh-CN" altLang="en-US" sz="1400" b="0" i="1" smtClean="0">
                          <a:latin typeface="Cambria Math" panose="02040503050406030204" pitchFamily="18" charset="0"/>
                        </a:rPr>
                        <m:t>，</m:t>
                      </m:r>
                      <m:r>
                        <a:rPr lang="zh-CN" altLang="en-US" sz="1400" i="1">
                          <a:latin typeface="Cambria Math" panose="02040503050406030204" pitchFamily="18" charset="0"/>
                        </a:rPr>
                        <m:t>说明</m:t>
                      </m:r>
                      <m:r>
                        <a:rPr lang="zh-CN" altLang="en-US" sz="1400" i="1" smtClean="0">
                          <a:latin typeface="Cambria Math" panose="02040503050406030204" pitchFamily="18" charset="0"/>
                        </a:rPr>
                        <m:t>该</m:t>
                      </m:r>
                      <m:r>
                        <a:rPr lang="zh-CN" altLang="en-US" sz="1400" i="1">
                          <a:latin typeface="Cambria Math" panose="02040503050406030204" pitchFamily="18" charset="0"/>
                        </a:rPr>
                        <m:t>模态</m:t>
                      </m:r>
                      <m:r>
                        <a:rPr lang="zh-CN" altLang="en-US" sz="1400" i="1" smtClean="0">
                          <a:latin typeface="Cambria Math" panose="02040503050406030204" pitchFamily="18" charset="0"/>
                        </a:rPr>
                        <m:t>是</m:t>
                      </m:r>
                      <m:r>
                        <a:rPr lang="zh-CN" altLang="en-US" sz="1400" i="1">
                          <a:latin typeface="Cambria Math" panose="02040503050406030204" pitchFamily="18" charset="0"/>
                        </a:rPr>
                        <m:t>主导</m:t>
                      </m:r>
                      <m:r>
                        <a:rPr lang="zh-CN" altLang="en-US" sz="1400" i="1" smtClean="0">
                          <a:latin typeface="Cambria Math" panose="02040503050406030204" pitchFamily="18" charset="0"/>
                        </a:rPr>
                        <m:t>模态</m:t>
                      </m:r>
                    </m:oMath>
                  </m:oMathPara>
                </a14:m>
                <a:endParaRPr lang="zh-CN" altLang="en-US" sz="1400" i="1" dirty="0">
                  <a:latin typeface="Cambria Math" panose="02040503050406030204" pitchFamily="18" charset="0"/>
                </a:endParaRPr>
              </a:p>
            </p:txBody>
          </p:sp>
        </mc:Choice>
        <mc:Fallback xmlns="">
          <p:sp>
            <p:nvSpPr>
              <p:cNvPr id="29" name="文本框 28">
                <a:extLst>
                  <a:ext uri="{FF2B5EF4-FFF2-40B4-BE49-F238E27FC236}">
                    <a16:creationId xmlns:a16="http://schemas.microsoft.com/office/drawing/2014/main" id="{DCAA1E66-9C8D-C437-A66D-0C4499CDA0DD}"/>
                  </a:ext>
                </a:extLst>
              </p:cNvPr>
              <p:cNvSpPr txBox="1">
                <a:spLocks noRot="1" noChangeAspect="1" noMove="1" noResize="1" noEditPoints="1" noAdjustHandles="1" noChangeArrowheads="1" noChangeShapeType="1" noTextEdit="1"/>
              </p:cNvSpPr>
              <p:nvPr/>
            </p:nvSpPr>
            <p:spPr>
              <a:xfrm>
                <a:off x="376170" y="4463167"/>
                <a:ext cx="7423116" cy="307777"/>
              </a:xfrm>
              <a:prstGeom prst="rect">
                <a:avLst/>
              </a:prstGeom>
              <a:blipFill>
                <a:blip r:embed="rId12"/>
                <a:stretch>
                  <a:fillRect b="-4000"/>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355D-F74C-9E21-D092-144EF6AF5922}"/>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0D0456C0-6DA9-9B69-2A3A-4D8C9A87B1F7}"/>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2C26DE54-45C9-09C3-FE0F-E448C9AB144B}"/>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734AB8F0-2E51-DF2E-1822-85B111E38DFC}"/>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E1FCCB90-38F5-5D06-E176-BA4BC109930A}"/>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E1FE4E7A-BA76-3249-F251-9BCCCA0EB2BA}"/>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98F9D4E1-0EB6-62C4-09C3-82036FFE8481}"/>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A6AA50AF-A380-A232-3838-747588C77367}"/>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568189E-A7DF-45E9-4F48-BF661AD8451A}"/>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2AD3EB20-A62D-92DA-1912-B38C641647DA}"/>
                </a:ext>
              </a:extLst>
            </p:cNvPr>
            <p:cNvSpPr txBox="1"/>
            <p:nvPr/>
          </p:nvSpPr>
          <p:spPr>
            <a:xfrm>
              <a:off x="-47903" y="102535"/>
              <a:ext cx="2016224" cy="40011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9C5992A6-9864-DFB8-5F42-15D4BFE39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1" name="图片 10">
            <a:extLst>
              <a:ext uri="{FF2B5EF4-FFF2-40B4-BE49-F238E27FC236}">
                <a16:creationId xmlns:a16="http://schemas.microsoft.com/office/drawing/2014/main" id="{819314E0-2A71-E5F6-C979-0F6BF2EB68C1}"/>
              </a:ext>
            </a:extLst>
          </p:cNvPr>
          <p:cNvPicPr>
            <a:picLocks noChangeAspect="1"/>
          </p:cNvPicPr>
          <p:nvPr/>
        </p:nvPicPr>
        <p:blipFill>
          <a:blip r:embed="rId4"/>
          <a:stretch>
            <a:fillRect/>
          </a:stretch>
        </p:blipFill>
        <p:spPr>
          <a:xfrm>
            <a:off x="527091" y="708590"/>
            <a:ext cx="7772400" cy="1650590"/>
          </a:xfrm>
          <a:prstGeom prst="rect">
            <a:avLst/>
          </a:prstGeom>
        </p:spPr>
      </p:pic>
      <p:sp>
        <p:nvSpPr>
          <p:cNvPr id="12" name="文本框 11">
            <a:extLst>
              <a:ext uri="{FF2B5EF4-FFF2-40B4-BE49-F238E27FC236}">
                <a16:creationId xmlns:a16="http://schemas.microsoft.com/office/drawing/2014/main" id="{BC22B94D-4F87-1D2A-EFEE-6094D085F38E}"/>
              </a:ext>
            </a:extLst>
          </p:cNvPr>
          <p:cNvSpPr txBox="1"/>
          <p:nvPr/>
        </p:nvSpPr>
        <p:spPr>
          <a:xfrm>
            <a:off x="726912" y="2205292"/>
            <a:ext cx="6941432" cy="307777"/>
          </a:xfrm>
          <a:prstGeom prst="rect">
            <a:avLst/>
          </a:prstGeom>
          <a:noFill/>
        </p:spPr>
        <p:txBody>
          <a:bodyPr wrap="square" rtlCol="0">
            <a:spAutoFit/>
          </a:bodyPr>
          <a:lstStyle/>
          <a:p>
            <a:r>
              <a:rPr lang="zh-CN" altLang="en-US" sz="1400" dirty="0"/>
              <a:t>横坐标：训练的</a:t>
            </a:r>
            <a:r>
              <a:rPr lang="en-US" altLang="zh-CN" sz="1400" dirty="0"/>
              <a:t>epoch</a:t>
            </a:r>
            <a:r>
              <a:rPr lang="zh-CN" altLang="en-US" sz="1400" dirty="0"/>
              <a:t>，纵坐标：</a:t>
            </a:r>
            <a:r>
              <a:rPr lang="en-US" altLang="zh-CN" sz="1400" dirty="0"/>
              <a:t>fisher</a:t>
            </a:r>
            <a:r>
              <a:rPr lang="zh-CN" altLang="en-US" sz="1400" dirty="0"/>
              <a:t>信息的大小：正则化能够缩小模态偏差</a:t>
            </a:r>
          </a:p>
        </p:txBody>
      </p:sp>
      <p:sp>
        <p:nvSpPr>
          <p:cNvPr id="18" name="文本框 17">
            <a:extLst>
              <a:ext uri="{FF2B5EF4-FFF2-40B4-BE49-F238E27FC236}">
                <a16:creationId xmlns:a16="http://schemas.microsoft.com/office/drawing/2014/main" id="{9D18258B-BEED-C92E-48EF-D662CAA667CE}"/>
              </a:ext>
            </a:extLst>
          </p:cNvPr>
          <p:cNvSpPr txBox="1"/>
          <p:nvPr/>
        </p:nvSpPr>
        <p:spPr>
          <a:xfrm>
            <a:off x="1045063" y="3147814"/>
            <a:ext cx="7122575" cy="584775"/>
          </a:xfrm>
          <a:prstGeom prst="rect">
            <a:avLst/>
          </a:prstGeom>
          <a:noFill/>
        </p:spPr>
        <p:txBody>
          <a:bodyPr wrap="square">
            <a:spAutoFit/>
          </a:bodyPr>
          <a:lstStyle/>
          <a:p>
            <a:r>
              <a:rPr lang="zh-CN" altLang="en-US" sz="1400" dirty="0">
                <a:latin typeface="Cambria Math" panose="02040503050406030204" pitchFamily="18" charset="0"/>
              </a:rPr>
              <a:t>我们引入了基于函数熵的正则化来减轻单峰偏差并确保平衡的多模态学习，减少对任何单一模态的依赖</a:t>
            </a:r>
            <a:r>
              <a:rPr lang="zh-CN" altLang="en-US" b="0" dirty="0">
                <a:solidFill>
                  <a:srgbClr val="1D2129"/>
                </a:solidFill>
                <a:effectLst/>
                <a:latin typeface="Arial" panose="020B0604020202020204" pitchFamily="34" charset="0"/>
              </a:rPr>
              <a:t>。</a:t>
            </a:r>
            <a:endParaRPr lang="zh-CN" altLang="en-US" dirty="0"/>
          </a:p>
        </p:txBody>
      </p:sp>
      <p:sp>
        <p:nvSpPr>
          <p:cNvPr id="22" name="文本框 21">
            <a:extLst>
              <a:ext uri="{FF2B5EF4-FFF2-40B4-BE49-F238E27FC236}">
                <a16:creationId xmlns:a16="http://schemas.microsoft.com/office/drawing/2014/main" id="{CEAD1486-206B-F583-A0E8-A8501169B3A9}"/>
              </a:ext>
            </a:extLst>
          </p:cNvPr>
          <p:cNvSpPr txBox="1"/>
          <p:nvPr/>
        </p:nvSpPr>
        <p:spPr>
          <a:xfrm>
            <a:off x="1047194" y="3915389"/>
            <a:ext cx="7341229" cy="307777"/>
          </a:xfrm>
          <a:prstGeom prst="rect">
            <a:avLst/>
          </a:prstGeom>
          <a:noFill/>
        </p:spPr>
        <p:txBody>
          <a:bodyPr wrap="square">
            <a:spAutoFit/>
          </a:bodyPr>
          <a:lstStyle/>
          <a:p>
            <a:r>
              <a:rPr lang="zh-CN" altLang="en-US" sz="1400" dirty="0">
                <a:latin typeface="Cambria Math" panose="02040503050406030204" pitchFamily="18" charset="0"/>
              </a:rPr>
              <a:t>我们的正则化项应用于特征和预测级别，有效地平衡了多模态训练。</a:t>
            </a:r>
          </a:p>
        </p:txBody>
      </p:sp>
      <p:sp>
        <p:nvSpPr>
          <p:cNvPr id="23" name="文本框 22">
            <a:extLst>
              <a:ext uri="{FF2B5EF4-FFF2-40B4-BE49-F238E27FC236}">
                <a16:creationId xmlns:a16="http://schemas.microsoft.com/office/drawing/2014/main" id="{4C61D25F-81F4-2B78-57C7-58566D9D8EF3}"/>
              </a:ext>
            </a:extLst>
          </p:cNvPr>
          <p:cNvSpPr txBox="1"/>
          <p:nvPr/>
        </p:nvSpPr>
        <p:spPr>
          <a:xfrm>
            <a:off x="595355" y="2813701"/>
            <a:ext cx="4122453" cy="307777"/>
          </a:xfrm>
          <a:prstGeom prst="rect">
            <a:avLst/>
          </a:prstGeom>
          <a:noFill/>
        </p:spPr>
        <p:txBody>
          <a:bodyPr wrap="square" rtlCol="0">
            <a:spAutoFit/>
          </a:bodyPr>
          <a:lstStyle/>
          <a:p>
            <a:r>
              <a:rPr lang="zh-CN" altLang="en-US" sz="1400" dirty="0"/>
              <a:t>创新点：</a:t>
            </a:r>
          </a:p>
        </p:txBody>
      </p:sp>
    </p:spTree>
    <p:extLst>
      <p:ext uri="{BB962C8B-B14F-4D97-AF65-F5344CB8AC3E}">
        <p14:creationId xmlns:p14="http://schemas.microsoft.com/office/powerpoint/2010/main" val="1687006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903" y="0"/>
            <a:ext cx="2016224" cy="612528"/>
            <a:chOff x="-47903" y="0"/>
            <a:chExt cx="2016224" cy="612528"/>
          </a:xfrm>
        </p:grpSpPr>
        <p:grpSp>
          <p:nvGrpSpPr>
            <p:cNvPr id="8" name="组合 7"/>
            <p:cNvGrpSpPr/>
            <p:nvPr/>
          </p:nvGrpSpPr>
          <p:grpSpPr>
            <a:xfrm rot="16200000" flipV="1">
              <a:off x="629840" y="-629840"/>
              <a:ext cx="612528" cy="1872208"/>
              <a:chOff x="604102" y="1347614"/>
              <a:chExt cx="1075775" cy="2149930"/>
            </a:xfrm>
          </p:grpSpPr>
          <p:grpSp>
            <p:nvGrpSpPr>
              <p:cNvPr id="2" name="组合 1"/>
              <p:cNvGrpSpPr/>
              <p:nvPr/>
            </p:nvGrpSpPr>
            <p:grpSpPr>
              <a:xfrm>
                <a:off x="755576" y="1347614"/>
                <a:ext cx="806989" cy="2149930"/>
                <a:chOff x="1477543" y="637844"/>
                <a:chExt cx="6486890" cy="3157021"/>
              </a:xfrm>
            </p:grpSpPr>
            <p:sp>
              <p:nvSpPr>
                <p:cNvPr id="3" name="矩形 2"/>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47903" y="102535"/>
              <a:ext cx="2016224" cy="40011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2" name="图片 11">
            <a:extLst>
              <a:ext uri="{FF2B5EF4-FFF2-40B4-BE49-F238E27FC236}">
                <a16:creationId xmlns:a16="http://schemas.microsoft.com/office/drawing/2014/main" id="{F6EEF506-7AD8-F192-3575-19B9B518DCEB}"/>
              </a:ext>
            </a:extLst>
          </p:cNvPr>
          <p:cNvPicPr>
            <a:picLocks noChangeAspect="1"/>
          </p:cNvPicPr>
          <p:nvPr/>
        </p:nvPicPr>
        <p:blipFill>
          <a:blip r:embed="rId4"/>
          <a:stretch>
            <a:fillRect/>
          </a:stretch>
        </p:blipFill>
        <p:spPr>
          <a:xfrm>
            <a:off x="705772" y="1131590"/>
            <a:ext cx="7708900" cy="2552700"/>
          </a:xfrm>
          <a:prstGeom prst="rect">
            <a:avLst/>
          </a:prstGeom>
        </p:spPr>
      </p:pic>
      <p:sp>
        <p:nvSpPr>
          <p:cNvPr id="13" name="文本框 12">
            <a:extLst>
              <a:ext uri="{FF2B5EF4-FFF2-40B4-BE49-F238E27FC236}">
                <a16:creationId xmlns:a16="http://schemas.microsoft.com/office/drawing/2014/main" id="{267B97E3-F057-EC6A-B4B9-78A3E711DBFE}"/>
              </a:ext>
            </a:extLst>
          </p:cNvPr>
          <p:cNvSpPr txBox="1"/>
          <p:nvPr/>
        </p:nvSpPr>
        <p:spPr>
          <a:xfrm>
            <a:off x="495037" y="833524"/>
            <a:ext cx="4122453" cy="307777"/>
          </a:xfrm>
          <a:prstGeom prst="rect">
            <a:avLst/>
          </a:prstGeom>
          <a:noFill/>
        </p:spPr>
        <p:txBody>
          <a:bodyPr wrap="square" rtlCol="0">
            <a:spAutoFit/>
          </a:bodyPr>
          <a:lstStyle/>
          <a:p>
            <a:r>
              <a:rPr lang="zh-CN" altLang="en-US" sz="1400" dirty="0"/>
              <a:t>函数熵：</a:t>
            </a:r>
          </a:p>
        </p:txBody>
      </p:sp>
      <p:sp>
        <p:nvSpPr>
          <p:cNvPr id="14" name="文本框 13">
            <a:extLst>
              <a:ext uri="{FF2B5EF4-FFF2-40B4-BE49-F238E27FC236}">
                <a16:creationId xmlns:a16="http://schemas.microsoft.com/office/drawing/2014/main" id="{62E646ED-9290-DC1E-5E1C-004B0DD4D041}"/>
              </a:ext>
            </a:extLst>
          </p:cNvPr>
          <p:cNvSpPr txBox="1"/>
          <p:nvPr/>
        </p:nvSpPr>
        <p:spPr>
          <a:xfrm>
            <a:off x="3923928" y="3827244"/>
            <a:ext cx="1656184" cy="369332"/>
          </a:xfrm>
          <a:prstGeom prst="rect">
            <a:avLst/>
          </a:prstGeom>
          <a:noFill/>
        </p:spPr>
        <p:txBody>
          <a:bodyPr wrap="square" rtlCol="0">
            <a:spAutoFit/>
          </a:bodyPr>
          <a:lstStyle/>
          <a:p>
            <a:r>
              <a:rPr lang="en-US" altLang="zh-CN" dirty="0"/>
              <a:t>NIPS2020</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F70DE-6450-05F7-4C4B-197A3C394CA7}"/>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3E30ECE6-C791-9936-0E9A-4855968495B6}"/>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35FF7721-6065-1362-E494-29D7B543F6C1}"/>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FBCFEA83-1F7D-82DC-CB7F-A6FD07C99B3B}"/>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DF5C90B2-20A5-BB31-051E-97A75E896692}"/>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42029D32-EEAA-E218-D2C5-7B236A646C83}"/>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8C088612-C773-4906-5305-67E486A7DDE8}"/>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FC02FE55-0E7D-456B-9D23-203AF7C1C734}"/>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9C3A243-4613-5362-1C30-C5FBDD9003EB}"/>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95FDEDB3-50F6-80B8-EB38-51E38369D5F3}"/>
                </a:ext>
              </a:extLst>
            </p:cNvPr>
            <p:cNvSpPr txBox="1"/>
            <p:nvPr/>
          </p:nvSpPr>
          <p:spPr>
            <a:xfrm>
              <a:off x="-47903" y="102535"/>
              <a:ext cx="2016224" cy="40011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ED6E5F6E-8175-735D-DA73-B9F3ECDF4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22A3FD1A-71A5-609D-681E-D8D83557F3DD}"/>
              </a:ext>
            </a:extLst>
          </p:cNvPr>
          <p:cNvSpPr txBox="1"/>
          <p:nvPr/>
        </p:nvSpPr>
        <p:spPr>
          <a:xfrm>
            <a:off x="612474" y="884957"/>
            <a:ext cx="421520" cy="307777"/>
          </a:xfrm>
          <a:prstGeom prst="rect">
            <a:avLst/>
          </a:prstGeom>
          <a:noFill/>
        </p:spPr>
        <p:txBody>
          <a:bodyPr wrap="square" rtlCol="0">
            <a:spAutoFit/>
          </a:bodyPr>
          <a:lstStyle/>
          <a:p>
            <a:r>
              <a:rPr lang="zh-CN" altLang="en-US" sz="1400" dirty="0"/>
              <a:t>熵：</a:t>
            </a:r>
          </a:p>
        </p:txBody>
      </p:sp>
      <p:sp>
        <p:nvSpPr>
          <p:cNvPr id="11" name="矩形 10">
            <a:extLst>
              <a:ext uri="{FF2B5EF4-FFF2-40B4-BE49-F238E27FC236}">
                <a16:creationId xmlns:a16="http://schemas.microsoft.com/office/drawing/2014/main" id="{E79ADA6A-02BB-B11C-ACC9-AD532165C202}"/>
              </a:ext>
            </a:extLst>
          </p:cNvPr>
          <p:cNvSpPr/>
          <p:nvPr/>
        </p:nvSpPr>
        <p:spPr>
          <a:xfrm>
            <a:off x="842780" y="1327039"/>
            <a:ext cx="421520" cy="12961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ysClr val="windowText" lastClr="000000"/>
                </a:solidFill>
              </a:rPr>
              <a:t>f</a:t>
            </a:r>
            <a:endParaRPr kumimoji="1" lang="zh-CN" altLang="en-US" dirty="0">
              <a:solidFill>
                <a:sysClr val="windowText" lastClr="000000"/>
              </a:solidFill>
            </a:endParaRPr>
          </a:p>
        </p:txBody>
      </p:sp>
      <p:cxnSp>
        <p:nvCxnSpPr>
          <p:cNvPr id="16" name="直线箭头连接符 15">
            <a:extLst>
              <a:ext uri="{FF2B5EF4-FFF2-40B4-BE49-F238E27FC236}">
                <a16:creationId xmlns:a16="http://schemas.microsoft.com/office/drawing/2014/main" id="{0942232A-1894-12FF-AC5C-50079B00ADB8}"/>
              </a:ext>
            </a:extLst>
          </p:cNvPr>
          <p:cNvCxnSpPr>
            <a:cxnSpLocks/>
          </p:cNvCxnSpPr>
          <p:nvPr/>
        </p:nvCxnSpPr>
        <p:spPr>
          <a:xfrm>
            <a:off x="1264300" y="1399047"/>
            <a:ext cx="40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70FF285E-10C5-D354-2A71-DF8A975DF76A}"/>
              </a:ext>
            </a:extLst>
          </p:cNvPr>
          <p:cNvCxnSpPr>
            <a:cxnSpLocks/>
          </p:cNvCxnSpPr>
          <p:nvPr/>
        </p:nvCxnSpPr>
        <p:spPr>
          <a:xfrm>
            <a:off x="1264300" y="1687079"/>
            <a:ext cx="40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357F9F54-3761-370A-6156-A00CC3869611}"/>
              </a:ext>
            </a:extLst>
          </p:cNvPr>
          <p:cNvCxnSpPr>
            <a:cxnSpLocks/>
          </p:cNvCxnSpPr>
          <p:nvPr/>
        </p:nvCxnSpPr>
        <p:spPr>
          <a:xfrm>
            <a:off x="1264300" y="1975111"/>
            <a:ext cx="40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3EDE05D8-0E89-CDBD-54AA-39E99EFAD9A8}"/>
              </a:ext>
            </a:extLst>
          </p:cNvPr>
          <p:cNvCxnSpPr>
            <a:cxnSpLocks/>
          </p:cNvCxnSpPr>
          <p:nvPr/>
        </p:nvCxnSpPr>
        <p:spPr>
          <a:xfrm>
            <a:off x="1264300" y="2263143"/>
            <a:ext cx="40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84094851-83C4-B083-EA4E-1BDA00064257}"/>
              </a:ext>
            </a:extLst>
          </p:cNvPr>
          <p:cNvCxnSpPr>
            <a:cxnSpLocks/>
          </p:cNvCxnSpPr>
          <p:nvPr/>
        </p:nvCxnSpPr>
        <p:spPr>
          <a:xfrm>
            <a:off x="1264300" y="2537588"/>
            <a:ext cx="400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B05E4C3E-3C04-9FBE-1E39-6A5A4227D76E}"/>
                  </a:ext>
                </a:extLst>
              </p:cNvPr>
              <p:cNvSpPr txBox="1"/>
              <p:nvPr/>
            </p:nvSpPr>
            <p:spPr>
              <a:xfrm>
                <a:off x="1665100" y="1807700"/>
                <a:ext cx="1080120" cy="307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zh-CN" altLang="en-US" sz="1200" i="1" smtClean="0">
                              <a:latin typeface="Cambria Math" panose="02040503050406030204" pitchFamily="18" charset="0"/>
                            </a:rPr>
                          </m:ctrlPr>
                        </m:funcPr>
                        <m:fName/>
                        <m:e>
                          <m:r>
                            <a:rPr lang="zh-CN" altLang="en-US" sz="1200" i="0">
                              <a:latin typeface="Cambria Math" panose="02040503050406030204" pitchFamily="18" charset="0"/>
                            </a:rPr>
                            <m:t>ℙ</m:t>
                          </m:r>
                          <m:r>
                            <a:rPr lang="en-US" altLang="zh-CN" sz="1200" b="0" i="0" smtClean="0">
                              <a:latin typeface="Cambria Math" panose="02040503050406030204" pitchFamily="18" charset="0"/>
                            </a:rPr>
                            <m:t>(</m:t>
                          </m:r>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b="0" i="1" smtClean="0">
                                  <a:latin typeface="Cambria Math" panose="02040503050406030204" pitchFamily="18" charset="0"/>
                                </a:rPr>
                                <m:t>,</m:t>
                              </m:r>
                              <m:r>
                                <a:rPr lang="zh-CN" altLang="en-US" sz="1200" i="1">
                                  <a:latin typeface="Cambria Math" panose="02040503050406030204" pitchFamily="18" charset="0"/>
                                </a:rPr>
                                <m:t>𝜃</m:t>
                              </m:r>
                            </m:e>
                            <m:sup/>
                          </m:sSup>
                          <m:r>
                            <a:rPr lang="en-US" altLang="zh-CN" sz="1200" b="0" i="0" smtClean="0">
                              <a:latin typeface="Cambria Math" panose="02040503050406030204" pitchFamily="18" charset="0"/>
                            </a:rPr>
                            <m:t>)</m:t>
                          </m:r>
                        </m:e>
                      </m:func>
                    </m:oMath>
                  </m:oMathPara>
                </a14:m>
                <a:endParaRPr lang="zh-CN" altLang="en-US" sz="1200" dirty="0"/>
              </a:p>
            </p:txBody>
          </p:sp>
        </mc:Choice>
        <mc:Fallback xmlns="">
          <p:sp>
            <p:nvSpPr>
              <p:cNvPr id="21" name="文本框 20">
                <a:extLst>
                  <a:ext uri="{FF2B5EF4-FFF2-40B4-BE49-F238E27FC236}">
                    <a16:creationId xmlns:a16="http://schemas.microsoft.com/office/drawing/2014/main" id="{B05E4C3E-3C04-9FBE-1E39-6A5A4227D76E}"/>
                  </a:ext>
                </a:extLst>
              </p:cNvPr>
              <p:cNvSpPr txBox="1">
                <a:spLocks noRot="1" noChangeAspect="1" noMove="1" noResize="1" noEditPoints="1" noAdjustHandles="1" noChangeArrowheads="1" noChangeShapeType="1" noTextEdit="1"/>
              </p:cNvSpPr>
              <p:nvPr/>
            </p:nvSpPr>
            <p:spPr>
              <a:xfrm>
                <a:off x="1665100" y="1807700"/>
                <a:ext cx="1080120" cy="307648"/>
              </a:xfrm>
              <a:prstGeom prst="rect">
                <a:avLst/>
              </a:prstGeom>
              <a:blipFill>
                <a:blip r:embed="rId4"/>
                <a:stretch>
                  <a:fillRect t="-120000" b="-180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 name="文本框 21">
                <a:extLst>
                  <a:ext uri="{FF2B5EF4-FFF2-40B4-BE49-F238E27FC236}">
                    <a16:creationId xmlns:a16="http://schemas.microsoft.com/office/drawing/2014/main" id="{3A5BE291-10DB-12A2-6AF1-D3B9316A9F95}"/>
                  </a:ext>
                </a:extLst>
              </p:cNvPr>
              <p:cNvSpPr txBox="1"/>
              <p:nvPr/>
            </p:nvSpPr>
            <p:spPr>
              <a:xfrm>
                <a:off x="43332" y="2969056"/>
                <a:ext cx="2351258" cy="539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zh-CN" altLang="en-US" sz="1200" i="1" smtClean="0">
                              <a:latin typeface="Cambria Math" panose="02040503050406030204" pitchFamily="18" charset="0"/>
                            </a:rPr>
                          </m:ctrlPr>
                        </m:funcPr>
                        <m:fName/>
                        <m:e>
                          <m:r>
                            <m:rPr>
                              <m:sty m:val="p"/>
                            </m:rPr>
                            <a:rPr lang="en-US" altLang="zh-CN" sz="1200" i="1">
                              <a:latin typeface="Cambria Math" panose="02040503050406030204" pitchFamily="18" charset="0"/>
                            </a:rPr>
                            <m:t>H</m:t>
                          </m:r>
                          <m:d>
                            <m:dPr>
                              <m:ctrlPr>
                                <a:rPr lang="en-US" altLang="zh-CN" sz="1200" b="0" i="1" smtClean="0">
                                  <a:latin typeface="Cambria Math" panose="02040503050406030204" pitchFamily="18" charset="0"/>
                                </a:rPr>
                              </m:ctrlPr>
                            </m:dPr>
                            <m:e>
                              <m:r>
                                <a:rPr lang="en-US" altLang="zh-CN" sz="1200" b="0" i="1" smtClean="0">
                                  <a:latin typeface="Cambria Math" panose="02040503050406030204" pitchFamily="18" charset="0"/>
                                </a:rPr>
                                <m:t>𝑝</m:t>
                              </m:r>
                            </m:e>
                          </m:d>
                          <m:r>
                            <a:rPr lang="en-US" altLang="zh-CN" sz="1200" b="0" i="1" smtClean="0">
                              <a:latin typeface="Cambria Math" panose="02040503050406030204" pitchFamily="18" charset="0"/>
                            </a:rPr>
                            <m:t>=−</m:t>
                          </m:r>
                          <m:nary>
                            <m:naryPr>
                              <m:chr m:val="∑"/>
                              <m:grow m:val="on"/>
                              <m:subHide m:val="on"/>
                              <m:supHide m:val="on"/>
                              <m:ctrlPr>
                                <a:rPr lang="zh-CN" altLang="en-US" sz="1200" i="0" smtClean="0">
                                  <a:latin typeface="Cambria Math" panose="02040503050406030204" pitchFamily="18" charset="0"/>
                                </a:rPr>
                              </m:ctrlPr>
                            </m:naryPr>
                            <m:sub/>
                            <m:sup/>
                            <m:e/>
                          </m:nary>
                          <m:r>
                            <a:rPr lang="zh-CN" altLang="en-US" sz="1200" i="0">
                              <a:latin typeface="Cambria Math" panose="02040503050406030204" pitchFamily="18" charset="0"/>
                            </a:rPr>
                            <m:t>ℙ</m:t>
                          </m:r>
                          <m:d>
                            <m:dPr>
                              <m:ctrlPr>
                                <a:rPr lang="en-US" altLang="zh-CN" sz="1200" b="0" i="1" smtClean="0">
                                  <a:latin typeface="Cambria Math" panose="02040503050406030204" pitchFamily="18" charset="0"/>
                                </a:rPr>
                              </m:ctrlPr>
                            </m:dPr>
                            <m:e>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b="0" i="1" smtClean="0">
                                      <a:latin typeface="Cambria Math" panose="02040503050406030204" pitchFamily="18" charset="0"/>
                                    </a:rPr>
                                    <m:t>,</m:t>
                                  </m:r>
                                  <m:r>
                                    <a:rPr lang="zh-CN" altLang="en-US" sz="1200" i="1">
                                      <a:latin typeface="Cambria Math" panose="02040503050406030204" pitchFamily="18" charset="0"/>
                                    </a:rPr>
                                    <m:t>𝜃</m:t>
                                  </m:r>
                                </m:e>
                                <m:sup/>
                              </m:sSup>
                            </m:e>
                          </m:d>
                          <m:r>
                            <m:rPr>
                              <m:sty m:val="p"/>
                            </m:rPr>
                            <a:rPr lang="en-US" altLang="zh-CN" sz="1200" b="0" i="0" smtClean="0">
                              <a:latin typeface="Cambria Math" panose="02040503050406030204" pitchFamily="18" charset="0"/>
                            </a:rPr>
                            <m:t>log</m:t>
                          </m:r>
                        </m:e>
                      </m:func>
                      <m:r>
                        <a:rPr lang="zh-CN" altLang="en-US" sz="1200">
                          <a:latin typeface="Cambria Math" panose="02040503050406030204" pitchFamily="18" charset="0"/>
                        </a:rPr>
                        <m:t>ℙ</m:t>
                      </m:r>
                      <m:d>
                        <m:dPr>
                          <m:ctrlPr>
                            <a:rPr lang="en-US" altLang="zh-CN"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i="1">
                                  <a:latin typeface="Cambria Math" panose="02040503050406030204" pitchFamily="18" charset="0"/>
                                </a:rPr>
                                <m:t>,</m:t>
                              </m:r>
                              <m:r>
                                <a:rPr lang="zh-CN" altLang="en-US" sz="1200" i="1">
                                  <a:latin typeface="Cambria Math" panose="02040503050406030204" pitchFamily="18" charset="0"/>
                                </a:rPr>
                                <m:t>𝜃</m:t>
                              </m:r>
                            </m:e>
                            <m:sup/>
                          </m:sSup>
                        </m:e>
                      </m:d>
                    </m:oMath>
                  </m:oMathPara>
                </a14:m>
                <a:endParaRPr lang="zh-CN" altLang="en-US" sz="1200" dirty="0"/>
              </a:p>
            </p:txBody>
          </p:sp>
        </mc:Choice>
        <mc:Fallback>
          <p:sp>
            <p:nvSpPr>
              <p:cNvPr id="22" name="文本框 21">
                <a:extLst>
                  <a:ext uri="{FF2B5EF4-FFF2-40B4-BE49-F238E27FC236}">
                    <a16:creationId xmlns:a16="http://schemas.microsoft.com/office/drawing/2014/main" id="{3A5BE291-10DB-12A2-6AF1-D3B9316A9F95}"/>
                  </a:ext>
                </a:extLst>
              </p:cNvPr>
              <p:cNvSpPr txBox="1">
                <a:spLocks noRot="1" noChangeAspect="1" noMove="1" noResize="1" noEditPoints="1" noAdjustHandles="1" noChangeArrowheads="1" noChangeShapeType="1" noTextEdit="1"/>
              </p:cNvSpPr>
              <p:nvPr/>
            </p:nvSpPr>
            <p:spPr>
              <a:xfrm>
                <a:off x="43332" y="2969056"/>
                <a:ext cx="2351258" cy="539571"/>
              </a:xfrm>
              <a:prstGeom prst="rect">
                <a:avLst/>
              </a:prstGeom>
              <a:blipFill>
                <a:blip r:embed="rId5"/>
                <a:stretch>
                  <a:fillRect t="-115730" r="-28238" b="-162921"/>
                </a:stretch>
              </a:blipFill>
            </p:spPr>
            <p:txBody>
              <a:bodyPr/>
              <a:lstStyle/>
              <a:p>
                <a:r>
                  <a:rPr lang="zh-CN" altLang="en-US">
                    <a:noFill/>
                  </a:rPr>
                  <a:t> </a:t>
                </a:r>
              </a:p>
            </p:txBody>
          </p:sp>
        </mc:Fallback>
      </mc:AlternateContent>
      <p:sp>
        <p:nvSpPr>
          <p:cNvPr id="23" name="矩形 22">
            <a:extLst>
              <a:ext uri="{FF2B5EF4-FFF2-40B4-BE49-F238E27FC236}">
                <a16:creationId xmlns:a16="http://schemas.microsoft.com/office/drawing/2014/main" id="{DDDB0CB9-E3A3-E5D2-4ED3-752C19F598B4}"/>
              </a:ext>
            </a:extLst>
          </p:cNvPr>
          <p:cNvSpPr/>
          <p:nvPr/>
        </p:nvSpPr>
        <p:spPr>
          <a:xfrm>
            <a:off x="4468172" y="1327039"/>
            <a:ext cx="421520" cy="12961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ysClr val="windowText" lastClr="000000"/>
                </a:solidFill>
              </a:rPr>
              <a:t>f</a:t>
            </a:r>
            <a:endParaRPr kumimoji="1" lang="zh-CN" altLang="en-US" dirty="0">
              <a:solidFill>
                <a:sysClr val="windowText" lastClr="000000"/>
              </a:solidFill>
            </a:endParaRPr>
          </a:p>
        </p:txBody>
      </p:sp>
      <p:cxnSp>
        <p:nvCxnSpPr>
          <p:cNvPr id="25" name="直线箭头连接符 24">
            <a:extLst>
              <a:ext uri="{FF2B5EF4-FFF2-40B4-BE49-F238E27FC236}">
                <a16:creationId xmlns:a16="http://schemas.microsoft.com/office/drawing/2014/main" id="{0CEA1437-16EA-2B82-EFE2-6D9D7F17B952}"/>
              </a:ext>
            </a:extLst>
          </p:cNvPr>
          <p:cNvCxnSpPr/>
          <p:nvPr/>
        </p:nvCxnSpPr>
        <p:spPr>
          <a:xfrm>
            <a:off x="3892108" y="1533029"/>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a:extLst>
              <a:ext uri="{FF2B5EF4-FFF2-40B4-BE49-F238E27FC236}">
                <a16:creationId xmlns:a16="http://schemas.microsoft.com/office/drawing/2014/main" id="{FBF64307-7191-8CC8-2B92-71DB5B129C25}"/>
              </a:ext>
            </a:extLst>
          </p:cNvPr>
          <p:cNvCxnSpPr/>
          <p:nvPr/>
        </p:nvCxnSpPr>
        <p:spPr>
          <a:xfrm>
            <a:off x="3892108" y="1975111"/>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线箭头连接符 26">
            <a:extLst>
              <a:ext uri="{FF2B5EF4-FFF2-40B4-BE49-F238E27FC236}">
                <a16:creationId xmlns:a16="http://schemas.microsoft.com/office/drawing/2014/main" id="{509F077C-B9E7-CD36-4D75-59BC2628E7A0}"/>
              </a:ext>
            </a:extLst>
          </p:cNvPr>
          <p:cNvCxnSpPr/>
          <p:nvPr/>
        </p:nvCxnSpPr>
        <p:spPr>
          <a:xfrm>
            <a:off x="3892108" y="2397125"/>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37022DD7-34A9-24C3-9B18-CB5CAC0FD008}"/>
              </a:ext>
            </a:extLst>
          </p:cNvPr>
          <p:cNvSpPr txBox="1"/>
          <p:nvPr/>
        </p:nvSpPr>
        <p:spPr>
          <a:xfrm>
            <a:off x="4324156" y="930562"/>
            <a:ext cx="950062" cy="307777"/>
          </a:xfrm>
          <a:prstGeom prst="rect">
            <a:avLst/>
          </a:prstGeom>
          <a:noFill/>
        </p:spPr>
        <p:txBody>
          <a:bodyPr wrap="square" rtlCol="0">
            <a:spAutoFit/>
          </a:bodyPr>
          <a:lstStyle/>
          <a:p>
            <a:r>
              <a:rPr lang="zh-CN" altLang="en-US" sz="1400" dirty="0"/>
              <a:t>函数熵：</a:t>
            </a: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79AD375B-AE34-B84E-1692-8B1325DCBA82}"/>
                  </a:ext>
                </a:extLst>
              </p:cNvPr>
              <p:cNvSpPr txBox="1"/>
              <p:nvPr/>
            </p:nvSpPr>
            <p:spPr>
              <a:xfrm>
                <a:off x="3212788" y="1382906"/>
                <a:ext cx="1080120" cy="280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1200" i="1" smtClean="0">
                              <a:latin typeface="Cambria Math" panose="02040503050406030204" pitchFamily="18" charset="0"/>
                            </a:rPr>
                          </m:ctrlPr>
                        </m:sSupPr>
                        <m:e>
                          <m:r>
                            <a:rPr lang="zh-CN" altLang="en-US" sz="1200" i="1">
                              <a:latin typeface="Cambria Math" panose="02040503050406030204" pitchFamily="18" charset="0"/>
                            </a:rPr>
                            <m:t>𝑥</m:t>
                          </m:r>
                        </m:e>
                        <m:sup>
                          <m:r>
                            <m:rPr>
                              <m:sty m:val="p"/>
                            </m:rPr>
                            <a:rPr lang="en-US" altLang="zh-CN" sz="1200" i="1">
                              <a:latin typeface="Cambria Math" panose="02040503050406030204" pitchFamily="18" charset="0"/>
                            </a:rPr>
                            <m:t>R</m:t>
                          </m:r>
                        </m:sup>
                      </m:sSup>
                    </m:oMath>
                  </m:oMathPara>
                </a14:m>
                <a:endParaRPr lang="zh-CN" altLang="en-US" sz="1200" dirty="0"/>
              </a:p>
            </p:txBody>
          </p:sp>
        </mc:Choice>
        <mc:Fallback xmlns="">
          <p:sp>
            <p:nvSpPr>
              <p:cNvPr id="29" name="文本框 28">
                <a:extLst>
                  <a:ext uri="{FF2B5EF4-FFF2-40B4-BE49-F238E27FC236}">
                    <a16:creationId xmlns:a16="http://schemas.microsoft.com/office/drawing/2014/main" id="{79AD375B-AE34-B84E-1692-8B1325DCBA82}"/>
                  </a:ext>
                </a:extLst>
              </p:cNvPr>
              <p:cNvSpPr txBox="1">
                <a:spLocks noRot="1" noChangeAspect="1" noMove="1" noResize="1" noEditPoints="1" noAdjustHandles="1" noChangeArrowheads="1" noChangeShapeType="1" noTextEdit="1"/>
              </p:cNvSpPr>
              <p:nvPr/>
            </p:nvSpPr>
            <p:spPr>
              <a:xfrm>
                <a:off x="3212788" y="1382906"/>
                <a:ext cx="1080120" cy="280333"/>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AABCA55-9F72-7713-AD4F-797B2A9FE3BF}"/>
                  </a:ext>
                </a:extLst>
              </p:cNvPr>
              <p:cNvSpPr txBox="1"/>
              <p:nvPr/>
            </p:nvSpPr>
            <p:spPr>
              <a:xfrm>
                <a:off x="3212788" y="1836611"/>
                <a:ext cx="1080120" cy="280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1200" i="1" smtClean="0">
                              <a:latin typeface="Cambria Math" panose="02040503050406030204" pitchFamily="18" charset="0"/>
                            </a:rPr>
                          </m:ctrlPr>
                        </m:sSupPr>
                        <m:e>
                          <m:r>
                            <a:rPr lang="zh-CN" altLang="en-US" sz="1200" i="1">
                              <a:latin typeface="Cambria Math" panose="02040503050406030204" pitchFamily="18" charset="0"/>
                            </a:rPr>
                            <m:t>𝑥</m:t>
                          </m:r>
                        </m:e>
                        <m:sup>
                          <m:r>
                            <m:rPr>
                              <m:sty m:val="p"/>
                            </m:rPr>
                            <a:rPr lang="en-US" altLang="zh-CN" sz="1200" i="1">
                              <a:latin typeface="Cambria Math" panose="02040503050406030204" pitchFamily="18" charset="0"/>
                            </a:rPr>
                            <m:t>E</m:t>
                          </m:r>
                        </m:sup>
                      </m:sSup>
                    </m:oMath>
                  </m:oMathPara>
                </a14:m>
                <a:endParaRPr lang="zh-CN" altLang="en-US" sz="1200" dirty="0"/>
              </a:p>
            </p:txBody>
          </p:sp>
        </mc:Choice>
        <mc:Fallback xmlns="">
          <p:sp>
            <p:nvSpPr>
              <p:cNvPr id="30" name="文本框 29">
                <a:extLst>
                  <a:ext uri="{FF2B5EF4-FFF2-40B4-BE49-F238E27FC236}">
                    <a16:creationId xmlns:a16="http://schemas.microsoft.com/office/drawing/2014/main" id="{1AABCA55-9F72-7713-AD4F-797B2A9FE3BF}"/>
                  </a:ext>
                </a:extLst>
              </p:cNvPr>
              <p:cNvSpPr txBox="1">
                <a:spLocks noRot="1" noChangeAspect="1" noMove="1" noResize="1" noEditPoints="1" noAdjustHandles="1" noChangeArrowheads="1" noChangeShapeType="1" noTextEdit="1"/>
              </p:cNvSpPr>
              <p:nvPr/>
            </p:nvSpPr>
            <p:spPr>
              <a:xfrm>
                <a:off x="3212788" y="1836611"/>
                <a:ext cx="1080120" cy="280333"/>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B698F325-4B58-5D8B-B153-2D24E53A0A31}"/>
                  </a:ext>
                </a:extLst>
              </p:cNvPr>
              <p:cNvSpPr txBox="1"/>
              <p:nvPr/>
            </p:nvSpPr>
            <p:spPr>
              <a:xfrm>
                <a:off x="3218301" y="2263143"/>
                <a:ext cx="1080120" cy="280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1200" i="1" smtClean="0">
                              <a:latin typeface="Cambria Math" panose="02040503050406030204" pitchFamily="18" charset="0"/>
                            </a:rPr>
                          </m:ctrlPr>
                        </m:sSupPr>
                        <m:e>
                          <m:r>
                            <a:rPr lang="zh-CN" altLang="en-US" sz="1200" i="1">
                              <a:latin typeface="Cambria Math" panose="02040503050406030204" pitchFamily="18" charset="0"/>
                            </a:rPr>
                            <m:t>𝑥</m:t>
                          </m:r>
                        </m:e>
                        <m:sup>
                          <m:r>
                            <m:rPr>
                              <m:sty m:val="p"/>
                            </m:rPr>
                            <a:rPr lang="en-US" altLang="zh-CN" sz="1200" i="1">
                              <a:latin typeface="Cambria Math" panose="02040503050406030204" pitchFamily="18" charset="0"/>
                            </a:rPr>
                            <m:t>L</m:t>
                          </m:r>
                        </m:sup>
                      </m:sSup>
                    </m:oMath>
                  </m:oMathPara>
                </a14:m>
                <a:endParaRPr lang="zh-CN" altLang="en-US" sz="1200" dirty="0"/>
              </a:p>
            </p:txBody>
          </p:sp>
        </mc:Choice>
        <mc:Fallback xmlns="">
          <p:sp>
            <p:nvSpPr>
              <p:cNvPr id="31" name="文本框 30">
                <a:extLst>
                  <a:ext uri="{FF2B5EF4-FFF2-40B4-BE49-F238E27FC236}">
                    <a16:creationId xmlns:a16="http://schemas.microsoft.com/office/drawing/2014/main" id="{B698F325-4B58-5D8B-B153-2D24E53A0A31}"/>
                  </a:ext>
                </a:extLst>
              </p:cNvPr>
              <p:cNvSpPr txBox="1">
                <a:spLocks noRot="1" noChangeAspect="1" noMove="1" noResize="1" noEditPoints="1" noAdjustHandles="1" noChangeArrowheads="1" noChangeShapeType="1" noTextEdit="1"/>
              </p:cNvSpPr>
              <p:nvPr/>
            </p:nvSpPr>
            <p:spPr>
              <a:xfrm>
                <a:off x="3218301" y="2263143"/>
                <a:ext cx="1080120" cy="280333"/>
              </a:xfrm>
              <a:prstGeom prst="rect">
                <a:avLst/>
              </a:prstGeom>
              <a:blipFill>
                <a:blip r:embed="rId8"/>
                <a:stretch>
                  <a:fillRect/>
                </a:stretch>
              </a:blipFill>
            </p:spPr>
            <p:txBody>
              <a:bodyPr/>
              <a:lstStyle/>
              <a:p>
                <a:r>
                  <a:rPr lang="zh-CN" altLang="en-US">
                    <a:noFill/>
                  </a:rPr>
                  <a:t> </a:t>
                </a:r>
              </a:p>
            </p:txBody>
          </p:sp>
        </mc:Fallback>
      </mc:AlternateContent>
      <p:pic>
        <p:nvPicPr>
          <p:cNvPr id="32" name="图片 31">
            <a:extLst>
              <a:ext uri="{FF2B5EF4-FFF2-40B4-BE49-F238E27FC236}">
                <a16:creationId xmlns:a16="http://schemas.microsoft.com/office/drawing/2014/main" id="{F40C2DB6-7DB3-3AE2-6E50-EB8D75DD8C91}"/>
              </a:ext>
            </a:extLst>
          </p:cNvPr>
          <p:cNvPicPr>
            <a:picLocks noChangeAspect="1"/>
          </p:cNvPicPr>
          <p:nvPr/>
        </p:nvPicPr>
        <p:blipFill>
          <a:blip r:embed="rId9"/>
          <a:srcRect r="13825"/>
          <a:stretch>
            <a:fillRect/>
          </a:stretch>
        </p:blipFill>
        <p:spPr>
          <a:xfrm>
            <a:off x="3177234" y="2844814"/>
            <a:ext cx="3003396" cy="935058"/>
          </a:xfrm>
          <a:prstGeom prst="rect">
            <a:avLst/>
          </a:prstGeom>
        </p:spPr>
      </p:pic>
      <p:pic>
        <p:nvPicPr>
          <p:cNvPr id="33" name="图片 32">
            <a:extLst>
              <a:ext uri="{FF2B5EF4-FFF2-40B4-BE49-F238E27FC236}">
                <a16:creationId xmlns:a16="http://schemas.microsoft.com/office/drawing/2014/main" id="{3A20BBDA-BF67-A20A-471B-E3A90D01BC35}"/>
              </a:ext>
            </a:extLst>
          </p:cNvPr>
          <p:cNvPicPr>
            <a:picLocks noChangeAspect="1"/>
          </p:cNvPicPr>
          <p:nvPr/>
        </p:nvPicPr>
        <p:blipFill>
          <a:blip r:embed="rId10"/>
          <a:stretch>
            <a:fillRect/>
          </a:stretch>
        </p:blipFill>
        <p:spPr>
          <a:xfrm>
            <a:off x="4064696" y="3898123"/>
            <a:ext cx="1615744" cy="515663"/>
          </a:xfrm>
          <a:prstGeom prst="rect">
            <a:avLst/>
          </a:prstGeom>
        </p:spPr>
      </p:pic>
      <p:pic>
        <p:nvPicPr>
          <p:cNvPr id="34" name="图片 33">
            <a:extLst>
              <a:ext uri="{FF2B5EF4-FFF2-40B4-BE49-F238E27FC236}">
                <a16:creationId xmlns:a16="http://schemas.microsoft.com/office/drawing/2014/main" id="{4D5A0BA4-81E0-86F3-8A1D-2B0B23831F09}"/>
              </a:ext>
            </a:extLst>
          </p:cNvPr>
          <p:cNvPicPr>
            <a:picLocks noChangeAspect="1"/>
          </p:cNvPicPr>
          <p:nvPr/>
        </p:nvPicPr>
        <p:blipFill>
          <a:blip r:embed="rId11"/>
          <a:srcRect b="9871"/>
          <a:stretch>
            <a:fillRect/>
          </a:stretch>
        </p:blipFill>
        <p:spPr>
          <a:xfrm>
            <a:off x="4150871" y="4365789"/>
            <a:ext cx="2082800" cy="331945"/>
          </a:xfrm>
          <a:prstGeom prst="rect">
            <a:avLst/>
          </a:prstGeom>
        </p:spPr>
      </p:pic>
      <p:sp>
        <p:nvSpPr>
          <p:cNvPr id="35" name="文本框 34">
            <a:extLst>
              <a:ext uri="{FF2B5EF4-FFF2-40B4-BE49-F238E27FC236}">
                <a16:creationId xmlns:a16="http://schemas.microsoft.com/office/drawing/2014/main" id="{1177B806-EE4C-E41B-269A-F5FA694B42CD}"/>
              </a:ext>
            </a:extLst>
          </p:cNvPr>
          <p:cNvSpPr txBox="1"/>
          <p:nvPr/>
        </p:nvSpPr>
        <p:spPr>
          <a:xfrm>
            <a:off x="2660831" y="391228"/>
            <a:ext cx="3987070" cy="307777"/>
          </a:xfrm>
          <a:prstGeom prst="rect">
            <a:avLst/>
          </a:prstGeom>
          <a:noFill/>
        </p:spPr>
        <p:txBody>
          <a:bodyPr wrap="square" rtlCol="0">
            <a:spAutoFit/>
          </a:bodyPr>
          <a:lstStyle/>
          <a:p>
            <a:r>
              <a:rPr lang="zh-CN" altLang="en-US" sz="1400" dirty="0"/>
              <a:t>作用：让函数</a:t>
            </a:r>
            <a:r>
              <a:rPr lang="en-US" altLang="zh-CN" sz="1400" dirty="0"/>
              <a:t>f</a:t>
            </a:r>
            <a:r>
              <a:rPr lang="zh-CN" altLang="en-US" sz="1400" dirty="0"/>
              <a:t>训练后平等的对待每一个模态</a:t>
            </a:r>
            <a:r>
              <a:rPr lang="en-US" altLang="zh-CN" sz="1400" dirty="0"/>
              <a:t>x</a:t>
            </a:r>
            <a:endParaRPr lang="zh-CN" altLang="en-US" sz="1400" dirty="0"/>
          </a:p>
        </p:txBody>
      </p:sp>
      <p:pic>
        <p:nvPicPr>
          <p:cNvPr id="36" name="图片 35">
            <a:extLst>
              <a:ext uri="{FF2B5EF4-FFF2-40B4-BE49-F238E27FC236}">
                <a16:creationId xmlns:a16="http://schemas.microsoft.com/office/drawing/2014/main" id="{C25B5E9D-4BBF-589E-9B89-769DF8066CC3}"/>
              </a:ext>
            </a:extLst>
          </p:cNvPr>
          <p:cNvPicPr>
            <a:picLocks noChangeAspect="1"/>
          </p:cNvPicPr>
          <p:nvPr/>
        </p:nvPicPr>
        <p:blipFill>
          <a:blip r:embed="rId12"/>
          <a:stretch>
            <a:fillRect/>
          </a:stretch>
        </p:blipFill>
        <p:spPr>
          <a:xfrm>
            <a:off x="7086690" y="1174595"/>
            <a:ext cx="1981200" cy="381000"/>
          </a:xfrm>
          <a:prstGeom prst="rect">
            <a:avLst/>
          </a:prstGeom>
        </p:spPr>
      </p:pic>
      <p:sp>
        <p:nvSpPr>
          <p:cNvPr id="37" name="文本框 36">
            <a:extLst>
              <a:ext uri="{FF2B5EF4-FFF2-40B4-BE49-F238E27FC236}">
                <a16:creationId xmlns:a16="http://schemas.microsoft.com/office/drawing/2014/main" id="{9D0B06CF-6FDE-CCA1-A189-9212BE989503}"/>
              </a:ext>
            </a:extLst>
          </p:cNvPr>
          <p:cNvSpPr txBox="1"/>
          <p:nvPr/>
        </p:nvSpPr>
        <p:spPr>
          <a:xfrm>
            <a:off x="6308921" y="1512785"/>
            <a:ext cx="2474469" cy="307777"/>
          </a:xfrm>
          <a:prstGeom prst="rect">
            <a:avLst/>
          </a:prstGeom>
          <a:noFill/>
        </p:spPr>
        <p:txBody>
          <a:bodyPr wrap="square" rtlCol="0">
            <a:spAutoFit/>
          </a:bodyPr>
          <a:lstStyle/>
          <a:p>
            <a:r>
              <a:rPr lang="zh-CN" altLang="en-US" sz="1400" dirty="0"/>
              <a:t>难计算，其函数熵上界为</a:t>
            </a:r>
          </a:p>
        </p:txBody>
      </p:sp>
      <p:pic>
        <p:nvPicPr>
          <p:cNvPr id="38" name="图片 37">
            <a:extLst>
              <a:ext uri="{FF2B5EF4-FFF2-40B4-BE49-F238E27FC236}">
                <a16:creationId xmlns:a16="http://schemas.microsoft.com/office/drawing/2014/main" id="{1B1D4583-463A-5A4C-1B64-0DA65E9A9F1F}"/>
              </a:ext>
            </a:extLst>
          </p:cNvPr>
          <p:cNvPicPr>
            <a:picLocks noChangeAspect="1"/>
          </p:cNvPicPr>
          <p:nvPr/>
        </p:nvPicPr>
        <p:blipFill>
          <a:blip r:embed="rId13"/>
          <a:srcRect t="5419" b="7955"/>
          <a:stretch>
            <a:fillRect/>
          </a:stretch>
        </p:blipFill>
        <p:spPr>
          <a:xfrm>
            <a:off x="6506548" y="1896535"/>
            <a:ext cx="2474415" cy="437626"/>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0549FCC-DB9E-0098-876F-8741C821649A}"/>
                  </a:ext>
                </a:extLst>
              </p:cNvPr>
              <p:cNvSpPr txBox="1"/>
              <p:nvPr/>
            </p:nvSpPr>
            <p:spPr>
              <a:xfrm>
                <a:off x="1906094" y="4162309"/>
                <a:ext cx="2082800" cy="5177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smtClean="0">
                          <a:latin typeface="Cambria Math" panose="02040503050406030204" pitchFamily="18" charset="0"/>
                        </a:rPr>
                        <m:t>𝑃</m:t>
                      </m:r>
                      <m:d>
                        <m:dPr>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𝑦</m:t>
                                  </m:r>
                                </m:e>
                              </m:d>
                            </m:e>
                          </m:d>
                          <m:r>
                            <a:rPr lang="zh-CN" altLang="en-US" sz="1200" i="1">
                              <a:latin typeface="Cambria Math" panose="02040503050406030204" pitchFamily="18" charset="0"/>
                            </a:rPr>
                            <m:t>𝑥</m:t>
                          </m:r>
                          <m:sSup>
                            <m:sSupPr>
                              <m:ctrlPr>
                                <a:rPr lang="zh-CN" altLang="en-US" sz="1200" i="1">
                                  <a:latin typeface="Cambria Math" panose="02040503050406030204" pitchFamily="18" charset="0"/>
                                </a:rPr>
                              </m:ctrlPr>
                            </m:sSupPr>
                            <m:e>
                              <m:r>
                                <a:rPr lang="en-US" altLang="zh-CN" sz="1200" i="1">
                                  <a:latin typeface="Cambria Math" panose="02040503050406030204" pitchFamily="18" charset="0"/>
                                </a:rPr>
                                <m:t>,</m:t>
                              </m:r>
                              <m:r>
                                <a:rPr lang="zh-CN" altLang="en-US" sz="1200" i="1">
                                  <a:latin typeface="Cambria Math" panose="02040503050406030204" pitchFamily="18" charset="0"/>
                                </a:rPr>
                                <m:t>𝜃</m:t>
                              </m:r>
                            </m:e>
                            <m:sup/>
                          </m:sSup>
                        </m:e>
                      </m:d>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𝑓</m:t>
                          </m:r>
                          <m:d>
                            <m:dPr>
                              <m:ctrlPr>
                                <a:rPr lang="zh-CN" altLang="en-US" sz="1200" i="1" smtClean="0">
                                  <a:latin typeface="Cambria Math" panose="02040503050406030204" pitchFamily="18" charset="0"/>
                                </a:rPr>
                              </m:ctrlPr>
                            </m:dPr>
                            <m:e>
                              <m:r>
                                <a:rPr lang="zh-CN" altLang="en-US" sz="1200" i="1">
                                  <a:latin typeface="Cambria Math" panose="02040503050406030204" pitchFamily="18" charset="0"/>
                                </a:rPr>
                                <m:t>𝑥</m:t>
                              </m:r>
                            </m:e>
                          </m:d>
                        </m:num>
                        <m:den>
                          <m:nary>
                            <m:naryPr>
                              <m:grow m:val="on"/>
                              <m:subHide m:val="on"/>
                              <m:supHide m:val="on"/>
                              <m:ctrlPr>
                                <a:rPr lang="zh-CN" altLang="en-US" sz="1200" i="1">
                                  <a:latin typeface="Cambria Math" panose="02040503050406030204" pitchFamily="18" charset="0"/>
                                </a:rPr>
                              </m:ctrlPr>
                            </m:naryPr>
                            <m:sub/>
                            <m:sup/>
                            <m:e>
                              <m:r>
                                <a:rPr lang="zh-CN" altLang="en-US" sz="1200" i="1">
                                  <a:latin typeface="Cambria Math" panose="02040503050406030204" pitchFamily="18" charset="0"/>
                                </a:rPr>
                                <m:t>𝑓</m:t>
                              </m:r>
                            </m:e>
                          </m:nary>
                          <m:d>
                            <m:dPr>
                              <m:ctrlPr>
                                <a:rPr lang="zh-CN" altLang="en-US" sz="1200" i="1">
                                  <a:latin typeface="Cambria Math" panose="02040503050406030204" pitchFamily="18" charset="0"/>
                                </a:rPr>
                              </m:ctrlPr>
                            </m:dPr>
                            <m:e>
                              <m:r>
                                <a:rPr lang="zh-CN" altLang="en-US" sz="1200" i="1">
                                  <a:latin typeface="Cambria Math" panose="02040503050406030204" pitchFamily="18" charset="0"/>
                                </a:rPr>
                                <m:t>𝑥</m:t>
                              </m:r>
                            </m:e>
                          </m:d>
                          <m:r>
                            <a:rPr lang="zh-CN" altLang="en-US" sz="1200" i="1">
                              <a:latin typeface="Cambria Math" panose="02040503050406030204" pitchFamily="18" charset="0"/>
                            </a:rPr>
                            <m:t>𝑑</m:t>
                          </m:r>
                          <m:r>
                            <a:rPr lang="zh-CN" altLang="en-US" sz="1200" i="1" smtClean="0">
                              <a:latin typeface="Cambria Math" panose="02040503050406030204" pitchFamily="18" charset="0"/>
                            </a:rPr>
                            <m:t>𝜇</m:t>
                          </m:r>
                          <m:d>
                            <m:dPr>
                              <m:ctrlPr>
                                <a:rPr lang="zh-CN" altLang="en-US" sz="1200" i="1">
                                  <a:latin typeface="Cambria Math" panose="02040503050406030204" pitchFamily="18" charset="0"/>
                                </a:rPr>
                              </m:ctrlPr>
                            </m:dPr>
                            <m:e>
                              <m:r>
                                <a:rPr lang="zh-CN" altLang="en-US" sz="1200" i="1">
                                  <a:latin typeface="Cambria Math" panose="02040503050406030204" pitchFamily="18" charset="0"/>
                                </a:rPr>
                                <m:t>𝑥</m:t>
                              </m:r>
                            </m:e>
                          </m:d>
                        </m:den>
                      </m:f>
                    </m:oMath>
                  </m:oMathPara>
                </a14:m>
                <a:endParaRPr lang="zh-CN" altLang="en-US" dirty="0"/>
              </a:p>
            </p:txBody>
          </p:sp>
        </mc:Choice>
        <mc:Fallback xmlns="">
          <p:sp>
            <p:nvSpPr>
              <p:cNvPr id="15" name="文本框 14">
                <a:extLst>
                  <a:ext uri="{FF2B5EF4-FFF2-40B4-BE49-F238E27FC236}">
                    <a16:creationId xmlns:a16="http://schemas.microsoft.com/office/drawing/2014/main" id="{00549FCC-DB9E-0098-876F-8741C821649A}"/>
                  </a:ext>
                </a:extLst>
              </p:cNvPr>
              <p:cNvSpPr txBox="1">
                <a:spLocks noRot="1" noChangeAspect="1" noMove="1" noResize="1" noEditPoints="1" noAdjustHandles="1" noChangeArrowheads="1" noChangeShapeType="1" noTextEdit="1"/>
              </p:cNvSpPr>
              <p:nvPr/>
            </p:nvSpPr>
            <p:spPr>
              <a:xfrm>
                <a:off x="1906094" y="4162309"/>
                <a:ext cx="2082800" cy="517770"/>
              </a:xfrm>
              <a:prstGeom prst="rect">
                <a:avLst/>
              </a:prstGeom>
              <a:blipFill>
                <a:blip r:embed="rId14"/>
                <a:stretch>
                  <a:fillRect t="-52381" b="-95238"/>
                </a:stretch>
              </a:blipFill>
            </p:spPr>
            <p:txBody>
              <a:bodyPr/>
              <a:lstStyle/>
              <a:p>
                <a:r>
                  <a:rPr lang="zh-CN" altLang="en-US">
                    <a:noFill/>
                  </a:rPr>
                  <a:t> </a:t>
                </a:r>
              </a:p>
            </p:txBody>
          </p:sp>
        </mc:Fallback>
      </mc:AlternateContent>
      <p:sp>
        <p:nvSpPr>
          <p:cNvPr id="24" name="上弧形箭头 23">
            <a:extLst>
              <a:ext uri="{FF2B5EF4-FFF2-40B4-BE49-F238E27FC236}">
                <a16:creationId xmlns:a16="http://schemas.microsoft.com/office/drawing/2014/main" id="{16ADAC04-CFAC-C758-9A4B-431171FCDF1F}"/>
              </a:ext>
            </a:extLst>
          </p:cNvPr>
          <p:cNvSpPr/>
          <p:nvPr/>
        </p:nvSpPr>
        <p:spPr>
          <a:xfrm>
            <a:off x="2093601" y="3798331"/>
            <a:ext cx="1859828" cy="398073"/>
          </a:xfrm>
          <a:prstGeom prst="curvedUpArrow">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9" name="左大括号 38">
            <a:extLst>
              <a:ext uri="{FF2B5EF4-FFF2-40B4-BE49-F238E27FC236}">
                <a16:creationId xmlns:a16="http://schemas.microsoft.com/office/drawing/2014/main" id="{7F996DD1-6CD7-4857-736C-75A3072DBF30}"/>
              </a:ext>
            </a:extLst>
          </p:cNvPr>
          <p:cNvSpPr/>
          <p:nvPr/>
        </p:nvSpPr>
        <p:spPr>
          <a:xfrm>
            <a:off x="3923928" y="4056595"/>
            <a:ext cx="207290" cy="6309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43" name="直线连接符 42">
            <a:extLst>
              <a:ext uri="{FF2B5EF4-FFF2-40B4-BE49-F238E27FC236}">
                <a16:creationId xmlns:a16="http://schemas.microsoft.com/office/drawing/2014/main" id="{DB1C5065-3487-8061-038C-1346A5385989}"/>
              </a:ext>
            </a:extLst>
          </p:cNvPr>
          <p:cNvCxnSpPr>
            <a:cxnSpLocks/>
          </p:cNvCxnSpPr>
          <p:nvPr/>
        </p:nvCxnSpPr>
        <p:spPr>
          <a:xfrm>
            <a:off x="6300192" y="0"/>
            <a:ext cx="8729" cy="51435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7907C771-8587-5714-4C35-555CFC2DFC02}"/>
              </a:ext>
            </a:extLst>
          </p:cNvPr>
          <p:cNvSpPr txBox="1"/>
          <p:nvPr/>
        </p:nvSpPr>
        <p:spPr>
          <a:xfrm>
            <a:off x="6314413" y="1167526"/>
            <a:ext cx="2474469" cy="307777"/>
          </a:xfrm>
          <a:prstGeom prst="rect">
            <a:avLst/>
          </a:prstGeom>
          <a:noFill/>
        </p:spPr>
        <p:txBody>
          <a:bodyPr wrap="square" rtlCol="0">
            <a:spAutoFit/>
          </a:bodyPr>
          <a:lstStyle/>
          <a:p>
            <a:r>
              <a:rPr lang="zh-CN" altLang="en-US" sz="1400" dirty="0"/>
              <a:t>函数熵中</a:t>
            </a:r>
          </a:p>
        </p:txBody>
      </p:sp>
      <p:sp>
        <p:nvSpPr>
          <p:cNvPr id="12" name="文本框 11">
            <a:extLst>
              <a:ext uri="{FF2B5EF4-FFF2-40B4-BE49-F238E27FC236}">
                <a16:creationId xmlns:a16="http://schemas.microsoft.com/office/drawing/2014/main" id="{C74AE944-DF43-E3CD-7468-122C29F3E8BA}"/>
              </a:ext>
            </a:extLst>
          </p:cNvPr>
          <p:cNvSpPr txBox="1"/>
          <p:nvPr/>
        </p:nvSpPr>
        <p:spPr>
          <a:xfrm>
            <a:off x="6314413" y="2469294"/>
            <a:ext cx="2474469" cy="307777"/>
          </a:xfrm>
          <a:prstGeom prst="rect">
            <a:avLst/>
          </a:prstGeom>
          <a:noFill/>
        </p:spPr>
        <p:txBody>
          <a:bodyPr wrap="square" rtlCol="0">
            <a:spAutoFit/>
          </a:bodyPr>
          <a:lstStyle/>
          <a:p>
            <a:r>
              <a:rPr lang="zh-CN" altLang="en-US" sz="1400" dirty="0"/>
              <a:t>上界推导：</a:t>
            </a:r>
          </a:p>
        </p:txBody>
      </p:sp>
      <mc:AlternateContent xmlns:mc="http://schemas.openxmlformats.org/markup-compatibility/2006">
        <mc:Choice xmlns:a14="http://schemas.microsoft.com/office/drawing/2010/main" Requires="a14">
          <p:sp>
            <p:nvSpPr>
              <p:cNvPr id="41" name="文本框 40">
                <a:extLst>
                  <a:ext uri="{FF2B5EF4-FFF2-40B4-BE49-F238E27FC236}">
                    <a16:creationId xmlns:a16="http://schemas.microsoft.com/office/drawing/2014/main" id="{04114438-AB03-C48B-E782-7D69188DB884}"/>
                  </a:ext>
                </a:extLst>
              </p:cNvPr>
              <p:cNvSpPr txBox="1"/>
              <p:nvPr/>
            </p:nvSpPr>
            <p:spPr>
              <a:xfrm>
                <a:off x="6304556" y="2687467"/>
                <a:ext cx="2947964" cy="315214"/>
              </a:xfrm>
              <a:prstGeom prst="rect">
                <a:avLst/>
              </a:prstGeom>
              <a:noFill/>
            </p:spPr>
            <p:txBody>
              <a:bodyPr wrap="square">
                <a:spAutoFit/>
              </a:bodyPr>
              <a:lstStyle/>
              <a:p>
                <a:r>
                  <a:rPr lang="en-US" altLang="zh-CN" sz="800" dirty="0">
                    <a:latin typeface="Times New Roman" panose="02020603050405020304" pitchFamily="18" charset="0"/>
                    <a:cs typeface="Times New Roman" panose="02020603050405020304" pitchFamily="18" charset="0"/>
                  </a:rPr>
                  <a:t>log–Sobolev</a:t>
                </a:r>
                <a:r>
                  <a:rPr lang="zh-CN" altLang="en-US" sz="800" dirty="0">
                    <a:latin typeface="Times New Roman" panose="02020603050405020304" pitchFamily="18" charset="0"/>
                    <a:cs typeface="Times New Roman" panose="02020603050405020304" pitchFamily="18" charset="0"/>
                  </a:rPr>
                  <a:t>不等式</a:t>
                </a:r>
                <a:r>
                  <a:rPr lang="zh-CN" altLang="en-US" sz="12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en-US" sz="1200" dirty="0" smtClean="0">
                            <a:latin typeface="Cambria Math" panose="02040503050406030204" pitchFamily="18" charset="0"/>
                          </a:rPr>
                        </m:ctrlPr>
                      </m:sSubPr>
                      <m:e>
                        <m:r>
                          <m:rPr>
                            <m:sty m:val="p"/>
                          </m:rPr>
                          <a:rPr lang="zh-CN" altLang="en-US" sz="1200" dirty="0">
                            <a:latin typeface="Cambria Math" panose="02040503050406030204" pitchFamily="18" charset="0"/>
                          </a:rPr>
                          <m:t>E</m:t>
                        </m:r>
                        <m:r>
                          <m:rPr>
                            <m:sty m:val="p"/>
                          </m:rPr>
                          <a:rPr lang="zh-CN" altLang="en-US" sz="1200" i="0" dirty="0">
                            <a:latin typeface="Cambria Math" panose="02040503050406030204" pitchFamily="18" charset="0"/>
                          </a:rPr>
                          <m:t>nt</m:t>
                        </m:r>
                      </m:e>
                      <m:sub>
                        <m:r>
                          <a:rPr lang="zh-CN" altLang="en-US" sz="1200" i="1" dirty="0">
                            <a:latin typeface="Cambria Math" panose="02040503050406030204" pitchFamily="18" charset="0"/>
                          </a:rPr>
                          <m:t>𝛾</m:t>
                        </m:r>
                      </m:sub>
                    </m:sSub>
                    <m:d>
                      <m:dPr>
                        <m:ctrlPr>
                          <a:rPr lang="zh-CN" altLang="en-US" sz="1200" i="1" dirty="0">
                            <a:latin typeface="Cambria Math" panose="02040503050406030204" pitchFamily="18" charset="0"/>
                          </a:rPr>
                        </m:ctrlPr>
                      </m:dPr>
                      <m:e>
                        <m:sSup>
                          <m:sSupPr>
                            <m:ctrlPr>
                              <a:rPr lang="zh-CN" altLang="en-US" sz="1200" i="1" dirty="0">
                                <a:latin typeface="Cambria Math" panose="02040503050406030204" pitchFamily="18" charset="0"/>
                              </a:rPr>
                            </m:ctrlPr>
                          </m:sSupPr>
                          <m:e>
                            <m:r>
                              <a:rPr lang="zh-CN" altLang="en-US" sz="1200" i="1" dirty="0">
                                <a:latin typeface="Cambria Math" panose="02040503050406030204" pitchFamily="18" charset="0"/>
                              </a:rPr>
                              <m:t>𝑔</m:t>
                            </m:r>
                          </m:e>
                          <m:sup>
                            <m:r>
                              <a:rPr lang="zh-CN" altLang="en-US" sz="1200" i="0" dirty="0">
                                <a:latin typeface="Cambria Math" panose="02040503050406030204" pitchFamily="18" charset="0"/>
                              </a:rPr>
                              <m:t>2</m:t>
                            </m:r>
                          </m:sup>
                        </m:sSup>
                      </m:e>
                    </m:d>
                    <m:r>
                      <a:rPr lang="zh-CN" altLang="en-US" sz="1200" i="0" dirty="0">
                        <a:latin typeface="Cambria Math" panose="02040503050406030204" pitchFamily="18" charset="0"/>
                      </a:rPr>
                      <m:t>≤2</m:t>
                    </m:r>
                    <m:nary>
                      <m:naryPr>
                        <m:grow m:val="on"/>
                        <m:subHide m:val="on"/>
                        <m:supHide m:val="on"/>
                        <m:ctrlPr>
                          <a:rPr lang="zh-CN" altLang="en-US" sz="1200" i="1" dirty="0">
                            <a:latin typeface="Cambria Math" panose="02040503050406030204" pitchFamily="18" charset="0"/>
                          </a:rPr>
                        </m:ctrlPr>
                      </m:naryPr>
                      <m:sub/>
                      <m:sup/>
                      <m:e>
                        <m:r>
                          <a:rPr lang="zh-CN" altLang="en-US" sz="1200" i="0" dirty="0">
                            <a:latin typeface="Cambria Math" panose="02040503050406030204" pitchFamily="18" charset="0"/>
                          </a:rPr>
                          <m:t>∥</m:t>
                        </m:r>
                      </m:e>
                    </m:nary>
                    <m:r>
                      <m:rPr>
                        <m:sty m:val="p"/>
                      </m:rPr>
                      <a:rPr lang="zh-CN" altLang="en-US" sz="1200" i="0" dirty="0">
                        <a:latin typeface="Cambria Math" panose="02040503050406030204" pitchFamily="18" charset="0"/>
                      </a:rPr>
                      <m:t>∇</m:t>
                    </m:r>
                    <m:r>
                      <a:rPr lang="zh-CN" altLang="en-US" sz="1200" i="1" dirty="0">
                        <a:latin typeface="Cambria Math" panose="02040503050406030204" pitchFamily="18" charset="0"/>
                      </a:rPr>
                      <m:t>𝑔</m:t>
                    </m:r>
                    <m:sSup>
                      <m:sSupPr>
                        <m:ctrlPr>
                          <a:rPr lang="zh-CN" altLang="en-US" sz="1200" i="1" dirty="0">
                            <a:latin typeface="Cambria Math" panose="02040503050406030204" pitchFamily="18" charset="0"/>
                          </a:rPr>
                        </m:ctrlPr>
                      </m:sSupPr>
                      <m:e>
                        <m:r>
                          <a:rPr lang="zh-CN" altLang="en-US" sz="1200" i="0" dirty="0">
                            <a:latin typeface="Cambria Math" panose="02040503050406030204" pitchFamily="18" charset="0"/>
                          </a:rPr>
                          <m:t>∥</m:t>
                        </m:r>
                      </m:e>
                      <m:sup>
                        <m:r>
                          <a:rPr lang="zh-CN" altLang="en-US" sz="1200" i="0" dirty="0">
                            <a:latin typeface="Cambria Math" panose="02040503050406030204" pitchFamily="18" charset="0"/>
                          </a:rPr>
                          <m:t>2</m:t>
                        </m:r>
                      </m:sup>
                    </m:sSup>
                    <m:r>
                      <a:rPr lang="zh-CN" altLang="en-US" sz="1200" i="1" dirty="0">
                        <a:latin typeface="Cambria Math" panose="02040503050406030204" pitchFamily="18" charset="0"/>
                      </a:rPr>
                      <m:t>𝑑</m:t>
                    </m:r>
                    <m:r>
                      <a:rPr lang="zh-CN" altLang="en-US" sz="1200" i="1" dirty="0">
                        <a:latin typeface="Cambria Math" panose="02040503050406030204" pitchFamily="18" charset="0"/>
                      </a:rPr>
                      <m:t>𝛾</m:t>
                    </m:r>
                  </m:oMath>
                </a14:m>
                <a:endParaRPr lang="zh-CN" altLang="en-US" sz="1200" dirty="0">
                  <a:latin typeface="Times New Roman" panose="02020603050405020304" pitchFamily="18" charset="0"/>
                  <a:cs typeface="Times New Roman" panose="02020603050405020304" pitchFamily="18" charset="0"/>
                </a:endParaRPr>
              </a:p>
            </p:txBody>
          </p:sp>
        </mc:Choice>
        <mc:Fallback>
          <p:sp>
            <p:nvSpPr>
              <p:cNvPr id="41" name="文本框 40">
                <a:extLst>
                  <a:ext uri="{FF2B5EF4-FFF2-40B4-BE49-F238E27FC236}">
                    <a16:creationId xmlns:a16="http://schemas.microsoft.com/office/drawing/2014/main" id="{04114438-AB03-C48B-E782-7D69188DB884}"/>
                  </a:ext>
                </a:extLst>
              </p:cNvPr>
              <p:cNvSpPr txBox="1">
                <a:spLocks noRot="1" noChangeAspect="1" noMove="1" noResize="1" noEditPoints="1" noAdjustHandles="1" noChangeArrowheads="1" noChangeShapeType="1" noTextEdit="1"/>
              </p:cNvSpPr>
              <p:nvPr/>
            </p:nvSpPr>
            <p:spPr>
              <a:xfrm>
                <a:off x="6304556" y="2687467"/>
                <a:ext cx="2947964" cy="315214"/>
              </a:xfrm>
              <a:prstGeom prst="rect">
                <a:avLst/>
              </a:prstGeom>
              <a:blipFill>
                <a:blip r:embed="rId15"/>
                <a:stretch>
                  <a:fillRect t="-103846" b="-16153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2" name="文本框 41">
                <a:extLst>
                  <a:ext uri="{FF2B5EF4-FFF2-40B4-BE49-F238E27FC236}">
                    <a16:creationId xmlns:a16="http://schemas.microsoft.com/office/drawing/2014/main" id="{0C1D6749-9B12-E7E6-2AC6-812B916674D4}"/>
                  </a:ext>
                </a:extLst>
              </p:cNvPr>
              <p:cNvSpPr txBox="1"/>
              <p:nvPr/>
            </p:nvSpPr>
            <p:spPr>
              <a:xfrm>
                <a:off x="7206604" y="3086573"/>
                <a:ext cx="912801" cy="315984"/>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令</a:t>
                </a:r>
                <a14:m>
                  <m:oMath xmlns:m="http://schemas.openxmlformats.org/officeDocument/2006/math">
                    <m:r>
                      <a:rPr lang="zh-CN" altLang="en-US" sz="1200" i="1" dirty="0" smtClean="0">
                        <a:latin typeface="Cambria Math" panose="02040503050406030204" pitchFamily="18" charset="0"/>
                      </a:rPr>
                      <m:t>𝑔</m:t>
                    </m:r>
                    <m:r>
                      <a:rPr lang="zh-CN" altLang="en-US" sz="1200" i="0" dirty="0">
                        <a:latin typeface="Cambria Math" panose="02040503050406030204" pitchFamily="18" charset="0"/>
                      </a:rPr>
                      <m:t>=</m:t>
                    </m:r>
                    <m:rad>
                      <m:radPr>
                        <m:degHide m:val="on"/>
                        <m:ctrlPr>
                          <a:rPr lang="zh-CN" altLang="en-US" sz="1200" i="1" dirty="0">
                            <a:latin typeface="Cambria Math" panose="02040503050406030204" pitchFamily="18" charset="0"/>
                          </a:rPr>
                        </m:ctrlPr>
                      </m:radPr>
                      <m:deg/>
                      <m:e>
                        <m:r>
                          <a:rPr lang="zh-CN" altLang="en-US" sz="1200" i="1" dirty="0">
                            <a:latin typeface="Cambria Math" panose="02040503050406030204" pitchFamily="18" charset="0"/>
                          </a:rPr>
                          <m:t>𝑓</m:t>
                        </m:r>
                      </m:e>
                    </m:rad>
                  </m:oMath>
                </a14:m>
                <a:endParaRPr lang="zh-CN" altLang="en-US" sz="1200" dirty="0">
                  <a:latin typeface="Times New Roman" panose="02020603050405020304" pitchFamily="18" charset="0"/>
                  <a:cs typeface="Times New Roman" panose="02020603050405020304" pitchFamily="18" charset="0"/>
                </a:endParaRPr>
              </a:p>
            </p:txBody>
          </p:sp>
        </mc:Choice>
        <mc:Fallback>
          <p:sp>
            <p:nvSpPr>
              <p:cNvPr id="42" name="文本框 41">
                <a:extLst>
                  <a:ext uri="{FF2B5EF4-FFF2-40B4-BE49-F238E27FC236}">
                    <a16:creationId xmlns:a16="http://schemas.microsoft.com/office/drawing/2014/main" id="{0C1D6749-9B12-E7E6-2AC6-812B916674D4}"/>
                  </a:ext>
                </a:extLst>
              </p:cNvPr>
              <p:cNvSpPr txBox="1">
                <a:spLocks noRot="1" noChangeAspect="1" noMove="1" noResize="1" noEditPoints="1" noAdjustHandles="1" noChangeArrowheads="1" noChangeShapeType="1" noTextEdit="1"/>
              </p:cNvSpPr>
              <p:nvPr/>
            </p:nvSpPr>
            <p:spPr>
              <a:xfrm>
                <a:off x="7206604" y="3086573"/>
                <a:ext cx="912801" cy="315984"/>
              </a:xfrm>
              <a:prstGeom prst="rect">
                <a:avLst/>
              </a:prstGeom>
              <a:blipFill>
                <a:blip r:embed="rId16"/>
                <a:stretch>
                  <a:fillRect b="-7692"/>
                </a:stretch>
              </a:blipFill>
            </p:spPr>
            <p:txBody>
              <a:bodyPr/>
              <a:lstStyle/>
              <a:p>
                <a:r>
                  <a:rPr lang="zh-CN" altLang="en-US">
                    <a:noFill/>
                  </a:rPr>
                  <a:t> </a:t>
                </a:r>
              </a:p>
            </p:txBody>
          </p:sp>
        </mc:Fallback>
      </mc:AlternateContent>
      <p:pic>
        <p:nvPicPr>
          <p:cNvPr id="52" name="图片 51" descr="图示, 文本, 示意图&#10;&#10;AI 生成的内容可能不正确。">
            <a:extLst>
              <a:ext uri="{FF2B5EF4-FFF2-40B4-BE49-F238E27FC236}">
                <a16:creationId xmlns:a16="http://schemas.microsoft.com/office/drawing/2014/main" id="{3973ABE6-C8DC-015D-396A-2DF45F4CA02D}"/>
              </a:ext>
            </a:extLst>
          </p:cNvPr>
          <p:cNvPicPr>
            <a:picLocks noChangeAspect="1"/>
          </p:cNvPicPr>
          <p:nvPr/>
        </p:nvPicPr>
        <p:blipFill>
          <a:blip r:embed="rId17"/>
          <a:stretch>
            <a:fillRect/>
          </a:stretch>
        </p:blipFill>
        <p:spPr>
          <a:xfrm>
            <a:off x="6444568" y="3731338"/>
            <a:ext cx="2553467" cy="404818"/>
          </a:xfrm>
          <a:prstGeom prst="rect">
            <a:avLst/>
          </a:prstGeom>
        </p:spPr>
      </p:pic>
      <p:pic>
        <p:nvPicPr>
          <p:cNvPr id="54" name="图片 53" descr="图示&#10;&#10;AI 生成的内容可能不正确。">
            <a:extLst>
              <a:ext uri="{FF2B5EF4-FFF2-40B4-BE49-F238E27FC236}">
                <a16:creationId xmlns:a16="http://schemas.microsoft.com/office/drawing/2014/main" id="{8EAC4F72-57C6-2942-F9CD-55C2B2F178C0}"/>
              </a:ext>
            </a:extLst>
          </p:cNvPr>
          <p:cNvPicPr>
            <a:picLocks noChangeAspect="1"/>
          </p:cNvPicPr>
          <p:nvPr/>
        </p:nvPicPr>
        <p:blipFill>
          <a:blip r:embed="rId18"/>
          <a:stretch>
            <a:fillRect/>
          </a:stretch>
        </p:blipFill>
        <p:spPr>
          <a:xfrm>
            <a:off x="7009778" y="3401363"/>
            <a:ext cx="1245032" cy="315984"/>
          </a:xfrm>
          <a:prstGeom prst="rect">
            <a:avLst/>
          </a:prstGeom>
        </p:spPr>
      </p:pic>
      <p:sp>
        <p:nvSpPr>
          <p:cNvPr id="55" name="文本框 54">
            <a:extLst>
              <a:ext uri="{FF2B5EF4-FFF2-40B4-BE49-F238E27FC236}">
                <a16:creationId xmlns:a16="http://schemas.microsoft.com/office/drawing/2014/main" id="{3BF46F2C-50BB-0015-082C-77CC149FD085}"/>
              </a:ext>
            </a:extLst>
          </p:cNvPr>
          <p:cNvSpPr txBox="1"/>
          <p:nvPr/>
        </p:nvSpPr>
        <p:spPr>
          <a:xfrm>
            <a:off x="7360" y="3361951"/>
            <a:ext cx="3286005" cy="307777"/>
          </a:xfrm>
          <a:prstGeom prst="rect">
            <a:avLst/>
          </a:prstGeom>
          <a:noFill/>
        </p:spPr>
        <p:txBody>
          <a:bodyPr wrap="square" rtlCol="0">
            <a:spAutoFit/>
          </a:bodyPr>
          <a:lstStyle/>
          <a:p>
            <a:r>
              <a:rPr lang="zh-CN" altLang="en-US" sz="1400" dirty="0"/>
              <a:t>信息熵：消除不确定性所需的信息量</a:t>
            </a:r>
          </a:p>
        </p:txBody>
      </p:sp>
    </p:spTree>
    <p:extLst>
      <p:ext uri="{BB962C8B-B14F-4D97-AF65-F5344CB8AC3E}">
        <p14:creationId xmlns:p14="http://schemas.microsoft.com/office/powerpoint/2010/main" val="64921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BA67-C636-8445-2196-3EA5BA3BE750}"/>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F013FCA8-D3B3-9BDF-6580-C33B7938F4B3}"/>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87434450-F4D5-D4B4-C98C-4343E11FDD67}"/>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CF113F01-16C1-7AD8-A021-387FF9F91EE5}"/>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7767DB1C-DA56-483F-22C7-96C440200CFF}"/>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85832DDD-D29A-5F93-3E36-FB3FF3DA8D99}"/>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FE1536C9-A3F1-7F30-EE44-34F08E50812B}"/>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FFB19091-9F6F-1E88-8096-68034DA17BE5}"/>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A7CE100-9219-0902-9A55-738D4EB36AF8}"/>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8493CF8E-6AEE-CC84-5D63-4C081E100E10}"/>
                </a:ext>
              </a:extLst>
            </p:cNvPr>
            <p:cNvSpPr txBox="1"/>
            <p:nvPr/>
          </p:nvSpPr>
          <p:spPr>
            <a:xfrm>
              <a:off x="-47903" y="102535"/>
              <a:ext cx="2016224" cy="40011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DD296DDF-0D28-A857-5613-AACB5CC6E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2" name="图片 11">
            <a:extLst>
              <a:ext uri="{FF2B5EF4-FFF2-40B4-BE49-F238E27FC236}">
                <a16:creationId xmlns:a16="http://schemas.microsoft.com/office/drawing/2014/main" id="{E603E1C9-3757-1940-553A-7D56D1DA2F80}"/>
              </a:ext>
            </a:extLst>
          </p:cNvPr>
          <p:cNvPicPr>
            <a:picLocks noChangeAspect="1"/>
          </p:cNvPicPr>
          <p:nvPr/>
        </p:nvPicPr>
        <p:blipFill>
          <a:blip r:embed="rId4"/>
          <a:srcRect t="5419" b="7955"/>
          <a:stretch>
            <a:fillRect/>
          </a:stretch>
        </p:blipFill>
        <p:spPr>
          <a:xfrm>
            <a:off x="4860032" y="726091"/>
            <a:ext cx="3048000" cy="539071"/>
          </a:xfrm>
          <a:prstGeom prst="rect">
            <a:avLst/>
          </a:prstGeom>
        </p:spPr>
      </p:pic>
      <p:pic>
        <p:nvPicPr>
          <p:cNvPr id="14" name="图片 13">
            <a:extLst>
              <a:ext uri="{FF2B5EF4-FFF2-40B4-BE49-F238E27FC236}">
                <a16:creationId xmlns:a16="http://schemas.microsoft.com/office/drawing/2014/main" id="{4FE9237A-94D3-A111-ED4D-B627FFF57B75}"/>
              </a:ext>
            </a:extLst>
          </p:cNvPr>
          <p:cNvPicPr>
            <a:picLocks/>
          </p:cNvPicPr>
          <p:nvPr/>
        </p:nvPicPr>
        <p:blipFill>
          <a:blip r:embed="rId5"/>
          <a:srcRect t="11868" b="29554"/>
          <a:stretch>
            <a:fillRect/>
          </a:stretch>
        </p:blipFill>
        <p:spPr>
          <a:xfrm>
            <a:off x="4280182" y="1835909"/>
            <a:ext cx="4749800" cy="595156"/>
          </a:xfrm>
          <a:prstGeom prst="rect">
            <a:avLst/>
          </a:prstGeom>
        </p:spPr>
      </p:pic>
      <p:pic>
        <p:nvPicPr>
          <p:cNvPr id="15" name="图片 14">
            <a:extLst>
              <a:ext uri="{FF2B5EF4-FFF2-40B4-BE49-F238E27FC236}">
                <a16:creationId xmlns:a16="http://schemas.microsoft.com/office/drawing/2014/main" id="{B5F344C7-0160-F839-8215-A4AE6BD0D051}"/>
              </a:ext>
            </a:extLst>
          </p:cNvPr>
          <p:cNvPicPr>
            <a:picLocks noChangeAspect="1"/>
          </p:cNvPicPr>
          <p:nvPr/>
        </p:nvPicPr>
        <p:blipFill>
          <a:blip r:embed="rId6"/>
          <a:stretch>
            <a:fillRect/>
          </a:stretch>
        </p:blipFill>
        <p:spPr>
          <a:xfrm>
            <a:off x="4293246" y="3052838"/>
            <a:ext cx="4483100" cy="825500"/>
          </a:xfrm>
          <a:prstGeom prst="rect">
            <a:avLst/>
          </a:prstGeom>
        </p:spPr>
      </p:pic>
      <p:pic>
        <p:nvPicPr>
          <p:cNvPr id="24" name="图片 23">
            <a:extLst>
              <a:ext uri="{FF2B5EF4-FFF2-40B4-BE49-F238E27FC236}">
                <a16:creationId xmlns:a16="http://schemas.microsoft.com/office/drawing/2014/main" id="{1D17C99C-3C57-A3B7-7371-01CDF70C92BB}"/>
              </a:ext>
            </a:extLst>
          </p:cNvPr>
          <p:cNvPicPr>
            <a:picLocks/>
          </p:cNvPicPr>
          <p:nvPr/>
        </p:nvPicPr>
        <p:blipFill>
          <a:blip r:embed="rId7"/>
          <a:srcRect b="30140"/>
          <a:stretch>
            <a:fillRect/>
          </a:stretch>
        </p:blipFill>
        <p:spPr>
          <a:xfrm>
            <a:off x="4139952" y="4221888"/>
            <a:ext cx="4965700" cy="745266"/>
          </a:xfrm>
          <a:prstGeom prst="rect">
            <a:avLst/>
          </a:prstGeom>
        </p:spPr>
      </p:pic>
      <p:pic>
        <p:nvPicPr>
          <p:cNvPr id="33" name="图片 32">
            <a:extLst>
              <a:ext uri="{FF2B5EF4-FFF2-40B4-BE49-F238E27FC236}">
                <a16:creationId xmlns:a16="http://schemas.microsoft.com/office/drawing/2014/main" id="{6CA52F38-B7DB-6752-CACF-F9952B5A665E}"/>
              </a:ext>
            </a:extLst>
          </p:cNvPr>
          <p:cNvPicPr>
            <a:picLocks noChangeAspect="1"/>
          </p:cNvPicPr>
          <p:nvPr/>
        </p:nvPicPr>
        <p:blipFill>
          <a:blip r:embed="rId8"/>
          <a:stretch>
            <a:fillRect/>
          </a:stretch>
        </p:blipFill>
        <p:spPr>
          <a:xfrm>
            <a:off x="362671" y="3187450"/>
            <a:ext cx="1485900" cy="342900"/>
          </a:xfrm>
          <a:prstGeom prst="rect">
            <a:avLst/>
          </a:prstGeom>
        </p:spPr>
      </p:pic>
      <p:pic>
        <p:nvPicPr>
          <p:cNvPr id="34" name="图片 33">
            <a:extLst>
              <a:ext uri="{FF2B5EF4-FFF2-40B4-BE49-F238E27FC236}">
                <a16:creationId xmlns:a16="http://schemas.microsoft.com/office/drawing/2014/main" id="{44961705-C307-6460-2F11-F3DF4AE92E53}"/>
              </a:ext>
            </a:extLst>
          </p:cNvPr>
          <p:cNvPicPr>
            <a:picLocks noChangeAspect="1"/>
          </p:cNvPicPr>
          <p:nvPr/>
        </p:nvPicPr>
        <p:blipFill>
          <a:blip r:embed="rId9"/>
          <a:stretch>
            <a:fillRect/>
          </a:stretch>
        </p:blipFill>
        <p:spPr>
          <a:xfrm>
            <a:off x="194364" y="3723878"/>
            <a:ext cx="1905000" cy="381000"/>
          </a:xfrm>
          <a:prstGeom prst="rect">
            <a:avLst/>
          </a:prstGeom>
        </p:spPr>
      </p:pic>
      <p:pic>
        <p:nvPicPr>
          <p:cNvPr id="35" name="图片 34">
            <a:extLst>
              <a:ext uri="{FF2B5EF4-FFF2-40B4-BE49-F238E27FC236}">
                <a16:creationId xmlns:a16="http://schemas.microsoft.com/office/drawing/2014/main" id="{B55993F6-7280-1993-B52C-AE03369D794A}"/>
              </a:ext>
            </a:extLst>
          </p:cNvPr>
          <p:cNvPicPr>
            <a:picLocks noChangeAspect="1"/>
          </p:cNvPicPr>
          <p:nvPr/>
        </p:nvPicPr>
        <p:blipFill>
          <a:blip r:embed="rId10"/>
          <a:stretch>
            <a:fillRect/>
          </a:stretch>
        </p:blipFill>
        <p:spPr>
          <a:xfrm>
            <a:off x="75378" y="634749"/>
            <a:ext cx="4152629" cy="2590717"/>
          </a:xfrm>
          <a:prstGeom prst="rect">
            <a:avLst/>
          </a:prstGeom>
        </p:spPr>
      </p:pic>
      <p:sp>
        <p:nvSpPr>
          <p:cNvPr id="11" name="文本框 10">
            <a:extLst>
              <a:ext uri="{FF2B5EF4-FFF2-40B4-BE49-F238E27FC236}">
                <a16:creationId xmlns:a16="http://schemas.microsoft.com/office/drawing/2014/main" id="{38AB1E83-165D-C8F4-55F5-B5DC66F42E7E}"/>
              </a:ext>
            </a:extLst>
          </p:cNvPr>
          <p:cNvSpPr txBox="1"/>
          <p:nvPr/>
        </p:nvSpPr>
        <p:spPr>
          <a:xfrm>
            <a:off x="4310827" y="405247"/>
            <a:ext cx="4063933" cy="307777"/>
          </a:xfrm>
          <a:prstGeom prst="rect">
            <a:avLst/>
          </a:prstGeom>
          <a:noFill/>
        </p:spPr>
        <p:txBody>
          <a:bodyPr wrap="square" rtlCol="0">
            <a:spAutoFit/>
          </a:bodyPr>
          <a:lstStyle/>
          <a:p>
            <a:r>
              <a:rPr lang="zh-CN" altLang="en-US" sz="1400" dirty="0"/>
              <a:t>通过约束函数熵上界来平衡各模态贡献：</a:t>
            </a:r>
          </a:p>
        </p:txBody>
      </p:sp>
      <p:sp>
        <p:nvSpPr>
          <p:cNvPr id="13" name="文本框 12">
            <a:extLst>
              <a:ext uri="{FF2B5EF4-FFF2-40B4-BE49-F238E27FC236}">
                <a16:creationId xmlns:a16="http://schemas.microsoft.com/office/drawing/2014/main" id="{1F34F79F-620D-1C88-A231-608CE167236C}"/>
              </a:ext>
            </a:extLst>
          </p:cNvPr>
          <p:cNvSpPr txBox="1"/>
          <p:nvPr/>
        </p:nvSpPr>
        <p:spPr>
          <a:xfrm>
            <a:off x="4310827" y="1312689"/>
            <a:ext cx="4623950" cy="523220"/>
          </a:xfrm>
          <a:prstGeom prst="rect">
            <a:avLst/>
          </a:prstGeom>
          <a:noFill/>
        </p:spPr>
        <p:txBody>
          <a:bodyPr wrap="square" rtlCol="0">
            <a:spAutoFit/>
          </a:bodyPr>
          <a:lstStyle/>
          <a:p>
            <a:r>
              <a:rPr lang="zh-CN" altLang="en-US" sz="1400" dirty="0"/>
              <a:t>正则项：使</a:t>
            </a:r>
            <a:r>
              <a:rPr lang="en-US" altLang="zh-CN" sz="1400" dirty="0"/>
              <a:t>4</a:t>
            </a:r>
            <a:r>
              <a:rPr lang="zh-CN" altLang="en-US" sz="1400" dirty="0"/>
              <a:t>个模态的</a:t>
            </a:r>
            <a:r>
              <a:rPr lang="en-US" altLang="zh-CN" sz="1400" dirty="0"/>
              <a:t>Fisher</a:t>
            </a:r>
            <a:r>
              <a:rPr lang="zh-CN" altLang="en-US" sz="1400" dirty="0"/>
              <a:t>信息趋向均衡，通过</a:t>
            </a:r>
            <a:r>
              <a:rPr lang="en-US" altLang="zh-CN" sz="1400" dirty="0"/>
              <a:t>Fisher</a:t>
            </a:r>
            <a:r>
              <a:rPr lang="zh-CN" altLang="en-US" sz="1400" dirty="0"/>
              <a:t>信息对函数熵进行约束；</a:t>
            </a:r>
          </a:p>
        </p:txBody>
      </p:sp>
      <p:sp>
        <p:nvSpPr>
          <p:cNvPr id="16" name="文本框 15">
            <a:extLst>
              <a:ext uri="{FF2B5EF4-FFF2-40B4-BE49-F238E27FC236}">
                <a16:creationId xmlns:a16="http://schemas.microsoft.com/office/drawing/2014/main" id="{1FF982AE-CFC4-2DC0-58DD-0AB0E2BA6FA7}"/>
              </a:ext>
            </a:extLst>
          </p:cNvPr>
          <p:cNvSpPr txBox="1"/>
          <p:nvPr/>
        </p:nvSpPr>
        <p:spPr>
          <a:xfrm>
            <a:off x="4248057" y="3976864"/>
            <a:ext cx="4623950" cy="307777"/>
          </a:xfrm>
          <a:prstGeom prst="rect">
            <a:avLst/>
          </a:prstGeom>
          <a:noFill/>
        </p:spPr>
        <p:txBody>
          <a:bodyPr wrap="square" rtlCol="0">
            <a:spAutoFit/>
          </a:bodyPr>
          <a:lstStyle/>
          <a:p>
            <a:r>
              <a:rPr lang="zh-CN" altLang="en-US" sz="1400" dirty="0"/>
              <a:t>特征正则项：鼓励不同尺度的特征表征保持一致和平滑；</a:t>
            </a:r>
          </a:p>
        </p:txBody>
      </p:sp>
      <p:sp>
        <p:nvSpPr>
          <p:cNvPr id="18" name="文本框 17">
            <a:extLst>
              <a:ext uri="{FF2B5EF4-FFF2-40B4-BE49-F238E27FC236}">
                <a16:creationId xmlns:a16="http://schemas.microsoft.com/office/drawing/2014/main" id="{52A7E93D-0C60-37BF-410F-6F4F79A3F278}"/>
              </a:ext>
            </a:extLst>
          </p:cNvPr>
          <p:cNvSpPr txBox="1"/>
          <p:nvPr/>
        </p:nvSpPr>
        <p:spPr>
          <a:xfrm>
            <a:off x="4310827" y="2776438"/>
            <a:ext cx="4623950" cy="307777"/>
          </a:xfrm>
          <a:prstGeom prst="rect">
            <a:avLst/>
          </a:prstGeom>
          <a:noFill/>
        </p:spPr>
        <p:txBody>
          <a:bodyPr wrap="square" rtlCol="0">
            <a:spAutoFit/>
          </a:bodyPr>
          <a:lstStyle/>
          <a:p>
            <a:r>
              <a:rPr lang="zh-CN" altLang="en-US" sz="1400" dirty="0"/>
              <a:t>预测正则项：对不同模态预测的不一致性进行约束；</a:t>
            </a:r>
          </a:p>
        </p:txBody>
      </p:sp>
    </p:spTree>
    <p:extLst>
      <p:ext uri="{BB962C8B-B14F-4D97-AF65-F5344CB8AC3E}">
        <p14:creationId xmlns:p14="http://schemas.microsoft.com/office/powerpoint/2010/main" val="1675438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065D-3C19-8293-CD56-DA3287DCF834}"/>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0389F53A-EE92-1904-1974-D2A085757008}"/>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4ABD8EBE-D639-4E91-E511-D3F438334DA8}"/>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696F5576-893C-EA10-B245-C1944DDDE0F5}"/>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7487985B-83B8-D1AE-6350-3A824CD5FC84}"/>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856CD15E-8E0D-5DE7-A8E1-FEDA71E3EA57}"/>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9CD53386-C088-E239-62B8-3FAD188BD7A8}"/>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9A504207-BABB-AAEF-B9E3-140DF907EC48}"/>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6C58069-6D59-8F90-54C9-2B75639CFFC2}"/>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B7A3789D-850B-A1FA-C195-A25F97D44EE3}"/>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a:t>
              </a:r>
            </a:p>
          </p:txBody>
        </p:sp>
      </p:grpSp>
      <p:pic>
        <p:nvPicPr>
          <p:cNvPr id="40" name="图片 39">
            <a:extLst>
              <a:ext uri="{FF2B5EF4-FFF2-40B4-BE49-F238E27FC236}">
                <a16:creationId xmlns:a16="http://schemas.microsoft.com/office/drawing/2014/main" id="{EB5DF913-21B9-0576-2129-5122F59DA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1" name="图片 10">
            <a:extLst>
              <a:ext uri="{FF2B5EF4-FFF2-40B4-BE49-F238E27FC236}">
                <a16:creationId xmlns:a16="http://schemas.microsoft.com/office/drawing/2014/main" id="{3885460B-95AB-258F-A12A-ED70098E1E9C}"/>
              </a:ext>
            </a:extLst>
          </p:cNvPr>
          <p:cNvPicPr>
            <a:picLocks noChangeAspect="1"/>
          </p:cNvPicPr>
          <p:nvPr/>
        </p:nvPicPr>
        <p:blipFill>
          <a:blip r:embed="rId4"/>
          <a:stretch>
            <a:fillRect/>
          </a:stretch>
        </p:blipFill>
        <p:spPr>
          <a:xfrm>
            <a:off x="5698000" y="915566"/>
            <a:ext cx="2936326" cy="2016224"/>
          </a:xfrm>
          <a:prstGeom prst="rect">
            <a:avLst/>
          </a:prstGeom>
        </p:spPr>
      </p:pic>
      <p:pic>
        <p:nvPicPr>
          <p:cNvPr id="13" name="图片 12">
            <a:extLst>
              <a:ext uri="{FF2B5EF4-FFF2-40B4-BE49-F238E27FC236}">
                <a16:creationId xmlns:a16="http://schemas.microsoft.com/office/drawing/2014/main" id="{F832BA48-D617-99BB-75DE-9AFAFD088480}"/>
              </a:ext>
            </a:extLst>
          </p:cNvPr>
          <p:cNvPicPr>
            <a:picLocks noChangeAspect="1"/>
          </p:cNvPicPr>
          <p:nvPr/>
        </p:nvPicPr>
        <p:blipFill>
          <a:blip r:embed="rId5"/>
          <a:stretch>
            <a:fillRect/>
          </a:stretch>
        </p:blipFill>
        <p:spPr>
          <a:xfrm>
            <a:off x="88142" y="699542"/>
            <a:ext cx="5468144" cy="2785108"/>
          </a:xfrm>
          <a:prstGeom prst="rect">
            <a:avLst/>
          </a:prstGeom>
        </p:spPr>
      </p:pic>
      <p:pic>
        <p:nvPicPr>
          <p:cNvPr id="12" name="图片 11">
            <a:extLst>
              <a:ext uri="{FF2B5EF4-FFF2-40B4-BE49-F238E27FC236}">
                <a16:creationId xmlns:a16="http://schemas.microsoft.com/office/drawing/2014/main" id="{EAADE8B1-A7A4-5B24-5D3E-CE5DFEF90790}"/>
              </a:ext>
            </a:extLst>
          </p:cNvPr>
          <p:cNvPicPr>
            <a:picLocks noChangeAspect="1"/>
          </p:cNvPicPr>
          <p:nvPr/>
        </p:nvPicPr>
        <p:blipFill>
          <a:blip r:embed="rId6"/>
          <a:stretch>
            <a:fillRect/>
          </a:stretch>
        </p:blipFill>
        <p:spPr>
          <a:xfrm>
            <a:off x="5796136" y="3003798"/>
            <a:ext cx="2748254" cy="1876287"/>
          </a:xfrm>
          <a:prstGeom prst="rect">
            <a:avLst/>
          </a:prstGeom>
        </p:spPr>
      </p:pic>
      <p:pic>
        <p:nvPicPr>
          <p:cNvPr id="14" name="图片 13" descr="表格&#10;&#10;AI 生成的内容可能不正确。">
            <a:extLst>
              <a:ext uri="{FF2B5EF4-FFF2-40B4-BE49-F238E27FC236}">
                <a16:creationId xmlns:a16="http://schemas.microsoft.com/office/drawing/2014/main" id="{D4A3B898-BE6B-36FF-B89E-6E2338429D6E}"/>
              </a:ext>
            </a:extLst>
          </p:cNvPr>
          <p:cNvPicPr>
            <a:picLocks noChangeAspect="1"/>
          </p:cNvPicPr>
          <p:nvPr/>
        </p:nvPicPr>
        <p:blipFill>
          <a:blip r:embed="rId7"/>
          <a:stretch>
            <a:fillRect/>
          </a:stretch>
        </p:blipFill>
        <p:spPr>
          <a:xfrm>
            <a:off x="113488" y="3630757"/>
            <a:ext cx="5562723" cy="1042847"/>
          </a:xfrm>
          <a:prstGeom prst="rect">
            <a:avLst/>
          </a:prstGeom>
        </p:spPr>
      </p:pic>
    </p:spTree>
    <p:extLst>
      <p:ext uri="{BB962C8B-B14F-4D97-AF65-F5344CB8AC3E}">
        <p14:creationId xmlns:p14="http://schemas.microsoft.com/office/powerpoint/2010/main" val="360310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DA2D-A290-B4CC-FC0A-62A333D2089F}"/>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A8476A32-6B47-B07D-9A49-1DF30E80FAB4}"/>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138311BA-B613-3F00-A0B0-8A6C8551A275}"/>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A17862BC-3D66-0A78-5AC5-F8B5AA24B8EB}"/>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64AB8D3C-872A-E5B4-A65B-E4515D29E974}"/>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076E4706-0FE4-EA8F-1731-6746BF6A3375}"/>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461343A5-0679-E79C-BD27-D5D9845CB6F2}"/>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4C2CE798-2BF4-1E9F-ACB0-AB37596C0CE7}"/>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D3536B9-E1AD-D164-B8F5-20D1F5949156}"/>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6B6B0F61-27E0-7B8A-2BC9-D9A0CCFC92FC}"/>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a:t>
              </a:r>
            </a:p>
          </p:txBody>
        </p:sp>
      </p:grpSp>
      <p:pic>
        <p:nvPicPr>
          <p:cNvPr id="40" name="图片 39">
            <a:extLst>
              <a:ext uri="{FF2B5EF4-FFF2-40B4-BE49-F238E27FC236}">
                <a16:creationId xmlns:a16="http://schemas.microsoft.com/office/drawing/2014/main" id="{F8390D5C-C2D9-E354-3751-847CDB85D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4" name="图片 13">
            <a:extLst>
              <a:ext uri="{FF2B5EF4-FFF2-40B4-BE49-F238E27FC236}">
                <a16:creationId xmlns:a16="http://schemas.microsoft.com/office/drawing/2014/main" id="{43F09F39-7288-AD95-F591-63C057475489}"/>
              </a:ext>
            </a:extLst>
          </p:cNvPr>
          <p:cNvPicPr>
            <a:picLocks noChangeAspect="1"/>
          </p:cNvPicPr>
          <p:nvPr/>
        </p:nvPicPr>
        <p:blipFill>
          <a:blip r:embed="rId4"/>
          <a:stretch>
            <a:fillRect/>
          </a:stretch>
        </p:blipFill>
        <p:spPr>
          <a:xfrm>
            <a:off x="806580" y="537055"/>
            <a:ext cx="4410986" cy="1875537"/>
          </a:xfrm>
          <a:prstGeom prst="rect">
            <a:avLst/>
          </a:prstGeom>
        </p:spPr>
      </p:pic>
      <p:pic>
        <p:nvPicPr>
          <p:cNvPr id="15" name="图片 14">
            <a:extLst>
              <a:ext uri="{FF2B5EF4-FFF2-40B4-BE49-F238E27FC236}">
                <a16:creationId xmlns:a16="http://schemas.microsoft.com/office/drawing/2014/main" id="{C60EE140-E989-CDC8-191F-651488FAFB96}"/>
              </a:ext>
            </a:extLst>
          </p:cNvPr>
          <p:cNvPicPr>
            <a:picLocks noChangeAspect="1"/>
          </p:cNvPicPr>
          <p:nvPr/>
        </p:nvPicPr>
        <p:blipFill>
          <a:blip r:embed="rId5"/>
          <a:stretch>
            <a:fillRect/>
          </a:stretch>
        </p:blipFill>
        <p:spPr>
          <a:xfrm>
            <a:off x="5298478" y="500913"/>
            <a:ext cx="2715623" cy="1170957"/>
          </a:xfrm>
          <a:prstGeom prst="rect">
            <a:avLst/>
          </a:prstGeom>
        </p:spPr>
      </p:pic>
      <p:pic>
        <p:nvPicPr>
          <p:cNvPr id="16" name="图片 15">
            <a:extLst>
              <a:ext uri="{FF2B5EF4-FFF2-40B4-BE49-F238E27FC236}">
                <a16:creationId xmlns:a16="http://schemas.microsoft.com/office/drawing/2014/main" id="{8A2B42AD-6905-A449-6049-02B572709BB8}"/>
              </a:ext>
            </a:extLst>
          </p:cNvPr>
          <p:cNvPicPr>
            <a:picLocks noChangeAspect="1"/>
          </p:cNvPicPr>
          <p:nvPr/>
        </p:nvPicPr>
        <p:blipFill>
          <a:blip r:embed="rId6"/>
          <a:stretch>
            <a:fillRect/>
          </a:stretch>
        </p:blipFill>
        <p:spPr>
          <a:xfrm>
            <a:off x="5225858" y="1851670"/>
            <a:ext cx="2860862" cy="2876581"/>
          </a:xfrm>
          <a:prstGeom prst="rect">
            <a:avLst/>
          </a:prstGeom>
        </p:spPr>
      </p:pic>
      <p:pic>
        <p:nvPicPr>
          <p:cNvPr id="18" name="图片 17" descr="图形用户界面, 图表&#10;&#10;AI 生成的内容可能不正确。">
            <a:extLst>
              <a:ext uri="{FF2B5EF4-FFF2-40B4-BE49-F238E27FC236}">
                <a16:creationId xmlns:a16="http://schemas.microsoft.com/office/drawing/2014/main" id="{33E7D050-B9E0-D537-286B-8391A226B800}"/>
              </a:ext>
            </a:extLst>
          </p:cNvPr>
          <p:cNvPicPr>
            <a:picLocks noChangeAspect="1"/>
          </p:cNvPicPr>
          <p:nvPr/>
        </p:nvPicPr>
        <p:blipFill>
          <a:blip r:embed="rId7"/>
          <a:stretch>
            <a:fillRect/>
          </a:stretch>
        </p:blipFill>
        <p:spPr>
          <a:xfrm>
            <a:off x="1968321" y="2499742"/>
            <a:ext cx="2253162" cy="2343381"/>
          </a:xfrm>
          <a:prstGeom prst="rect">
            <a:avLst/>
          </a:prstGeom>
        </p:spPr>
      </p:pic>
    </p:spTree>
    <p:extLst>
      <p:ext uri="{BB962C8B-B14F-4D97-AF65-F5344CB8AC3E}">
        <p14:creationId xmlns:p14="http://schemas.microsoft.com/office/powerpoint/2010/main" val="119072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9868C1-F794-4860-9E79-41E6CB08CD0B}"/>
            </a:ext>
          </a:extLst>
        </p:cNvPr>
        <p:cNvGrpSpPr/>
        <p:nvPr/>
      </p:nvGrpSpPr>
      <p:grpSpPr>
        <a:xfrm>
          <a:off x="0" y="0"/>
          <a:ext cx="0" cy="0"/>
          <a:chOff x="0" y="0"/>
          <a:chExt cx="0" cy="0"/>
        </a:xfrm>
      </p:grpSpPr>
      <p:pic>
        <p:nvPicPr>
          <p:cNvPr id="63" name="图片 62">
            <a:extLst>
              <a:ext uri="{FF2B5EF4-FFF2-40B4-BE49-F238E27FC236}">
                <a16:creationId xmlns:a16="http://schemas.microsoft.com/office/drawing/2014/main" id="{652A5C10-6CAC-8027-E87A-CD97E847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4" name="文本框 3">
            <a:extLst>
              <a:ext uri="{FF2B5EF4-FFF2-40B4-BE49-F238E27FC236}">
                <a16:creationId xmlns:a16="http://schemas.microsoft.com/office/drawing/2014/main" id="{4F7765A8-8EC2-EA26-FDAE-9421E1F23496}"/>
              </a:ext>
            </a:extLst>
          </p:cNvPr>
          <p:cNvSpPr txBox="1"/>
          <p:nvPr/>
        </p:nvSpPr>
        <p:spPr>
          <a:xfrm>
            <a:off x="3707904" y="4644341"/>
            <a:ext cx="1656184" cy="369332"/>
          </a:xfrm>
          <a:prstGeom prst="rect">
            <a:avLst/>
          </a:prstGeom>
          <a:noFill/>
        </p:spPr>
        <p:txBody>
          <a:bodyPr wrap="square" rtlCol="0">
            <a:spAutoFit/>
          </a:bodyPr>
          <a:lstStyle/>
          <a:p>
            <a:r>
              <a:rPr lang="en-US" altLang="zh-CN" dirty="0"/>
              <a:t>TPAMI 2025</a:t>
            </a:r>
            <a:endParaRPr lang="zh-CN" altLang="en-US" dirty="0"/>
          </a:p>
        </p:txBody>
      </p:sp>
      <p:sp>
        <p:nvSpPr>
          <p:cNvPr id="5" name="文本框 4">
            <a:extLst>
              <a:ext uri="{FF2B5EF4-FFF2-40B4-BE49-F238E27FC236}">
                <a16:creationId xmlns:a16="http://schemas.microsoft.com/office/drawing/2014/main" id="{9A86A1C0-DFB7-441C-EF8A-320BBC7FB1DB}"/>
              </a:ext>
            </a:extLst>
          </p:cNvPr>
          <p:cNvSpPr txBox="1"/>
          <p:nvPr/>
        </p:nvSpPr>
        <p:spPr>
          <a:xfrm>
            <a:off x="395536" y="337583"/>
            <a:ext cx="6768752" cy="646331"/>
          </a:xfrm>
          <a:prstGeom prst="rect">
            <a:avLst/>
          </a:prstGeom>
          <a:noFill/>
        </p:spPr>
        <p:txBody>
          <a:bodyPr wrap="square" rtlCol="0">
            <a:spAutoFit/>
          </a:bodyPr>
          <a:lstStyle/>
          <a:p>
            <a:r>
              <a:rPr lang="zh-CN" altLang="en-US" dirty="0"/>
              <a:t>解决问题</a:t>
            </a:r>
            <a:r>
              <a:rPr lang="en-US" altLang="zh-CN" dirty="0"/>
              <a:t>1</a:t>
            </a:r>
            <a:r>
              <a:rPr lang="zh-CN" altLang="en-US" dirty="0"/>
              <a:t>：两个具有共同特征的模态的不对齐问题</a:t>
            </a:r>
            <a:r>
              <a:rPr lang="en-US" altLang="zh-CN" dirty="0"/>
              <a:t>(RGB+X)</a:t>
            </a:r>
          </a:p>
          <a:p>
            <a:endParaRPr lang="zh-CN" altLang="en-US" dirty="0"/>
          </a:p>
        </p:txBody>
      </p:sp>
      <p:pic>
        <p:nvPicPr>
          <p:cNvPr id="6" name="图片 5" descr="文本&#10;&#10;AI 生成的内容可能不正确。">
            <a:extLst>
              <a:ext uri="{FF2B5EF4-FFF2-40B4-BE49-F238E27FC236}">
                <a16:creationId xmlns:a16="http://schemas.microsoft.com/office/drawing/2014/main" id="{B426824F-4B95-1857-836D-20001760ABA5}"/>
              </a:ext>
            </a:extLst>
          </p:cNvPr>
          <p:cNvPicPr>
            <a:picLocks noChangeAspect="1"/>
          </p:cNvPicPr>
          <p:nvPr/>
        </p:nvPicPr>
        <p:blipFill>
          <a:blip r:embed="rId4"/>
          <a:stretch>
            <a:fillRect/>
          </a:stretch>
        </p:blipFill>
        <p:spPr>
          <a:xfrm>
            <a:off x="899592" y="771550"/>
            <a:ext cx="7160580" cy="1857571"/>
          </a:xfrm>
          <a:prstGeom prst="rect">
            <a:avLst/>
          </a:prstGeom>
        </p:spPr>
      </p:pic>
      <p:sp>
        <p:nvSpPr>
          <p:cNvPr id="7" name="文本框 6">
            <a:extLst>
              <a:ext uri="{FF2B5EF4-FFF2-40B4-BE49-F238E27FC236}">
                <a16:creationId xmlns:a16="http://schemas.microsoft.com/office/drawing/2014/main" id="{D4652A12-C04E-B8E8-A54A-D8D5CCF0A80B}"/>
              </a:ext>
            </a:extLst>
          </p:cNvPr>
          <p:cNvSpPr txBox="1"/>
          <p:nvPr/>
        </p:nvSpPr>
        <p:spPr>
          <a:xfrm>
            <a:off x="539552" y="2629121"/>
            <a:ext cx="8712968"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MulFS</a:t>
            </a:r>
            <a:r>
              <a:rPr lang="en-US" altLang="zh-CN" dirty="0">
                <a:latin typeface="Times New Roman" panose="02020603050405020304" pitchFamily="18" charset="0"/>
                <a:cs typeface="Times New Roman" panose="02020603050405020304" pitchFamily="18" charset="0"/>
              </a:rPr>
              <a:t>-CAP</a:t>
            </a:r>
            <a:r>
              <a:rPr lang="zh-CN" altLang="en-US" dirty="0"/>
              <a:t>：用于未注册红外可见光图像融合的多模态融合</a:t>
            </a:r>
            <a:r>
              <a:rPr lang="en-US" altLang="zh-CN" dirty="0"/>
              <a:t>-</a:t>
            </a:r>
            <a:r>
              <a:rPr lang="zh-CN" altLang="en-US" dirty="0"/>
              <a:t>监督式跨模态对齐感知</a:t>
            </a:r>
          </a:p>
        </p:txBody>
      </p:sp>
      <p:sp>
        <p:nvSpPr>
          <p:cNvPr id="17" name="文本框 16">
            <a:extLst>
              <a:ext uri="{FF2B5EF4-FFF2-40B4-BE49-F238E27FC236}">
                <a16:creationId xmlns:a16="http://schemas.microsoft.com/office/drawing/2014/main" id="{EE74429D-E0DD-A6F6-4147-B28BE39B3B87}"/>
              </a:ext>
            </a:extLst>
          </p:cNvPr>
          <p:cNvSpPr txBox="1"/>
          <p:nvPr/>
        </p:nvSpPr>
        <p:spPr>
          <a:xfrm>
            <a:off x="819172" y="3510377"/>
            <a:ext cx="8153727" cy="584775"/>
          </a:xfrm>
          <a:prstGeom prst="rect">
            <a:avLst/>
          </a:prstGeom>
          <a:noFill/>
        </p:spPr>
        <p:txBody>
          <a:bodyPr wrap="square">
            <a:spAutoFit/>
          </a:bodyPr>
          <a:lstStyle/>
          <a:p>
            <a:r>
              <a:rPr lang="zh-CN" altLang="en-US" sz="1600" dirty="0"/>
              <a:t>只是在融合角度效果好，但在理论上没有本质解决模态不对齐问题：对于模态</a:t>
            </a:r>
            <a:r>
              <a:rPr lang="en-US" altLang="zh-CN" sz="1600" dirty="0"/>
              <a:t>1</a:t>
            </a:r>
            <a:r>
              <a:rPr lang="zh-CN" altLang="en-US" sz="1600" dirty="0"/>
              <a:t>和字典，从训练集学习的另一个模态</a:t>
            </a:r>
            <a:r>
              <a:rPr lang="en-US" altLang="zh-CN" sz="1600" dirty="0"/>
              <a:t>2</a:t>
            </a:r>
            <a:r>
              <a:rPr lang="zh-CN" altLang="en-US" sz="1600" dirty="0"/>
              <a:t>的信息。</a:t>
            </a:r>
          </a:p>
        </p:txBody>
      </p:sp>
      <p:sp>
        <p:nvSpPr>
          <p:cNvPr id="8" name="文本框 7">
            <a:extLst>
              <a:ext uri="{FF2B5EF4-FFF2-40B4-BE49-F238E27FC236}">
                <a16:creationId xmlns:a16="http://schemas.microsoft.com/office/drawing/2014/main" id="{49A0F85E-4904-DA79-C91F-7BC2549B0B6C}"/>
              </a:ext>
            </a:extLst>
          </p:cNvPr>
          <p:cNvSpPr txBox="1"/>
          <p:nvPr/>
        </p:nvSpPr>
        <p:spPr>
          <a:xfrm>
            <a:off x="1935255" y="2919538"/>
            <a:ext cx="1867308" cy="276999"/>
          </a:xfrm>
          <a:prstGeom prst="rect">
            <a:avLst/>
          </a:prstGeom>
          <a:noFill/>
        </p:spPr>
        <p:txBody>
          <a:bodyPr wrap="square">
            <a:spAutoFit/>
          </a:bodyPr>
          <a:lstStyle/>
          <a:p>
            <a:r>
              <a:rPr lang="zh-CN" altLang="en-US" sz="1200" dirty="0"/>
              <a:t>未注册：未经过空间对齐</a:t>
            </a:r>
          </a:p>
        </p:txBody>
      </p:sp>
    </p:spTree>
    <p:extLst>
      <p:ext uri="{BB962C8B-B14F-4D97-AF65-F5344CB8AC3E}">
        <p14:creationId xmlns:p14="http://schemas.microsoft.com/office/powerpoint/2010/main" val="2867948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70D0-9177-01C8-1C81-1E76B36E6DF0}"/>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6D105E6D-78AE-EA59-ADF2-6E10688B639C}"/>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A8A8DD9F-4177-0179-369F-7E1BA8406D21}"/>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3B9AD782-51D8-8941-F06C-002BAC980CC4}"/>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5DDC04E4-9A3F-1356-3CC5-19BCC6812E06}"/>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DA5911D8-DA0B-931A-E8EB-262CF4992CCA}"/>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B9F2943A-18AE-D2B2-8A86-0DFF5E2F90AD}"/>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67AD465B-8D68-A585-F97C-238313278FEF}"/>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E164C09-6FCB-41B8-5225-052E3FCC0F7F}"/>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743BD4B9-8429-8E22-9688-CFCC57B64B7E}"/>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C5284ECE-D783-D5F2-9485-1F0EE137B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20" name="图片 19" descr="图示&#10;&#10;AI 生成的内容可能不正确。">
            <a:extLst>
              <a:ext uri="{FF2B5EF4-FFF2-40B4-BE49-F238E27FC236}">
                <a16:creationId xmlns:a16="http://schemas.microsoft.com/office/drawing/2014/main" id="{039B4F0B-6F91-A659-1155-7DE9764C32AB}"/>
              </a:ext>
            </a:extLst>
          </p:cNvPr>
          <p:cNvPicPr>
            <a:picLocks noChangeAspect="1"/>
          </p:cNvPicPr>
          <p:nvPr/>
        </p:nvPicPr>
        <p:blipFill>
          <a:blip r:embed="rId4"/>
          <a:stretch>
            <a:fillRect/>
          </a:stretch>
        </p:blipFill>
        <p:spPr>
          <a:xfrm>
            <a:off x="212908" y="915566"/>
            <a:ext cx="5396928" cy="3572820"/>
          </a:xfrm>
          <a:prstGeom prst="rect">
            <a:avLst/>
          </a:prstGeom>
        </p:spPr>
      </p:pic>
      <p:sp>
        <p:nvSpPr>
          <p:cNvPr id="25" name="文本框 24">
            <a:extLst>
              <a:ext uri="{FF2B5EF4-FFF2-40B4-BE49-F238E27FC236}">
                <a16:creationId xmlns:a16="http://schemas.microsoft.com/office/drawing/2014/main" id="{1ABD200B-5F89-AC70-888B-410FED4B4554}"/>
              </a:ext>
            </a:extLst>
          </p:cNvPr>
          <p:cNvSpPr txBox="1"/>
          <p:nvPr/>
        </p:nvSpPr>
        <p:spPr>
          <a:xfrm>
            <a:off x="5571093" y="405996"/>
            <a:ext cx="2592288" cy="276999"/>
          </a:xfrm>
          <a:prstGeom prst="rect">
            <a:avLst/>
          </a:prstGeom>
          <a:noFill/>
        </p:spPr>
        <p:txBody>
          <a:bodyPr wrap="square" rtlCol="0">
            <a:spAutoFit/>
          </a:bodyPr>
          <a:lstStyle/>
          <a:p>
            <a:pPr>
              <a:spcAft>
                <a:spcPts val="600"/>
              </a:spcAft>
            </a:pPr>
            <a:r>
              <a:rPr lang="en-US" altLang="zh-CN" sz="1200" dirty="0"/>
              <a:t>stage1 </a:t>
            </a:r>
            <a:r>
              <a:rPr lang="zh-CN" altLang="en-US" sz="1200" dirty="0"/>
              <a:t>、特征提取与融合：</a:t>
            </a:r>
            <a:endParaRPr lang="en-US" altLang="zh-CN" sz="1200" dirty="0"/>
          </a:p>
        </p:txBody>
      </p:sp>
      <p:pic>
        <p:nvPicPr>
          <p:cNvPr id="27" name="图片 26" descr="图示&#10;&#10;AI 生成的内容可能不正确。">
            <a:extLst>
              <a:ext uri="{FF2B5EF4-FFF2-40B4-BE49-F238E27FC236}">
                <a16:creationId xmlns:a16="http://schemas.microsoft.com/office/drawing/2014/main" id="{889DBFA6-812E-C166-E42F-6B2008A56B89}"/>
              </a:ext>
            </a:extLst>
          </p:cNvPr>
          <p:cNvPicPr>
            <a:picLocks noChangeAspect="1"/>
          </p:cNvPicPr>
          <p:nvPr/>
        </p:nvPicPr>
        <p:blipFill>
          <a:blip r:embed="rId5"/>
          <a:stretch>
            <a:fillRect/>
          </a:stretch>
        </p:blipFill>
        <p:spPr>
          <a:xfrm>
            <a:off x="6300192" y="822748"/>
            <a:ext cx="1677397" cy="603926"/>
          </a:xfrm>
          <a:prstGeom prst="rect">
            <a:avLst/>
          </a:prstGeom>
        </p:spPr>
      </p:pic>
      <p:pic>
        <p:nvPicPr>
          <p:cNvPr id="30" name="图片 29" descr="图示&#10;&#10;AI 生成的内容可能不正确。">
            <a:extLst>
              <a:ext uri="{FF2B5EF4-FFF2-40B4-BE49-F238E27FC236}">
                <a16:creationId xmlns:a16="http://schemas.microsoft.com/office/drawing/2014/main" id="{BAAE2AB3-26C2-9EBB-6C46-225140F7863A}"/>
              </a:ext>
            </a:extLst>
          </p:cNvPr>
          <p:cNvPicPr>
            <a:picLocks/>
          </p:cNvPicPr>
          <p:nvPr/>
        </p:nvPicPr>
        <p:blipFill>
          <a:blip r:embed="rId6"/>
          <a:srcRect b="29026"/>
          <a:stretch>
            <a:fillRect/>
          </a:stretch>
        </p:blipFill>
        <p:spPr>
          <a:xfrm>
            <a:off x="6300192" y="1519933"/>
            <a:ext cx="1800201" cy="603926"/>
          </a:xfrm>
          <a:prstGeom prst="rect">
            <a:avLst/>
          </a:prstGeom>
        </p:spPr>
      </p:pic>
      <p:sp>
        <p:nvSpPr>
          <p:cNvPr id="31" name="文本框 30">
            <a:extLst>
              <a:ext uri="{FF2B5EF4-FFF2-40B4-BE49-F238E27FC236}">
                <a16:creationId xmlns:a16="http://schemas.microsoft.com/office/drawing/2014/main" id="{7CCEDB21-7642-C3A9-4AAD-FBAAA4272486}"/>
              </a:ext>
            </a:extLst>
          </p:cNvPr>
          <p:cNvSpPr txBox="1"/>
          <p:nvPr/>
        </p:nvSpPr>
        <p:spPr>
          <a:xfrm>
            <a:off x="5508104" y="2286477"/>
            <a:ext cx="3451435" cy="830997"/>
          </a:xfrm>
          <a:prstGeom prst="rect">
            <a:avLst/>
          </a:prstGeom>
          <a:noFill/>
        </p:spPr>
        <p:txBody>
          <a:bodyPr wrap="square" rtlCol="0">
            <a:spAutoFit/>
          </a:bodyPr>
          <a:lstStyle/>
          <a:p>
            <a:pPr>
              <a:spcAft>
                <a:spcPts val="600"/>
              </a:spcAft>
            </a:pPr>
            <a:r>
              <a:rPr lang="en-US" altLang="zh-CN" sz="1200" dirty="0"/>
              <a:t>stage2 </a:t>
            </a:r>
            <a:r>
              <a:rPr lang="zh-CN" altLang="en-US" sz="1200" dirty="0"/>
              <a:t>、模态字典：使用模态字典来补偿特定模态信息的缺失，目的是尽可能地保留每个特定模态的独特特征，同时保证从一种模态中提取的特征包含了从另一种模态中提取的相关信息</a:t>
            </a:r>
            <a:endParaRPr lang="en-US" altLang="zh-CN" sz="1200" dirty="0"/>
          </a:p>
        </p:txBody>
      </p:sp>
      <p:sp>
        <p:nvSpPr>
          <p:cNvPr id="32" name="文本框 31">
            <a:extLst>
              <a:ext uri="{FF2B5EF4-FFF2-40B4-BE49-F238E27FC236}">
                <a16:creationId xmlns:a16="http://schemas.microsoft.com/office/drawing/2014/main" id="{83CDE755-D100-93FE-F4A5-1B20D83A1927}"/>
              </a:ext>
            </a:extLst>
          </p:cNvPr>
          <p:cNvSpPr txBox="1"/>
          <p:nvPr/>
        </p:nvSpPr>
        <p:spPr>
          <a:xfrm>
            <a:off x="5724128" y="3579862"/>
            <a:ext cx="2952328" cy="646331"/>
          </a:xfrm>
          <a:prstGeom prst="rect">
            <a:avLst/>
          </a:prstGeom>
          <a:noFill/>
        </p:spPr>
        <p:txBody>
          <a:bodyPr wrap="square" rtlCol="0">
            <a:spAutoFit/>
          </a:bodyPr>
          <a:lstStyle/>
          <a:p>
            <a:pPr>
              <a:spcAft>
                <a:spcPts val="600"/>
              </a:spcAft>
            </a:pPr>
            <a:r>
              <a:rPr lang="en-US" altLang="zh-CN" sz="1200" dirty="0"/>
              <a:t>stage3 </a:t>
            </a:r>
            <a:r>
              <a:rPr lang="zh-CN" altLang="en-US" sz="1200" dirty="0"/>
              <a:t>、特征重组和融合：对特征图进行分割，在分割后的区域内进行像素级的感知对齐</a:t>
            </a:r>
            <a:endParaRPr lang="en-US" altLang="zh-CN" sz="1200" dirty="0"/>
          </a:p>
        </p:txBody>
      </p:sp>
    </p:spTree>
    <p:extLst>
      <p:ext uri="{BB962C8B-B14F-4D97-AF65-F5344CB8AC3E}">
        <p14:creationId xmlns:p14="http://schemas.microsoft.com/office/powerpoint/2010/main" val="2978271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903" y="0"/>
            <a:ext cx="2016224" cy="612528"/>
            <a:chOff x="-47903" y="0"/>
            <a:chExt cx="2016224" cy="612528"/>
          </a:xfrm>
        </p:grpSpPr>
        <p:grpSp>
          <p:nvGrpSpPr>
            <p:cNvPr id="8" name="组合 7"/>
            <p:cNvGrpSpPr/>
            <p:nvPr/>
          </p:nvGrpSpPr>
          <p:grpSpPr>
            <a:xfrm rot="16200000" flipV="1">
              <a:off x="629840" y="-629840"/>
              <a:ext cx="612528" cy="1872208"/>
              <a:chOff x="604102" y="1347614"/>
              <a:chExt cx="1075775" cy="2149930"/>
            </a:xfrm>
          </p:grpSpPr>
          <p:grpSp>
            <p:nvGrpSpPr>
              <p:cNvPr id="2" name="组合 1"/>
              <p:cNvGrpSpPr/>
              <p:nvPr/>
            </p:nvGrpSpPr>
            <p:grpSpPr>
              <a:xfrm>
                <a:off x="755576" y="1347614"/>
                <a:ext cx="806989" cy="2149930"/>
                <a:chOff x="1477543" y="637844"/>
                <a:chExt cx="6486890" cy="3157021"/>
              </a:xfrm>
            </p:grpSpPr>
            <p:sp>
              <p:nvSpPr>
                <p:cNvPr id="3" name="矩形 2"/>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47903" y="102535"/>
              <a:ext cx="2016224" cy="398780"/>
            </a:xfrm>
            <a:prstGeom prst="rect">
              <a:avLst/>
            </a:prstGeom>
            <a:noFill/>
          </p:spPr>
          <p:txBody>
            <a:bodyPr wrap="square" rtlCol="0">
              <a:spAutoFit/>
            </a:bodyPr>
            <a:lstStyle/>
            <a:p>
              <a:pPr algn="ctr"/>
              <a:r>
                <a:rPr lang="en-US" altLang="zh-CN" sz="2000" dirty="0">
                  <a:solidFill>
                    <a:schemeClr val="tx1"/>
                  </a:solidFill>
                  <a:latin typeface="Times New Roman" panose="02020603050405020304" charset="0"/>
                  <a:cs typeface="Times New Roman" panose="02020603050405020304" charset="0"/>
                  <a:sym typeface="+mn-lt"/>
                </a:rPr>
                <a:t>Background</a:t>
              </a:r>
              <a:endParaRPr lang="en-US" altLang="zh-CN" sz="2000" b="1" dirty="0">
                <a:solidFill>
                  <a:schemeClr val="tx1"/>
                </a:solidFill>
                <a:latin typeface="Times New Roman" panose="02020603050405020304" charset="0"/>
                <a:cs typeface="Times New Roman" panose="02020603050405020304" charset="0"/>
                <a:sym typeface="+mn-lt"/>
              </a:endParaRPr>
            </a:p>
          </p:txBody>
        </p:sp>
      </p:gr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1" name="文本框 10">
            <a:extLst>
              <a:ext uri="{FF2B5EF4-FFF2-40B4-BE49-F238E27FC236}">
                <a16:creationId xmlns:a16="http://schemas.microsoft.com/office/drawing/2014/main" id="{436D75EA-90FF-9BEA-F983-950C1E2CA4F0}"/>
              </a:ext>
            </a:extLst>
          </p:cNvPr>
          <p:cNvSpPr txBox="1"/>
          <p:nvPr/>
        </p:nvSpPr>
        <p:spPr>
          <a:xfrm>
            <a:off x="611139" y="864363"/>
            <a:ext cx="8153727" cy="338554"/>
          </a:xfrm>
          <a:prstGeom prst="rect">
            <a:avLst/>
          </a:prstGeom>
          <a:noFill/>
        </p:spPr>
        <p:txBody>
          <a:bodyPr wrap="square" rtlCol="0">
            <a:spAutoFit/>
          </a:bodyPr>
          <a:lstStyle/>
          <a:p>
            <a:r>
              <a:rPr lang="zh-CN" altLang="en-US" sz="1600" dirty="0"/>
              <a:t>事件模态和 </a:t>
            </a:r>
            <a:r>
              <a:rPr lang="en-US" altLang="zh-CN" sz="1600" dirty="0"/>
              <a:t>RGB </a:t>
            </a:r>
            <a:r>
              <a:rPr lang="zh-CN" altLang="en-US" sz="1600" dirty="0"/>
              <a:t>是天然异构的，这导致现有多模态方法的特征级不匹配和优化效果不佳</a:t>
            </a:r>
          </a:p>
        </p:txBody>
      </p:sp>
      <p:sp>
        <p:nvSpPr>
          <p:cNvPr id="13" name="文本框 12">
            <a:extLst>
              <a:ext uri="{FF2B5EF4-FFF2-40B4-BE49-F238E27FC236}">
                <a16:creationId xmlns:a16="http://schemas.microsoft.com/office/drawing/2014/main" id="{1BB995D1-CE22-17AB-AC25-AC8E9E836FF8}"/>
              </a:ext>
            </a:extLst>
          </p:cNvPr>
          <p:cNvSpPr txBox="1"/>
          <p:nvPr/>
        </p:nvSpPr>
        <p:spPr>
          <a:xfrm>
            <a:off x="611138" y="1790041"/>
            <a:ext cx="8153727" cy="584775"/>
          </a:xfrm>
          <a:prstGeom prst="rect">
            <a:avLst/>
          </a:prstGeom>
          <a:noFill/>
        </p:spPr>
        <p:txBody>
          <a:bodyPr wrap="square">
            <a:spAutoFit/>
          </a:bodyPr>
          <a:lstStyle/>
          <a:p>
            <a:r>
              <a:rPr lang="zh-CN" altLang="en-US" sz="1600" dirty="0"/>
              <a:t>语义边缘充当桥梁，引导异构事件（事件相机采集的数据）和 </a:t>
            </a:r>
            <a:r>
              <a:rPr lang="en" altLang="zh-CN" sz="1600" dirty="0"/>
              <a:t>RGB </a:t>
            </a:r>
            <a:r>
              <a:rPr lang="zh-CN" altLang="en-US" sz="1600" dirty="0"/>
              <a:t>嵌入到统一的语义空间中。</a:t>
            </a:r>
          </a:p>
        </p:txBody>
      </p:sp>
      <p:sp>
        <p:nvSpPr>
          <p:cNvPr id="14" name="文本框 13">
            <a:extLst>
              <a:ext uri="{FF2B5EF4-FFF2-40B4-BE49-F238E27FC236}">
                <a16:creationId xmlns:a16="http://schemas.microsoft.com/office/drawing/2014/main" id="{7FF13E0D-8D71-218F-AD80-0219832D207C}"/>
              </a:ext>
            </a:extLst>
          </p:cNvPr>
          <p:cNvSpPr txBox="1"/>
          <p:nvPr/>
        </p:nvSpPr>
        <p:spPr>
          <a:xfrm>
            <a:off x="1319866" y="2768985"/>
            <a:ext cx="6768752" cy="646331"/>
          </a:xfrm>
          <a:prstGeom prst="rect">
            <a:avLst/>
          </a:prstGeom>
          <a:noFill/>
        </p:spPr>
        <p:txBody>
          <a:bodyPr wrap="square" rtlCol="0">
            <a:spAutoFit/>
          </a:bodyPr>
          <a:lstStyle/>
          <a:p>
            <a:r>
              <a:rPr lang="en-US" altLang="zh-CN" sz="1200" dirty="0">
                <a:solidFill>
                  <a:srgbClr val="1D2129"/>
                </a:solidFill>
                <a:latin typeface="Arial" panose="020B0604020202020204" pitchFamily="34" charset="0"/>
              </a:rPr>
              <a:t>2</a:t>
            </a:r>
            <a:r>
              <a:rPr lang="zh-CN" altLang="en-US" sz="1200" dirty="0">
                <a:solidFill>
                  <a:srgbClr val="1D2129"/>
                </a:solidFill>
                <a:latin typeface="Arial" panose="020B0604020202020204" pitchFamily="34" charset="0"/>
              </a:rPr>
              <a:t>、我们提出了三个模块，即边缘感知潜在重新编码（</a:t>
            </a:r>
            <a:r>
              <a:rPr lang="en" altLang="zh-CN" sz="1200" dirty="0">
                <a:solidFill>
                  <a:srgbClr val="1D2129"/>
                </a:solidFill>
                <a:latin typeface="Arial" panose="020B0604020202020204" pitchFamily="34" charset="0"/>
              </a:rPr>
              <a:t>ELR</a:t>
            </a:r>
            <a:r>
              <a:rPr lang="zh-CN" altLang="en" sz="1200" dirty="0">
                <a:solidFill>
                  <a:srgbClr val="1D2129"/>
                </a:solidFill>
                <a:latin typeface="Arial" panose="020B0604020202020204" pitchFamily="34" charset="0"/>
              </a:rPr>
              <a:t>）、</a:t>
            </a:r>
            <a:r>
              <a:rPr lang="zh-CN" altLang="en-US" sz="1200" dirty="0">
                <a:solidFill>
                  <a:srgbClr val="1D2129"/>
                </a:solidFill>
                <a:latin typeface="Arial" panose="020B0604020202020204" pitchFamily="34" charset="0"/>
              </a:rPr>
              <a:t>重新编码整合（</a:t>
            </a:r>
            <a:r>
              <a:rPr lang="en" altLang="zh-CN" sz="1200" dirty="0">
                <a:solidFill>
                  <a:srgbClr val="1D2129"/>
                </a:solidFill>
                <a:latin typeface="Arial" panose="020B0604020202020204" pitchFamily="34" charset="0"/>
              </a:rPr>
              <a:t>RC</a:t>
            </a:r>
            <a:r>
              <a:rPr lang="zh-CN" altLang="en" sz="1200" dirty="0">
                <a:solidFill>
                  <a:srgbClr val="1D2129"/>
                </a:solidFill>
                <a:latin typeface="Arial" panose="020B0604020202020204" pitchFamily="34" charset="0"/>
              </a:rPr>
              <a:t>）</a:t>
            </a:r>
            <a:r>
              <a:rPr lang="zh-CN" altLang="en-US" sz="1200" dirty="0">
                <a:solidFill>
                  <a:srgbClr val="1D2129"/>
                </a:solidFill>
                <a:latin typeface="Arial" panose="020B0604020202020204" pitchFamily="34" charset="0"/>
              </a:rPr>
              <a:t>和不确定性优化（</a:t>
            </a:r>
            <a:r>
              <a:rPr lang="en" altLang="zh-CN" sz="1200" dirty="0">
                <a:solidFill>
                  <a:srgbClr val="1D2129"/>
                </a:solidFill>
                <a:latin typeface="Arial" panose="020B0604020202020204" pitchFamily="34" charset="0"/>
              </a:rPr>
              <a:t>UO</a:t>
            </a:r>
            <a:r>
              <a:rPr lang="zh-CN" altLang="en" sz="1200" dirty="0">
                <a:solidFill>
                  <a:srgbClr val="1D2129"/>
                </a:solidFill>
                <a:latin typeface="Arial" panose="020B0604020202020204" pitchFamily="34" charset="0"/>
              </a:rPr>
              <a:t>）。</a:t>
            </a:r>
            <a:r>
              <a:rPr lang="en" altLang="zh-CN" sz="1200" dirty="0">
                <a:solidFill>
                  <a:srgbClr val="1D2129"/>
                </a:solidFill>
                <a:latin typeface="Arial" panose="020B0604020202020204" pitchFamily="34" charset="0"/>
              </a:rPr>
              <a:t>ELR</a:t>
            </a:r>
            <a:r>
              <a:rPr lang="zh-CN" altLang="en-US" sz="1200" dirty="0">
                <a:solidFill>
                  <a:srgbClr val="1D2129"/>
                </a:solidFill>
                <a:latin typeface="Arial" panose="020B0604020202020204" pitchFamily="34" charset="0"/>
              </a:rPr>
              <a:t>对特征和分布进行双向编码，而</a:t>
            </a:r>
            <a:r>
              <a:rPr lang="en" altLang="zh-CN" sz="1200" dirty="0">
                <a:solidFill>
                  <a:srgbClr val="1D2129"/>
                </a:solidFill>
                <a:latin typeface="Arial" panose="020B0604020202020204" pitchFamily="34" charset="0"/>
              </a:rPr>
              <a:t>RC</a:t>
            </a:r>
            <a:r>
              <a:rPr lang="zh-CN" altLang="en-US" sz="1200" dirty="0">
                <a:solidFill>
                  <a:srgbClr val="1D2129"/>
                </a:solidFill>
                <a:latin typeface="Arial" panose="020B0604020202020204" pitchFamily="34" charset="0"/>
              </a:rPr>
              <a:t>和</a:t>
            </a:r>
            <a:r>
              <a:rPr lang="en" altLang="zh-CN" sz="1200" dirty="0">
                <a:solidFill>
                  <a:srgbClr val="1D2129"/>
                </a:solidFill>
                <a:latin typeface="Arial" panose="020B0604020202020204" pitchFamily="34" charset="0"/>
              </a:rPr>
              <a:t>UO</a:t>
            </a:r>
            <a:r>
              <a:rPr lang="zh-CN" altLang="en-US" sz="1200" dirty="0">
                <a:solidFill>
                  <a:srgbClr val="1D2129"/>
                </a:solidFill>
                <a:latin typeface="Arial" panose="020B0604020202020204" pitchFamily="34" charset="0"/>
              </a:rPr>
              <a:t>利用重新编码的特征和不确定性进行弹性融合</a:t>
            </a:r>
          </a:p>
        </p:txBody>
      </p:sp>
      <p:sp>
        <p:nvSpPr>
          <p:cNvPr id="16" name="文本框 15">
            <a:extLst>
              <a:ext uri="{FF2B5EF4-FFF2-40B4-BE49-F238E27FC236}">
                <a16:creationId xmlns:a16="http://schemas.microsoft.com/office/drawing/2014/main" id="{EAF19E87-EC39-E814-5605-836326BB700E}"/>
              </a:ext>
            </a:extLst>
          </p:cNvPr>
          <p:cNvSpPr txBox="1"/>
          <p:nvPr/>
        </p:nvSpPr>
        <p:spPr>
          <a:xfrm>
            <a:off x="1303625" y="2298072"/>
            <a:ext cx="6768751" cy="461665"/>
          </a:xfrm>
          <a:prstGeom prst="rect">
            <a:avLst/>
          </a:prstGeom>
          <a:noFill/>
        </p:spPr>
        <p:txBody>
          <a:bodyPr wrap="square">
            <a:spAutoFit/>
          </a:bodyPr>
          <a:lstStyle>
            <a:defPPr>
              <a:defRPr lang="zh-CN"/>
            </a:defPPr>
            <a:lvl1pPr>
              <a:defRPr sz="1200" b="0" i="0">
                <a:solidFill>
                  <a:srgbClr val="1D2129"/>
                </a:solidFill>
                <a:effectLst/>
                <a:latin typeface="Arial" panose="020B0604020202020204" pitchFamily="34" charset="0"/>
              </a:defRPr>
            </a:lvl1pPr>
          </a:lstStyle>
          <a:p>
            <a:r>
              <a:rPr lang="en-US" altLang="zh-CN" dirty="0"/>
              <a:t>1</a:t>
            </a:r>
            <a:r>
              <a:rPr lang="zh-CN" altLang="en-US" dirty="0"/>
              <a:t>、我们提出了边缘感知语义一致性 </a:t>
            </a:r>
            <a:r>
              <a:rPr lang="en-US" altLang="zh-CN" dirty="0"/>
              <a:t>(</a:t>
            </a:r>
            <a:r>
              <a:rPr lang="en" altLang="zh-CN" dirty="0"/>
              <a:t>ESC)</a:t>
            </a:r>
            <a:r>
              <a:rPr lang="zh-CN" altLang="en" dirty="0"/>
              <a:t>，</a:t>
            </a:r>
            <a:r>
              <a:rPr lang="zh-CN" altLang="en-US" dirty="0"/>
              <a:t>这是一种新颖的多模态框架，它利用对重新编码分布的监督将异构事件和 </a:t>
            </a:r>
            <a:r>
              <a:rPr lang="en" altLang="zh-CN" dirty="0"/>
              <a:t>RGB </a:t>
            </a:r>
            <a:r>
              <a:rPr lang="zh-CN" altLang="en-US" dirty="0"/>
              <a:t>分解为统一的语义空间，基于模态分布导出的不确定性联合优化它们。</a:t>
            </a:r>
          </a:p>
        </p:txBody>
      </p:sp>
      <p:sp>
        <p:nvSpPr>
          <p:cNvPr id="18" name="文本框 17">
            <a:extLst>
              <a:ext uri="{FF2B5EF4-FFF2-40B4-BE49-F238E27FC236}">
                <a16:creationId xmlns:a16="http://schemas.microsoft.com/office/drawing/2014/main" id="{9A8867F1-1C2C-BE90-2070-79C96CDE0B41}"/>
              </a:ext>
            </a:extLst>
          </p:cNvPr>
          <p:cNvSpPr txBox="1"/>
          <p:nvPr/>
        </p:nvSpPr>
        <p:spPr>
          <a:xfrm>
            <a:off x="3059833" y="1162653"/>
            <a:ext cx="2952328" cy="276999"/>
          </a:xfrm>
          <a:prstGeom prst="rect">
            <a:avLst/>
          </a:prstGeom>
          <a:noFill/>
        </p:spPr>
        <p:txBody>
          <a:bodyPr wrap="square">
            <a:spAutoFit/>
          </a:bodyPr>
          <a:lstStyle/>
          <a:p>
            <a:r>
              <a:rPr lang="zh-CN" altLang="en-US" sz="1200" b="0" i="0" dirty="0">
                <a:solidFill>
                  <a:srgbClr val="1D2129"/>
                </a:solidFill>
                <a:effectLst/>
                <a:latin typeface="Arial" panose="020B0604020202020204" pitchFamily="34" charset="0"/>
              </a:rPr>
              <a:t>（信息缺失，模态间边缘特征不匹配）</a:t>
            </a:r>
            <a:endParaRPr lang="zh-CN" altLang="en-US" sz="1200" dirty="0"/>
          </a:p>
        </p:txBody>
      </p:sp>
      <p:sp>
        <p:nvSpPr>
          <p:cNvPr id="19" name="文本框 18">
            <a:extLst>
              <a:ext uri="{FF2B5EF4-FFF2-40B4-BE49-F238E27FC236}">
                <a16:creationId xmlns:a16="http://schemas.microsoft.com/office/drawing/2014/main" id="{1A32E6FB-1B22-3F26-8B7C-9523B80482C2}"/>
              </a:ext>
            </a:extLst>
          </p:cNvPr>
          <p:cNvSpPr txBox="1"/>
          <p:nvPr/>
        </p:nvSpPr>
        <p:spPr>
          <a:xfrm>
            <a:off x="185822" y="499257"/>
            <a:ext cx="2326333" cy="369332"/>
          </a:xfrm>
          <a:prstGeom prst="rect">
            <a:avLst/>
          </a:prstGeom>
          <a:noFill/>
        </p:spPr>
        <p:txBody>
          <a:bodyPr wrap="square" rtlCol="0">
            <a:spAutoFit/>
          </a:bodyPr>
          <a:lstStyle/>
          <a:p>
            <a:r>
              <a:rPr lang="zh-CN" altLang="en-US" dirty="0"/>
              <a:t>多模态分割的问题：</a:t>
            </a:r>
          </a:p>
        </p:txBody>
      </p:sp>
      <p:sp>
        <p:nvSpPr>
          <p:cNvPr id="20" name="文本框 19">
            <a:extLst>
              <a:ext uri="{FF2B5EF4-FFF2-40B4-BE49-F238E27FC236}">
                <a16:creationId xmlns:a16="http://schemas.microsoft.com/office/drawing/2014/main" id="{4DA3A71E-B7BE-E1C0-C800-0D23BE661531}"/>
              </a:ext>
            </a:extLst>
          </p:cNvPr>
          <p:cNvSpPr txBox="1"/>
          <p:nvPr/>
        </p:nvSpPr>
        <p:spPr>
          <a:xfrm>
            <a:off x="240166" y="1409220"/>
            <a:ext cx="2326333" cy="369332"/>
          </a:xfrm>
          <a:prstGeom prst="rect">
            <a:avLst/>
          </a:prstGeom>
          <a:noFill/>
        </p:spPr>
        <p:txBody>
          <a:bodyPr wrap="square" rtlCol="0">
            <a:spAutoFit/>
          </a:bodyPr>
          <a:lstStyle/>
          <a:p>
            <a:r>
              <a:rPr lang="zh-CN" altLang="en-US" dirty="0"/>
              <a:t>文章创新点：</a:t>
            </a:r>
          </a:p>
        </p:txBody>
      </p:sp>
      <p:sp>
        <p:nvSpPr>
          <p:cNvPr id="12" name="文本框 11">
            <a:extLst>
              <a:ext uri="{FF2B5EF4-FFF2-40B4-BE49-F238E27FC236}">
                <a16:creationId xmlns:a16="http://schemas.microsoft.com/office/drawing/2014/main" id="{C5D4E824-4640-92F6-2453-E47A5B3E418C}"/>
              </a:ext>
            </a:extLst>
          </p:cNvPr>
          <p:cNvSpPr txBox="1"/>
          <p:nvPr/>
        </p:nvSpPr>
        <p:spPr>
          <a:xfrm>
            <a:off x="221177" y="3286064"/>
            <a:ext cx="2326333" cy="369332"/>
          </a:xfrm>
          <a:prstGeom prst="rect">
            <a:avLst/>
          </a:prstGeom>
          <a:noFill/>
        </p:spPr>
        <p:txBody>
          <a:bodyPr wrap="square" rtlCol="0">
            <a:spAutoFit/>
          </a:bodyPr>
          <a:lstStyle/>
          <a:p>
            <a:r>
              <a:rPr lang="zh-CN" altLang="en-US" dirty="0"/>
              <a:t>通用：</a:t>
            </a:r>
          </a:p>
        </p:txBody>
      </p:sp>
      <p:sp>
        <p:nvSpPr>
          <p:cNvPr id="15" name="文本框 14">
            <a:extLst>
              <a:ext uri="{FF2B5EF4-FFF2-40B4-BE49-F238E27FC236}">
                <a16:creationId xmlns:a16="http://schemas.microsoft.com/office/drawing/2014/main" id="{61C3669B-DC43-650B-410E-6BD9A34F2325}"/>
              </a:ext>
            </a:extLst>
          </p:cNvPr>
          <p:cNvSpPr txBox="1"/>
          <p:nvPr/>
        </p:nvSpPr>
        <p:spPr>
          <a:xfrm>
            <a:off x="1428536" y="3579862"/>
            <a:ext cx="7383780" cy="1754326"/>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dirty="0"/>
              <a:t>把模态间的不对齐问题转化为字典问题</a:t>
            </a:r>
          </a:p>
          <a:p>
            <a:pPr marL="285750" indent="-285750">
              <a:buFont typeface="Arial" panose="020B0604020202020204" pitchFamily="34" charset="0"/>
              <a:buChar char="•"/>
            </a:pPr>
            <a:r>
              <a:rPr lang="zh-CN" altLang="en-US" dirty="0"/>
              <a:t>字典训练：具有显著特征</a:t>
            </a:r>
            <a:r>
              <a:rPr lang="en-US" altLang="zh-CN" dirty="0"/>
              <a:t>A</a:t>
            </a:r>
            <a:r>
              <a:rPr lang="zh-CN" altLang="en-US" dirty="0"/>
              <a:t>的模态</a:t>
            </a:r>
          </a:p>
          <a:p>
            <a:pPr marL="285750" indent="-285750">
              <a:buFont typeface="Arial" panose="020B0604020202020204" pitchFamily="34" charset="0"/>
              <a:buChar char="•"/>
            </a:pPr>
            <a:r>
              <a:rPr lang="zh-CN" altLang="en-US" dirty="0"/>
              <a:t>模态</a:t>
            </a:r>
            <a:r>
              <a:rPr lang="en-US" altLang="zh-CN" dirty="0"/>
              <a:t>1</a:t>
            </a:r>
            <a:r>
              <a:rPr lang="zh-CN" altLang="en-US" dirty="0"/>
              <a:t>：具有特征</a:t>
            </a:r>
            <a:r>
              <a:rPr lang="en-US" altLang="zh-CN" dirty="0"/>
              <a:t>A</a:t>
            </a:r>
            <a:r>
              <a:rPr lang="zh-CN" altLang="en-US" dirty="0"/>
              <a:t>但不显著</a:t>
            </a:r>
          </a:p>
          <a:p>
            <a:pPr marL="285750" indent="-285750">
              <a:buFont typeface="Arial" panose="020B0604020202020204" pitchFamily="34" charset="0"/>
              <a:buChar char="•"/>
            </a:pPr>
            <a:r>
              <a:rPr lang="zh-CN" altLang="en-US" dirty="0"/>
              <a:t>模态</a:t>
            </a:r>
            <a:r>
              <a:rPr lang="en-US" altLang="zh-CN" dirty="0"/>
              <a:t>2</a:t>
            </a:r>
            <a:r>
              <a:rPr lang="zh-CN" altLang="en-US" dirty="0"/>
              <a:t>：具有特征</a:t>
            </a:r>
            <a:r>
              <a:rPr lang="en-US" altLang="zh-CN" dirty="0"/>
              <a:t>A</a:t>
            </a:r>
            <a:r>
              <a:rPr lang="zh-CN" altLang="en-US" dirty="0"/>
              <a:t>但不显著，与</a:t>
            </a:r>
            <a:r>
              <a:rPr lang="en-US" altLang="zh-CN" dirty="0"/>
              <a:t>1</a:t>
            </a:r>
            <a:r>
              <a:rPr lang="zh-CN" altLang="en-US" dirty="0"/>
              <a:t>互补</a:t>
            </a:r>
          </a:p>
          <a:p>
            <a:pPr marL="285750" indent="-285750">
              <a:buFont typeface="Arial" panose="020B0604020202020204" pitchFamily="34" charset="0"/>
              <a:buChar char="•"/>
            </a:pPr>
            <a:r>
              <a:rPr lang="zh-CN" altLang="en-US" dirty="0"/>
              <a:t>作用：增强</a:t>
            </a:r>
            <a:r>
              <a:rPr lang="en-US" altLang="zh-CN" dirty="0"/>
              <a:t>1</a:t>
            </a:r>
            <a:r>
              <a:rPr lang="zh-CN" altLang="en-US" dirty="0"/>
              <a:t>和</a:t>
            </a:r>
            <a:r>
              <a:rPr lang="en-US" altLang="zh-CN" dirty="0"/>
              <a:t>2</a:t>
            </a:r>
            <a:r>
              <a:rPr lang="zh-CN" altLang="en-US" dirty="0"/>
              <a:t>的</a:t>
            </a:r>
            <a:r>
              <a:rPr lang="en-US" altLang="zh-CN" dirty="0"/>
              <a:t>A</a:t>
            </a:r>
            <a:r>
              <a:rPr lang="zh-CN" altLang="en-US" dirty="0"/>
              <a:t>特征，使其对齐</a:t>
            </a: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BD3F-6112-5503-A79F-039F9673671A}"/>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554F36F1-4C7A-55B8-7E02-32012E1ECED8}"/>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8445B9D3-E53E-04D6-38EE-243958253A88}"/>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55492C1F-203B-5578-5342-D92E52321FD2}"/>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5B151EB0-AD56-4B7B-D150-226CDF61B353}"/>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39F53A5D-9A6E-9B19-9C09-674A8C830793}"/>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EFBAA500-FB21-A8DF-4B04-9498959C0DC9}"/>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22F86A86-9B0D-03D9-8460-5E07B0ADC044}"/>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0504B29-7EF9-D962-909A-0F638A1620F3}"/>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17291AF7-6FF8-15F4-2947-9005DD64BC74}"/>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DAAC13C3-88EC-2C00-E5A4-6BE2F11C0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DDC17CF7-8D3C-A9AD-219A-3EC75A343410}"/>
              </a:ext>
            </a:extLst>
          </p:cNvPr>
          <p:cNvSpPr txBox="1"/>
          <p:nvPr/>
        </p:nvSpPr>
        <p:spPr>
          <a:xfrm>
            <a:off x="13607" y="559297"/>
            <a:ext cx="8153727"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字典框架</a:t>
            </a:r>
          </a:p>
        </p:txBody>
      </p:sp>
      <p:pic>
        <p:nvPicPr>
          <p:cNvPr id="12" name="图片 11" descr="图示&#10;&#10;AI 生成的内容可能不正确。">
            <a:extLst>
              <a:ext uri="{FF2B5EF4-FFF2-40B4-BE49-F238E27FC236}">
                <a16:creationId xmlns:a16="http://schemas.microsoft.com/office/drawing/2014/main" id="{5227E9E4-20CE-C39E-47BC-C15A0F69FA7B}"/>
              </a:ext>
            </a:extLst>
          </p:cNvPr>
          <p:cNvPicPr>
            <a:picLocks noChangeAspect="1"/>
          </p:cNvPicPr>
          <p:nvPr/>
        </p:nvPicPr>
        <p:blipFill>
          <a:blip r:embed="rId4"/>
          <a:stretch>
            <a:fillRect/>
          </a:stretch>
        </p:blipFill>
        <p:spPr>
          <a:xfrm>
            <a:off x="362671" y="1289470"/>
            <a:ext cx="3794184" cy="2763882"/>
          </a:xfrm>
          <a:prstGeom prst="rect">
            <a:avLst/>
          </a:prstGeom>
        </p:spPr>
      </p:pic>
      <p:sp>
        <p:nvSpPr>
          <p:cNvPr id="14" name="文本框 13">
            <a:extLst>
              <a:ext uri="{FF2B5EF4-FFF2-40B4-BE49-F238E27FC236}">
                <a16:creationId xmlns:a16="http://schemas.microsoft.com/office/drawing/2014/main" id="{91B364D2-27EF-C6C1-3451-EA10935BFF30}"/>
              </a:ext>
            </a:extLst>
          </p:cNvPr>
          <p:cNvSpPr txBox="1"/>
          <p:nvPr/>
        </p:nvSpPr>
        <p:spPr>
          <a:xfrm>
            <a:off x="-36877" y="923912"/>
            <a:ext cx="8153727" cy="338554"/>
          </a:xfrm>
          <a:prstGeom prst="rect">
            <a:avLst/>
          </a:prstGeom>
          <a:noFill/>
        </p:spPr>
        <p:txBody>
          <a:bodyPr wrap="square">
            <a:spAutoFit/>
          </a:bodyPr>
          <a:lstStyle/>
          <a:p>
            <a:r>
              <a:rPr lang="zh-CN" altLang="en-US" sz="1600" dirty="0"/>
              <a:t>可学习的模态字典：利用字典本身提供的信息增强单模态特征</a:t>
            </a:r>
          </a:p>
        </p:txBody>
      </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E0E2E7B6-5B51-B0C6-DF86-FDA2F6A157B2}"/>
                  </a:ext>
                </a:extLst>
              </p:cNvPr>
              <p:cNvSpPr txBox="1"/>
              <p:nvPr/>
            </p:nvSpPr>
            <p:spPr>
              <a:xfrm>
                <a:off x="4701485" y="1190067"/>
                <a:ext cx="4536504" cy="509563"/>
              </a:xfrm>
              <a:prstGeom prst="rect">
                <a:avLst/>
              </a:prstGeom>
              <a:noFill/>
            </p:spPr>
            <p:txBody>
              <a:bodyPr wrap="square" rtlCol="0">
                <a:spAutoFit/>
              </a:bodyPr>
              <a:lstStyle/>
              <a:p>
                <a:pPr>
                  <a:spcAft>
                    <a:spcPts val="600"/>
                  </a:spcAft>
                </a:pPr>
                <a:r>
                  <a:rPr lang="en-US" altLang="zh-CN" sz="1200" dirty="0"/>
                  <a:t>1</a:t>
                </a:r>
                <a:r>
                  <a:rPr lang="zh-CN" altLang="en-US" sz="1200" dirty="0"/>
                  <a:t>、把提取到的特征</a:t>
                </a:r>
                <a14:m>
                  <m:oMath xmlns:m="http://schemas.openxmlformats.org/officeDocument/2006/math">
                    <m:sSubSup>
                      <m:sSubSupPr>
                        <m:ctrlPr>
                          <a:rPr lang="en-US" altLang="zh-CN" sz="1200" dirty="0" smtClean="0">
                            <a:latin typeface="Cambria Math" panose="02040503050406030204" pitchFamily="18" charset="0"/>
                          </a:rPr>
                        </m:ctrlPr>
                      </m:sSubSupPr>
                      <m:e>
                        <m:acc>
                          <m:accPr>
                            <m:chr m:val="̂"/>
                            <m:ctrlPr>
                              <a:rPr lang="en-US" altLang="zh-CN" sz="1200" dirty="0">
                                <a:latin typeface="Cambria Math" panose="02040503050406030204" pitchFamily="18" charset="0"/>
                              </a:rPr>
                            </m:ctrlPr>
                          </m:accPr>
                          <m:e>
                            <m:r>
                              <a:rPr lang="en-US" altLang="zh-CN" sz="1200" i="1" dirty="0">
                                <a:latin typeface="Cambria Math" panose="02040503050406030204" pitchFamily="18" charset="0"/>
                              </a:rPr>
                              <m:t>𝐹</m:t>
                            </m:r>
                          </m:e>
                        </m:acc>
                      </m:e>
                      <m:sub>
                        <m:r>
                          <a:rPr lang="en-US" altLang="zh-CN" sz="1200" i="1" dirty="0">
                            <a:latin typeface="Cambria Math" panose="02040503050406030204" pitchFamily="18" charset="0"/>
                          </a:rPr>
                          <m:t>𝑖𝑟</m:t>
                        </m:r>
                      </m:sub>
                      <m:sup>
                        <m:r>
                          <a:rPr lang="en-US" altLang="zh-CN" sz="1200" i="0" dirty="0">
                            <a:latin typeface="Cambria Math" panose="02040503050406030204" pitchFamily="18" charset="0"/>
                          </a:rPr>
                          <m:t>1/2</m:t>
                        </m:r>
                      </m:sup>
                    </m:sSubSup>
                    <m:r>
                      <a:rPr lang="zh-CN" altLang="en-US" sz="1200" i="1" dirty="0">
                        <a:latin typeface="Cambria Math" panose="02040503050406030204" pitchFamily="18" charset="0"/>
                      </a:rPr>
                      <m:t>和</m:t>
                    </m:r>
                    <m:sSubSup>
                      <m:sSubSupPr>
                        <m:ctrlPr>
                          <a:rPr lang="en-US" altLang="zh-CN" sz="1200" dirty="0" smtClean="0">
                            <a:latin typeface="Cambria Math" panose="02040503050406030204" pitchFamily="18" charset="0"/>
                          </a:rPr>
                        </m:ctrlPr>
                      </m:sSubSupPr>
                      <m:e>
                        <m:acc>
                          <m:accPr>
                            <m:chr m:val="̂"/>
                            <m:ctrlPr>
                              <a:rPr lang="en-US" altLang="zh-CN" sz="1200" dirty="0">
                                <a:latin typeface="Cambria Math" panose="02040503050406030204" pitchFamily="18" charset="0"/>
                              </a:rPr>
                            </m:ctrlPr>
                          </m:accPr>
                          <m:e>
                            <m:r>
                              <a:rPr lang="en-US" altLang="zh-CN" sz="1200" i="1" dirty="0">
                                <a:latin typeface="Cambria Math" panose="02040503050406030204" pitchFamily="18" charset="0"/>
                              </a:rPr>
                              <m:t>𝐹</m:t>
                            </m:r>
                          </m:e>
                        </m:acc>
                      </m:e>
                      <m:sub>
                        <m:r>
                          <m:rPr>
                            <m:sty m:val="p"/>
                          </m:rPr>
                          <a:rPr lang="en-US" altLang="zh-CN" sz="1200" i="1" dirty="0">
                            <a:latin typeface="Cambria Math" panose="02040503050406030204" pitchFamily="18" charset="0"/>
                          </a:rPr>
                          <m:t>v</m:t>
                        </m:r>
                        <m:r>
                          <a:rPr lang="en-US" altLang="zh-CN" sz="1200" b="0" i="1" dirty="0" smtClean="0">
                            <a:latin typeface="Cambria Math" panose="02040503050406030204" pitchFamily="18" charset="0"/>
                          </a:rPr>
                          <m:t>𝑖𝑠</m:t>
                        </m:r>
                      </m:sub>
                      <m:sup>
                        <m:r>
                          <a:rPr lang="en-US" altLang="zh-CN" sz="1200" i="0" dirty="0">
                            <a:latin typeface="Cambria Math" panose="02040503050406030204" pitchFamily="18" charset="0"/>
                          </a:rPr>
                          <m:t>1/2</m:t>
                        </m:r>
                      </m:sup>
                    </m:sSubSup>
                  </m:oMath>
                </a14:m>
                <a:r>
                  <a:rPr lang="zh-CN" altLang="en-US" sz="1200" dirty="0"/>
                  <a:t>输入到</a:t>
                </a:r>
                <a:r>
                  <a:rPr lang="en-US" altLang="zh-CN" sz="1200" dirty="0"/>
                  <a:t>MN</a:t>
                </a:r>
                <a:r>
                  <a:rPr lang="zh-CN" altLang="en-US" sz="1200" dirty="0"/>
                  <a:t>层中，进行模态归一化，进行线性映射得到：</a:t>
                </a:r>
                <a:endParaRPr lang="en-US" altLang="zh-CN" sz="1200" dirty="0"/>
              </a:p>
            </p:txBody>
          </p:sp>
        </mc:Choice>
        <mc:Fallback>
          <p:sp>
            <p:nvSpPr>
              <p:cNvPr id="15" name="文本框 14">
                <a:extLst>
                  <a:ext uri="{FF2B5EF4-FFF2-40B4-BE49-F238E27FC236}">
                    <a16:creationId xmlns:a16="http://schemas.microsoft.com/office/drawing/2014/main" id="{E0E2E7B6-5B51-B0C6-DF86-FDA2F6A157B2}"/>
                  </a:ext>
                </a:extLst>
              </p:cNvPr>
              <p:cNvSpPr txBox="1">
                <a:spLocks noRot="1" noChangeAspect="1" noMove="1" noResize="1" noEditPoints="1" noAdjustHandles="1" noChangeArrowheads="1" noChangeShapeType="1" noTextEdit="1"/>
              </p:cNvSpPr>
              <p:nvPr/>
            </p:nvSpPr>
            <p:spPr>
              <a:xfrm>
                <a:off x="4701485" y="1190067"/>
                <a:ext cx="4536504" cy="509563"/>
              </a:xfrm>
              <a:prstGeom prst="rect">
                <a:avLst/>
              </a:prstGeom>
              <a:blipFill>
                <a:blip r:embed="rId5"/>
                <a:stretch>
                  <a:fillRect r="-3495" b="-7143"/>
                </a:stretch>
              </a:blipFill>
            </p:spPr>
            <p:txBody>
              <a:bodyPr/>
              <a:lstStyle/>
              <a:p>
                <a:r>
                  <a:rPr lang="zh-CN" altLang="en-US">
                    <a:noFill/>
                  </a:rPr>
                  <a:t> </a:t>
                </a:r>
              </a:p>
            </p:txBody>
          </p:sp>
        </mc:Fallback>
      </mc:AlternateContent>
      <p:pic>
        <p:nvPicPr>
          <p:cNvPr id="18" name="图片 17" descr="文本&#10;&#10;AI 生成的内容可能不正确。">
            <a:extLst>
              <a:ext uri="{FF2B5EF4-FFF2-40B4-BE49-F238E27FC236}">
                <a16:creationId xmlns:a16="http://schemas.microsoft.com/office/drawing/2014/main" id="{39126034-E2EA-B465-B715-D748895EB9A8}"/>
              </a:ext>
            </a:extLst>
          </p:cNvPr>
          <p:cNvPicPr>
            <a:picLocks noChangeAspect="1"/>
          </p:cNvPicPr>
          <p:nvPr/>
        </p:nvPicPr>
        <p:blipFill>
          <a:blip r:embed="rId6"/>
          <a:stretch>
            <a:fillRect/>
          </a:stretch>
        </p:blipFill>
        <p:spPr>
          <a:xfrm>
            <a:off x="5652120" y="1642637"/>
            <a:ext cx="1414859" cy="220498"/>
          </a:xfrm>
          <a:prstGeom prst="rect">
            <a:avLst/>
          </a:prstGeom>
        </p:spPr>
      </p:pic>
      <p:pic>
        <p:nvPicPr>
          <p:cNvPr id="21" name="图片 20" descr="文本&#10;&#10;AI 生成的内容可能不正确。">
            <a:extLst>
              <a:ext uri="{FF2B5EF4-FFF2-40B4-BE49-F238E27FC236}">
                <a16:creationId xmlns:a16="http://schemas.microsoft.com/office/drawing/2014/main" id="{CCA43E6B-7F2F-8040-33A3-3E775626E86B}"/>
              </a:ext>
            </a:extLst>
          </p:cNvPr>
          <p:cNvPicPr>
            <a:picLocks noChangeAspect="1"/>
          </p:cNvPicPr>
          <p:nvPr/>
        </p:nvPicPr>
        <p:blipFill>
          <a:blip r:embed="rId7"/>
          <a:stretch>
            <a:fillRect/>
          </a:stretch>
        </p:blipFill>
        <p:spPr>
          <a:xfrm>
            <a:off x="5622357" y="1918395"/>
            <a:ext cx="1451876" cy="212470"/>
          </a:xfrm>
          <a:prstGeom prst="rect">
            <a:avLst/>
          </a:prstGeom>
        </p:spPr>
      </p:pic>
      <p:pic>
        <p:nvPicPr>
          <p:cNvPr id="23" name="图片 22" descr="图形用户界面&#10;&#10;AI 生成的内容可能不正确。">
            <a:extLst>
              <a:ext uri="{FF2B5EF4-FFF2-40B4-BE49-F238E27FC236}">
                <a16:creationId xmlns:a16="http://schemas.microsoft.com/office/drawing/2014/main" id="{BCA34CD5-C636-04DA-C83E-771FCCC746DC}"/>
              </a:ext>
            </a:extLst>
          </p:cNvPr>
          <p:cNvPicPr>
            <a:picLocks noChangeAspect="1"/>
          </p:cNvPicPr>
          <p:nvPr/>
        </p:nvPicPr>
        <p:blipFill>
          <a:blip r:embed="rId8"/>
          <a:stretch>
            <a:fillRect/>
          </a:stretch>
        </p:blipFill>
        <p:spPr>
          <a:xfrm>
            <a:off x="5622357" y="2227762"/>
            <a:ext cx="1360038" cy="193895"/>
          </a:xfrm>
          <a:prstGeom prst="rect">
            <a:avLst/>
          </a:prstGeom>
        </p:spPr>
      </p:pic>
      <p:sp>
        <p:nvSpPr>
          <p:cNvPr id="24" name="文本框 23">
            <a:extLst>
              <a:ext uri="{FF2B5EF4-FFF2-40B4-BE49-F238E27FC236}">
                <a16:creationId xmlns:a16="http://schemas.microsoft.com/office/drawing/2014/main" id="{520911EC-4FDD-7DBA-4D6E-AE3DC53B2381}"/>
              </a:ext>
            </a:extLst>
          </p:cNvPr>
          <p:cNvSpPr txBox="1"/>
          <p:nvPr/>
        </p:nvSpPr>
        <p:spPr>
          <a:xfrm>
            <a:off x="4560372" y="2421657"/>
            <a:ext cx="4583628" cy="461665"/>
          </a:xfrm>
          <a:prstGeom prst="rect">
            <a:avLst/>
          </a:prstGeom>
          <a:noFill/>
        </p:spPr>
        <p:txBody>
          <a:bodyPr wrap="square" rtlCol="0">
            <a:spAutoFit/>
          </a:bodyPr>
          <a:lstStyle/>
          <a:p>
            <a:pPr>
              <a:spcAft>
                <a:spcPts val="600"/>
              </a:spcAft>
            </a:pPr>
            <a:r>
              <a:rPr lang="en-US" altLang="zh-CN" sz="1200" dirty="0"/>
              <a:t>2</a:t>
            </a:r>
            <a:r>
              <a:rPr lang="zh-CN" altLang="en-US" sz="1200" dirty="0"/>
              <a:t>、得到补偿后的单模态特征（信息注入），消除了红外和可见光图像特征之间的模态差异，得到经字典增强后的特征：</a:t>
            </a:r>
            <a:endParaRPr lang="en-US" altLang="zh-CN" sz="1200" dirty="0"/>
          </a:p>
        </p:txBody>
      </p:sp>
      <p:pic>
        <p:nvPicPr>
          <p:cNvPr id="26" name="图片 25" descr="图示, 维恩图&#10;&#10;AI 生成的内容可能不正确。">
            <a:extLst>
              <a:ext uri="{FF2B5EF4-FFF2-40B4-BE49-F238E27FC236}">
                <a16:creationId xmlns:a16="http://schemas.microsoft.com/office/drawing/2014/main" id="{FD92568B-6AEA-D3C5-CE8B-0379DD07A66D}"/>
              </a:ext>
            </a:extLst>
          </p:cNvPr>
          <p:cNvPicPr>
            <a:picLocks noChangeAspect="1"/>
          </p:cNvPicPr>
          <p:nvPr/>
        </p:nvPicPr>
        <p:blipFill>
          <a:blip r:embed="rId9"/>
          <a:stretch>
            <a:fillRect/>
          </a:stretch>
        </p:blipFill>
        <p:spPr>
          <a:xfrm>
            <a:off x="5004048" y="2838226"/>
            <a:ext cx="2915816" cy="522977"/>
          </a:xfrm>
          <a:prstGeom prst="rect">
            <a:avLst/>
          </a:prstGeom>
        </p:spPr>
      </p:pic>
      <mc:AlternateContent xmlns:mc="http://schemas.openxmlformats.org/markup-compatibility/2006">
        <mc:Choice xmlns:a14="http://schemas.microsoft.com/office/drawing/2010/main" Requires="a14">
          <p:sp>
            <p:nvSpPr>
              <p:cNvPr id="27" name="文本框 26">
                <a:extLst>
                  <a:ext uri="{FF2B5EF4-FFF2-40B4-BE49-F238E27FC236}">
                    <a16:creationId xmlns:a16="http://schemas.microsoft.com/office/drawing/2014/main" id="{E85A17CB-6AD0-3E36-848A-41E66DF12E62}"/>
                  </a:ext>
                </a:extLst>
              </p:cNvPr>
              <p:cNvSpPr txBox="1"/>
              <p:nvPr/>
            </p:nvSpPr>
            <p:spPr>
              <a:xfrm>
                <a:off x="4550303" y="3290056"/>
                <a:ext cx="4499992" cy="785471"/>
              </a:xfrm>
              <a:prstGeom prst="rect">
                <a:avLst/>
              </a:prstGeom>
              <a:noFill/>
            </p:spPr>
            <p:txBody>
              <a:bodyPr wrap="square" rtlCol="0">
                <a:spAutoFit/>
              </a:bodyPr>
              <a:lstStyle/>
              <a:p>
                <a:pPr>
                  <a:spcAft>
                    <a:spcPts val="600"/>
                  </a:spcAft>
                </a:pPr>
                <a:r>
                  <a:rPr lang="en-US" altLang="zh-CN" sz="1200" dirty="0"/>
                  <a:t>3</a:t>
                </a:r>
                <a:r>
                  <a:rPr lang="zh-CN" altLang="en-US" sz="1200" dirty="0"/>
                  <a:t>、模态字典的学习：用</a:t>
                </a:r>
                <a:r>
                  <a:rPr lang="en-US" altLang="zh-CN" sz="1200" dirty="0"/>
                  <a:t>stage1</a:t>
                </a:r>
                <a:r>
                  <a:rPr lang="zh-CN" altLang="en-US" sz="1200" dirty="0"/>
                  <a:t>融合后的特征</a:t>
                </a:r>
                <a14:m>
                  <m:oMath xmlns:m="http://schemas.openxmlformats.org/officeDocument/2006/math">
                    <m:sSubSup>
                      <m:sSubSupPr>
                        <m:ctrlPr>
                          <a:rPr lang="en-US" altLang="zh-CN" sz="1200" b="1" dirty="0" smtClean="0">
                            <a:latin typeface="Cambria Math" panose="02040503050406030204" pitchFamily="18" charset="0"/>
                          </a:rPr>
                        </m:ctrlPr>
                      </m:sSubSupPr>
                      <m:e>
                        <m:r>
                          <a:rPr lang="en-US" altLang="zh-CN" sz="1200" b="1" i="1" dirty="0">
                            <a:latin typeface="Cambria Math" panose="02040503050406030204" pitchFamily="18" charset="0"/>
                          </a:rPr>
                          <m:t>𝑭</m:t>
                        </m:r>
                      </m:e>
                      <m:sub>
                        <m:r>
                          <a:rPr lang="en-US" altLang="zh-CN" sz="1200" b="0" i="1" dirty="0">
                            <a:latin typeface="Cambria Math" panose="02040503050406030204" pitchFamily="18" charset="0"/>
                          </a:rPr>
                          <m:t>𝑓</m:t>
                        </m:r>
                      </m:sub>
                      <m:sup>
                        <m:r>
                          <a:rPr lang="en-US" altLang="zh-CN" sz="1200" b="0" i="0" dirty="0">
                            <a:latin typeface="Cambria Math" panose="02040503050406030204" pitchFamily="18" charset="0"/>
                          </a:rPr>
                          <m:t>1/2</m:t>
                        </m:r>
                      </m:sup>
                    </m:sSubSup>
                    <m:r>
                      <a:rPr lang="zh-CN" altLang="en-US" sz="1200" b="1" i="1" dirty="0">
                        <a:latin typeface="Cambria Math" panose="02040503050406030204" pitchFamily="18" charset="0"/>
                      </a:rPr>
                      <m:t>来</m:t>
                    </m:r>
                  </m:oMath>
                </a14:m>
                <a:r>
                  <a:rPr lang="zh-CN" altLang="en-US" sz="1200" dirty="0"/>
                  <a:t>指导字典的学习，采用特征级交叉相关</a:t>
                </a:r>
                <a:r>
                  <a:rPr lang="en-US" altLang="zh-CN" sz="1200" dirty="0"/>
                  <a:t>FCC</a:t>
                </a:r>
                <a:r>
                  <a:rPr lang="zh-CN" altLang="en-US" sz="1200" dirty="0"/>
                  <a:t>来测量</a:t>
                </a:r>
                <a14:m>
                  <m:oMath xmlns:m="http://schemas.openxmlformats.org/officeDocument/2006/math">
                    <m:sSubSup>
                      <m:sSubSupPr>
                        <m:ctrlPr>
                          <a:rPr lang="en-US" altLang="zh-CN" sz="1200" b="1" dirty="0" smtClean="0">
                            <a:latin typeface="Cambria Math" panose="02040503050406030204" pitchFamily="18" charset="0"/>
                          </a:rPr>
                        </m:ctrlPr>
                      </m:sSubSupPr>
                      <m:e>
                        <m:acc>
                          <m:accPr>
                            <m:chr m:val="̂"/>
                            <m:ctrlPr>
                              <a:rPr lang="en-US" altLang="zh-CN" sz="1200" b="1" dirty="0">
                                <a:latin typeface="Cambria Math" panose="02040503050406030204" pitchFamily="18" charset="0"/>
                              </a:rPr>
                            </m:ctrlPr>
                          </m:accPr>
                          <m:e>
                            <m:r>
                              <a:rPr lang="en-US" altLang="zh-CN" sz="1200" b="1" i="1" dirty="0">
                                <a:latin typeface="Cambria Math" panose="02040503050406030204" pitchFamily="18" charset="0"/>
                              </a:rPr>
                              <m:t>𝑭</m:t>
                            </m:r>
                          </m:e>
                        </m:acc>
                      </m:e>
                      <m:sub>
                        <m:r>
                          <a:rPr lang="en-US" altLang="zh-CN" sz="1200" b="0" i="1" dirty="0">
                            <a:latin typeface="Cambria Math" panose="02040503050406030204" pitchFamily="18" charset="0"/>
                          </a:rPr>
                          <m:t>𝑖𝑟</m:t>
                        </m:r>
                        <m:r>
                          <a:rPr lang="en-US" altLang="zh-CN" sz="1200" b="0" i="0" dirty="0">
                            <a:latin typeface="Cambria Math" panose="02040503050406030204" pitchFamily="18" charset="0"/>
                          </a:rPr>
                          <m:t>←</m:t>
                        </m:r>
                        <m:r>
                          <a:rPr lang="en-US" altLang="zh-CN" sz="1200" b="0" i="1" dirty="0">
                            <a:latin typeface="Cambria Math" panose="02040503050406030204" pitchFamily="18" charset="0"/>
                          </a:rPr>
                          <m:t>𝑣𝑖𝑠</m:t>
                        </m:r>
                        <m:r>
                          <a:rPr lang="en-US" altLang="zh-CN" sz="1200" b="0" i="0" dirty="0">
                            <a:latin typeface="Cambria Math" panose="02040503050406030204" pitchFamily="18" charset="0"/>
                          </a:rPr>
                          <m:t>/</m:t>
                        </m:r>
                        <m:r>
                          <a:rPr lang="en-US" altLang="zh-CN" sz="1200" b="0" i="1" dirty="0">
                            <a:latin typeface="Cambria Math" panose="02040503050406030204" pitchFamily="18" charset="0"/>
                          </a:rPr>
                          <m:t>𝑣𝑖𝑠</m:t>
                        </m:r>
                        <m:r>
                          <a:rPr lang="en-US" altLang="zh-CN" sz="1200" b="0" i="0" dirty="0">
                            <a:latin typeface="Cambria Math" panose="02040503050406030204" pitchFamily="18" charset="0"/>
                          </a:rPr>
                          <m:t>←</m:t>
                        </m:r>
                        <m:r>
                          <a:rPr lang="en-US" altLang="zh-CN" sz="1200" b="0" i="1" dirty="0">
                            <a:latin typeface="Cambria Math" panose="02040503050406030204" pitchFamily="18" charset="0"/>
                          </a:rPr>
                          <m:t>𝑖𝑟</m:t>
                        </m:r>
                      </m:sub>
                      <m:sup>
                        <m:r>
                          <a:rPr lang="en-US" altLang="zh-CN" sz="1200" b="0" i="0" dirty="0">
                            <a:latin typeface="Cambria Math" panose="02040503050406030204" pitchFamily="18" charset="0"/>
                          </a:rPr>
                          <m:t>1/2</m:t>
                        </m:r>
                      </m:sup>
                    </m:sSubSup>
                    <m:r>
                      <a:rPr lang="zh-CN" altLang="en-US" sz="1200" b="1" i="1" dirty="0">
                        <a:latin typeface="Cambria Math" panose="02040503050406030204" pitchFamily="18" charset="0"/>
                      </a:rPr>
                      <m:t>和</m:t>
                    </m:r>
                    <m:sSubSup>
                      <m:sSubSupPr>
                        <m:ctrlPr>
                          <a:rPr lang="en-US" altLang="zh-CN" sz="1200" b="1" i="1" dirty="0">
                            <a:latin typeface="Cambria Math" panose="02040503050406030204" pitchFamily="18" charset="0"/>
                          </a:rPr>
                        </m:ctrlPr>
                      </m:sSubSupPr>
                      <m:e>
                        <m:r>
                          <a:rPr lang="en-US" altLang="zh-CN" sz="1200" b="1" i="1" dirty="0">
                            <a:latin typeface="Cambria Math" panose="02040503050406030204" pitchFamily="18" charset="0"/>
                          </a:rPr>
                          <m:t>𝑭</m:t>
                        </m:r>
                      </m:e>
                      <m:sub>
                        <m:r>
                          <a:rPr lang="en-US" altLang="zh-CN" sz="1200" i="1" dirty="0">
                            <a:latin typeface="Cambria Math" panose="02040503050406030204" pitchFamily="18" charset="0"/>
                          </a:rPr>
                          <m:t>𝑓</m:t>
                        </m:r>
                      </m:sub>
                      <m:sup>
                        <m:r>
                          <a:rPr lang="en-US" altLang="zh-CN" sz="1200" dirty="0">
                            <a:latin typeface="Cambria Math" panose="02040503050406030204" pitchFamily="18" charset="0"/>
                          </a:rPr>
                          <m:t>1/2</m:t>
                        </m:r>
                      </m:sup>
                    </m:sSubSup>
                  </m:oMath>
                </a14:m>
                <a:r>
                  <a:rPr lang="zh-CN" altLang="en-US" sz="1200" dirty="0"/>
                  <a:t>之间的相关性</a:t>
                </a:r>
                <a:endParaRPr lang="en-US" altLang="zh-CN" sz="1200" dirty="0"/>
              </a:p>
            </p:txBody>
          </p:sp>
        </mc:Choice>
        <mc:Fallback>
          <p:sp>
            <p:nvSpPr>
              <p:cNvPr id="27" name="文本框 26">
                <a:extLst>
                  <a:ext uri="{FF2B5EF4-FFF2-40B4-BE49-F238E27FC236}">
                    <a16:creationId xmlns:a16="http://schemas.microsoft.com/office/drawing/2014/main" id="{E85A17CB-6AD0-3E36-848A-41E66DF12E62}"/>
                  </a:ext>
                </a:extLst>
              </p:cNvPr>
              <p:cNvSpPr txBox="1">
                <a:spLocks noRot="1" noChangeAspect="1" noMove="1" noResize="1" noEditPoints="1" noAdjustHandles="1" noChangeArrowheads="1" noChangeShapeType="1" noTextEdit="1"/>
              </p:cNvSpPr>
              <p:nvPr/>
            </p:nvSpPr>
            <p:spPr>
              <a:xfrm>
                <a:off x="4550303" y="3290056"/>
                <a:ext cx="4499992" cy="785471"/>
              </a:xfrm>
              <a:prstGeom prst="rect">
                <a:avLst/>
              </a:prstGeom>
              <a:blipFill>
                <a:blip r:embed="rId10"/>
                <a:stretch>
                  <a:fillRect b="-4651"/>
                </a:stretch>
              </a:blipFill>
            </p:spPr>
            <p:txBody>
              <a:bodyPr/>
              <a:lstStyle/>
              <a:p>
                <a:r>
                  <a:rPr lang="zh-CN" altLang="en-US">
                    <a:noFill/>
                  </a:rPr>
                  <a:t> </a:t>
                </a:r>
              </a:p>
            </p:txBody>
          </p:sp>
        </mc:Fallback>
      </mc:AlternateContent>
      <p:pic>
        <p:nvPicPr>
          <p:cNvPr id="29" name="图片 28" descr="文本, 信件&#10;&#10;AI 生成的内容可能不正确。">
            <a:extLst>
              <a:ext uri="{FF2B5EF4-FFF2-40B4-BE49-F238E27FC236}">
                <a16:creationId xmlns:a16="http://schemas.microsoft.com/office/drawing/2014/main" id="{D984AC16-B832-BCDA-C40E-3D1301D0C7B1}"/>
              </a:ext>
            </a:extLst>
          </p:cNvPr>
          <p:cNvPicPr>
            <a:picLocks noChangeAspect="1"/>
          </p:cNvPicPr>
          <p:nvPr/>
        </p:nvPicPr>
        <p:blipFill>
          <a:blip r:embed="rId11"/>
          <a:stretch>
            <a:fillRect/>
          </a:stretch>
        </p:blipFill>
        <p:spPr>
          <a:xfrm>
            <a:off x="395536" y="4078289"/>
            <a:ext cx="2051720" cy="853470"/>
          </a:xfrm>
          <a:prstGeom prst="rect">
            <a:avLst/>
          </a:prstGeom>
        </p:spPr>
      </p:pic>
      <p:pic>
        <p:nvPicPr>
          <p:cNvPr id="31" name="图片 30" descr="文本, 信件&#10;&#10;AI 生成的内容可能不正确。">
            <a:extLst>
              <a:ext uri="{FF2B5EF4-FFF2-40B4-BE49-F238E27FC236}">
                <a16:creationId xmlns:a16="http://schemas.microsoft.com/office/drawing/2014/main" id="{A209F7A7-4CDF-808E-2FF4-79CFB4D86201}"/>
              </a:ext>
            </a:extLst>
          </p:cNvPr>
          <p:cNvPicPr>
            <a:picLocks noChangeAspect="1"/>
          </p:cNvPicPr>
          <p:nvPr/>
        </p:nvPicPr>
        <p:blipFill>
          <a:blip r:embed="rId12"/>
          <a:stretch>
            <a:fillRect/>
          </a:stretch>
        </p:blipFill>
        <p:spPr>
          <a:xfrm>
            <a:off x="5166395" y="4075527"/>
            <a:ext cx="3078013" cy="593424"/>
          </a:xfrm>
          <a:prstGeom prst="rect">
            <a:avLst/>
          </a:prstGeom>
        </p:spPr>
      </p:pic>
      <p:pic>
        <p:nvPicPr>
          <p:cNvPr id="33" name="图片 32" descr="图示, 文本&#10;&#10;AI 生成的内容可能不正确。">
            <a:extLst>
              <a:ext uri="{FF2B5EF4-FFF2-40B4-BE49-F238E27FC236}">
                <a16:creationId xmlns:a16="http://schemas.microsoft.com/office/drawing/2014/main" id="{B2A90DAA-5B49-A72B-8045-BD0E67DACA80}"/>
              </a:ext>
            </a:extLst>
          </p:cNvPr>
          <p:cNvPicPr>
            <a:picLocks noChangeAspect="1"/>
          </p:cNvPicPr>
          <p:nvPr/>
        </p:nvPicPr>
        <p:blipFill>
          <a:blip r:embed="rId13"/>
          <a:stretch>
            <a:fillRect/>
          </a:stretch>
        </p:blipFill>
        <p:spPr>
          <a:xfrm>
            <a:off x="2804135" y="4191756"/>
            <a:ext cx="1941413" cy="637793"/>
          </a:xfrm>
          <a:prstGeom prst="rect">
            <a:avLst/>
          </a:prstGeom>
        </p:spPr>
      </p:pic>
      <p:pic>
        <p:nvPicPr>
          <p:cNvPr id="35" name="图片 34" descr="图片包含 文本&#10;&#10;AI 生成的内容可能不正确。">
            <a:extLst>
              <a:ext uri="{FF2B5EF4-FFF2-40B4-BE49-F238E27FC236}">
                <a16:creationId xmlns:a16="http://schemas.microsoft.com/office/drawing/2014/main" id="{A9547F2B-41F9-5291-F518-1E77C809BDD3}"/>
              </a:ext>
            </a:extLst>
          </p:cNvPr>
          <p:cNvPicPr>
            <a:picLocks noChangeAspect="1"/>
          </p:cNvPicPr>
          <p:nvPr/>
        </p:nvPicPr>
        <p:blipFill>
          <a:blip r:embed="rId14"/>
          <a:stretch>
            <a:fillRect/>
          </a:stretch>
        </p:blipFill>
        <p:spPr>
          <a:xfrm>
            <a:off x="6084168" y="4722207"/>
            <a:ext cx="1651118" cy="214684"/>
          </a:xfrm>
          <a:prstGeom prst="rect">
            <a:avLst/>
          </a:prstGeom>
        </p:spPr>
      </p:pic>
    </p:spTree>
    <p:extLst>
      <p:ext uri="{BB962C8B-B14F-4D97-AF65-F5344CB8AC3E}">
        <p14:creationId xmlns:p14="http://schemas.microsoft.com/office/powerpoint/2010/main" val="2918662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78807-6277-04FE-479A-97CFB87CCD1A}"/>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DCC3B686-1D06-F9C3-290D-200751112671}"/>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1DF34E76-7F87-0BCA-D125-7455657EBB1E}"/>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B085A179-9BEA-9B4D-375A-29AFDCB3F2A4}"/>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AF1B9A1D-ACBF-4980-590B-B1E456CFE746}"/>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D512C3FC-A328-3900-30DC-3ACFFB5EFF93}"/>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2FA63F73-E9F5-53F1-8888-CF94C7A05440}"/>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62FD8A7E-B70C-9E53-27C0-4CF885953590}"/>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31FFFA4-F508-E95A-6089-6B3598316F05}"/>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E60F23B9-5F82-910C-4449-12CFE8A6AF1B}"/>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a:t>
              </a:r>
            </a:p>
          </p:txBody>
        </p:sp>
      </p:grpSp>
      <p:pic>
        <p:nvPicPr>
          <p:cNvPr id="40" name="图片 39">
            <a:extLst>
              <a:ext uri="{FF2B5EF4-FFF2-40B4-BE49-F238E27FC236}">
                <a16:creationId xmlns:a16="http://schemas.microsoft.com/office/drawing/2014/main" id="{230E07A0-4AA7-4B70-B56A-D92294976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5" name="文本框 14">
            <a:extLst>
              <a:ext uri="{FF2B5EF4-FFF2-40B4-BE49-F238E27FC236}">
                <a16:creationId xmlns:a16="http://schemas.microsoft.com/office/drawing/2014/main" id="{59C271CC-5CBA-6649-F3A3-C61EEED9A24D}"/>
              </a:ext>
            </a:extLst>
          </p:cNvPr>
          <p:cNvSpPr txBox="1"/>
          <p:nvPr/>
        </p:nvSpPr>
        <p:spPr>
          <a:xfrm>
            <a:off x="467544" y="607789"/>
            <a:ext cx="7341229" cy="307777"/>
          </a:xfrm>
          <a:prstGeom prst="rect">
            <a:avLst/>
          </a:prstGeom>
          <a:noFill/>
        </p:spPr>
        <p:txBody>
          <a:bodyPr wrap="square">
            <a:spAutoFit/>
          </a:bodyPr>
          <a:lstStyle/>
          <a:p>
            <a:r>
              <a:rPr lang="zh-CN" altLang="en-US" sz="1400" dirty="0">
                <a:latin typeface="Cambria Math" panose="02040503050406030204" pitchFamily="18" charset="0"/>
              </a:rPr>
              <a:t>直接融合未配准图像：</a:t>
            </a:r>
          </a:p>
        </p:txBody>
      </p:sp>
      <p:pic>
        <p:nvPicPr>
          <p:cNvPr id="17" name="图片 16" descr="图片包含 文本&#10;&#10;AI 生成的内容可能不正确。">
            <a:extLst>
              <a:ext uri="{FF2B5EF4-FFF2-40B4-BE49-F238E27FC236}">
                <a16:creationId xmlns:a16="http://schemas.microsoft.com/office/drawing/2014/main" id="{599EBD16-BC36-8EA2-4CBA-ADAA931E36EF}"/>
              </a:ext>
            </a:extLst>
          </p:cNvPr>
          <p:cNvPicPr>
            <a:picLocks noChangeAspect="1"/>
          </p:cNvPicPr>
          <p:nvPr/>
        </p:nvPicPr>
        <p:blipFill>
          <a:blip r:embed="rId4"/>
          <a:stretch>
            <a:fillRect/>
          </a:stretch>
        </p:blipFill>
        <p:spPr>
          <a:xfrm>
            <a:off x="421977" y="997073"/>
            <a:ext cx="3092688" cy="2160240"/>
          </a:xfrm>
          <a:prstGeom prst="rect">
            <a:avLst/>
          </a:prstGeom>
        </p:spPr>
      </p:pic>
      <p:pic>
        <p:nvPicPr>
          <p:cNvPr id="19" name="图片 18" descr="图形用户界面&#10;&#10;AI 生成的内容可能不正确。">
            <a:extLst>
              <a:ext uri="{FF2B5EF4-FFF2-40B4-BE49-F238E27FC236}">
                <a16:creationId xmlns:a16="http://schemas.microsoft.com/office/drawing/2014/main" id="{95C30D5F-B852-B3BA-E83A-5EE8CD9AE3C9}"/>
              </a:ext>
            </a:extLst>
          </p:cNvPr>
          <p:cNvPicPr>
            <a:picLocks noChangeAspect="1"/>
          </p:cNvPicPr>
          <p:nvPr/>
        </p:nvPicPr>
        <p:blipFill>
          <a:blip r:embed="rId5"/>
          <a:stretch>
            <a:fillRect/>
          </a:stretch>
        </p:blipFill>
        <p:spPr>
          <a:xfrm>
            <a:off x="3672408" y="663525"/>
            <a:ext cx="4572000" cy="1908225"/>
          </a:xfrm>
          <a:prstGeom prst="rect">
            <a:avLst/>
          </a:prstGeom>
        </p:spPr>
      </p:pic>
      <p:sp>
        <p:nvSpPr>
          <p:cNvPr id="20" name="文本框 19">
            <a:extLst>
              <a:ext uri="{FF2B5EF4-FFF2-40B4-BE49-F238E27FC236}">
                <a16:creationId xmlns:a16="http://schemas.microsoft.com/office/drawing/2014/main" id="{9D8946B1-5D80-963F-0657-E553678A19DB}"/>
              </a:ext>
            </a:extLst>
          </p:cNvPr>
          <p:cNvSpPr txBox="1"/>
          <p:nvPr/>
        </p:nvSpPr>
        <p:spPr>
          <a:xfrm>
            <a:off x="3635896" y="2622761"/>
            <a:ext cx="5432726" cy="430887"/>
          </a:xfrm>
          <a:prstGeom prst="rect">
            <a:avLst/>
          </a:prstGeom>
          <a:noFill/>
        </p:spPr>
        <p:txBody>
          <a:bodyPr wrap="square" rtlCol="0">
            <a:spAutoFit/>
          </a:bodyPr>
          <a:lstStyle/>
          <a:p>
            <a:pPr>
              <a:spcAft>
                <a:spcPts val="600"/>
              </a:spcAft>
            </a:pPr>
            <a:r>
              <a:rPr lang="en-US" altLang="zh-CN" sz="1100" dirty="0"/>
              <a:t>x </a:t>
            </a:r>
            <a:r>
              <a:rPr lang="zh-CN" altLang="en-US" sz="1100" dirty="0"/>
              <a:t>轴表示不同的方法，</a:t>
            </a:r>
            <a:r>
              <a:rPr lang="en-US" altLang="zh-CN" sz="1100" dirty="0"/>
              <a:t>y </a:t>
            </a:r>
            <a:r>
              <a:rPr lang="zh-CN" altLang="en-US" sz="1100" dirty="0"/>
              <a:t>轴表示其相应的值。方框的上边界表示第三四分位数，下边界表示第一四分位数。图中方框内的红线表示平均值，黑线表示中位值。</a:t>
            </a:r>
            <a:endParaRPr lang="en-US" altLang="zh-CN" sz="1100" dirty="0"/>
          </a:p>
        </p:txBody>
      </p:sp>
      <p:sp>
        <p:nvSpPr>
          <p:cNvPr id="21" name="文本框 20">
            <a:extLst>
              <a:ext uri="{FF2B5EF4-FFF2-40B4-BE49-F238E27FC236}">
                <a16:creationId xmlns:a16="http://schemas.microsoft.com/office/drawing/2014/main" id="{BFF1B913-6646-25A6-3456-2512DC230CE6}"/>
              </a:ext>
            </a:extLst>
          </p:cNvPr>
          <p:cNvSpPr txBox="1"/>
          <p:nvPr/>
        </p:nvSpPr>
        <p:spPr>
          <a:xfrm>
            <a:off x="421977" y="3157313"/>
            <a:ext cx="7341229" cy="307777"/>
          </a:xfrm>
          <a:prstGeom prst="rect">
            <a:avLst/>
          </a:prstGeom>
          <a:noFill/>
        </p:spPr>
        <p:txBody>
          <a:bodyPr wrap="square">
            <a:spAutoFit/>
          </a:bodyPr>
          <a:lstStyle/>
          <a:p>
            <a:r>
              <a:rPr lang="zh-CN" altLang="en-US" sz="1400" dirty="0">
                <a:latin typeface="Cambria Math" panose="02040503050406030204" pitchFamily="18" charset="0"/>
              </a:rPr>
              <a:t>先进行图像配准，再进行融合：配准算法的引入有效地提高了所有融合结果的质量</a:t>
            </a:r>
          </a:p>
        </p:txBody>
      </p:sp>
      <p:pic>
        <p:nvPicPr>
          <p:cNvPr id="23" name="图片 22" descr="建筑与房屋的城市空拍图与配字&#10;&#10;AI 生成的内容可能不正确。">
            <a:extLst>
              <a:ext uri="{FF2B5EF4-FFF2-40B4-BE49-F238E27FC236}">
                <a16:creationId xmlns:a16="http://schemas.microsoft.com/office/drawing/2014/main" id="{011BFD67-E91E-1617-05E5-6CF23C97DC6F}"/>
              </a:ext>
            </a:extLst>
          </p:cNvPr>
          <p:cNvPicPr>
            <a:picLocks noChangeAspect="1"/>
          </p:cNvPicPr>
          <p:nvPr/>
        </p:nvPicPr>
        <p:blipFill>
          <a:blip r:embed="rId6"/>
          <a:stretch>
            <a:fillRect/>
          </a:stretch>
        </p:blipFill>
        <p:spPr>
          <a:xfrm>
            <a:off x="467544" y="3435846"/>
            <a:ext cx="2448272" cy="1695126"/>
          </a:xfrm>
          <a:prstGeom prst="rect">
            <a:avLst/>
          </a:prstGeom>
        </p:spPr>
      </p:pic>
      <p:pic>
        <p:nvPicPr>
          <p:cNvPr id="25" name="图片 24" descr="图片包含 日历&#10;&#10;AI 生成的内容可能不正确。">
            <a:extLst>
              <a:ext uri="{FF2B5EF4-FFF2-40B4-BE49-F238E27FC236}">
                <a16:creationId xmlns:a16="http://schemas.microsoft.com/office/drawing/2014/main" id="{B13A63DC-CD32-5C98-9791-C48ED4750A0A}"/>
              </a:ext>
            </a:extLst>
          </p:cNvPr>
          <p:cNvPicPr>
            <a:picLocks noChangeAspect="1"/>
          </p:cNvPicPr>
          <p:nvPr/>
        </p:nvPicPr>
        <p:blipFill>
          <a:blip r:embed="rId7"/>
          <a:stretch>
            <a:fillRect/>
          </a:stretch>
        </p:blipFill>
        <p:spPr>
          <a:xfrm>
            <a:off x="4139952" y="3423734"/>
            <a:ext cx="3808343" cy="1702513"/>
          </a:xfrm>
          <a:prstGeom prst="rect">
            <a:avLst/>
          </a:prstGeom>
        </p:spPr>
      </p:pic>
    </p:spTree>
    <p:extLst>
      <p:ext uri="{BB962C8B-B14F-4D97-AF65-F5344CB8AC3E}">
        <p14:creationId xmlns:p14="http://schemas.microsoft.com/office/powerpoint/2010/main" val="19732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CC58-3134-1D1A-7873-C5E5A4B2BA6E}"/>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4F848672-9DCC-50A9-449C-C4ABBCAB3011}"/>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C650A708-DB0C-44F9-7CD4-4F6DBCCE4254}"/>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DC36C02B-D04E-5335-3124-AE7F600DA980}"/>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B38F3590-C250-749F-B63B-40D99C375328}"/>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BC245427-8693-B84D-483D-B593A5631BF2}"/>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75E5F789-3AFC-242C-36C1-917A5FE3C784}"/>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ED2C162A-66F5-D11C-036A-6FFADA8F0FD9}"/>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7C549D4-C88A-A521-AF5F-B6101828CFAF}"/>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F6ABF2F9-F5C7-C55E-6E9E-B86D9169D53B}"/>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a:t>
              </a:r>
            </a:p>
          </p:txBody>
        </p:sp>
      </p:grpSp>
      <p:pic>
        <p:nvPicPr>
          <p:cNvPr id="40" name="图片 39">
            <a:extLst>
              <a:ext uri="{FF2B5EF4-FFF2-40B4-BE49-F238E27FC236}">
                <a16:creationId xmlns:a16="http://schemas.microsoft.com/office/drawing/2014/main" id="{F3F86D94-901D-1366-2CD8-9C7D011105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5" name="文本框 14">
            <a:extLst>
              <a:ext uri="{FF2B5EF4-FFF2-40B4-BE49-F238E27FC236}">
                <a16:creationId xmlns:a16="http://schemas.microsoft.com/office/drawing/2014/main" id="{44641E8B-6441-582B-0CD1-4D2D277237AE}"/>
              </a:ext>
            </a:extLst>
          </p:cNvPr>
          <p:cNvSpPr txBox="1"/>
          <p:nvPr/>
        </p:nvSpPr>
        <p:spPr>
          <a:xfrm>
            <a:off x="467544" y="607789"/>
            <a:ext cx="7341229" cy="307777"/>
          </a:xfrm>
          <a:prstGeom prst="rect">
            <a:avLst/>
          </a:prstGeom>
          <a:noFill/>
        </p:spPr>
        <p:txBody>
          <a:bodyPr wrap="square">
            <a:spAutoFit/>
          </a:bodyPr>
          <a:lstStyle/>
          <a:p>
            <a:r>
              <a:rPr lang="zh-CN" altLang="en-US" sz="1400" dirty="0">
                <a:latin typeface="Cambria Math" panose="02040503050406030204" pitchFamily="18" charset="0"/>
              </a:rPr>
              <a:t>与未注册图像融合方法的比较：</a:t>
            </a:r>
          </a:p>
        </p:txBody>
      </p:sp>
      <p:pic>
        <p:nvPicPr>
          <p:cNvPr id="14" name="图片 13" descr="图片包含 图示&#10;&#10;AI 生成的内容可能不正确。">
            <a:extLst>
              <a:ext uri="{FF2B5EF4-FFF2-40B4-BE49-F238E27FC236}">
                <a16:creationId xmlns:a16="http://schemas.microsoft.com/office/drawing/2014/main" id="{42E6EBF0-AD3B-0B3B-AD15-FDB7B0BE02C0}"/>
              </a:ext>
            </a:extLst>
          </p:cNvPr>
          <p:cNvPicPr>
            <a:picLocks noChangeAspect="1"/>
          </p:cNvPicPr>
          <p:nvPr/>
        </p:nvPicPr>
        <p:blipFill>
          <a:blip r:embed="rId4"/>
          <a:stretch>
            <a:fillRect/>
          </a:stretch>
        </p:blipFill>
        <p:spPr>
          <a:xfrm>
            <a:off x="732376" y="872377"/>
            <a:ext cx="2587292" cy="1865069"/>
          </a:xfrm>
          <a:prstGeom prst="rect">
            <a:avLst/>
          </a:prstGeom>
        </p:spPr>
      </p:pic>
      <p:pic>
        <p:nvPicPr>
          <p:cNvPr id="18" name="图片 17" descr="图表, 箱线图&#10;&#10;AI 生成的内容可能不正确。">
            <a:extLst>
              <a:ext uri="{FF2B5EF4-FFF2-40B4-BE49-F238E27FC236}">
                <a16:creationId xmlns:a16="http://schemas.microsoft.com/office/drawing/2014/main" id="{218B8A30-A144-336D-DAD2-19999FF8DDF9}"/>
              </a:ext>
            </a:extLst>
          </p:cNvPr>
          <p:cNvPicPr>
            <a:picLocks noChangeAspect="1"/>
          </p:cNvPicPr>
          <p:nvPr/>
        </p:nvPicPr>
        <p:blipFill>
          <a:blip r:embed="rId5"/>
          <a:stretch>
            <a:fillRect/>
          </a:stretch>
        </p:blipFill>
        <p:spPr>
          <a:xfrm>
            <a:off x="3557006" y="89976"/>
            <a:ext cx="4572000" cy="2067447"/>
          </a:xfrm>
          <a:prstGeom prst="rect">
            <a:avLst/>
          </a:prstGeom>
        </p:spPr>
      </p:pic>
      <p:pic>
        <p:nvPicPr>
          <p:cNvPr id="24" name="图片 23" descr="图示&#10;&#10;AI 生成的内容可能不正确。">
            <a:extLst>
              <a:ext uri="{FF2B5EF4-FFF2-40B4-BE49-F238E27FC236}">
                <a16:creationId xmlns:a16="http://schemas.microsoft.com/office/drawing/2014/main" id="{43DD35B0-81C6-BE25-CA6D-57C299F5030A}"/>
              </a:ext>
            </a:extLst>
          </p:cNvPr>
          <p:cNvPicPr>
            <a:picLocks noChangeAspect="1"/>
          </p:cNvPicPr>
          <p:nvPr/>
        </p:nvPicPr>
        <p:blipFill>
          <a:blip r:embed="rId6"/>
          <a:stretch>
            <a:fillRect/>
          </a:stretch>
        </p:blipFill>
        <p:spPr>
          <a:xfrm>
            <a:off x="240166" y="2643758"/>
            <a:ext cx="3980515" cy="2358428"/>
          </a:xfrm>
          <a:prstGeom prst="rect">
            <a:avLst/>
          </a:prstGeom>
        </p:spPr>
      </p:pic>
      <p:sp>
        <p:nvSpPr>
          <p:cNvPr id="27" name="文本框 26">
            <a:extLst>
              <a:ext uri="{FF2B5EF4-FFF2-40B4-BE49-F238E27FC236}">
                <a16:creationId xmlns:a16="http://schemas.microsoft.com/office/drawing/2014/main" id="{97F2EF55-CCC6-C282-05CA-99EAE616839B}"/>
              </a:ext>
            </a:extLst>
          </p:cNvPr>
          <p:cNvSpPr txBox="1"/>
          <p:nvPr/>
        </p:nvSpPr>
        <p:spPr>
          <a:xfrm>
            <a:off x="4067944" y="2121273"/>
            <a:ext cx="4815815" cy="1107996"/>
          </a:xfrm>
          <a:prstGeom prst="rect">
            <a:avLst/>
          </a:prstGeom>
          <a:noFill/>
        </p:spPr>
        <p:txBody>
          <a:bodyPr wrap="square">
            <a:spAutoFit/>
          </a:bodyPr>
          <a:lstStyle/>
          <a:p>
            <a:r>
              <a:rPr lang="zh-CN" altLang="en-US" sz="1100" dirty="0"/>
              <a:t>伪地面实况与相应强度值之间的像素级联合分布，分布越接近直线，融合结果中出现的伪影和变形就越少；</a:t>
            </a:r>
            <a:endParaRPr lang="en-US" altLang="zh-CN" sz="1100" dirty="0"/>
          </a:p>
          <a:p>
            <a:r>
              <a:rPr lang="zh-CN" altLang="en-US" sz="1100" dirty="0"/>
              <a:t>配准感知矩阵中的 </a:t>
            </a:r>
            <a:r>
              <a:rPr lang="en-US" altLang="zh-CN" sz="1100" dirty="0"/>
              <a:t>X </a:t>
            </a:r>
            <a:r>
              <a:rPr lang="zh-CN" altLang="en-US" sz="1100" dirty="0"/>
              <a:t>轴代表查询图像局部区域的像素坐标，</a:t>
            </a:r>
            <a:r>
              <a:rPr lang="en-US" altLang="zh-CN" sz="1100" dirty="0"/>
              <a:t>Y </a:t>
            </a:r>
            <a:r>
              <a:rPr lang="zh-CN" altLang="en-US" sz="1100" dirty="0"/>
              <a:t>轴则对应参考图像局部区域的像素坐标。矩阵中颜色越深表示对齐感知得分越高，表明像素对应关系越强、越可靠。</a:t>
            </a:r>
            <a:endParaRPr lang="en-US" altLang="zh-CN" sz="1100" dirty="0"/>
          </a:p>
          <a:p>
            <a:endParaRPr lang="zh-CN" altLang="en-US" sz="1100" dirty="0"/>
          </a:p>
        </p:txBody>
      </p:sp>
      <p:pic>
        <p:nvPicPr>
          <p:cNvPr id="29" name="图片 28" descr="门上贴着海报&#10;&#10;AI 生成的内容可能不正确。">
            <a:extLst>
              <a:ext uri="{FF2B5EF4-FFF2-40B4-BE49-F238E27FC236}">
                <a16:creationId xmlns:a16="http://schemas.microsoft.com/office/drawing/2014/main" id="{6AB715BF-95DB-7C64-0F86-FFA4E46A3CC5}"/>
              </a:ext>
            </a:extLst>
          </p:cNvPr>
          <p:cNvPicPr>
            <a:picLocks noChangeAspect="1"/>
          </p:cNvPicPr>
          <p:nvPr/>
        </p:nvPicPr>
        <p:blipFill>
          <a:blip r:embed="rId7"/>
          <a:stretch>
            <a:fillRect/>
          </a:stretch>
        </p:blipFill>
        <p:spPr>
          <a:xfrm>
            <a:off x="4392488" y="2985204"/>
            <a:ext cx="3851920" cy="2096590"/>
          </a:xfrm>
          <a:prstGeom prst="rect">
            <a:avLst/>
          </a:prstGeom>
        </p:spPr>
      </p:pic>
    </p:spTree>
    <p:extLst>
      <p:ext uri="{BB962C8B-B14F-4D97-AF65-F5344CB8AC3E}">
        <p14:creationId xmlns:p14="http://schemas.microsoft.com/office/powerpoint/2010/main" val="1684474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D2FD-6FB7-0AE6-08E2-9B5A7D7F04DB}"/>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4DB96E2F-7136-268D-7356-2BD7FCA15D41}"/>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D0A7289D-5F2F-A590-E670-76138FD3600E}"/>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549A87F3-B221-3903-6A60-7A26361F96E6}"/>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31D106B1-CF6A-D220-29B6-BDD1A95CBE5A}"/>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5D4E3E8B-2C55-6258-80D8-3B8E91C18E51}"/>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77A230E1-F2F4-3B79-1AB0-445EA69D79A9}"/>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B85FD5A8-1DEC-F4BA-FBC9-836109E19557}"/>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27A83766-94AC-A131-3508-53681282943E}"/>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4E5E7B2C-B8FD-379F-6D24-E5F6F6C658C0}"/>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a:t>
              </a:r>
            </a:p>
          </p:txBody>
        </p:sp>
      </p:grpSp>
      <p:pic>
        <p:nvPicPr>
          <p:cNvPr id="40" name="图片 39">
            <a:extLst>
              <a:ext uri="{FF2B5EF4-FFF2-40B4-BE49-F238E27FC236}">
                <a16:creationId xmlns:a16="http://schemas.microsoft.com/office/drawing/2014/main" id="{D164DAA7-A1DC-9AC9-FEEC-55E82A932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2" name="图片 11" descr="表格&#10;&#10;AI 生成的内容可能不正确。">
            <a:extLst>
              <a:ext uri="{FF2B5EF4-FFF2-40B4-BE49-F238E27FC236}">
                <a16:creationId xmlns:a16="http://schemas.microsoft.com/office/drawing/2014/main" id="{DC86AFF1-37C4-E786-ADD7-28B13A732AD2}"/>
              </a:ext>
            </a:extLst>
          </p:cNvPr>
          <p:cNvPicPr>
            <a:picLocks noChangeAspect="1"/>
          </p:cNvPicPr>
          <p:nvPr/>
        </p:nvPicPr>
        <p:blipFill>
          <a:blip r:embed="rId4"/>
          <a:stretch>
            <a:fillRect/>
          </a:stretch>
        </p:blipFill>
        <p:spPr>
          <a:xfrm>
            <a:off x="365997" y="699542"/>
            <a:ext cx="4716016" cy="1429671"/>
          </a:xfrm>
          <a:prstGeom prst="rect">
            <a:avLst/>
          </a:prstGeom>
        </p:spPr>
      </p:pic>
      <p:pic>
        <p:nvPicPr>
          <p:cNvPr id="16" name="图片 15" descr="图表, 气泡图&#10;&#10;AI 生成的内容可能不正确。">
            <a:extLst>
              <a:ext uri="{FF2B5EF4-FFF2-40B4-BE49-F238E27FC236}">
                <a16:creationId xmlns:a16="http://schemas.microsoft.com/office/drawing/2014/main" id="{D771452B-628F-8BC5-22C8-E613BD96EC22}"/>
              </a:ext>
            </a:extLst>
          </p:cNvPr>
          <p:cNvPicPr>
            <a:picLocks noChangeAspect="1"/>
          </p:cNvPicPr>
          <p:nvPr/>
        </p:nvPicPr>
        <p:blipFill>
          <a:blip r:embed="rId5"/>
          <a:stretch>
            <a:fillRect/>
          </a:stretch>
        </p:blipFill>
        <p:spPr>
          <a:xfrm>
            <a:off x="3851920" y="2211710"/>
            <a:ext cx="4182292" cy="2486140"/>
          </a:xfrm>
          <a:prstGeom prst="rect">
            <a:avLst/>
          </a:prstGeom>
        </p:spPr>
      </p:pic>
      <p:sp>
        <p:nvSpPr>
          <p:cNvPr id="19" name="文本框 18">
            <a:extLst>
              <a:ext uri="{FF2B5EF4-FFF2-40B4-BE49-F238E27FC236}">
                <a16:creationId xmlns:a16="http://schemas.microsoft.com/office/drawing/2014/main" id="{DD36F9A5-0EC9-933B-74D5-152C3401385E}"/>
              </a:ext>
            </a:extLst>
          </p:cNvPr>
          <p:cNvSpPr txBox="1"/>
          <p:nvPr/>
        </p:nvSpPr>
        <p:spPr>
          <a:xfrm>
            <a:off x="539552" y="2715766"/>
            <a:ext cx="3096344" cy="938719"/>
          </a:xfrm>
          <a:prstGeom prst="rect">
            <a:avLst/>
          </a:prstGeom>
          <a:noFill/>
        </p:spPr>
        <p:txBody>
          <a:bodyPr wrap="square">
            <a:spAutoFit/>
          </a:bodyPr>
          <a:lstStyle/>
          <a:p>
            <a:r>
              <a:rPr lang="zh-CN" altLang="en-US" sz="1100" dirty="0"/>
              <a:t>该图绘制了 FLOPs（在 256 × 256 红外和可见光图像上测量）与 SSIM（结构相似性指数测量）之间的关系，来自 RoadScene 数据集的 21 对测试图像的评估结果。每个气泡的大小（圆圈的面积）代表每个模型的参数数量</a:t>
            </a:r>
            <a:endParaRPr lang="zh-CN" altLang="en-US" dirty="0"/>
          </a:p>
        </p:txBody>
      </p:sp>
    </p:spTree>
    <p:extLst>
      <p:ext uri="{BB962C8B-B14F-4D97-AF65-F5344CB8AC3E}">
        <p14:creationId xmlns:p14="http://schemas.microsoft.com/office/powerpoint/2010/main" val="2931769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6F77-732D-EA65-FBBA-4E37F8FC7F09}"/>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A421B522-C042-8006-63B8-8F137561F30F}"/>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D95AAB0E-91DD-EB81-FB25-3B1FD18728FE}"/>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2CA1124D-2890-6E32-0D27-E2C29C4D4A6C}"/>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E0FF4936-42A3-D1C5-E9EF-5F9706352C82}"/>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31B528D2-223A-CBD5-0B1F-461606DE9F89}"/>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B58882EF-9F60-EA5F-48F2-B5BCC40BFC67}"/>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F6A7201D-FD03-BEF0-0ABC-3B68E6690066}"/>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44223F2-12D5-2650-4178-40AD88322C22}"/>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6F348FCC-45F4-F374-22F5-772027B430CA}"/>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D2AE9E49-12FF-3835-8B7B-D57B9FE20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1" name="文本框 10">
            <a:extLst>
              <a:ext uri="{FF2B5EF4-FFF2-40B4-BE49-F238E27FC236}">
                <a16:creationId xmlns:a16="http://schemas.microsoft.com/office/drawing/2014/main" id="{13661793-7094-5CAF-261D-9A09F0155361}"/>
              </a:ext>
            </a:extLst>
          </p:cNvPr>
          <p:cNvSpPr txBox="1"/>
          <p:nvPr/>
        </p:nvSpPr>
        <p:spPr>
          <a:xfrm>
            <a:off x="411709" y="641257"/>
            <a:ext cx="4304307" cy="369332"/>
          </a:xfrm>
          <a:prstGeom prst="rect">
            <a:avLst/>
          </a:prstGeom>
          <a:noFill/>
        </p:spPr>
        <p:txBody>
          <a:bodyPr wrap="square" rtlCol="0">
            <a:spAutoFit/>
          </a:bodyPr>
          <a:lstStyle/>
          <a:p>
            <a:r>
              <a:rPr lang="zh-CN" altLang="en-US" dirty="0"/>
              <a:t>事件相机的事件和边缘语义之间的关系</a:t>
            </a:r>
          </a:p>
        </p:txBody>
      </p:sp>
      <p:pic>
        <p:nvPicPr>
          <p:cNvPr id="15" name="图片 14">
            <a:extLst>
              <a:ext uri="{FF2B5EF4-FFF2-40B4-BE49-F238E27FC236}">
                <a16:creationId xmlns:a16="http://schemas.microsoft.com/office/drawing/2014/main" id="{0AEC80C4-7F5D-ABB1-9410-03089D409F6B}"/>
              </a:ext>
            </a:extLst>
          </p:cNvPr>
          <p:cNvPicPr>
            <a:picLocks noChangeAspect="1"/>
          </p:cNvPicPr>
          <p:nvPr/>
        </p:nvPicPr>
        <p:blipFill>
          <a:blip r:embed="rId4"/>
          <a:stretch>
            <a:fillRect/>
          </a:stretch>
        </p:blipFill>
        <p:spPr>
          <a:xfrm>
            <a:off x="200001" y="1195890"/>
            <a:ext cx="5464026" cy="3434020"/>
          </a:xfrm>
          <a:prstGeom prst="rect">
            <a:avLst/>
          </a:prstGeom>
        </p:spPr>
      </p:pic>
      <p:sp>
        <p:nvSpPr>
          <p:cNvPr id="19" name="文本框 18">
            <a:extLst>
              <a:ext uri="{FF2B5EF4-FFF2-40B4-BE49-F238E27FC236}">
                <a16:creationId xmlns:a16="http://schemas.microsoft.com/office/drawing/2014/main" id="{17B03121-F634-9327-36B1-CB69B7BC0B98}"/>
              </a:ext>
            </a:extLst>
          </p:cNvPr>
          <p:cNvSpPr txBox="1"/>
          <p:nvPr/>
        </p:nvSpPr>
        <p:spPr>
          <a:xfrm>
            <a:off x="5696762" y="1923678"/>
            <a:ext cx="3332309" cy="2062103"/>
          </a:xfrm>
          <a:prstGeom prst="rect">
            <a:avLst/>
          </a:prstGeom>
          <a:noFill/>
        </p:spPr>
        <p:txBody>
          <a:bodyPr wrap="square" rtlCol="0">
            <a:spAutoFit/>
          </a:bodyPr>
          <a:lstStyle/>
          <a:p>
            <a:pPr>
              <a:spcAft>
                <a:spcPts val="600"/>
              </a:spcAft>
            </a:pPr>
            <a:r>
              <a:rPr lang="en-US" altLang="zh-CN" sz="1200" dirty="0">
                <a:solidFill>
                  <a:srgbClr val="1D2129"/>
                </a:solidFill>
                <a:latin typeface="Arial" panose="020B0604020202020204" pitchFamily="34" charset="0"/>
              </a:rPr>
              <a:t>1</a:t>
            </a:r>
            <a:r>
              <a:rPr lang="zh-CN" altLang="en-US" sz="1200" dirty="0">
                <a:solidFill>
                  <a:srgbClr val="1D2129"/>
                </a:solidFill>
                <a:latin typeface="Arial" panose="020B0604020202020204" pitchFamily="34" charset="0"/>
              </a:rPr>
              <a:t>、统计了两个数据集的</a:t>
            </a:r>
            <a:r>
              <a:rPr lang="en-US" altLang="zh-CN" sz="1200" dirty="0">
                <a:solidFill>
                  <a:srgbClr val="1D2129"/>
                </a:solidFill>
                <a:latin typeface="Arial" panose="020B0604020202020204" pitchFamily="34" charset="0"/>
              </a:rPr>
              <a:t>200</a:t>
            </a:r>
            <a:r>
              <a:rPr lang="zh-CN" altLang="en-US" sz="1200" dirty="0">
                <a:solidFill>
                  <a:srgbClr val="1D2129"/>
                </a:solidFill>
                <a:latin typeface="Arial" panose="020B0604020202020204" pitchFamily="34" charset="0"/>
              </a:rPr>
              <a:t>个数据，事件像素点的多少和边缘像素点的多少成正比；</a:t>
            </a:r>
            <a:endParaRPr lang="en-US" altLang="zh-CN" sz="1200" dirty="0">
              <a:solidFill>
                <a:srgbClr val="1D2129"/>
              </a:solidFill>
              <a:latin typeface="Arial" panose="020B0604020202020204" pitchFamily="34" charset="0"/>
            </a:endParaRPr>
          </a:p>
          <a:p>
            <a:pPr>
              <a:spcAft>
                <a:spcPts val="600"/>
              </a:spcAft>
            </a:pPr>
            <a:r>
              <a:rPr lang="zh-CN" altLang="en-US" sz="1200" dirty="0">
                <a:solidFill>
                  <a:srgbClr val="1D2129"/>
                </a:solidFill>
                <a:latin typeface="Arial" panose="020B0604020202020204" pitchFamily="34" charset="0"/>
              </a:rPr>
              <a:t>横坐标：边缘像素与所有像素的比例；</a:t>
            </a:r>
            <a:endParaRPr lang="en-US" altLang="zh-CN" sz="1200" dirty="0">
              <a:solidFill>
                <a:srgbClr val="1D2129"/>
              </a:solidFill>
              <a:latin typeface="Arial" panose="020B0604020202020204" pitchFamily="34" charset="0"/>
            </a:endParaRPr>
          </a:p>
          <a:p>
            <a:pPr>
              <a:spcAft>
                <a:spcPts val="600"/>
              </a:spcAft>
            </a:pPr>
            <a:r>
              <a:rPr lang="zh-CN" altLang="en-US" sz="1200" dirty="0">
                <a:solidFill>
                  <a:srgbClr val="1D2129"/>
                </a:solidFill>
                <a:latin typeface="Arial" panose="020B0604020202020204" pitchFamily="34" charset="0"/>
              </a:rPr>
              <a:t>纵坐标：边缘像素上的事件与所有事件的比率</a:t>
            </a:r>
            <a:endParaRPr lang="en-US" altLang="zh-CN" sz="1200" dirty="0">
              <a:solidFill>
                <a:srgbClr val="1D2129"/>
              </a:solidFill>
              <a:latin typeface="Arial" panose="020B0604020202020204" pitchFamily="34" charset="0"/>
            </a:endParaRPr>
          </a:p>
          <a:p>
            <a:pPr>
              <a:spcAft>
                <a:spcPts val="600"/>
              </a:spcAft>
            </a:pPr>
            <a:endParaRPr lang="en-US" altLang="zh-CN" sz="1200" dirty="0">
              <a:solidFill>
                <a:srgbClr val="1D2129"/>
              </a:solidFill>
              <a:latin typeface="Arial" panose="020B0604020202020204" pitchFamily="34" charset="0"/>
            </a:endParaRPr>
          </a:p>
          <a:p>
            <a:pPr>
              <a:spcAft>
                <a:spcPts val="600"/>
              </a:spcAft>
            </a:pPr>
            <a:r>
              <a:rPr lang="en-US" altLang="zh-CN" sz="1200" dirty="0">
                <a:solidFill>
                  <a:srgbClr val="1D2129"/>
                </a:solidFill>
                <a:latin typeface="Arial" panose="020B0604020202020204" pitchFamily="34" charset="0"/>
              </a:rPr>
              <a:t>2</a:t>
            </a:r>
            <a:r>
              <a:rPr lang="zh-CN" altLang="en-US" sz="1200" dirty="0">
                <a:solidFill>
                  <a:srgbClr val="1D2129"/>
                </a:solidFill>
                <a:latin typeface="Arial" panose="020B0604020202020204" pitchFamily="34" charset="0"/>
              </a:rPr>
              <a:t>、表明事件倾向于在语义边缘区域进行聚类，表现出事件和语义边缘之间的强相关性，这支持了我们利用语义边缘作为事件和 </a:t>
            </a:r>
            <a:r>
              <a:rPr lang="en" altLang="zh-CN" sz="1200" dirty="0">
                <a:solidFill>
                  <a:srgbClr val="1D2129"/>
                </a:solidFill>
                <a:latin typeface="Arial" panose="020B0604020202020204" pitchFamily="34" charset="0"/>
              </a:rPr>
              <a:t>RGB </a:t>
            </a:r>
            <a:r>
              <a:rPr lang="zh-CN" altLang="en-US" sz="1200" dirty="0">
                <a:solidFill>
                  <a:srgbClr val="1D2129"/>
                </a:solidFill>
                <a:latin typeface="Arial" panose="020B0604020202020204" pitchFamily="34" charset="0"/>
              </a:rPr>
              <a:t>的桥梁</a:t>
            </a:r>
            <a:endParaRPr lang="en-US" altLang="zh-CN" sz="1200" dirty="0">
              <a:solidFill>
                <a:srgbClr val="1D2129"/>
              </a:solidFill>
              <a:latin typeface="Arial" panose="020B0604020202020204" pitchFamily="34" charset="0"/>
            </a:endParaRPr>
          </a:p>
        </p:txBody>
      </p:sp>
    </p:spTree>
    <p:extLst>
      <p:ext uri="{BB962C8B-B14F-4D97-AF65-F5344CB8AC3E}">
        <p14:creationId xmlns:p14="http://schemas.microsoft.com/office/powerpoint/2010/main" val="3016965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06E6-322D-A689-6FDD-745D8421DA7D}"/>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0210D32F-99FD-BE62-386B-EED1D25C3488}"/>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17E67D65-375A-23C2-0B9D-A19BAF9C4E43}"/>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BADB5DEE-2397-9E75-2A6C-68CA0326B717}"/>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C2D757E9-9491-BE17-47B5-BBC0A8F12168}"/>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0A444C94-2C96-756D-38AB-644705A038F5}"/>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49C9FF99-F470-B0E0-A938-8C16468D0232}"/>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91AA7C2D-5712-2C67-E02F-1FDD64BDCF49}"/>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522D32B-5AE0-54E0-4E9B-8E6B5CE9ED45}"/>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4064975D-8108-18F5-40B9-EB7AB5C4318F}"/>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82F880F1-C7E7-D047-D77F-CD1A6EC49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C3C89830-C01E-141D-40D3-0DA0AA343071}"/>
              </a:ext>
            </a:extLst>
          </p:cNvPr>
          <p:cNvSpPr txBox="1"/>
          <p:nvPr/>
        </p:nvSpPr>
        <p:spPr>
          <a:xfrm>
            <a:off x="495037" y="740990"/>
            <a:ext cx="5013067" cy="830997"/>
          </a:xfrm>
          <a:prstGeom prst="rect">
            <a:avLst/>
          </a:prstGeom>
          <a:noFill/>
        </p:spPr>
        <p:txBody>
          <a:bodyPr wrap="square" rtlCol="0">
            <a:spAutoFit/>
          </a:bodyPr>
          <a:lstStyle/>
          <a:p>
            <a:r>
              <a:rPr lang="en-US" altLang="zh-CN" sz="1600" dirty="0"/>
              <a:t>Stage1:</a:t>
            </a:r>
            <a:r>
              <a:rPr lang="zh-CN" altLang="en-US" sz="1600" dirty="0"/>
              <a:t>建立边缘字典</a:t>
            </a:r>
            <a:endParaRPr lang="en-US" altLang="zh-CN" sz="1600" dirty="0"/>
          </a:p>
          <a:p>
            <a:r>
              <a:rPr lang="zh-CN" altLang="en-US" sz="1600" dirty="0"/>
              <a:t>作用：训练了一个真实边界语义空间的辅助字典集，方便</a:t>
            </a:r>
            <a:r>
              <a:rPr lang="en-US" altLang="zh-CN" sz="1600" dirty="0"/>
              <a:t>stage2</a:t>
            </a:r>
            <a:r>
              <a:rPr lang="zh-CN" altLang="en-US" sz="1600" dirty="0"/>
              <a:t>从语义边界的特征空间对齐</a:t>
            </a:r>
            <a:r>
              <a:rPr lang="en-US" altLang="zh-CN" sz="1600" dirty="0"/>
              <a:t>event</a:t>
            </a:r>
            <a:r>
              <a:rPr lang="zh-CN" altLang="en-US" sz="1600" dirty="0"/>
              <a:t>和</a:t>
            </a:r>
            <a:r>
              <a:rPr lang="en-US" altLang="zh-CN" sz="1600" dirty="0"/>
              <a:t>RGB</a:t>
            </a:r>
          </a:p>
        </p:txBody>
      </p:sp>
      <p:grpSp>
        <p:nvGrpSpPr>
          <p:cNvPr id="11" name="组合 10">
            <a:extLst>
              <a:ext uri="{FF2B5EF4-FFF2-40B4-BE49-F238E27FC236}">
                <a16:creationId xmlns:a16="http://schemas.microsoft.com/office/drawing/2014/main" id="{E0147206-968D-3951-1142-CCF0ACDBE4BB}"/>
              </a:ext>
            </a:extLst>
          </p:cNvPr>
          <p:cNvGrpSpPr/>
          <p:nvPr/>
        </p:nvGrpSpPr>
        <p:grpSpPr>
          <a:xfrm>
            <a:off x="0" y="1750241"/>
            <a:ext cx="5331357" cy="2117902"/>
            <a:chOff x="35496" y="1561283"/>
            <a:chExt cx="4631628" cy="1839932"/>
          </a:xfrm>
        </p:grpSpPr>
        <p:pic>
          <p:nvPicPr>
            <p:cNvPr id="15" name="图片 14" descr="图示&#10;&#10;AI 生成的内容可能不正确。">
              <a:extLst>
                <a:ext uri="{FF2B5EF4-FFF2-40B4-BE49-F238E27FC236}">
                  <a16:creationId xmlns:a16="http://schemas.microsoft.com/office/drawing/2014/main" id="{D3C6180A-FBE7-A70A-C354-E295B91B8498}"/>
                </a:ext>
              </a:extLst>
            </p:cNvPr>
            <p:cNvPicPr>
              <a:picLocks noChangeAspect="1"/>
            </p:cNvPicPr>
            <p:nvPr/>
          </p:nvPicPr>
          <p:blipFill>
            <a:blip r:embed="rId4"/>
            <a:stretch>
              <a:fillRect/>
            </a:stretch>
          </p:blipFill>
          <p:spPr>
            <a:xfrm>
              <a:off x="35496" y="1661050"/>
              <a:ext cx="4631628" cy="1740165"/>
            </a:xfrm>
            <a:prstGeom prst="rect">
              <a:avLst/>
            </a:prstGeom>
          </p:spPr>
        </p:pic>
        <p:sp>
          <p:nvSpPr>
            <p:cNvPr id="16" name="文本框 15">
              <a:extLst>
                <a:ext uri="{FF2B5EF4-FFF2-40B4-BE49-F238E27FC236}">
                  <a16:creationId xmlns:a16="http://schemas.microsoft.com/office/drawing/2014/main" id="{5773B0B1-E884-5043-42E1-5EF92C179B0D}"/>
                </a:ext>
              </a:extLst>
            </p:cNvPr>
            <p:cNvSpPr txBox="1"/>
            <p:nvPr/>
          </p:nvSpPr>
          <p:spPr>
            <a:xfrm>
              <a:off x="2466590" y="1561283"/>
              <a:ext cx="908512" cy="213905"/>
            </a:xfrm>
            <a:prstGeom prst="rect">
              <a:avLst/>
            </a:prstGeom>
            <a:noFill/>
          </p:spPr>
          <p:txBody>
            <a:bodyPr wrap="square" rtlCol="0">
              <a:spAutoFit/>
            </a:bodyPr>
            <a:lstStyle/>
            <a:p>
              <a:r>
                <a:rPr lang="en-US" altLang="zh-CN" sz="1000" dirty="0">
                  <a:solidFill>
                    <a:srgbClr val="FF0000"/>
                  </a:solidFill>
                </a:rPr>
                <a:t>K *512</a:t>
              </a:r>
              <a:endParaRPr lang="zh-CN" altLang="en-US" sz="1000" dirty="0">
                <a:solidFill>
                  <a:srgbClr val="FF0000"/>
                </a:solidFill>
              </a:endParaRPr>
            </a:p>
          </p:txBody>
        </p:sp>
        <p:sp>
          <p:nvSpPr>
            <p:cNvPr id="17" name="文本框 16">
              <a:extLst>
                <a:ext uri="{FF2B5EF4-FFF2-40B4-BE49-F238E27FC236}">
                  <a16:creationId xmlns:a16="http://schemas.microsoft.com/office/drawing/2014/main" id="{BA8D5206-3E76-A508-0D66-FF49EDB5926A}"/>
                </a:ext>
              </a:extLst>
            </p:cNvPr>
            <p:cNvSpPr txBox="1"/>
            <p:nvPr/>
          </p:nvSpPr>
          <p:spPr>
            <a:xfrm>
              <a:off x="1732639" y="2260935"/>
              <a:ext cx="908512" cy="213905"/>
            </a:xfrm>
            <a:prstGeom prst="rect">
              <a:avLst/>
            </a:prstGeom>
            <a:noFill/>
          </p:spPr>
          <p:txBody>
            <a:bodyPr wrap="square" rtlCol="0">
              <a:spAutoFit/>
            </a:bodyPr>
            <a:lstStyle/>
            <a:p>
              <a:r>
                <a:rPr lang="en-US" altLang="zh-CN" sz="1000" dirty="0">
                  <a:solidFill>
                    <a:srgbClr val="FF0000"/>
                  </a:solidFill>
                </a:rPr>
                <a:t>H*W*512</a:t>
              </a:r>
              <a:endParaRPr lang="zh-CN" altLang="en-US" sz="1000" dirty="0">
                <a:solidFill>
                  <a:srgbClr val="FF0000"/>
                </a:solidFill>
              </a:endParaRPr>
            </a:p>
          </p:txBody>
        </p:sp>
        <p:sp>
          <p:nvSpPr>
            <p:cNvPr id="18" name="文本框 17">
              <a:extLst>
                <a:ext uri="{FF2B5EF4-FFF2-40B4-BE49-F238E27FC236}">
                  <a16:creationId xmlns:a16="http://schemas.microsoft.com/office/drawing/2014/main" id="{4E04968D-EBEA-2C89-1ECC-8E3057CFDA4E}"/>
                </a:ext>
              </a:extLst>
            </p:cNvPr>
            <p:cNvSpPr txBox="1"/>
            <p:nvPr/>
          </p:nvSpPr>
          <p:spPr>
            <a:xfrm>
              <a:off x="3316129" y="2170300"/>
              <a:ext cx="908512" cy="213905"/>
            </a:xfrm>
            <a:prstGeom prst="rect">
              <a:avLst/>
            </a:prstGeom>
            <a:noFill/>
          </p:spPr>
          <p:txBody>
            <a:bodyPr wrap="square" rtlCol="0">
              <a:spAutoFit/>
            </a:bodyPr>
            <a:lstStyle/>
            <a:p>
              <a:r>
                <a:rPr lang="en-US" altLang="zh-CN" sz="1000" dirty="0">
                  <a:solidFill>
                    <a:srgbClr val="FF0000"/>
                  </a:solidFill>
                </a:rPr>
                <a:t>H*W*512</a:t>
              </a:r>
              <a:endParaRPr lang="zh-CN" altLang="en-US" sz="1000" dirty="0">
                <a:solidFill>
                  <a:srgbClr val="FF0000"/>
                </a:solidFill>
              </a:endParaRPr>
            </a:p>
          </p:txBody>
        </p:sp>
      </p:grpSp>
      <mc:AlternateContent xmlns:mc="http://schemas.openxmlformats.org/markup-compatibility/2006">
        <mc:Choice xmlns:a14="http://schemas.microsoft.com/office/drawing/2010/main" Requires="a14">
          <p:sp>
            <p:nvSpPr>
              <p:cNvPr id="19" name="文本框 18">
                <a:extLst>
                  <a:ext uri="{FF2B5EF4-FFF2-40B4-BE49-F238E27FC236}">
                    <a16:creationId xmlns:a16="http://schemas.microsoft.com/office/drawing/2014/main" id="{03D5FF9F-0FC3-7788-1714-E3FCF81C81BE}"/>
                  </a:ext>
                </a:extLst>
              </p:cNvPr>
              <p:cNvSpPr txBox="1"/>
              <p:nvPr/>
            </p:nvSpPr>
            <p:spPr>
              <a:xfrm>
                <a:off x="5261608" y="1011711"/>
                <a:ext cx="3955491" cy="3468963"/>
              </a:xfrm>
              <a:prstGeom prst="rect">
                <a:avLst/>
              </a:prstGeom>
              <a:noFill/>
            </p:spPr>
            <p:txBody>
              <a:bodyPr wrap="square" rtlCol="0">
                <a:spAutoFit/>
              </a:bodyPr>
              <a:lstStyle/>
              <a:p>
                <a:pPr>
                  <a:spcAft>
                    <a:spcPts val="600"/>
                  </a:spcAft>
                </a:pPr>
                <a:r>
                  <a:rPr lang="en-US" altLang="zh-CN" sz="1200" dirty="0"/>
                  <a:t>1</a:t>
                </a:r>
                <a:r>
                  <a:rPr lang="zh-CN" altLang="en-US" sz="1200" dirty="0"/>
                  <a:t>、由语义得到边界图：</a:t>
                </a:r>
                <a14:m>
                  <m:oMath xmlns:m="http://schemas.openxmlformats.org/officeDocument/2006/math">
                    <m:r>
                      <a:rPr lang="zh-CN" altLang="en-US" sz="1200" b="1" dirty="0" smtClean="0">
                        <a:latin typeface="Cambria Math" panose="02040503050406030204" pitchFamily="18" charset="0"/>
                      </a:rPr>
                      <m:t>𝐁</m:t>
                    </m:r>
                    <m:r>
                      <a:rPr lang="en-US" altLang="zh-CN" sz="1200" b="0" i="0" dirty="0" smtClean="0">
                        <a:latin typeface="Cambria Math" panose="02040503050406030204" pitchFamily="18" charset="0"/>
                      </a:rPr>
                      <m:t>=</m:t>
                    </m:r>
                    <m:sSub>
                      <m:sSubPr>
                        <m:ctrlPr>
                          <a:rPr lang="zh-CN" altLang="en-US" sz="1200" b="0" i="1" dirty="0">
                            <a:latin typeface="Cambria Math" panose="02040503050406030204" pitchFamily="18" charset="0"/>
                          </a:rPr>
                        </m:ctrlPr>
                      </m:sSubPr>
                      <m:e>
                        <m:r>
                          <a:rPr lang="zh-CN" altLang="en-US" sz="1200" b="0" i="0" dirty="0">
                            <a:latin typeface="Cambria Math" panose="02040503050406030204" pitchFamily="18" charset="0"/>
                          </a:rPr>
                          <m:t>𝕀</m:t>
                        </m:r>
                      </m:e>
                      <m:sub>
                        <m:r>
                          <a:rPr lang="zh-CN" altLang="en-US" sz="1200" b="1" i="0" dirty="0">
                            <a:latin typeface="Cambria Math" panose="02040503050406030204" pitchFamily="18" charset="0"/>
                          </a:rPr>
                          <m:t>𝐌</m:t>
                        </m:r>
                        <m:r>
                          <a:rPr lang="zh-CN" altLang="en-US" sz="1200" b="0" i="0" dirty="0">
                            <a:latin typeface="Cambria Math" panose="02040503050406030204" pitchFamily="18" charset="0"/>
                          </a:rPr>
                          <m:t>≠</m:t>
                        </m:r>
                        <m:r>
                          <a:rPr lang="zh-CN" altLang="en-US" sz="1200" b="0" i="1" dirty="0">
                            <a:latin typeface="Cambria Math" panose="02040503050406030204" pitchFamily="18" charset="0"/>
                          </a:rPr>
                          <m:t>Меа</m:t>
                        </m:r>
                        <m:r>
                          <m:rPr>
                            <m:sty m:val="p"/>
                          </m:rPr>
                          <a:rPr lang="zh-CN" altLang="en-US" sz="1200" b="0" i="1" dirty="0">
                            <a:latin typeface="Cambria Math" panose="02040503050406030204" pitchFamily="18" charset="0"/>
                          </a:rPr>
                          <m:t>n</m:t>
                        </m:r>
                        <m:r>
                          <a:rPr lang="zh-CN" altLang="en-US" sz="1200" b="0" i="1" dirty="0">
                            <a:latin typeface="Cambria Math" panose="02040503050406030204" pitchFamily="18" charset="0"/>
                          </a:rPr>
                          <m:t>−</m:t>
                        </m:r>
                        <m:r>
                          <m:rPr>
                            <m:sty m:val="p"/>
                          </m:rPr>
                          <a:rPr lang="zh-CN" altLang="en-US" sz="1200" b="0" i="1" dirty="0">
                            <a:latin typeface="Cambria Math" panose="02040503050406030204" pitchFamily="18" charset="0"/>
                          </a:rPr>
                          <m:t>Filter</m:t>
                        </m:r>
                        <m:d>
                          <m:dPr>
                            <m:ctrlPr>
                              <a:rPr lang="zh-CN" altLang="en-US" sz="1200" b="0" i="1" dirty="0">
                                <a:latin typeface="Cambria Math" panose="02040503050406030204" pitchFamily="18" charset="0"/>
                              </a:rPr>
                            </m:ctrlPr>
                          </m:dPr>
                          <m:e>
                            <m:r>
                              <a:rPr lang="zh-CN" altLang="en-US" sz="1200" b="1" i="0" dirty="0">
                                <a:latin typeface="Cambria Math" panose="02040503050406030204" pitchFamily="18" charset="0"/>
                              </a:rPr>
                              <m:t>𝐌</m:t>
                            </m:r>
                          </m:e>
                        </m:d>
                      </m:sub>
                    </m:sSub>
                    <m:d>
                      <m:dPr>
                        <m:ctrlPr>
                          <a:rPr lang="zh-CN" altLang="en-US" sz="1200" b="0" i="1" dirty="0">
                            <a:latin typeface="Cambria Math" panose="02040503050406030204" pitchFamily="18" charset="0"/>
                          </a:rPr>
                        </m:ctrlPr>
                      </m:dPr>
                      <m:e>
                        <m:r>
                          <a:rPr lang="zh-CN" altLang="en-US" sz="1200" b="1" i="0" dirty="0">
                            <a:latin typeface="Cambria Math" panose="02040503050406030204" pitchFamily="18" charset="0"/>
                          </a:rPr>
                          <m:t>𝐌</m:t>
                        </m:r>
                      </m:e>
                    </m:d>
                    <m:r>
                      <a:rPr lang="zh-CN" altLang="en-US" sz="1200" b="0" i="0" dirty="0">
                        <a:latin typeface="Cambria Math" panose="02040503050406030204" pitchFamily="18" charset="0"/>
                      </a:rPr>
                      <m:t>,</m:t>
                    </m:r>
                    <m:r>
                      <a:rPr lang="zh-CN" altLang="en-US" sz="1200" i="1" dirty="0" smtClean="0">
                        <a:solidFill>
                          <a:srgbClr val="1D2129"/>
                        </a:solidFill>
                        <a:latin typeface="Cambria Math" panose="02040503050406030204" pitchFamily="18" charset="0"/>
                      </a:rPr>
                      <m:t> </m:t>
                    </m:r>
                  </m:oMath>
                </a14:m>
                <a:r>
                  <a:rPr lang="zh-CN" altLang="en-US" sz="1200" dirty="0"/>
                  <a:t> </a:t>
                </a:r>
                <a:r>
                  <a:rPr lang="zh-CN" altLang="en-US" sz="1200" dirty="0">
                    <a:solidFill>
                      <a:srgbClr val="1D2129"/>
                    </a:solidFill>
                    <a:latin typeface="Arial" panose="020B0604020202020204" pitchFamily="34" charset="0"/>
                  </a:rPr>
                  <a:t>通过一个均值滤波器和一个指示函数从语义掩码</a:t>
                </a:r>
                <a:r>
                  <a:rPr lang="en" altLang="zh-CN" sz="1200" dirty="0">
                    <a:solidFill>
                      <a:srgbClr val="1D2129"/>
                    </a:solidFill>
                    <a:latin typeface="Arial" panose="020B0604020202020204" pitchFamily="34" charset="0"/>
                  </a:rPr>
                  <a:t>ground-truth</a:t>
                </a:r>
                <a:r>
                  <a:rPr lang="zh-CN" altLang="en-US" sz="1200" dirty="0">
                    <a:solidFill>
                      <a:srgbClr val="1D2129"/>
                    </a:solidFill>
                    <a:latin typeface="Arial" panose="020B0604020202020204" pitchFamily="34" charset="0"/>
                  </a:rPr>
                  <a:t>中检索语义边界</a:t>
                </a:r>
                <a:endParaRPr lang="en-US" altLang="zh-CN" sz="1200" dirty="0">
                  <a:solidFill>
                    <a:srgbClr val="1D2129"/>
                  </a:solidFill>
                  <a:latin typeface="Arial" panose="020B0604020202020204" pitchFamily="34" charset="0"/>
                </a:endParaRPr>
              </a:p>
              <a:p>
                <a:pPr>
                  <a:spcAft>
                    <a:spcPts val="600"/>
                  </a:spcAft>
                </a:pPr>
                <a:r>
                  <a:rPr lang="en-US" altLang="zh-CN" sz="1200" dirty="0"/>
                  <a:t>2</a:t>
                </a:r>
                <a:r>
                  <a:rPr lang="zh-CN" altLang="en-US" sz="1200" dirty="0"/>
                  <a:t>、</a:t>
                </a:r>
                <a:r>
                  <a:rPr lang="en-US" altLang="zh-CN" sz="1200" dirty="0"/>
                  <a:t>tokenizer</a:t>
                </a:r>
                <a:r>
                  <a:rPr lang="zh-CN" altLang="en-US" sz="1200" dirty="0"/>
                  <a:t>以边界</a:t>
                </a:r>
                <a:r>
                  <a:rPr lang="en-US" altLang="zh-CN" sz="1200" dirty="0"/>
                  <a:t>B</a:t>
                </a:r>
                <a:r>
                  <a:rPr lang="zh-CN" altLang="en-US" sz="1200" dirty="0"/>
                  <a:t>作为输入，把</a:t>
                </a:r>
                <a:r>
                  <a:rPr lang="en-US" altLang="zh-CN" sz="1200" dirty="0"/>
                  <a:t>B </a:t>
                </a:r>
                <a:r>
                  <a:rPr lang="zh-CN" altLang="en-US" sz="1200" dirty="0"/>
                  <a:t>编码成下采样的空间特征图：</a:t>
                </a:r>
                <a14:m>
                  <m:oMath xmlns:m="http://schemas.openxmlformats.org/officeDocument/2006/math">
                    <m:r>
                      <a:rPr lang="zh-CN" altLang="en-US" sz="1200" b="1" dirty="0">
                        <a:latin typeface="Cambria Math" panose="02040503050406030204" pitchFamily="18" charset="0"/>
                      </a:rPr>
                      <m:t>𝚪</m:t>
                    </m:r>
                    <m:r>
                      <a:rPr lang="zh-CN" altLang="en-US" sz="1200" dirty="0">
                        <a:latin typeface="Cambria Math" panose="02040503050406030204" pitchFamily="18" charset="0"/>
                      </a:rPr>
                      <m:t>=</m:t>
                    </m:r>
                    <m:sSub>
                      <m:sSubPr>
                        <m:ctrlPr>
                          <a:rPr lang="zh-CN" altLang="en-US" sz="1200" i="1" dirty="0">
                            <a:latin typeface="Cambria Math" panose="02040503050406030204" pitchFamily="18" charset="0"/>
                          </a:rPr>
                        </m:ctrlPr>
                      </m:sSubPr>
                      <m:e>
                        <m:r>
                          <a:rPr lang="zh-CN" altLang="en-US" sz="1200" i="1" dirty="0">
                            <a:latin typeface="Cambria Math" panose="02040503050406030204" pitchFamily="18" charset="0"/>
                          </a:rPr>
                          <m:t>𝑓</m:t>
                        </m:r>
                      </m:e>
                      <m:sub>
                        <m:r>
                          <a:rPr lang="zh-CN" altLang="en-US" sz="1200" i="1" dirty="0">
                            <a:latin typeface="Cambria Math" panose="02040503050406030204" pitchFamily="18" charset="0"/>
                          </a:rPr>
                          <m:t>𝑇</m:t>
                        </m:r>
                      </m:sub>
                    </m:sSub>
                    <m:d>
                      <m:dPr>
                        <m:ctrlPr>
                          <a:rPr lang="zh-CN" altLang="en-US" sz="1200" i="1" dirty="0">
                            <a:latin typeface="Cambria Math" panose="02040503050406030204" pitchFamily="18" charset="0"/>
                          </a:rPr>
                        </m:ctrlPr>
                      </m:dPr>
                      <m:e>
                        <m:r>
                          <a:rPr lang="zh-CN" altLang="en-US" sz="1200" b="1" dirty="0">
                            <a:latin typeface="Cambria Math" panose="02040503050406030204" pitchFamily="18" charset="0"/>
                          </a:rPr>
                          <m:t>𝐁</m:t>
                        </m:r>
                      </m:e>
                    </m:d>
                    <m:r>
                      <a:rPr lang="zh-CN" altLang="en-US" sz="1200" dirty="0">
                        <a:latin typeface="Cambria Math" panose="02040503050406030204" pitchFamily="18" charset="0"/>
                      </a:rPr>
                      <m:t>∈</m:t>
                    </m:r>
                    <m:sSup>
                      <m:sSupPr>
                        <m:ctrlPr>
                          <a:rPr lang="zh-CN" altLang="en-US" sz="1200" i="1" dirty="0">
                            <a:latin typeface="Cambria Math" panose="02040503050406030204" pitchFamily="18" charset="0"/>
                          </a:rPr>
                        </m:ctrlPr>
                      </m:sSupPr>
                      <m:e>
                        <m:r>
                          <a:rPr lang="zh-CN" altLang="en-US" sz="1200" dirty="0">
                            <a:latin typeface="Cambria Math" panose="02040503050406030204" pitchFamily="18" charset="0"/>
                          </a:rPr>
                          <m:t>ℝ</m:t>
                        </m:r>
                      </m:e>
                      <m:sup>
                        <m:sSup>
                          <m:sSupPr>
                            <m:ctrlPr>
                              <a:rPr lang="zh-CN" altLang="en-US" sz="1200" i="1" dirty="0">
                                <a:latin typeface="Cambria Math" panose="02040503050406030204" pitchFamily="18" charset="0"/>
                              </a:rPr>
                            </m:ctrlPr>
                          </m:sSupPr>
                          <m:e>
                            <m:r>
                              <a:rPr lang="zh-CN" altLang="en-US" sz="1200" i="1" dirty="0">
                                <a:latin typeface="Cambria Math" panose="02040503050406030204" pitchFamily="18" charset="0"/>
                              </a:rPr>
                              <m:t>𝐻</m:t>
                            </m:r>
                          </m:e>
                          <m:sup/>
                        </m:sSup>
                        <m:r>
                          <a:rPr lang="zh-CN" altLang="en-US" sz="1200" dirty="0">
                            <a:latin typeface="Cambria Math" panose="02040503050406030204" pitchFamily="18" charset="0"/>
                          </a:rPr>
                          <m:t>×</m:t>
                        </m:r>
                        <m:sSup>
                          <m:sSupPr>
                            <m:ctrlPr>
                              <a:rPr lang="zh-CN" altLang="en-US" sz="1200" i="1" dirty="0">
                                <a:latin typeface="Cambria Math" panose="02040503050406030204" pitchFamily="18" charset="0"/>
                              </a:rPr>
                            </m:ctrlPr>
                          </m:sSupPr>
                          <m:e>
                            <m:r>
                              <a:rPr lang="zh-CN" altLang="en-US" sz="1200" i="1" dirty="0">
                                <a:latin typeface="Cambria Math" panose="02040503050406030204" pitchFamily="18" charset="0"/>
                              </a:rPr>
                              <m:t>𝑊</m:t>
                            </m:r>
                          </m:e>
                          <m:sup/>
                        </m:sSup>
                        <m:r>
                          <a:rPr lang="zh-CN" altLang="en-US" sz="1200" dirty="0">
                            <a:latin typeface="Cambria Math" panose="02040503050406030204" pitchFamily="18" charset="0"/>
                          </a:rPr>
                          <m:t>×</m:t>
                        </m:r>
                        <m:r>
                          <a:rPr lang="zh-CN" altLang="en-US" sz="1200" i="1" dirty="0">
                            <a:latin typeface="Cambria Math" panose="02040503050406030204" pitchFamily="18" charset="0"/>
                          </a:rPr>
                          <m:t>𝑛</m:t>
                        </m:r>
                      </m:sup>
                    </m:sSup>
                  </m:oMath>
                </a14:m>
                <a:endParaRPr lang="zh-CN" altLang="en-US" sz="1200" dirty="0"/>
              </a:p>
              <a:p>
                <a:pPr>
                  <a:spcAft>
                    <a:spcPts val="600"/>
                  </a:spcAft>
                </a:pPr>
                <a:r>
                  <a:rPr lang="en-US" altLang="zh-CN" sz="1200" dirty="0"/>
                  <a:t>3</a:t>
                </a:r>
                <a:r>
                  <a:rPr lang="zh-CN" altLang="en-US" sz="1200" dirty="0"/>
                  <a:t>、定义边缘字典：</a:t>
                </a:r>
                <a14:m>
                  <m:oMath xmlns:m="http://schemas.openxmlformats.org/officeDocument/2006/math">
                    <m:r>
                      <m:rPr>
                        <m:sty m:val="p"/>
                      </m:rPr>
                      <a:rPr lang="zh-CN" altLang="en-US" sz="1200" dirty="0">
                        <a:latin typeface="Cambria Math" panose="02040503050406030204" pitchFamily="18" charset="0"/>
                      </a:rPr>
                      <m:t>Δ</m:t>
                    </m:r>
                    <m:r>
                      <a:rPr lang="zh-CN" altLang="en-US" sz="1200" dirty="0">
                        <a:latin typeface="Cambria Math" panose="02040503050406030204" pitchFamily="18" charset="0"/>
                      </a:rPr>
                      <m:t>={⟨</m:t>
                    </m:r>
                    <m:r>
                      <a:rPr lang="zh-CN" altLang="en-US" sz="1200" i="1" dirty="0">
                        <a:latin typeface="Cambria Math" panose="02040503050406030204" pitchFamily="18" charset="0"/>
                      </a:rPr>
                      <m:t>𝑘</m:t>
                    </m:r>
                    <m:r>
                      <a:rPr lang="zh-CN" altLang="en-US" sz="1200" dirty="0">
                        <a:latin typeface="Cambria Math" panose="02040503050406030204" pitchFamily="18" charset="0"/>
                      </a:rPr>
                      <m:t>,</m:t>
                    </m:r>
                    <m:r>
                      <a:rPr lang="zh-CN" altLang="en-US" sz="1200" i="1" dirty="0">
                        <a:latin typeface="Cambria Math" panose="02040503050406030204" pitchFamily="18" charset="0"/>
                      </a:rPr>
                      <m:t>𝑣</m:t>
                    </m:r>
                    <m:d>
                      <m:dPr>
                        <m:ctrlPr>
                          <a:rPr lang="zh-CN" altLang="en-US" sz="1200" i="1" dirty="0">
                            <a:latin typeface="Cambria Math" panose="02040503050406030204" pitchFamily="18" charset="0"/>
                          </a:rPr>
                        </m:ctrlPr>
                      </m:dPr>
                      <m:e>
                        <m:r>
                          <a:rPr lang="zh-CN" altLang="en-US" sz="1200" i="1" dirty="0">
                            <a:latin typeface="Cambria Math" panose="02040503050406030204" pitchFamily="18" charset="0"/>
                          </a:rPr>
                          <m:t>𝑘</m:t>
                        </m:r>
                      </m:e>
                    </m:d>
                    <m:d>
                      <m:dPr>
                        <m:begChr m:val=""/>
                        <m:endChr m:val="|"/>
                        <m:ctrlPr>
                          <a:rPr lang="zh-CN" altLang="en-US" sz="1200" i="1" dirty="0">
                            <a:latin typeface="Cambria Math" panose="02040503050406030204" pitchFamily="18" charset="0"/>
                          </a:rPr>
                        </m:ctrlPr>
                      </m:dPr>
                      <m:e>
                        <m:d>
                          <m:dPr>
                            <m:begChr m:val=""/>
                            <m:endChr m:val=""/>
                            <m:ctrlPr>
                              <a:rPr lang="zh-CN" altLang="en-US" sz="1200" i="1" dirty="0">
                                <a:latin typeface="Cambria Math" panose="02040503050406030204" pitchFamily="18" charset="0"/>
                              </a:rPr>
                            </m:ctrlPr>
                          </m:dPr>
                          <m:e>
                            <m:r>
                              <a:rPr lang="zh-CN" altLang="en-US" sz="1200" dirty="0">
                                <a:latin typeface="Cambria Math" panose="02040503050406030204" pitchFamily="18" charset="0"/>
                              </a:rPr>
                              <m:t>⟩</m:t>
                            </m:r>
                          </m:e>
                        </m:d>
                      </m:e>
                    </m:d>
                    <m:r>
                      <a:rPr lang="zh-CN" altLang="en-US" sz="1200" i="1" dirty="0">
                        <a:latin typeface="Cambria Math" panose="02040503050406030204" pitchFamily="18" charset="0"/>
                      </a:rPr>
                      <m:t>𝑘</m:t>
                    </m:r>
                    <m:r>
                      <a:rPr lang="zh-CN" altLang="en-US" sz="1200" dirty="0">
                        <a:latin typeface="Cambria Math" panose="02040503050406030204" pitchFamily="18" charset="0"/>
                      </a:rPr>
                      <m:t>∈{1,⋯,</m:t>
                    </m:r>
                    <m:r>
                      <a:rPr lang="zh-CN" altLang="en-US" sz="1200" i="1" dirty="0">
                        <a:latin typeface="Cambria Math" panose="02040503050406030204" pitchFamily="18" charset="0"/>
                      </a:rPr>
                      <m:t>𝐾</m:t>
                    </m:r>
                    <m:r>
                      <a:rPr lang="zh-CN" altLang="en-US" sz="1200" dirty="0">
                        <a:latin typeface="Cambria Math" panose="02040503050406030204" pitchFamily="18" charset="0"/>
                      </a:rPr>
                      <m:t>}}</m:t>
                    </m:r>
                  </m:oMath>
                </a14:m>
                <a:r>
                  <a:rPr lang="zh-CN" altLang="en-US" sz="1200" dirty="0"/>
                  <a:t>，</a:t>
                </a:r>
                <a:r>
                  <a:rPr lang="en-US" altLang="zh-CN" sz="1200" dirty="0"/>
                  <a:t>K</a:t>
                </a:r>
                <a:r>
                  <a:rPr lang="zh-CN" altLang="en-US" sz="1200" dirty="0"/>
                  <a:t>个</a:t>
                </a:r>
                <a:r>
                  <a:rPr lang="en-US" altLang="zh-CN" sz="1200" dirty="0"/>
                  <a:t>n</a:t>
                </a:r>
                <a:r>
                  <a:rPr lang="zh-CN" altLang="en-US" sz="1200" dirty="0"/>
                  <a:t>维向量的集合，每个向量有一个整数索引</a:t>
                </a:r>
                <a:r>
                  <a:rPr lang="en-US" altLang="zh-CN" sz="1200" dirty="0"/>
                  <a:t>k</a:t>
                </a:r>
                <a:r>
                  <a:rPr lang="zh-CN" altLang="en-US" sz="1200" dirty="0"/>
                  <a:t>，每个向量的大小是</a:t>
                </a:r>
                <a14:m>
                  <m:oMath xmlns:m="http://schemas.openxmlformats.org/officeDocument/2006/math">
                    <m:sSup>
                      <m:sSupPr>
                        <m:ctrlPr>
                          <a:rPr lang="zh-CN" altLang="en-US" sz="1200" i="1" dirty="0">
                            <a:latin typeface="Cambria Math" panose="02040503050406030204" pitchFamily="18" charset="0"/>
                          </a:rPr>
                        </m:ctrlPr>
                      </m:sSupPr>
                      <m:e>
                        <m:r>
                          <a:rPr lang="zh-CN" altLang="en-US" sz="1200" dirty="0">
                            <a:latin typeface="Cambria Math" panose="02040503050406030204" pitchFamily="18" charset="0"/>
                          </a:rPr>
                          <m:t>ℝ</m:t>
                        </m:r>
                      </m:e>
                      <m:sup>
                        <m:r>
                          <a:rPr lang="en-US" altLang="zh-CN" sz="1200" b="0" i="0" dirty="0" smtClean="0">
                            <a:latin typeface="Cambria Math" panose="02040503050406030204" pitchFamily="18" charset="0"/>
                          </a:rPr>
                          <m:t>1</m:t>
                        </m:r>
                        <m:r>
                          <a:rPr lang="zh-CN" altLang="en-US" sz="1200" dirty="0">
                            <a:latin typeface="Cambria Math" panose="02040503050406030204" pitchFamily="18" charset="0"/>
                          </a:rPr>
                          <m:t>×</m:t>
                        </m:r>
                        <m:r>
                          <a:rPr lang="en-US" altLang="zh-CN" sz="1200" b="0" i="1" dirty="0" smtClean="0">
                            <a:latin typeface="Cambria Math" panose="02040503050406030204" pitchFamily="18" charset="0"/>
                          </a:rPr>
                          <m:t>512</m:t>
                        </m:r>
                      </m:sup>
                    </m:sSup>
                  </m:oMath>
                </a14:m>
                <a:endParaRPr lang="en-US" altLang="zh-CN" sz="1200" dirty="0"/>
              </a:p>
              <a:p>
                <a:pPr>
                  <a:spcAft>
                    <a:spcPts val="600"/>
                  </a:spcAft>
                </a:pPr>
                <a:r>
                  <a:rPr lang="en-US" altLang="zh-CN" sz="1200" dirty="0"/>
                  <a:t>4</a:t>
                </a:r>
                <a:r>
                  <a:rPr lang="zh-CN" altLang="en-US" sz="1200" dirty="0"/>
                  <a:t>、通过最近邻查找法，构造嵌入图，用字典向量替换原特征图里的向量，由此重建边界图：</a:t>
                </a:r>
                <a:endParaRPr lang="en-US" altLang="zh-CN" sz="1200" dirty="0"/>
              </a:p>
              <a:p>
                <a:pPr>
                  <a:spcAft>
                    <a:spcPts val="600"/>
                  </a:spcAft>
                </a:pPr>
                <a14:m>
                  <m:oMathPara xmlns:m="http://schemas.openxmlformats.org/officeDocument/2006/math">
                    <m:oMathParaPr>
                      <m:jc m:val="centerGroup"/>
                    </m:oMathParaPr>
                    <m:oMath xmlns:m="http://schemas.openxmlformats.org/officeDocument/2006/math">
                      <m:sSup>
                        <m:sSupPr>
                          <m:ctrlPr>
                            <a:rPr lang="zh-CN" altLang="en-US" sz="1200" i="1">
                              <a:latin typeface="Cambria Math" panose="02040503050406030204" pitchFamily="18" charset="0"/>
                            </a:rPr>
                          </m:ctrlPr>
                        </m:sSupPr>
                        <m:e>
                          <m:r>
                            <a:rPr lang="zh-CN" altLang="en-US" sz="1200" b="1">
                              <a:latin typeface="Cambria Math" panose="02040503050406030204" pitchFamily="18" charset="0"/>
                            </a:rPr>
                            <m:t>𝚪</m:t>
                          </m:r>
                        </m:e>
                        <m:sup>
                          <m:r>
                            <a:rPr lang="zh-CN" altLang="en-US" sz="1200">
                              <a:latin typeface="Cambria Math" panose="02040503050406030204" pitchFamily="18" charset="0"/>
                            </a:rPr>
                            <m:t>′</m:t>
                          </m:r>
                        </m:sup>
                      </m:sSup>
                      <m:r>
                        <a:rPr lang="zh-CN" altLang="en-US" sz="1200" b="1" dirty="0">
                          <a:latin typeface="Cambria Math" panose="02040503050406030204" pitchFamily="18" charset="0"/>
                        </a:rPr>
                        <m:t>=</m:t>
                      </m:r>
                      <m:r>
                        <a:rPr lang="zh-CN" altLang="en-US" sz="1200" b="1" i="1" dirty="0">
                          <a:latin typeface="Cambria Math" panose="02040503050406030204" pitchFamily="18" charset="0"/>
                        </a:rPr>
                        <m:t>𝑣</m:t>
                      </m:r>
                      <m:d>
                        <m:dPr>
                          <m:ctrlPr>
                            <a:rPr lang="zh-CN" altLang="en-US" sz="1200" b="1" i="1" dirty="0">
                              <a:latin typeface="Cambria Math" panose="02040503050406030204" pitchFamily="18" charset="0"/>
                            </a:rPr>
                          </m:ctrlPr>
                        </m:dPr>
                        <m:e>
                          <m:acc>
                            <m:accPr>
                              <m:chr m:val="̂"/>
                              <m:ctrlPr>
                                <a:rPr lang="zh-CN" altLang="en-US" sz="1200" b="1" i="1" dirty="0">
                                  <a:latin typeface="Cambria Math" panose="02040503050406030204" pitchFamily="18" charset="0"/>
                                </a:rPr>
                              </m:ctrlPr>
                            </m:accPr>
                            <m:e>
                              <m:r>
                                <a:rPr lang="zh-CN" altLang="en-US" sz="1200" b="1" dirty="0">
                                  <a:latin typeface="Cambria Math" panose="02040503050406030204" pitchFamily="18" charset="0"/>
                                </a:rPr>
                                <m:t>𝐊</m:t>
                              </m:r>
                            </m:e>
                          </m:acc>
                        </m:e>
                      </m:d>
                      <m:r>
                        <a:rPr lang="zh-CN" altLang="en-US" sz="1200" b="1" dirty="0">
                          <a:latin typeface="Cambria Math" panose="02040503050406030204" pitchFamily="18" charset="0"/>
                        </a:rPr>
                        <m:t>=</m:t>
                      </m:r>
                      <m:r>
                        <a:rPr lang="zh-CN" altLang="en-US" sz="1200" b="1" i="1" dirty="0">
                          <a:latin typeface="Cambria Math" panose="02040503050406030204" pitchFamily="18" charset="0"/>
                        </a:rPr>
                        <m:t>𝑣</m:t>
                      </m:r>
                      <m:d>
                        <m:dPr>
                          <m:ctrlPr>
                            <a:rPr lang="zh-CN" altLang="en-US" sz="1200" b="1" i="1" dirty="0">
                              <a:latin typeface="Cambria Math" panose="02040503050406030204" pitchFamily="18" charset="0"/>
                            </a:rPr>
                          </m:ctrlPr>
                        </m:dPr>
                        <m:e>
                          <m:func>
                            <m:funcPr>
                              <m:ctrlPr>
                                <a:rPr lang="zh-CN" altLang="en-US" sz="1200" b="1" i="1" dirty="0">
                                  <a:latin typeface="Cambria Math" panose="02040503050406030204" pitchFamily="18" charset="0"/>
                                </a:rPr>
                              </m:ctrlPr>
                            </m:funcPr>
                            <m:fName>
                              <m:r>
                                <m:rPr>
                                  <m:sty m:val="p"/>
                                </m:rPr>
                                <a:rPr lang="zh-CN" altLang="en-US" sz="1200" b="1" dirty="0">
                                  <a:latin typeface="Cambria Math" panose="02040503050406030204" pitchFamily="18" charset="0"/>
                                </a:rPr>
                                <m:t>arg</m:t>
                              </m:r>
                            </m:fName>
                            <m:e>
                              <m:limLow>
                                <m:limLowPr>
                                  <m:ctrlPr>
                                    <a:rPr lang="zh-CN" altLang="en-US" sz="1200" b="1" i="1" dirty="0">
                                      <a:latin typeface="Cambria Math" panose="02040503050406030204" pitchFamily="18" charset="0"/>
                                    </a:rPr>
                                  </m:ctrlPr>
                                </m:limLowPr>
                                <m:e>
                                  <m:r>
                                    <m:rPr>
                                      <m:sty m:val="p"/>
                                    </m:rPr>
                                    <a:rPr lang="zh-CN" altLang="en-US" sz="1200" b="1" dirty="0">
                                      <a:latin typeface="Cambria Math" panose="02040503050406030204" pitchFamily="18" charset="0"/>
                                    </a:rPr>
                                    <m:t>min</m:t>
                                  </m:r>
                                </m:e>
                                <m:lim>
                                  <m:r>
                                    <a:rPr lang="zh-CN" altLang="en-US" sz="1200" b="1" dirty="0">
                                      <a:latin typeface="Cambria Math" panose="02040503050406030204" pitchFamily="18" charset="0"/>
                                    </a:rPr>
                                    <m:t>𝐊</m:t>
                                  </m:r>
                                  <m:r>
                                    <a:rPr lang="zh-CN" altLang="en-US" sz="1200" b="1" dirty="0">
                                      <a:latin typeface="Cambria Math" panose="02040503050406030204" pitchFamily="18" charset="0"/>
                                    </a:rPr>
                                    <m:t>∈{1,⋯,</m:t>
                                  </m:r>
                                  <m:r>
                                    <a:rPr lang="zh-CN" altLang="en-US" sz="1200" b="1" i="1" dirty="0">
                                      <a:latin typeface="Cambria Math" panose="02040503050406030204" pitchFamily="18" charset="0"/>
                                    </a:rPr>
                                    <m:t>𝐾</m:t>
                                  </m:r>
                                  <m:sSup>
                                    <m:sSupPr>
                                      <m:ctrlPr>
                                        <a:rPr lang="zh-CN" altLang="en-US" sz="1200" b="1" i="1" dirty="0">
                                          <a:latin typeface="Cambria Math" panose="02040503050406030204" pitchFamily="18" charset="0"/>
                                        </a:rPr>
                                      </m:ctrlPr>
                                    </m:sSupPr>
                                    <m:e>
                                      <m:r>
                                        <a:rPr lang="zh-CN" altLang="en-US" sz="1200" b="1" dirty="0">
                                          <a:latin typeface="Cambria Math" panose="02040503050406030204" pitchFamily="18" charset="0"/>
                                        </a:rPr>
                                        <m:t>}</m:t>
                                      </m:r>
                                    </m:e>
                                    <m:sup>
                                      <m:sSup>
                                        <m:sSupPr>
                                          <m:ctrlPr>
                                            <a:rPr lang="zh-CN" altLang="en-US" sz="1200" b="1" i="1" dirty="0">
                                              <a:latin typeface="Cambria Math" panose="02040503050406030204" pitchFamily="18" charset="0"/>
                                            </a:rPr>
                                          </m:ctrlPr>
                                        </m:sSupPr>
                                        <m:e>
                                          <m:r>
                                            <a:rPr lang="zh-CN" altLang="en-US" sz="1200" b="1" i="1" dirty="0">
                                              <a:latin typeface="Cambria Math" panose="02040503050406030204" pitchFamily="18" charset="0"/>
                                            </a:rPr>
                                            <m:t>𝐻</m:t>
                                          </m:r>
                                        </m:e>
                                        <m:sup>
                                          <m:r>
                                            <a:rPr lang="zh-CN" altLang="en-US" sz="1200" b="1" dirty="0">
                                              <a:latin typeface="Cambria Math" panose="02040503050406030204" pitchFamily="18" charset="0"/>
                                            </a:rPr>
                                            <m:t>′</m:t>
                                          </m:r>
                                        </m:sup>
                                      </m:sSup>
                                      <m:r>
                                        <a:rPr lang="zh-CN" altLang="en-US" sz="1200" b="1" dirty="0">
                                          <a:latin typeface="Cambria Math" panose="02040503050406030204" pitchFamily="18" charset="0"/>
                                        </a:rPr>
                                        <m:t>×</m:t>
                                      </m:r>
                                      <m:sSup>
                                        <m:sSupPr>
                                          <m:ctrlPr>
                                            <a:rPr lang="zh-CN" altLang="en-US" sz="1200" b="1" i="1" dirty="0">
                                              <a:latin typeface="Cambria Math" panose="02040503050406030204" pitchFamily="18" charset="0"/>
                                            </a:rPr>
                                          </m:ctrlPr>
                                        </m:sSupPr>
                                        <m:e>
                                          <m:r>
                                            <a:rPr lang="zh-CN" altLang="en-US" sz="1200" b="1" i="1" dirty="0">
                                              <a:latin typeface="Cambria Math" panose="02040503050406030204" pitchFamily="18" charset="0"/>
                                            </a:rPr>
                                            <m:t>𝑊</m:t>
                                          </m:r>
                                        </m:e>
                                        <m:sup>
                                          <m:r>
                                            <a:rPr lang="zh-CN" altLang="en-US" sz="1200" b="1" dirty="0">
                                              <a:latin typeface="Cambria Math" panose="02040503050406030204" pitchFamily="18" charset="0"/>
                                            </a:rPr>
                                            <m:t>′</m:t>
                                          </m:r>
                                        </m:sup>
                                      </m:sSup>
                                    </m:sup>
                                  </m:sSup>
                                </m:lim>
                              </m:limLow>
                            </m:e>
                          </m:func>
                          <m:r>
                            <a:rPr lang="zh-CN" altLang="en-US" sz="1200" b="1" dirty="0">
                              <a:latin typeface="Cambria Math" panose="02040503050406030204" pitchFamily="18" charset="0"/>
                            </a:rPr>
                            <m:t> ∥</m:t>
                          </m:r>
                          <m:r>
                            <a:rPr lang="zh-CN" altLang="en-US" sz="1200" b="1" dirty="0">
                              <a:latin typeface="Cambria Math" panose="02040503050406030204" pitchFamily="18" charset="0"/>
                            </a:rPr>
                            <m:t>𝚪</m:t>
                          </m:r>
                          <m:r>
                            <a:rPr lang="zh-CN" altLang="en-US" sz="1200" b="1" dirty="0">
                              <a:latin typeface="Cambria Math" panose="02040503050406030204" pitchFamily="18" charset="0"/>
                            </a:rPr>
                            <m:t>−</m:t>
                          </m:r>
                          <m:r>
                            <a:rPr lang="zh-CN" altLang="en-US" sz="1200" b="1" i="1" dirty="0">
                              <a:latin typeface="Cambria Math" panose="02040503050406030204" pitchFamily="18" charset="0"/>
                            </a:rPr>
                            <m:t>𝑣</m:t>
                          </m:r>
                          <m:d>
                            <m:dPr>
                              <m:ctrlPr>
                                <a:rPr lang="zh-CN" altLang="en-US" sz="1200" b="1" i="1" dirty="0">
                                  <a:latin typeface="Cambria Math" panose="02040503050406030204" pitchFamily="18" charset="0"/>
                                </a:rPr>
                              </m:ctrlPr>
                            </m:dPr>
                            <m:e>
                              <m:r>
                                <a:rPr lang="zh-CN" altLang="en-US" sz="1200" b="1" dirty="0">
                                  <a:latin typeface="Cambria Math" panose="02040503050406030204" pitchFamily="18" charset="0"/>
                                </a:rPr>
                                <m:t>𝐊</m:t>
                              </m:r>
                            </m:e>
                          </m:d>
                          <m:sSubSup>
                            <m:sSubSupPr>
                              <m:ctrlPr>
                                <a:rPr lang="zh-CN" altLang="en-US" sz="1200" b="1" i="1" dirty="0">
                                  <a:latin typeface="Cambria Math" panose="02040503050406030204" pitchFamily="18" charset="0"/>
                                </a:rPr>
                              </m:ctrlPr>
                            </m:sSubSupPr>
                            <m:e>
                              <m:r>
                                <a:rPr lang="zh-CN" altLang="en-US" sz="1200" b="1" dirty="0">
                                  <a:latin typeface="Cambria Math" panose="02040503050406030204" pitchFamily="18" charset="0"/>
                                </a:rPr>
                                <m:t>∥</m:t>
                              </m:r>
                            </m:e>
                            <m:sub>
                              <m:r>
                                <a:rPr lang="zh-CN" altLang="en-US" sz="1200" b="1" dirty="0">
                                  <a:latin typeface="Cambria Math" panose="02040503050406030204" pitchFamily="18" charset="0"/>
                                </a:rPr>
                                <m:t>2</m:t>
                              </m:r>
                            </m:sub>
                            <m:sup>
                              <m:r>
                                <a:rPr lang="zh-CN" altLang="en-US" sz="1200" b="1" dirty="0">
                                  <a:latin typeface="Cambria Math" panose="02040503050406030204" pitchFamily="18" charset="0"/>
                                </a:rPr>
                                <m:t>2</m:t>
                              </m:r>
                            </m:sup>
                          </m:sSubSup>
                        </m:e>
                      </m:d>
                    </m:oMath>
                  </m:oMathPara>
                </a14:m>
                <a:endParaRPr lang="en-US" altLang="zh-CN" sz="1200" dirty="0"/>
              </a:p>
              <a:p>
                <a:pPr>
                  <a:spcAft>
                    <a:spcPts val="600"/>
                  </a:spcAft>
                </a:pPr>
                <a:r>
                  <a:rPr lang="zh-CN" altLang="en-US" sz="1200" b="1" dirty="0"/>
                  <a:t> </a:t>
                </a:r>
                <a14:m>
                  <m:oMath xmlns:m="http://schemas.openxmlformats.org/officeDocument/2006/math">
                    <m:acc>
                      <m:accPr>
                        <m:chr m:val="̂"/>
                        <m:ctrlPr>
                          <a:rPr lang="zh-CN" altLang="en-US" sz="1200" b="1" i="1" dirty="0">
                            <a:latin typeface="Cambria Math" panose="02040503050406030204" pitchFamily="18" charset="0"/>
                          </a:rPr>
                        </m:ctrlPr>
                      </m:accPr>
                      <m:e>
                        <m:r>
                          <a:rPr lang="zh-CN" altLang="en-US" sz="1200" b="1" dirty="0">
                            <a:latin typeface="Cambria Math" panose="02040503050406030204" pitchFamily="18" charset="0"/>
                          </a:rPr>
                          <m:t>𝐊</m:t>
                        </m:r>
                      </m:e>
                    </m:acc>
                  </m:oMath>
                </a14:m>
                <a:r>
                  <a:rPr lang="en" altLang="zh-CN" sz="1200" dirty="0">
                    <a:solidFill>
                      <a:srgbClr val="1D2129"/>
                    </a:solidFill>
                    <a:latin typeface="Arial" panose="020B0604020202020204" pitchFamily="34" charset="0"/>
                  </a:rPr>
                  <a:t> </a:t>
                </a:r>
                <a:r>
                  <a:rPr lang="zh-CN" altLang="en-US" sz="1200" dirty="0">
                    <a:solidFill>
                      <a:srgbClr val="1D2129"/>
                    </a:solidFill>
                    <a:latin typeface="Arial" panose="020B0604020202020204" pitchFamily="34" charset="0"/>
                  </a:rPr>
                  <a:t>包含查询的索引，</a:t>
                </a:r>
                <a:r>
                  <a:rPr lang="zh-CN" altLang="en-US" sz="1200" dirty="0"/>
                  <a:t> </a:t>
                </a:r>
                <a14:m>
                  <m:oMath xmlns:m="http://schemas.openxmlformats.org/officeDocument/2006/math">
                    <m:sSup>
                      <m:sSupPr>
                        <m:ctrlPr>
                          <a:rPr lang="zh-CN" altLang="en-US" sz="1200" i="1">
                            <a:latin typeface="Cambria Math" panose="02040503050406030204" pitchFamily="18" charset="0"/>
                          </a:rPr>
                        </m:ctrlPr>
                      </m:sSupPr>
                      <m:e>
                        <m:r>
                          <a:rPr lang="zh-CN" altLang="en-US" sz="1200" b="1">
                            <a:latin typeface="Cambria Math" panose="02040503050406030204" pitchFamily="18" charset="0"/>
                          </a:rPr>
                          <m:t>𝚪</m:t>
                        </m:r>
                      </m:e>
                      <m:sup>
                        <m:r>
                          <a:rPr lang="zh-CN" altLang="en-US" sz="1200">
                            <a:latin typeface="Cambria Math" panose="02040503050406030204" pitchFamily="18" charset="0"/>
                          </a:rPr>
                          <m:t>′</m:t>
                        </m:r>
                      </m:sup>
                    </m:sSup>
                  </m:oMath>
                </a14:m>
                <a:r>
                  <a:rPr lang="zh-CN" altLang="en-US" sz="1200" dirty="0">
                    <a:solidFill>
                      <a:srgbClr val="1D2129"/>
                    </a:solidFill>
                    <a:latin typeface="Arial" panose="020B0604020202020204" pitchFamily="34" charset="0"/>
                  </a:rPr>
                  <a:t>是查询选择后的向量潜入</a:t>
                </a:r>
                <a:endParaRPr lang="en-US" altLang="zh-CN" sz="1200" dirty="0">
                  <a:solidFill>
                    <a:srgbClr val="1D2129"/>
                  </a:solidFill>
                  <a:latin typeface="Arial" panose="020B0604020202020204" pitchFamily="34" charset="0"/>
                </a:endParaRPr>
              </a:p>
              <a:p>
                <a:pPr>
                  <a:spcAft>
                    <a:spcPts val="600"/>
                  </a:spcAft>
                </a:pPr>
                <a:r>
                  <a:rPr lang="en-US" altLang="zh-CN" sz="1200" dirty="0">
                    <a:solidFill>
                      <a:srgbClr val="1D2129"/>
                    </a:solidFill>
                    <a:latin typeface="Arial" panose="020B0604020202020204" pitchFamily="34" charset="0"/>
                  </a:rPr>
                  <a:t>5</a:t>
                </a:r>
                <a:r>
                  <a:rPr lang="zh-CN" altLang="en-US" sz="1200" dirty="0">
                    <a:solidFill>
                      <a:srgbClr val="1D2129"/>
                    </a:solidFill>
                    <a:latin typeface="Arial" panose="020B0604020202020204" pitchFamily="34" charset="0"/>
                  </a:rPr>
                  <a:t>、</a:t>
                </a:r>
                <a:r>
                  <a:rPr lang="zh-CN" altLang="en-US" sz="1200" b="1" dirty="0"/>
                  <a:t> </a:t>
                </a:r>
                <a14:m>
                  <m:oMath xmlns:m="http://schemas.openxmlformats.org/officeDocument/2006/math">
                    <m:sSup>
                      <m:sSupPr>
                        <m:ctrlPr>
                          <a:rPr lang="zh-CN" altLang="en-US" sz="1200" b="1" i="1">
                            <a:latin typeface="Cambria Math" panose="02040503050406030204" pitchFamily="18" charset="0"/>
                          </a:rPr>
                        </m:ctrlPr>
                      </m:sSupPr>
                      <m:e>
                        <m:r>
                          <a:rPr lang="zh-CN" altLang="en-US" sz="1200" b="1">
                            <a:latin typeface="Cambria Math" panose="02040503050406030204" pitchFamily="18" charset="0"/>
                          </a:rPr>
                          <m:t>𝐁</m:t>
                        </m:r>
                      </m:e>
                      <m:sup>
                        <m:r>
                          <a:rPr lang="zh-CN" altLang="en-US" sz="1200">
                            <a:latin typeface="Cambria Math" panose="02040503050406030204" pitchFamily="18" charset="0"/>
                          </a:rPr>
                          <m:t>′</m:t>
                        </m:r>
                      </m:sup>
                    </m:sSup>
                    <m:r>
                      <a:rPr lang="zh-CN" altLang="en-US" sz="120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𝑓</m:t>
                        </m:r>
                      </m:e>
                      <m:sub>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𝑇</m:t>
                            </m:r>
                          </m:e>
                          <m:sup>
                            <m:r>
                              <a:rPr lang="zh-CN" altLang="en-US" sz="1200">
                                <a:latin typeface="Cambria Math" panose="02040503050406030204" pitchFamily="18" charset="0"/>
                              </a:rPr>
                              <m:t>′</m:t>
                            </m:r>
                          </m:sup>
                        </m:sSup>
                      </m:sub>
                    </m:sSub>
                    <m:d>
                      <m:dPr>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b="1">
                                <a:latin typeface="Cambria Math" panose="02040503050406030204" pitchFamily="18" charset="0"/>
                              </a:rPr>
                              <m:t>𝚪</m:t>
                            </m:r>
                          </m:e>
                          <m:sup>
                            <m:r>
                              <a:rPr lang="zh-CN" altLang="en-US" sz="1200">
                                <a:latin typeface="Cambria Math" panose="02040503050406030204" pitchFamily="18" charset="0"/>
                              </a:rPr>
                              <m:t>′</m:t>
                            </m:r>
                          </m:sup>
                        </m:sSup>
                      </m:e>
                    </m:d>
                  </m:oMath>
                </a14:m>
                <a:r>
                  <a:rPr lang="zh-CN" altLang="en-US" sz="1200" dirty="0"/>
                  <a:t>，对于字典中的嵌入进行</a:t>
                </a:r>
                <a:r>
                  <a:rPr lang="en-US" altLang="zh-CN" sz="1200" dirty="0" err="1"/>
                  <a:t>detokenizer</a:t>
                </a:r>
                <a:endParaRPr lang="zh-CN" altLang="en-US" sz="1200" dirty="0"/>
              </a:p>
              <a:p>
                <a:endParaRPr lang="en-US" altLang="zh-CN" sz="1200" dirty="0"/>
              </a:p>
            </p:txBody>
          </p:sp>
        </mc:Choice>
        <mc:Fallback>
          <p:sp>
            <p:nvSpPr>
              <p:cNvPr id="19" name="文本框 18">
                <a:extLst>
                  <a:ext uri="{FF2B5EF4-FFF2-40B4-BE49-F238E27FC236}">
                    <a16:creationId xmlns:a16="http://schemas.microsoft.com/office/drawing/2014/main" id="{03D5FF9F-0FC3-7788-1714-E3FCF81C81BE}"/>
                  </a:ext>
                </a:extLst>
              </p:cNvPr>
              <p:cNvSpPr txBox="1">
                <a:spLocks noRot="1" noChangeAspect="1" noMove="1" noResize="1" noEditPoints="1" noAdjustHandles="1" noChangeArrowheads="1" noChangeShapeType="1" noTextEdit="1"/>
              </p:cNvSpPr>
              <p:nvPr/>
            </p:nvSpPr>
            <p:spPr>
              <a:xfrm>
                <a:off x="5261608" y="1011711"/>
                <a:ext cx="3955491" cy="3468963"/>
              </a:xfrm>
              <a:prstGeom prst="rect">
                <a:avLst/>
              </a:prstGeom>
              <a:blipFill>
                <a:blip r:embed="rId5"/>
                <a:stretch>
                  <a:fillRect t="-3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653B55FC-6B37-5DEE-3E52-C483AF43CA71}"/>
                  </a:ext>
                </a:extLst>
              </p:cNvPr>
              <p:cNvSpPr txBox="1"/>
              <p:nvPr/>
            </p:nvSpPr>
            <p:spPr>
              <a:xfrm>
                <a:off x="5261608" y="4267325"/>
                <a:ext cx="5544616" cy="279564"/>
              </a:xfrm>
              <a:prstGeom prst="rect">
                <a:avLst/>
              </a:prstGeom>
              <a:noFill/>
            </p:spPr>
            <p:txBody>
              <a:bodyPr wrap="square" rtlCol="0">
                <a:spAutoFit/>
              </a:bodyPr>
              <a:lstStyle/>
              <a:p>
                <a:r>
                  <a:rPr lang="en-US" altLang="zh-CN" sz="1200" dirty="0"/>
                  <a:t>6</a:t>
                </a:r>
                <a:r>
                  <a:rPr lang="zh-CN" altLang="en-US" sz="1200" dirty="0"/>
                  <a:t>、损失限制：</a:t>
                </a:r>
                <a14:m>
                  <m:oMath xmlns:m="http://schemas.openxmlformats.org/officeDocument/2006/math">
                    <m:sSub>
                      <m:sSubPr>
                        <m:ctrlPr>
                          <a:rPr lang="zh-CN" altLang="en-US" sz="1200" b="1" i="1" dirty="0" smtClean="0">
                            <a:latin typeface="Cambria Math" panose="02040503050406030204" pitchFamily="18" charset="0"/>
                          </a:rPr>
                        </m:ctrlPr>
                      </m:sSubPr>
                      <m:e>
                        <m:r>
                          <a:rPr lang="zh-CN" altLang="en-US" sz="1200" b="1" i="1" dirty="0" smtClean="0">
                            <a:latin typeface="Cambria Math" panose="02040503050406030204" pitchFamily="18" charset="0"/>
                          </a:rPr>
                          <m:t>𝐿</m:t>
                        </m:r>
                      </m:e>
                      <m:sub>
                        <m:r>
                          <a:rPr lang="zh-CN" altLang="en-US" sz="1200" b="1" i="1" dirty="0" smtClean="0">
                            <a:latin typeface="Cambria Math" panose="02040503050406030204" pitchFamily="18" charset="0"/>
                          </a:rPr>
                          <m:t>𝑑𝑖𝑐𝑡</m:t>
                        </m:r>
                      </m:sub>
                    </m:sSub>
                    <m:r>
                      <a:rPr lang="zh-CN" altLang="en-US" sz="1200" b="1" i="0" dirty="0" smtClean="0">
                        <a:latin typeface="Cambria Math" panose="02040503050406030204" pitchFamily="18" charset="0"/>
                      </a:rPr>
                      <m:t>=∥</m:t>
                    </m:r>
                    <m:r>
                      <a:rPr lang="zh-CN" altLang="en-US" sz="1200" b="1" i="0" dirty="0" smtClean="0">
                        <a:latin typeface="Cambria Math" panose="02040503050406030204" pitchFamily="18" charset="0"/>
                      </a:rPr>
                      <m:t>𝐁</m:t>
                    </m:r>
                    <m:r>
                      <a:rPr lang="zh-CN" altLang="en-US" sz="1200" b="1" i="0" dirty="0" smtClean="0">
                        <a:latin typeface="Cambria Math" panose="02040503050406030204" pitchFamily="18" charset="0"/>
                      </a:rPr>
                      <m:t>−</m:t>
                    </m:r>
                    <m:sSup>
                      <m:sSupPr>
                        <m:ctrlPr>
                          <a:rPr lang="zh-CN" altLang="en-US" sz="1200" b="1" i="1" dirty="0" smtClean="0">
                            <a:latin typeface="Cambria Math" panose="02040503050406030204" pitchFamily="18" charset="0"/>
                          </a:rPr>
                        </m:ctrlPr>
                      </m:sSupPr>
                      <m:e>
                        <m:r>
                          <a:rPr lang="zh-CN" altLang="en-US" sz="1200" b="1" i="0" dirty="0" smtClean="0">
                            <a:latin typeface="Cambria Math" panose="02040503050406030204" pitchFamily="18" charset="0"/>
                          </a:rPr>
                          <m:t>𝐁</m:t>
                        </m:r>
                      </m:e>
                      <m:sup>
                        <m:r>
                          <a:rPr lang="zh-CN" altLang="en-US" sz="1200" b="1" i="0" dirty="0" smtClean="0">
                            <a:latin typeface="Cambria Math" panose="02040503050406030204" pitchFamily="18" charset="0"/>
                          </a:rPr>
                          <m:t>′</m:t>
                        </m:r>
                      </m:sup>
                    </m:sSup>
                    <m:sSubSup>
                      <m:sSubSupPr>
                        <m:ctrlPr>
                          <a:rPr lang="zh-CN" altLang="en-US" sz="1200" b="1" i="1" dirty="0" smtClean="0">
                            <a:latin typeface="Cambria Math" panose="02040503050406030204" pitchFamily="18" charset="0"/>
                          </a:rPr>
                        </m:ctrlPr>
                      </m:sSubSupPr>
                      <m:e>
                        <m:r>
                          <a:rPr lang="zh-CN" altLang="en-US" sz="1200" b="1" i="0" dirty="0" smtClean="0">
                            <a:latin typeface="Cambria Math" panose="02040503050406030204" pitchFamily="18" charset="0"/>
                          </a:rPr>
                          <m:t>∥</m:t>
                        </m:r>
                      </m:e>
                      <m:sub>
                        <m:r>
                          <a:rPr lang="zh-CN" altLang="en-US" sz="1200" b="1" i="0" dirty="0" smtClean="0">
                            <a:latin typeface="Cambria Math" panose="02040503050406030204" pitchFamily="18" charset="0"/>
                          </a:rPr>
                          <m:t>2</m:t>
                        </m:r>
                      </m:sub>
                      <m:sup>
                        <m:r>
                          <a:rPr lang="zh-CN" altLang="en-US" sz="1200" b="1" i="0" dirty="0" smtClean="0">
                            <a:latin typeface="Cambria Math" panose="02040503050406030204" pitchFamily="18" charset="0"/>
                          </a:rPr>
                          <m:t>2</m:t>
                        </m:r>
                      </m:sup>
                    </m:sSubSup>
                  </m:oMath>
                </a14:m>
                <a:endParaRPr lang="zh-CN" altLang="en-US" sz="1200" dirty="0"/>
              </a:p>
            </p:txBody>
          </p:sp>
        </mc:Choice>
        <mc:Fallback xmlns="">
          <p:sp>
            <p:nvSpPr>
              <p:cNvPr id="25" name="文本框 24">
                <a:extLst>
                  <a:ext uri="{FF2B5EF4-FFF2-40B4-BE49-F238E27FC236}">
                    <a16:creationId xmlns:a16="http://schemas.microsoft.com/office/drawing/2014/main" id="{653B55FC-6B37-5DEE-3E52-C483AF43CA71}"/>
                  </a:ext>
                </a:extLst>
              </p:cNvPr>
              <p:cNvSpPr txBox="1">
                <a:spLocks noRot="1" noChangeAspect="1" noMove="1" noResize="1" noEditPoints="1" noAdjustHandles="1" noChangeArrowheads="1" noChangeShapeType="1" noTextEdit="1"/>
              </p:cNvSpPr>
              <p:nvPr/>
            </p:nvSpPr>
            <p:spPr>
              <a:xfrm>
                <a:off x="5261608" y="4267325"/>
                <a:ext cx="5544616" cy="279564"/>
              </a:xfrm>
              <a:prstGeom prst="rect">
                <a:avLst/>
              </a:prstGeom>
              <a:blipFill>
                <a:blip r:embed="rId6"/>
                <a:stretch>
                  <a:fillRect b="-13043"/>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77FF2D41-7C26-631A-83CC-012292774694}"/>
              </a:ext>
            </a:extLst>
          </p:cNvPr>
          <p:cNvSpPr txBox="1"/>
          <p:nvPr/>
        </p:nvSpPr>
        <p:spPr>
          <a:xfrm>
            <a:off x="275246" y="4188286"/>
            <a:ext cx="4766571" cy="584775"/>
          </a:xfrm>
          <a:prstGeom prst="rect">
            <a:avLst/>
          </a:prstGeom>
          <a:noFill/>
        </p:spPr>
        <p:txBody>
          <a:bodyPr wrap="square" rtlCol="0">
            <a:spAutoFit/>
          </a:bodyPr>
          <a:lstStyle/>
          <a:p>
            <a:r>
              <a:rPr lang="zh-CN" altLang="en-US" sz="1600" dirty="0"/>
              <a:t>训练完成后</a:t>
            </a:r>
            <a:r>
              <a:rPr lang="en-US" altLang="zh-CN" sz="1600" dirty="0"/>
              <a:t>stage2</a:t>
            </a:r>
            <a:r>
              <a:rPr lang="zh-CN" altLang="en-US" sz="1600" dirty="0"/>
              <a:t>只用到红色虚线框部分，不需要</a:t>
            </a:r>
            <a:r>
              <a:rPr lang="en-US" altLang="zh-CN" sz="1600" dirty="0" err="1"/>
              <a:t>detokenizer</a:t>
            </a:r>
            <a:endParaRPr lang="en-US" altLang="zh-CN" sz="1600" dirty="0"/>
          </a:p>
        </p:txBody>
      </p:sp>
      <p:sp>
        <p:nvSpPr>
          <p:cNvPr id="34" name="矩形 33">
            <a:extLst>
              <a:ext uri="{FF2B5EF4-FFF2-40B4-BE49-F238E27FC236}">
                <a16:creationId xmlns:a16="http://schemas.microsoft.com/office/drawing/2014/main" id="{914FF3C7-4A1B-B3F1-E84D-6C3A6BFA11AB}"/>
              </a:ext>
            </a:extLst>
          </p:cNvPr>
          <p:cNvSpPr/>
          <p:nvPr/>
        </p:nvSpPr>
        <p:spPr>
          <a:xfrm>
            <a:off x="495037" y="1750240"/>
            <a:ext cx="3177446" cy="1685605"/>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CB943E9B-39FD-2182-083A-BE126AA1474A}"/>
              </a:ext>
            </a:extLst>
          </p:cNvPr>
          <p:cNvSpPr txBox="1"/>
          <p:nvPr/>
        </p:nvSpPr>
        <p:spPr>
          <a:xfrm>
            <a:off x="7812360" y="3003798"/>
            <a:ext cx="1045767" cy="246221"/>
          </a:xfrm>
          <a:prstGeom prst="rect">
            <a:avLst/>
          </a:prstGeom>
          <a:noFill/>
        </p:spPr>
        <p:txBody>
          <a:bodyPr wrap="square" rtlCol="0">
            <a:spAutoFit/>
          </a:bodyPr>
          <a:lstStyle/>
          <a:p>
            <a:r>
              <a:rPr lang="en-US" altLang="zh-CN" sz="1000" dirty="0">
                <a:solidFill>
                  <a:srgbClr val="FF0000"/>
                </a:solidFill>
              </a:rPr>
              <a:t>H*W*K</a:t>
            </a:r>
            <a:endParaRPr lang="zh-CN" altLang="en-US" sz="1000" dirty="0">
              <a:solidFill>
                <a:srgbClr val="FF0000"/>
              </a:solidFill>
            </a:endParaRPr>
          </a:p>
        </p:txBody>
      </p:sp>
    </p:spTree>
    <p:extLst>
      <p:ext uri="{BB962C8B-B14F-4D97-AF65-F5344CB8AC3E}">
        <p14:creationId xmlns:p14="http://schemas.microsoft.com/office/powerpoint/2010/main" val="1023778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6D828-FFEB-06A7-2AAE-04D7E68F7A0E}"/>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4E50BE13-AC4A-FA92-3B48-ECFAC64DD12F}"/>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0BFF088F-D108-EAAD-BF39-7F46E4E15FF4}"/>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165E2F52-D56E-FA09-51C7-A860DA1B3C86}"/>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D6611E93-703A-2655-2836-6B419B775363}"/>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FF8DE405-CF3C-DEE3-27B5-437627F13482}"/>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E6CB855F-8B42-DCFA-EF0C-F615C763601F}"/>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9B75D95A-26FB-A8B0-F679-C80937E2B5B0}"/>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C432D24-8D22-D815-4726-F66A554421EF}"/>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28A33039-CEC4-0204-5A25-F1EEDCAD1E84}"/>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4753BD12-000D-D632-BA2D-D73DA52BD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113690D7-B154-C058-E8F2-F9DDC7E9BED6}"/>
              </a:ext>
            </a:extLst>
          </p:cNvPr>
          <p:cNvSpPr txBox="1"/>
          <p:nvPr/>
        </p:nvSpPr>
        <p:spPr>
          <a:xfrm>
            <a:off x="212908" y="746139"/>
            <a:ext cx="815372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Stage2</a:t>
            </a:r>
            <a:r>
              <a:rPr lang="zh-CN" altLang="en-US" dirty="0"/>
              <a:t>整体框架图</a:t>
            </a:r>
          </a:p>
        </p:txBody>
      </p:sp>
      <p:sp>
        <p:nvSpPr>
          <p:cNvPr id="26" name="文本框 25">
            <a:extLst>
              <a:ext uri="{FF2B5EF4-FFF2-40B4-BE49-F238E27FC236}">
                <a16:creationId xmlns:a16="http://schemas.microsoft.com/office/drawing/2014/main" id="{9875B5B9-C5E9-C52D-AA7D-C5E2B8E4EB85}"/>
              </a:ext>
            </a:extLst>
          </p:cNvPr>
          <p:cNvSpPr txBox="1"/>
          <p:nvPr/>
        </p:nvSpPr>
        <p:spPr>
          <a:xfrm>
            <a:off x="2860255" y="693593"/>
            <a:ext cx="4296657" cy="338554"/>
          </a:xfrm>
          <a:prstGeom prst="rect">
            <a:avLst/>
          </a:prstGeom>
          <a:noFill/>
        </p:spPr>
        <p:txBody>
          <a:bodyPr wrap="square" rtlCol="0">
            <a:spAutoFit/>
          </a:bodyPr>
          <a:lstStyle/>
          <a:p>
            <a:r>
              <a:rPr lang="zh-CN" altLang="en-US" sz="1600" dirty="0"/>
              <a:t>作用：语义边界的特征空间对齐</a:t>
            </a:r>
            <a:r>
              <a:rPr lang="en-US" altLang="zh-CN" sz="1600" dirty="0"/>
              <a:t>event</a:t>
            </a:r>
            <a:r>
              <a:rPr lang="zh-CN" altLang="en-US" sz="1600" dirty="0"/>
              <a:t>和</a:t>
            </a:r>
            <a:r>
              <a:rPr lang="en-US" altLang="zh-CN" sz="1600" dirty="0"/>
              <a:t>RGB</a:t>
            </a:r>
            <a:endParaRPr lang="zh-CN" altLang="en-US" sz="1600" dirty="0"/>
          </a:p>
        </p:txBody>
      </p:sp>
      <p:grpSp>
        <p:nvGrpSpPr>
          <p:cNvPr id="21" name="组合 20">
            <a:extLst>
              <a:ext uri="{FF2B5EF4-FFF2-40B4-BE49-F238E27FC236}">
                <a16:creationId xmlns:a16="http://schemas.microsoft.com/office/drawing/2014/main" id="{7B2D0913-8D62-629A-4DE7-E95DE263FE45}"/>
              </a:ext>
            </a:extLst>
          </p:cNvPr>
          <p:cNvGrpSpPr/>
          <p:nvPr/>
        </p:nvGrpSpPr>
        <p:grpSpPr>
          <a:xfrm>
            <a:off x="808944" y="1221104"/>
            <a:ext cx="7159024" cy="2450763"/>
            <a:chOff x="725344" y="1053052"/>
            <a:chExt cx="7564529" cy="2589580"/>
          </a:xfrm>
        </p:grpSpPr>
        <p:pic>
          <p:nvPicPr>
            <p:cNvPr id="12" name="图片 11" descr="图示&#10;&#10;AI 生成的内容可能不正确。">
              <a:extLst>
                <a:ext uri="{FF2B5EF4-FFF2-40B4-BE49-F238E27FC236}">
                  <a16:creationId xmlns:a16="http://schemas.microsoft.com/office/drawing/2014/main" id="{F5242188-E3E0-A1D3-12DC-6ABC976F82FF}"/>
                </a:ext>
              </a:extLst>
            </p:cNvPr>
            <p:cNvPicPr>
              <a:picLocks noChangeAspect="1"/>
            </p:cNvPicPr>
            <p:nvPr/>
          </p:nvPicPr>
          <p:blipFill>
            <a:blip r:embed="rId4"/>
            <a:srcRect b="31417"/>
            <a:stretch>
              <a:fillRect/>
            </a:stretch>
          </p:blipFill>
          <p:spPr>
            <a:xfrm>
              <a:off x="725344" y="1064708"/>
              <a:ext cx="7564529" cy="2577924"/>
            </a:xfrm>
            <a:prstGeom prst="rect">
              <a:avLst/>
            </a:prstGeom>
          </p:spPr>
        </p:pic>
        <p:sp>
          <p:nvSpPr>
            <p:cNvPr id="16" name="文本框 15">
              <a:extLst>
                <a:ext uri="{FF2B5EF4-FFF2-40B4-BE49-F238E27FC236}">
                  <a16:creationId xmlns:a16="http://schemas.microsoft.com/office/drawing/2014/main" id="{0F6ACE3F-5FD9-6D61-4F8A-3DF6A89459EA}"/>
                </a:ext>
              </a:extLst>
            </p:cNvPr>
            <p:cNvSpPr txBox="1"/>
            <p:nvPr/>
          </p:nvSpPr>
          <p:spPr>
            <a:xfrm>
              <a:off x="3233424" y="2176276"/>
              <a:ext cx="1036241" cy="260168"/>
            </a:xfrm>
            <a:prstGeom prst="rect">
              <a:avLst/>
            </a:prstGeom>
            <a:noFill/>
          </p:spPr>
          <p:txBody>
            <a:bodyPr wrap="square" rtlCol="0">
              <a:spAutoFit/>
            </a:bodyPr>
            <a:lstStyle/>
            <a:p>
              <a:r>
                <a:rPr lang="en-US" altLang="zh-CN" sz="1000" dirty="0">
                  <a:solidFill>
                    <a:srgbClr val="FF0000"/>
                  </a:solidFill>
                </a:rPr>
                <a:t>H*W*K</a:t>
              </a:r>
              <a:endParaRPr lang="zh-CN" altLang="en-US" sz="1000" dirty="0">
                <a:solidFill>
                  <a:srgbClr val="FF0000"/>
                </a:solidFill>
              </a:endParaRPr>
            </a:p>
          </p:txBody>
        </p:sp>
        <p:sp>
          <p:nvSpPr>
            <p:cNvPr id="17" name="文本框 16">
              <a:extLst>
                <a:ext uri="{FF2B5EF4-FFF2-40B4-BE49-F238E27FC236}">
                  <a16:creationId xmlns:a16="http://schemas.microsoft.com/office/drawing/2014/main" id="{A7496E35-8385-F7C8-F9AF-0F0C52EBF776}"/>
                </a:ext>
              </a:extLst>
            </p:cNvPr>
            <p:cNvSpPr txBox="1"/>
            <p:nvPr/>
          </p:nvSpPr>
          <p:spPr>
            <a:xfrm>
              <a:off x="2125790" y="2055736"/>
              <a:ext cx="1036241" cy="260168"/>
            </a:xfrm>
            <a:prstGeom prst="rect">
              <a:avLst/>
            </a:prstGeom>
            <a:noFill/>
          </p:spPr>
          <p:txBody>
            <a:bodyPr wrap="square" rtlCol="0">
              <a:spAutoFit/>
            </a:bodyPr>
            <a:lstStyle/>
            <a:p>
              <a:r>
                <a:rPr lang="en-US" altLang="zh-CN" sz="1000" dirty="0">
                  <a:solidFill>
                    <a:srgbClr val="FF0000"/>
                  </a:solidFill>
                </a:rPr>
                <a:t>H*W*512</a:t>
              </a:r>
              <a:endParaRPr lang="zh-CN" altLang="en-US" sz="1000" dirty="0">
                <a:solidFill>
                  <a:srgbClr val="FF0000"/>
                </a:solidFill>
              </a:endParaRPr>
            </a:p>
          </p:txBody>
        </p:sp>
        <p:sp>
          <p:nvSpPr>
            <p:cNvPr id="18" name="文本框 17">
              <a:extLst>
                <a:ext uri="{FF2B5EF4-FFF2-40B4-BE49-F238E27FC236}">
                  <a16:creationId xmlns:a16="http://schemas.microsoft.com/office/drawing/2014/main" id="{8500F193-FF79-0BC4-45E7-385203EA8321}"/>
                </a:ext>
              </a:extLst>
            </p:cNvPr>
            <p:cNvSpPr txBox="1"/>
            <p:nvPr/>
          </p:nvSpPr>
          <p:spPr>
            <a:xfrm>
              <a:off x="6396637" y="1803892"/>
              <a:ext cx="1036241" cy="280837"/>
            </a:xfrm>
            <a:prstGeom prst="rect">
              <a:avLst/>
            </a:prstGeom>
            <a:noFill/>
          </p:spPr>
          <p:txBody>
            <a:bodyPr wrap="square" rtlCol="0">
              <a:spAutoFit/>
            </a:bodyPr>
            <a:lstStyle/>
            <a:p>
              <a:r>
                <a:rPr lang="en-US" altLang="zh-CN" sz="1000" dirty="0">
                  <a:solidFill>
                    <a:srgbClr val="FF0000"/>
                  </a:solidFill>
                </a:rPr>
                <a:t>H*W*4</a:t>
              </a:r>
              <a:endParaRPr lang="zh-CN" altLang="en-US" sz="1000" dirty="0">
                <a:solidFill>
                  <a:srgbClr val="FF0000"/>
                </a:solidFill>
              </a:endParaRPr>
            </a:p>
          </p:txBody>
        </p:sp>
        <p:sp>
          <p:nvSpPr>
            <p:cNvPr id="23" name="文本框 22">
              <a:extLst>
                <a:ext uri="{FF2B5EF4-FFF2-40B4-BE49-F238E27FC236}">
                  <a16:creationId xmlns:a16="http://schemas.microsoft.com/office/drawing/2014/main" id="{6B034498-9351-9F41-2583-7B4F97C76C38}"/>
                </a:ext>
              </a:extLst>
            </p:cNvPr>
            <p:cNvSpPr txBox="1"/>
            <p:nvPr/>
          </p:nvSpPr>
          <p:spPr>
            <a:xfrm>
              <a:off x="3054569" y="1053052"/>
              <a:ext cx="1036241" cy="260168"/>
            </a:xfrm>
            <a:prstGeom prst="rect">
              <a:avLst/>
            </a:prstGeom>
            <a:noFill/>
          </p:spPr>
          <p:txBody>
            <a:bodyPr wrap="square" rtlCol="0">
              <a:spAutoFit/>
            </a:bodyPr>
            <a:lstStyle/>
            <a:p>
              <a:r>
                <a:rPr lang="en-US" altLang="zh-CN" sz="1000" dirty="0">
                  <a:solidFill>
                    <a:srgbClr val="FF0000"/>
                  </a:solidFill>
                </a:rPr>
                <a:t>H*W*K</a:t>
              </a:r>
              <a:endParaRPr lang="zh-CN" altLang="en-US" sz="1000" dirty="0">
                <a:solidFill>
                  <a:srgbClr val="FF0000"/>
                </a:solidFill>
              </a:endParaRPr>
            </a:p>
          </p:txBody>
        </p:sp>
        <p:sp>
          <p:nvSpPr>
            <p:cNvPr id="15" name="文本框 14">
              <a:extLst>
                <a:ext uri="{FF2B5EF4-FFF2-40B4-BE49-F238E27FC236}">
                  <a16:creationId xmlns:a16="http://schemas.microsoft.com/office/drawing/2014/main" id="{6081215F-8221-83F2-634B-9C5BFDC48F30}"/>
                </a:ext>
              </a:extLst>
            </p:cNvPr>
            <p:cNvSpPr txBox="1"/>
            <p:nvPr/>
          </p:nvSpPr>
          <p:spPr>
            <a:xfrm>
              <a:off x="1165345" y="1293621"/>
              <a:ext cx="1036241" cy="246221"/>
            </a:xfrm>
            <a:prstGeom prst="rect">
              <a:avLst/>
            </a:prstGeom>
            <a:noFill/>
          </p:spPr>
          <p:txBody>
            <a:bodyPr wrap="square" rtlCol="0">
              <a:spAutoFit/>
            </a:bodyPr>
            <a:lstStyle/>
            <a:p>
              <a:r>
                <a:rPr lang="en-US" altLang="zh-CN" sz="1000" dirty="0">
                  <a:solidFill>
                    <a:srgbClr val="FF0000"/>
                  </a:solidFill>
                </a:rPr>
                <a:t>H*W*3</a:t>
              </a:r>
              <a:endParaRPr lang="zh-CN" altLang="en-US" sz="1000" dirty="0">
                <a:solidFill>
                  <a:srgbClr val="FF0000"/>
                </a:solidFill>
              </a:endParaRPr>
            </a:p>
          </p:txBody>
        </p:sp>
        <p:sp>
          <p:nvSpPr>
            <p:cNvPr id="19" name="文本框 18">
              <a:extLst>
                <a:ext uri="{FF2B5EF4-FFF2-40B4-BE49-F238E27FC236}">
                  <a16:creationId xmlns:a16="http://schemas.microsoft.com/office/drawing/2014/main" id="{CC6D1EA9-1B92-8960-75C5-51953B8B6FDD}"/>
                </a:ext>
              </a:extLst>
            </p:cNvPr>
            <p:cNvSpPr txBox="1"/>
            <p:nvPr/>
          </p:nvSpPr>
          <p:spPr>
            <a:xfrm>
              <a:off x="1189390" y="2662971"/>
              <a:ext cx="1036241" cy="246221"/>
            </a:xfrm>
            <a:prstGeom prst="rect">
              <a:avLst/>
            </a:prstGeom>
            <a:noFill/>
          </p:spPr>
          <p:txBody>
            <a:bodyPr wrap="square" rtlCol="0">
              <a:spAutoFit/>
            </a:bodyPr>
            <a:lstStyle/>
            <a:p>
              <a:r>
                <a:rPr lang="en-US" altLang="zh-CN" sz="1000" dirty="0">
                  <a:solidFill>
                    <a:srgbClr val="FF0000"/>
                  </a:solidFill>
                </a:rPr>
                <a:t>H*W*B</a:t>
              </a:r>
              <a:endParaRPr lang="zh-CN" altLang="en-US" sz="1000" dirty="0">
                <a:solidFill>
                  <a:srgbClr val="FF0000"/>
                </a:solidFill>
              </a:endParaRPr>
            </a:p>
          </p:txBody>
        </p:sp>
      </p:grpSp>
      <p:sp>
        <p:nvSpPr>
          <p:cNvPr id="20" name="文本框 19">
            <a:extLst>
              <a:ext uri="{FF2B5EF4-FFF2-40B4-BE49-F238E27FC236}">
                <a16:creationId xmlns:a16="http://schemas.microsoft.com/office/drawing/2014/main" id="{1383340D-589D-997E-EF80-57E08748185C}"/>
              </a:ext>
            </a:extLst>
          </p:cNvPr>
          <p:cNvSpPr txBox="1"/>
          <p:nvPr/>
        </p:nvSpPr>
        <p:spPr>
          <a:xfrm>
            <a:off x="31932" y="3960785"/>
            <a:ext cx="2023351" cy="707886"/>
          </a:xfrm>
          <a:prstGeom prst="rect">
            <a:avLst/>
          </a:prstGeom>
          <a:noFill/>
        </p:spPr>
        <p:txBody>
          <a:bodyPr wrap="square" rtlCol="0">
            <a:spAutoFit/>
          </a:bodyPr>
          <a:lstStyle/>
          <a:p>
            <a:r>
              <a:rPr lang="en-US" altLang="zh-CN" sz="1000" dirty="0"/>
              <a:t>1</a:t>
            </a:r>
            <a:r>
              <a:rPr lang="zh-CN" altLang="en-US" sz="1000" dirty="0"/>
              <a:t>、</a:t>
            </a:r>
            <a:r>
              <a:rPr lang="en-US" altLang="zh-CN" sz="1000" dirty="0"/>
              <a:t>Resolver</a:t>
            </a:r>
            <a:r>
              <a:rPr lang="zh-CN" altLang="en-US" sz="1000" dirty="0"/>
              <a:t>来源于</a:t>
            </a:r>
            <a:r>
              <a:rPr lang="en-US" altLang="zh-CN" sz="1000" dirty="0"/>
              <a:t>ECCV2020</a:t>
            </a:r>
            <a:r>
              <a:rPr lang="zh-CN" altLang="en-US" sz="1000" dirty="0"/>
              <a:t>的文章，通过引入两个额外的损失可以把特征解耦成</a:t>
            </a:r>
            <a:r>
              <a:rPr lang="en" altLang="zh-CN" sz="1000" dirty="0"/>
              <a:t>body</a:t>
            </a:r>
            <a:r>
              <a:rPr lang="zh-CN" altLang="en-US" sz="1000" dirty="0"/>
              <a:t> </a:t>
            </a:r>
            <a:r>
              <a:rPr lang="en-US" altLang="zh-CN" sz="1000" dirty="0"/>
              <a:t>feature</a:t>
            </a:r>
            <a:r>
              <a:rPr lang="zh-CN" altLang="en-US" sz="1000" dirty="0"/>
              <a:t> 和</a:t>
            </a:r>
            <a:r>
              <a:rPr lang="en-US" altLang="zh-CN" sz="1000" dirty="0"/>
              <a:t>edge</a:t>
            </a:r>
            <a:r>
              <a:rPr lang="zh-CN" altLang="en-US" sz="1000" dirty="0"/>
              <a:t> </a:t>
            </a:r>
            <a:r>
              <a:rPr lang="en-US" altLang="zh-CN" sz="1000" dirty="0"/>
              <a:t>feature</a:t>
            </a:r>
            <a:endParaRPr lang="zh-CN" altLang="en-US" sz="1000" dirty="0"/>
          </a:p>
        </p:txBody>
      </p:sp>
      <p:sp>
        <p:nvSpPr>
          <p:cNvPr id="24" name="文本框 23">
            <a:extLst>
              <a:ext uri="{FF2B5EF4-FFF2-40B4-BE49-F238E27FC236}">
                <a16:creationId xmlns:a16="http://schemas.microsoft.com/office/drawing/2014/main" id="{72B8B5CC-90A3-93A8-5973-DCA7238D892D}"/>
              </a:ext>
            </a:extLst>
          </p:cNvPr>
          <p:cNvSpPr txBox="1"/>
          <p:nvPr/>
        </p:nvSpPr>
        <p:spPr>
          <a:xfrm>
            <a:off x="2134318" y="2828626"/>
            <a:ext cx="980692" cy="246221"/>
          </a:xfrm>
          <a:prstGeom prst="rect">
            <a:avLst/>
          </a:prstGeom>
          <a:noFill/>
        </p:spPr>
        <p:txBody>
          <a:bodyPr wrap="square" rtlCol="0">
            <a:spAutoFit/>
          </a:bodyPr>
          <a:lstStyle/>
          <a:p>
            <a:r>
              <a:rPr lang="en-US" altLang="zh-CN" sz="1000" dirty="0">
                <a:solidFill>
                  <a:srgbClr val="FF0000"/>
                </a:solidFill>
              </a:rPr>
              <a:t>H*W* 512</a:t>
            </a:r>
            <a:endParaRPr lang="zh-CN" altLang="en-US" sz="1000" dirty="0">
              <a:solidFill>
                <a:srgbClr val="FF0000"/>
              </a:solidFill>
            </a:endParaRPr>
          </a:p>
        </p:txBody>
      </p:sp>
      <p:sp>
        <p:nvSpPr>
          <p:cNvPr id="25" name="文本框 24">
            <a:extLst>
              <a:ext uri="{FF2B5EF4-FFF2-40B4-BE49-F238E27FC236}">
                <a16:creationId xmlns:a16="http://schemas.microsoft.com/office/drawing/2014/main" id="{C55342BE-2F3F-319C-973D-F30E443669A1}"/>
              </a:ext>
            </a:extLst>
          </p:cNvPr>
          <p:cNvSpPr txBox="1"/>
          <p:nvPr/>
        </p:nvSpPr>
        <p:spPr>
          <a:xfrm>
            <a:off x="2004488" y="3942167"/>
            <a:ext cx="3143000" cy="400110"/>
          </a:xfrm>
          <a:prstGeom prst="rect">
            <a:avLst/>
          </a:prstGeom>
          <a:noFill/>
        </p:spPr>
        <p:txBody>
          <a:bodyPr wrap="square" rtlCol="0">
            <a:spAutoFit/>
          </a:bodyPr>
          <a:lstStyle/>
          <a:p>
            <a:r>
              <a:rPr lang="en-US" altLang="zh-CN" sz="1000" dirty="0"/>
              <a:t>2</a:t>
            </a:r>
            <a:r>
              <a:rPr lang="zh-CN" altLang="en-US" sz="1000" dirty="0"/>
              <a:t>、计算一个先验的分布（当前图像选择字典中对应的向量的</a:t>
            </a:r>
            <a:r>
              <a:rPr lang="en-US" altLang="zh-CN" sz="1000" dirty="0"/>
              <a:t>index</a:t>
            </a:r>
            <a:r>
              <a:rPr lang="zh-CN" altLang="en-US" sz="1000" dirty="0"/>
              <a:t>的先验分布）</a:t>
            </a:r>
          </a:p>
        </p:txBody>
      </p:sp>
      <p:pic>
        <p:nvPicPr>
          <p:cNvPr id="32" name="图片 31">
            <a:extLst>
              <a:ext uri="{FF2B5EF4-FFF2-40B4-BE49-F238E27FC236}">
                <a16:creationId xmlns:a16="http://schemas.microsoft.com/office/drawing/2014/main" id="{E6B38911-E13A-F7AD-0EFC-DA91F38A5F73}"/>
              </a:ext>
            </a:extLst>
          </p:cNvPr>
          <p:cNvPicPr>
            <a:picLocks noChangeAspect="1"/>
          </p:cNvPicPr>
          <p:nvPr/>
        </p:nvPicPr>
        <p:blipFill>
          <a:blip r:embed="rId5"/>
          <a:stretch>
            <a:fillRect/>
          </a:stretch>
        </p:blipFill>
        <p:spPr>
          <a:xfrm>
            <a:off x="2080443" y="4359986"/>
            <a:ext cx="2846421" cy="387013"/>
          </a:xfrm>
          <a:prstGeom prst="rect">
            <a:avLst/>
          </a:prstGeom>
        </p:spPr>
      </p:pic>
      <p:sp>
        <p:nvSpPr>
          <p:cNvPr id="33" name="文本框 32">
            <a:extLst>
              <a:ext uri="{FF2B5EF4-FFF2-40B4-BE49-F238E27FC236}">
                <a16:creationId xmlns:a16="http://schemas.microsoft.com/office/drawing/2014/main" id="{1BC97FA3-C55C-74FD-C940-D92DC034338D}"/>
              </a:ext>
            </a:extLst>
          </p:cNvPr>
          <p:cNvSpPr txBox="1"/>
          <p:nvPr/>
        </p:nvSpPr>
        <p:spPr>
          <a:xfrm>
            <a:off x="5127389" y="3924263"/>
            <a:ext cx="3143000" cy="246221"/>
          </a:xfrm>
          <a:prstGeom prst="rect">
            <a:avLst/>
          </a:prstGeom>
          <a:noFill/>
        </p:spPr>
        <p:txBody>
          <a:bodyPr wrap="square" rtlCol="0">
            <a:spAutoFit/>
          </a:bodyPr>
          <a:lstStyle/>
          <a:p>
            <a:r>
              <a:rPr lang="en-US" altLang="zh-CN" sz="1000" dirty="0"/>
              <a:t>3</a:t>
            </a:r>
            <a:r>
              <a:rPr lang="zh-CN" altLang="en-US" sz="1000" dirty="0"/>
              <a:t>、训练两个</a:t>
            </a:r>
            <a:r>
              <a:rPr lang="en-US" altLang="zh-CN" sz="1000" dirty="0"/>
              <a:t>Head</a:t>
            </a:r>
            <a:endParaRPr lang="zh-CN" altLang="en-US" sz="1000" dirty="0"/>
          </a:p>
        </p:txBody>
      </p:sp>
      <mc:AlternateContent xmlns:mc="http://schemas.openxmlformats.org/markup-compatibility/2006">
        <mc:Choice xmlns:a14="http://schemas.microsoft.com/office/drawing/2010/main" Requires="a14">
          <p:sp>
            <p:nvSpPr>
              <p:cNvPr id="36" name="文本框 35">
                <a:extLst>
                  <a:ext uri="{FF2B5EF4-FFF2-40B4-BE49-F238E27FC236}">
                    <a16:creationId xmlns:a16="http://schemas.microsoft.com/office/drawing/2014/main" id="{ADE9572F-B68B-2ACC-E4F5-2178BB6BE2C7}"/>
                  </a:ext>
                </a:extLst>
              </p:cNvPr>
              <p:cNvSpPr txBox="1"/>
              <p:nvPr/>
            </p:nvSpPr>
            <p:spPr>
              <a:xfrm>
                <a:off x="4388456" y="4081021"/>
                <a:ext cx="4598376" cy="4649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00" i="1">
                              <a:latin typeface="Cambria Math" panose="02040503050406030204" pitchFamily="18" charset="0"/>
                            </a:rPr>
                          </m:ctrlPr>
                        </m:sSubPr>
                        <m:e>
                          <m:r>
                            <a:rPr lang="zh-CN" altLang="en-US" sz="1000">
                              <a:latin typeface="Cambria Math" panose="02040503050406030204" pitchFamily="18" charset="0"/>
                            </a:rPr>
                            <m:t>𝐿</m:t>
                          </m:r>
                        </m:e>
                        <m:sub>
                          <m:r>
                            <a:rPr lang="zh-CN" altLang="en-US" sz="1000">
                              <a:latin typeface="Cambria Math" panose="02040503050406030204" pitchFamily="18" charset="0"/>
                            </a:rPr>
                            <m:t>𝑒𝑑𝑔𝑒</m:t>
                          </m:r>
                        </m:sub>
                      </m:sSub>
                      <m:r>
                        <a:rPr lang="zh-CN" altLang="en-US" sz="1000">
                          <a:latin typeface="Cambria Math" panose="02040503050406030204" pitchFamily="18" charset="0"/>
                        </a:rPr>
                        <m:t>=−</m:t>
                      </m:r>
                      <m:nary>
                        <m:naryPr>
                          <m:chr m:val="∑"/>
                          <m:grow m:val="on"/>
                          <m:subHide m:val="on"/>
                          <m:supHide m:val="on"/>
                          <m:ctrlPr>
                            <a:rPr lang="zh-CN" altLang="en-US" sz="1000" i="1">
                              <a:latin typeface="Cambria Math" panose="02040503050406030204" pitchFamily="18" charset="0"/>
                            </a:rPr>
                          </m:ctrlPr>
                        </m:naryPr>
                        <m:sub/>
                        <m:sup/>
                        <m:e>
                          <m:r>
                            <a:rPr lang="zh-CN" altLang="en-US" sz="1000">
                              <a:latin typeface="Cambria Math" panose="02040503050406030204" pitchFamily="18" charset="0"/>
                            </a:rPr>
                            <m:t>𝑞</m:t>
                          </m:r>
                        </m:e>
                      </m:nary>
                      <m:d>
                        <m:dPr>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r>
                                    <a:rPr lang="zh-CN" altLang="en-US" sz="1000">
                                      <a:latin typeface="Cambria Math" panose="02040503050406030204" pitchFamily="18" charset="0"/>
                                    </a:rPr>
                                    <m:t>𝒦</m:t>
                                  </m:r>
                                </m:e>
                              </m:d>
                            </m:e>
                          </m:d>
                          <m:r>
                            <a:rPr lang="zh-CN" altLang="en-US" sz="1000">
                              <a:latin typeface="Cambria Math" panose="02040503050406030204" pitchFamily="18" charset="0"/>
                            </a:rPr>
                            <m:t>𝐁</m:t>
                          </m:r>
                        </m:e>
                      </m:d>
                      <m:r>
                        <m:rPr>
                          <m:sty m:val="p"/>
                        </m:rPr>
                        <a:rPr lang="zh-CN" altLang="en-US" sz="1000">
                          <a:latin typeface="Cambria Math" panose="02040503050406030204" pitchFamily="18" charset="0"/>
                        </a:rPr>
                        <m:t>log</m:t>
                      </m:r>
                      <m:d>
                        <m:dPr>
                          <m:ctrlPr>
                            <a:rPr lang="zh-CN" altLang="en-US" sz="1000" i="1">
                              <a:latin typeface="Cambria Math" panose="02040503050406030204" pitchFamily="18" charset="0"/>
                            </a:rPr>
                          </m:ctrlPr>
                        </m:dPr>
                        <m:e>
                          <m:r>
                            <a:rPr lang="zh-CN" altLang="en-US" sz="1000">
                              <a:latin typeface="Cambria Math" panose="02040503050406030204" pitchFamily="18" charset="0"/>
                            </a:rPr>
                            <m:t>𝑝</m:t>
                          </m:r>
                          <m:d>
                            <m:dPr>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r>
                                        <a:rPr lang="zh-CN" altLang="en-US" sz="1000">
                                          <a:latin typeface="Cambria Math" panose="02040503050406030204" pitchFamily="18" charset="0"/>
                                        </a:rPr>
                                        <m:t>𝒦</m:t>
                                      </m:r>
                                    </m:e>
                                  </m:d>
                                </m:e>
                              </m:d>
                              <m:r>
                                <a:rPr lang="zh-CN" altLang="en-US" sz="1000">
                                  <a:latin typeface="Cambria Math" panose="02040503050406030204" pitchFamily="18" charset="0"/>
                                </a:rPr>
                                <m:t>ℐ</m:t>
                              </m:r>
                            </m:e>
                          </m:d>
                          <m:r>
                            <a:rPr lang="zh-CN" altLang="en-US" sz="1000">
                              <a:latin typeface="Cambria Math" panose="02040503050406030204" pitchFamily="18" charset="0"/>
                            </a:rPr>
                            <m:t>𝑝</m:t>
                          </m:r>
                          <m:d>
                            <m:dPr>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d>
                                    <m:dPr>
                                      <m:begChr m:val=""/>
                                      <m:endChr m:val=""/>
                                      <m:ctrlPr>
                                        <a:rPr lang="zh-CN" altLang="en-US" sz="1000" i="1">
                                          <a:latin typeface="Cambria Math" panose="02040503050406030204" pitchFamily="18" charset="0"/>
                                        </a:rPr>
                                      </m:ctrlPr>
                                    </m:dPr>
                                    <m:e>
                                      <m:r>
                                        <a:rPr lang="zh-CN" altLang="en-US" sz="1000">
                                          <a:latin typeface="Cambria Math" panose="02040503050406030204" pitchFamily="18" charset="0"/>
                                        </a:rPr>
                                        <m:t>𝒦</m:t>
                                      </m:r>
                                    </m:e>
                                  </m:d>
                                </m:e>
                              </m:d>
                              <m:r>
                                <a:rPr lang="zh-CN" altLang="en-US" sz="1000">
                                  <a:latin typeface="Cambria Math" panose="02040503050406030204" pitchFamily="18" charset="0"/>
                                </a:rPr>
                                <m:t>ℰ</m:t>
                              </m:r>
                            </m:e>
                          </m:d>
                        </m:e>
                      </m:d>
                    </m:oMath>
                  </m:oMathPara>
                </a14:m>
                <a:endParaRPr lang="zh-CN" altLang="en-US" sz="1000" dirty="0"/>
              </a:p>
            </p:txBody>
          </p:sp>
        </mc:Choice>
        <mc:Fallback>
          <p:sp>
            <p:nvSpPr>
              <p:cNvPr id="36" name="文本框 35">
                <a:extLst>
                  <a:ext uri="{FF2B5EF4-FFF2-40B4-BE49-F238E27FC236}">
                    <a16:creationId xmlns:a16="http://schemas.microsoft.com/office/drawing/2014/main" id="{ADE9572F-B68B-2ACC-E4F5-2178BB6BE2C7}"/>
                  </a:ext>
                </a:extLst>
              </p:cNvPr>
              <p:cNvSpPr txBox="1">
                <a:spLocks noRot="1" noChangeAspect="1" noMove="1" noResize="1" noEditPoints="1" noAdjustHandles="1" noChangeArrowheads="1" noChangeShapeType="1" noTextEdit="1"/>
              </p:cNvSpPr>
              <p:nvPr/>
            </p:nvSpPr>
            <p:spPr>
              <a:xfrm>
                <a:off x="4388456" y="4081021"/>
                <a:ext cx="4598376" cy="464935"/>
              </a:xfrm>
              <a:prstGeom prst="rect">
                <a:avLst/>
              </a:prstGeom>
              <a:blipFill>
                <a:blip r:embed="rId6"/>
                <a:stretch>
                  <a:fillRect t="-110390" b="-154545"/>
                </a:stretch>
              </a:blipFill>
            </p:spPr>
            <p:txBody>
              <a:bodyPr/>
              <a:lstStyle/>
              <a:p>
                <a:r>
                  <a:rPr lang="zh-CN" altLang="en-US">
                    <a:noFill/>
                  </a:rPr>
                  <a:t> </a:t>
                </a:r>
              </a:p>
            </p:txBody>
          </p:sp>
        </mc:Fallback>
      </mc:AlternateContent>
      <p:cxnSp>
        <p:nvCxnSpPr>
          <p:cNvPr id="38" name="直线连接符 37">
            <a:extLst>
              <a:ext uri="{FF2B5EF4-FFF2-40B4-BE49-F238E27FC236}">
                <a16:creationId xmlns:a16="http://schemas.microsoft.com/office/drawing/2014/main" id="{B5FDB5B0-AC99-D47C-3422-31681D743B8B}"/>
              </a:ext>
            </a:extLst>
          </p:cNvPr>
          <p:cNvCxnSpPr/>
          <p:nvPr/>
        </p:nvCxnSpPr>
        <p:spPr>
          <a:xfrm>
            <a:off x="6938776" y="4439354"/>
            <a:ext cx="828043"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27682532-EA6F-2F46-57E7-EBA648C2BE24}"/>
              </a:ext>
            </a:extLst>
          </p:cNvPr>
          <p:cNvSpPr txBox="1"/>
          <p:nvPr/>
        </p:nvSpPr>
        <p:spPr>
          <a:xfrm>
            <a:off x="6687644" y="4430383"/>
            <a:ext cx="1412748" cy="246221"/>
          </a:xfrm>
          <a:prstGeom prst="rect">
            <a:avLst/>
          </a:prstGeom>
          <a:noFill/>
        </p:spPr>
        <p:txBody>
          <a:bodyPr wrap="square" rtlCol="0">
            <a:spAutoFit/>
          </a:bodyPr>
          <a:lstStyle/>
          <a:p>
            <a:r>
              <a:rPr lang="zh-CN" altLang="en-US" sz="1000" dirty="0"/>
              <a:t>对应图中的两个分布</a:t>
            </a:r>
          </a:p>
        </p:txBody>
      </p:sp>
      <p:sp>
        <p:nvSpPr>
          <p:cNvPr id="41" name="矩形 40">
            <a:extLst>
              <a:ext uri="{FF2B5EF4-FFF2-40B4-BE49-F238E27FC236}">
                <a16:creationId xmlns:a16="http://schemas.microsoft.com/office/drawing/2014/main" id="{CA17B6FC-869F-00C4-E819-D657541A58A2}"/>
              </a:ext>
            </a:extLst>
          </p:cNvPr>
          <p:cNvSpPr/>
          <p:nvPr/>
        </p:nvSpPr>
        <p:spPr>
          <a:xfrm>
            <a:off x="816554" y="1192774"/>
            <a:ext cx="4394972" cy="2582950"/>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DE22A5A9-E53F-6CFF-6A2C-4866F7936E87}"/>
              </a:ext>
            </a:extLst>
          </p:cNvPr>
          <p:cNvSpPr/>
          <p:nvPr/>
        </p:nvSpPr>
        <p:spPr>
          <a:xfrm>
            <a:off x="5219136" y="1168757"/>
            <a:ext cx="2699506" cy="825590"/>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C13E35D1-344D-CBE1-C59D-616409E0A824}"/>
              </a:ext>
            </a:extLst>
          </p:cNvPr>
          <p:cNvSpPr txBox="1"/>
          <p:nvPr/>
        </p:nvSpPr>
        <p:spPr>
          <a:xfrm>
            <a:off x="5147488" y="1748332"/>
            <a:ext cx="980692" cy="246221"/>
          </a:xfrm>
          <a:prstGeom prst="rect">
            <a:avLst/>
          </a:prstGeom>
          <a:noFill/>
        </p:spPr>
        <p:txBody>
          <a:bodyPr wrap="square" rtlCol="0">
            <a:spAutoFit/>
          </a:bodyPr>
          <a:lstStyle/>
          <a:p>
            <a:r>
              <a:rPr lang="en-US" altLang="zh-CN" sz="1000" dirty="0">
                <a:solidFill>
                  <a:srgbClr val="FF0000"/>
                </a:solidFill>
              </a:rPr>
              <a:t>H*W*512</a:t>
            </a:r>
            <a:endParaRPr lang="zh-CN" altLang="en-US" sz="1000" dirty="0">
              <a:solidFill>
                <a:srgbClr val="FF0000"/>
              </a:solidFill>
            </a:endParaRPr>
          </a:p>
        </p:txBody>
      </p:sp>
      <p:sp>
        <p:nvSpPr>
          <p:cNvPr id="45" name="文本框 44">
            <a:extLst>
              <a:ext uri="{FF2B5EF4-FFF2-40B4-BE49-F238E27FC236}">
                <a16:creationId xmlns:a16="http://schemas.microsoft.com/office/drawing/2014/main" id="{9536E603-DCF5-E44C-DC67-27328B6A6505}"/>
              </a:ext>
            </a:extLst>
          </p:cNvPr>
          <p:cNvSpPr txBox="1"/>
          <p:nvPr/>
        </p:nvSpPr>
        <p:spPr>
          <a:xfrm>
            <a:off x="4220509" y="1244012"/>
            <a:ext cx="1045767" cy="246221"/>
          </a:xfrm>
          <a:prstGeom prst="rect">
            <a:avLst/>
          </a:prstGeom>
          <a:noFill/>
        </p:spPr>
        <p:txBody>
          <a:bodyPr wrap="square" rtlCol="0">
            <a:spAutoFit/>
          </a:bodyPr>
          <a:lstStyle/>
          <a:p>
            <a:r>
              <a:rPr lang="en-US" altLang="zh-CN" sz="1000" dirty="0">
                <a:solidFill>
                  <a:srgbClr val="FF0000"/>
                </a:solidFill>
              </a:rPr>
              <a:t>K *512</a:t>
            </a:r>
            <a:endParaRPr lang="zh-CN" altLang="en-US" sz="1000" dirty="0">
              <a:solidFill>
                <a:srgbClr val="FF0000"/>
              </a:solidFill>
            </a:endParaRPr>
          </a:p>
        </p:txBody>
      </p:sp>
      <p:sp>
        <p:nvSpPr>
          <p:cNvPr id="46" name="文本框 45">
            <a:extLst>
              <a:ext uri="{FF2B5EF4-FFF2-40B4-BE49-F238E27FC236}">
                <a16:creationId xmlns:a16="http://schemas.microsoft.com/office/drawing/2014/main" id="{F74BFED4-5E56-E13A-E292-1A4BA9DE9F97}"/>
              </a:ext>
            </a:extLst>
          </p:cNvPr>
          <p:cNvSpPr txBox="1"/>
          <p:nvPr/>
        </p:nvSpPr>
        <p:spPr>
          <a:xfrm>
            <a:off x="3021560" y="4236875"/>
            <a:ext cx="1045767" cy="246221"/>
          </a:xfrm>
          <a:prstGeom prst="rect">
            <a:avLst/>
          </a:prstGeom>
          <a:noFill/>
        </p:spPr>
        <p:txBody>
          <a:bodyPr wrap="square" rtlCol="0">
            <a:spAutoFit/>
          </a:bodyPr>
          <a:lstStyle/>
          <a:p>
            <a:r>
              <a:rPr lang="en-US" altLang="zh-CN" sz="1000" dirty="0">
                <a:solidFill>
                  <a:srgbClr val="FF0000"/>
                </a:solidFill>
              </a:rPr>
              <a:t>H*W*K</a:t>
            </a:r>
            <a:endParaRPr lang="zh-CN" altLang="en-US" sz="1000" dirty="0">
              <a:solidFill>
                <a:srgbClr val="FF0000"/>
              </a:solidFill>
            </a:endParaRPr>
          </a:p>
        </p:txBody>
      </p:sp>
      <p:pic>
        <p:nvPicPr>
          <p:cNvPr id="31" name="图片 30" descr="文本&#10;&#10;AI 生成的内容可能不正确。">
            <a:extLst>
              <a:ext uri="{FF2B5EF4-FFF2-40B4-BE49-F238E27FC236}">
                <a16:creationId xmlns:a16="http://schemas.microsoft.com/office/drawing/2014/main" id="{92AC777E-9D29-DF69-DAA1-AB6D6CAD885C}"/>
              </a:ext>
            </a:extLst>
          </p:cNvPr>
          <p:cNvPicPr>
            <a:picLocks noChangeAspect="1"/>
          </p:cNvPicPr>
          <p:nvPr/>
        </p:nvPicPr>
        <p:blipFill>
          <a:blip r:embed="rId7"/>
          <a:stretch>
            <a:fillRect/>
          </a:stretch>
        </p:blipFill>
        <p:spPr>
          <a:xfrm>
            <a:off x="2463562" y="4796933"/>
            <a:ext cx="1756947" cy="300182"/>
          </a:xfrm>
          <a:prstGeom prst="rect">
            <a:avLst/>
          </a:prstGeom>
        </p:spPr>
      </p:pic>
      <p:sp>
        <p:nvSpPr>
          <p:cNvPr id="34" name="文本框 33">
            <a:extLst>
              <a:ext uri="{FF2B5EF4-FFF2-40B4-BE49-F238E27FC236}">
                <a16:creationId xmlns:a16="http://schemas.microsoft.com/office/drawing/2014/main" id="{BCFD10F3-B157-2EFD-D684-C128934450AA}"/>
              </a:ext>
            </a:extLst>
          </p:cNvPr>
          <p:cNvSpPr txBox="1"/>
          <p:nvPr/>
        </p:nvSpPr>
        <p:spPr>
          <a:xfrm>
            <a:off x="3039499" y="4673822"/>
            <a:ext cx="1045767" cy="246221"/>
          </a:xfrm>
          <a:prstGeom prst="rect">
            <a:avLst/>
          </a:prstGeom>
          <a:noFill/>
        </p:spPr>
        <p:txBody>
          <a:bodyPr wrap="square" rtlCol="0">
            <a:spAutoFit/>
          </a:bodyPr>
          <a:lstStyle/>
          <a:p>
            <a:r>
              <a:rPr lang="en-US" altLang="zh-CN" sz="1000" dirty="0">
                <a:solidFill>
                  <a:srgbClr val="FF0000"/>
                </a:solidFill>
              </a:rPr>
              <a:t>H*W*K</a:t>
            </a:r>
            <a:endParaRPr lang="zh-CN" altLang="en-US" sz="1000" dirty="0">
              <a:solidFill>
                <a:srgbClr val="FF0000"/>
              </a:solidFill>
            </a:endParaRPr>
          </a:p>
        </p:txBody>
      </p:sp>
    </p:spTree>
    <p:extLst>
      <p:ext uri="{BB962C8B-B14F-4D97-AF65-F5344CB8AC3E}">
        <p14:creationId xmlns:p14="http://schemas.microsoft.com/office/powerpoint/2010/main" val="857645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6EAC-7801-8A5A-48C1-A034C4A6F7B8}"/>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34EDA0D0-E39A-4889-E0B9-23C5BF80F53D}"/>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98F3B852-C014-96F1-6078-1490C0A2F000}"/>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7D196580-E99B-F83D-5772-36061149B4EB}"/>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9B184130-3680-7C27-964C-FD7E8F2F9343}"/>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8875D8E5-B9A7-D4B1-05F1-DECCFE444F46}"/>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3ADB52FC-448C-3787-64AC-94429B34C553}"/>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48A703BD-8C2A-40D1-5C54-2E869CB4607C}"/>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21D7E23-EF8B-902C-CABF-65C2F9770C78}"/>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DF6520DB-374B-A5ED-B074-86D374469F55}"/>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37FB8618-172A-00FF-02E4-1146EC07A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22C26E71-4B8C-EFDF-5716-78ECC4435468}"/>
              </a:ext>
            </a:extLst>
          </p:cNvPr>
          <p:cNvSpPr txBox="1"/>
          <p:nvPr/>
        </p:nvSpPr>
        <p:spPr>
          <a:xfrm>
            <a:off x="212908" y="746139"/>
            <a:ext cx="815372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Stage2</a:t>
            </a:r>
            <a:r>
              <a:rPr lang="zh-CN" altLang="en-US" dirty="0"/>
              <a:t>整体框架图</a:t>
            </a:r>
          </a:p>
        </p:txBody>
      </p:sp>
      <p:grpSp>
        <p:nvGrpSpPr>
          <p:cNvPr id="29" name="组合 28">
            <a:extLst>
              <a:ext uri="{FF2B5EF4-FFF2-40B4-BE49-F238E27FC236}">
                <a16:creationId xmlns:a16="http://schemas.microsoft.com/office/drawing/2014/main" id="{E5811BBF-5BDE-92AD-292F-6B57FF91C225}"/>
              </a:ext>
            </a:extLst>
          </p:cNvPr>
          <p:cNvGrpSpPr/>
          <p:nvPr/>
        </p:nvGrpSpPr>
        <p:grpSpPr>
          <a:xfrm>
            <a:off x="0" y="1275553"/>
            <a:ext cx="5672538" cy="2028484"/>
            <a:chOff x="808944" y="1191338"/>
            <a:chExt cx="7223070" cy="2582950"/>
          </a:xfrm>
        </p:grpSpPr>
        <p:grpSp>
          <p:nvGrpSpPr>
            <p:cNvPr id="21" name="组合 20">
              <a:extLst>
                <a:ext uri="{FF2B5EF4-FFF2-40B4-BE49-F238E27FC236}">
                  <a16:creationId xmlns:a16="http://schemas.microsoft.com/office/drawing/2014/main" id="{523CD4B0-4374-6D97-6612-A11CA92C4955}"/>
                </a:ext>
              </a:extLst>
            </p:cNvPr>
            <p:cNvGrpSpPr/>
            <p:nvPr/>
          </p:nvGrpSpPr>
          <p:grpSpPr>
            <a:xfrm>
              <a:off x="808944" y="1232135"/>
              <a:ext cx="7159024" cy="2439732"/>
              <a:chOff x="725344" y="1064708"/>
              <a:chExt cx="7564529" cy="2577924"/>
            </a:xfrm>
          </p:grpSpPr>
          <p:pic>
            <p:nvPicPr>
              <p:cNvPr id="12" name="图片 11" descr="图示&#10;&#10;AI 生成的内容可能不正确。">
                <a:extLst>
                  <a:ext uri="{FF2B5EF4-FFF2-40B4-BE49-F238E27FC236}">
                    <a16:creationId xmlns:a16="http://schemas.microsoft.com/office/drawing/2014/main" id="{307A11C1-579F-59AC-4547-07E1B9F4ED14}"/>
                  </a:ext>
                </a:extLst>
              </p:cNvPr>
              <p:cNvPicPr>
                <a:picLocks noChangeAspect="1"/>
              </p:cNvPicPr>
              <p:nvPr/>
            </p:nvPicPr>
            <p:blipFill>
              <a:blip r:embed="rId4"/>
              <a:srcRect b="31417"/>
              <a:stretch>
                <a:fillRect/>
              </a:stretch>
            </p:blipFill>
            <p:spPr>
              <a:xfrm>
                <a:off x="725344" y="1064708"/>
                <a:ext cx="7564529" cy="2577924"/>
              </a:xfrm>
              <a:prstGeom prst="rect">
                <a:avLst/>
              </a:prstGeom>
            </p:spPr>
          </p:pic>
          <p:sp>
            <p:nvSpPr>
              <p:cNvPr id="15" name="文本框 14">
                <a:extLst>
                  <a:ext uri="{FF2B5EF4-FFF2-40B4-BE49-F238E27FC236}">
                    <a16:creationId xmlns:a16="http://schemas.microsoft.com/office/drawing/2014/main" id="{2D7004A6-BD05-8CF4-0AC2-55FEAF8817CC}"/>
                  </a:ext>
                </a:extLst>
              </p:cNvPr>
              <p:cNvSpPr txBox="1"/>
              <p:nvPr/>
            </p:nvSpPr>
            <p:spPr>
              <a:xfrm>
                <a:off x="1165345" y="1293621"/>
                <a:ext cx="1036241" cy="246221"/>
              </a:xfrm>
              <a:prstGeom prst="rect">
                <a:avLst/>
              </a:prstGeom>
              <a:noFill/>
            </p:spPr>
            <p:txBody>
              <a:bodyPr wrap="square" rtlCol="0">
                <a:spAutoFit/>
              </a:bodyPr>
              <a:lstStyle/>
              <a:p>
                <a:r>
                  <a:rPr lang="en-US" altLang="zh-CN" sz="1000" dirty="0">
                    <a:solidFill>
                      <a:srgbClr val="FF0000"/>
                    </a:solidFill>
                  </a:rPr>
                  <a:t>H*W*3</a:t>
                </a:r>
                <a:endParaRPr lang="zh-CN" altLang="en-US" sz="1000" dirty="0">
                  <a:solidFill>
                    <a:srgbClr val="FF0000"/>
                  </a:solidFill>
                </a:endParaRPr>
              </a:p>
            </p:txBody>
          </p:sp>
          <p:sp>
            <p:nvSpPr>
              <p:cNvPr id="19" name="文本框 18">
                <a:extLst>
                  <a:ext uri="{FF2B5EF4-FFF2-40B4-BE49-F238E27FC236}">
                    <a16:creationId xmlns:a16="http://schemas.microsoft.com/office/drawing/2014/main" id="{FE21BE95-5080-1009-DE03-7B1894582DEC}"/>
                  </a:ext>
                </a:extLst>
              </p:cNvPr>
              <p:cNvSpPr txBox="1"/>
              <p:nvPr/>
            </p:nvSpPr>
            <p:spPr>
              <a:xfrm>
                <a:off x="1189390" y="2662971"/>
                <a:ext cx="1036241" cy="246221"/>
              </a:xfrm>
              <a:prstGeom prst="rect">
                <a:avLst/>
              </a:prstGeom>
              <a:noFill/>
            </p:spPr>
            <p:txBody>
              <a:bodyPr wrap="square" rtlCol="0">
                <a:spAutoFit/>
              </a:bodyPr>
              <a:lstStyle/>
              <a:p>
                <a:r>
                  <a:rPr lang="en-US" altLang="zh-CN" sz="1000" dirty="0">
                    <a:solidFill>
                      <a:srgbClr val="FF0000"/>
                    </a:solidFill>
                  </a:rPr>
                  <a:t>H*W*B</a:t>
                </a:r>
                <a:endParaRPr lang="zh-CN" altLang="en-US" sz="1000" dirty="0">
                  <a:solidFill>
                    <a:srgbClr val="FF0000"/>
                  </a:solidFill>
                </a:endParaRPr>
              </a:p>
            </p:txBody>
          </p:sp>
        </p:grpSp>
        <p:sp>
          <p:nvSpPr>
            <p:cNvPr id="28" name="矩形 27">
              <a:extLst>
                <a:ext uri="{FF2B5EF4-FFF2-40B4-BE49-F238E27FC236}">
                  <a16:creationId xmlns:a16="http://schemas.microsoft.com/office/drawing/2014/main" id="{BC985FA6-7BF3-6E1A-B386-E3ADC604918D}"/>
                </a:ext>
              </a:extLst>
            </p:cNvPr>
            <p:cNvSpPr/>
            <p:nvPr/>
          </p:nvSpPr>
          <p:spPr>
            <a:xfrm>
              <a:off x="5048948" y="1191338"/>
              <a:ext cx="2983066" cy="2582950"/>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0" name="图片 29">
            <a:extLst>
              <a:ext uri="{FF2B5EF4-FFF2-40B4-BE49-F238E27FC236}">
                <a16:creationId xmlns:a16="http://schemas.microsoft.com/office/drawing/2014/main" id="{565500A7-F4F7-C272-5F28-C8EA826B6AF0}"/>
              </a:ext>
            </a:extLst>
          </p:cNvPr>
          <p:cNvPicPr>
            <a:picLocks noChangeAspect="1"/>
          </p:cNvPicPr>
          <p:nvPr/>
        </p:nvPicPr>
        <p:blipFill>
          <a:blip r:embed="rId5"/>
          <a:stretch>
            <a:fillRect/>
          </a:stretch>
        </p:blipFill>
        <p:spPr>
          <a:xfrm>
            <a:off x="5868667" y="1335328"/>
            <a:ext cx="3169051" cy="1868375"/>
          </a:xfrm>
          <a:prstGeom prst="rect">
            <a:avLst/>
          </a:prstGeom>
        </p:spPr>
      </p:pic>
      <p:sp>
        <p:nvSpPr>
          <p:cNvPr id="31" name="文本框 30">
            <a:extLst>
              <a:ext uri="{FF2B5EF4-FFF2-40B4-BE49-F238E27FC236}">
                <a16:creationId xmlns:a16="http://schemas.microsoft.com/office/drawing/2014/main" id="{E85892D1-59EE-BA22-D32F-B84EE44FC073}"/>
              </a:ext>
            </a:extLst>
          </p:cNvPr>
          <p:cNvSpPr txBox="1"/>
          <p:nvPr/>
        </p:nvSpPr>
        <p:spPr>
          <a:xfrm>
            <a:off x="559459" y="3722831"/>
            <a:ext cx="3273328" cy="246221"/>
          </a:xfrm>
          <a:prstGeom prst="rect">
            <a:avLst/>
          </a:prstGeom>
          <a:noFill/>
        </p:spPr>
        <p:txBody>
          <a:bodyPr wrap="square" rtlCol="0">
            <a:spAutoFit/>
          </a:bodyPr>
          <a:lstStyle/>
          <a:p>
            <a:r>
              <a:rPr lang="en-US" altLang="zh-CN" sz="1000" dirty="0"/>
              <a:t>RC</a:t>
            </a:r>
            <a:r>
              <a:rPr lang="zh-CN" altLang="en-US" sz="1000" dirty="0"/>
              <a:t>部分：</a:t>
            </a:r>
            <a:r>
              <a:rPr lang="en-US" altLang="zh-CN" sz="1000" dirty="0"/>
              <a:t>1</a:t>
            </a:r>
            <a:r>
              <a:rPr lang="zh-CN" altLang="en-US" sz="1000" dirty="0"/>
              <a:t>、定义两个可学习的噪声参数：</a:t>
            </a: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16F7A7-382B-2E9C-9ADC-2A703DA9DAB7}"/>
                  </a:ext>
                </a:extLst>
              </p:cNvPr>
              <p:cNvSpPr txBox="1"/>
              <p:nvPr/>
            </p:nvSpPr>
            <p:spPr>
              <a:xfrm>
                <a:off x="1166497" y="3938654"/>
                <a:ext cx="1082028"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00" i="1">
                              <a:latin typeface="Cambria Math" panose="02040503050406030204" pitchFamily="18" charset="0"/>
                            </a:rPr>
                          </m:ctrlPr>
                        </m:sSubPr>
                        <m:e>
                          <m:r>
                            <a:rPr lang="zh-CN" altLang="en-US" sz="1000">
                              <a:latin typeface="Cambria Math" panose="02040503050406030204" pitchFamily="18" charset="0"/>
                            </a:rPr>
                            <m:t>𝐍</m:t>
                          </m:r>
                        </m:e>
                        <m:sub>
                          <m:r>
                            <a:rPr lang="zh-CN" altLang="en-US" sz="1000">
                              <a:latin typeface="Cambria Math" panose="02040503050406030204" pitchFamily="18" charset="0"/>
                            </a:rPr>
                            <m:t>𝐾</m:t>
                          </m:r>
                        </m:sub>
                      </m:sSub>
                      <m:r>
                        <a:rPr lang="zh-CN" altLang="en-US" sz="1000">
                          <a:latin typeface="Cambria Math" panose="02040503050406030204" pitchFamily="18" charset="0"/>
                        </a:rPr>
                        <m:t>∈</m:t>
                      </m:r>
                      <m:sSup>
                        <m:sSupPr>
                          <m:ctrlPr>
                            <a:rPr lang="zh-CN" altLang="en-US" sz="1000" i="1">
                              <a:latin typeface="Cambria Math" panose="02040503050406030204" pitchFamily="18" charset="0"/>
                            </a:rPr>
                          </m:ctrlPr>
                        </m:sSupPr>
                        <m:e>
                          <m:r>
                            <a:rPr lang="zh-CN" altLang="en-US" sz="1000">
                              <a:latin typeface="Cambria Math" panose="02040503050406030204" pitchFamily="18" charset="0"/>
                            </a:rPr>
                            <m:t>ℝ</m:t>
                          </m:r>
                        </m:e>
                        <m:sup>
                          <m:r>
                            <a:rPr lang="zh-CN" altLang="en-US" sz="1000">
                              <a:latin typeface="Cambria Math" panose="02040503050406030204" pitchFamily="18" charset="0"/>
                            </a:rPr>
                            <m:t>𝑛</m:t>
                          </m:r>
                        </m:sup>
                      </m:sSup>
                    </m:oMath>
                  </m:oMathPara>
                </a14:m>
                <a:endParaRPr lang="zh-CN" altLang="en-US" sz="1000" dirty="0"/>
              </a:p>
            </p:txBody>
          </p:sp>
        </mc:Choice>
        <mc:Fallback xmlns="">
          <p:sp>
            <p:nvSpPr>
              <p:cNvPr id="35" name="文本框 34">
                <a:extLst>
                  <a:ext uri="{FF2B5EF4-FFF2-40B4-BE49-F238E27FC236}">
                    <a16:creationId xmlns:a16="http://schemas.microsoft.com/office/drawing/2014/main" id="{6916F7A7-382B-2E9C-9ADC-2A703DA9DAB7}"/>
                  </a:ext>
                </a:extLst>
              </p:cNvPr>
              <p:cNvSpPr txBox="1">
                <a:spLocks noRot="1" noChangeAspect="1" noMove="1" noResize="1" noEditPoints="1" noAdjustHandles="1" noChangeArrowheads="1" noChangeShapeType="1" noTextEdit="1"/>
              </p:cNvSpPr>
              <p:nvPr/>
            </p:nvSpPr>
            <p:spPr>
              <a:xfrm>
                <a:off x="1166497" y="3938654"/>
                <a:ext cx="1082028" cy="24622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768210BA-1E12-A341-8179-15AB3981D9C8}"/>
                  </a:ext>
                </a:extLst>
              </p:cNvPr>
              <p:cNvSpPr txBox="1"/>
              <p:nvPr/>
            </p:nvSpPr>
            <p:spPr>
              <a:xfrm>
                <a:off x="1707511" y="3938653"/>
                <a:ext cx="1229134"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00" i="1">
                              <a:latin typeface="Cambria Math" panose="02040503050406030204" pitchFamily="18" charset="0"/>
                            </a:rPr>
                          </m:ctrlPr>
                        </m:sSubPr>
                        <m:e>
                          <m:r>
                            <a:rPr lang="zh-CN" altLang="en-US" sz="1000">
                              <a:latin typeface="Cambria Math" panose="02040503050406030204" pitchFamily="18" charset="0"/>
                            </a:rPr>
                            <m:t>𝐍</m:t>
                          </m:r>
                        </m:e>
                        <m:sub>
                          <m:r>
                            <m:rPr>
                              <m:sty m:val="p"/>
                            </m:rPr>
                            <a:rPr lang="en-US" altLang="zh-CN" sz="1000">
                              <a:latin typeface="Cambria Math" panose="02040503050406030204" pitchFamily="18" charset="0"/>
                            </a:rPr>
                            <m:t>v</m:t>
                          </m:r>
                        </m:sub>
                      </m:sSub>
                      <m:r>
                        <a:rPr lang="zh-CN" altLang="en-US" sz="1000">
                          <a:latin typeface="Cambria Math" panose="02040503050406030204" pitchFamily="18" charset="0"/>
                        </a:rPr>
                        <m:t>∈</m:t>
                      </m:r>
                      <m:sSup>
                        <m:sSupPr>
                          <m:ctrlPr>
                            <a:rPr lang="zh-CN" altLang="en-US" sz="1000" i="1">
                              <a:latin typeface="Cambria Math" panose="02040503050406030204" pitchFamily="18" charset="0"/>
                            </a:rPr>
                          </m:ctrlPr>
                        </m:sSupPr>
                        <m:e>
                          <m:r>
                            <a:rPr lang="zh-CN" altLang="en-US" sz="1000">
                              <a:latin typeface="Cambria Math" panose="02040503050406030204" pitchFamily="18" charset="0"/>
                            </a:rPr>
                            <m:t>ℝ</m:t>
                          </m:r>
                        </m:e>
                        <m:sup>
                          <m:r>
                            <a:rPr lang="zh-CN" altLang="en-US" sz="1000">
                              <a:latin typeface="Cambria Math" panose="02040503050406030204" pitchFamily="18" charset="0"/>
                            </a:rPr>
                            <m:t>𝑛</m:t>
                          </m:r>
                        </m:sup>
                      </m:sSup>
                    </m:oMath>
                  </m:oMathPara>
                </a14:m>
                <a:endParaRPr lang="zh-CN" altLang="en-US" sz="1000" dirty="0"/>
              </a:p>
            </p:txBody>
          </p:sp>
        </mc:Choice>
        <mc:Fallback xmlns="">
          <p:sp>
            <p:nvSpPr>
              <p:cNvPr id="37" name="文本框 36">
                <a:extLst>
                  <a:ext uri="{FF2B5EF4-FFF2-40B4-BE49-F238E27FC236}">
                    <a16:creationId xmlns:a16="http://schemas.microsoft.com/office/drawing/2014/main" id="{768210BA-1E12-A341-8179-15AB3981D9C8}"/>
                  </a:ext>
                </a:extLst>
              </p:cNvPr>
              <p:cNvSpPr txBox="1">
                <a:spLocks noRot="1" noChangeAspect="1" noMove="1" noResize="1" noEditPoints="1" noAdjustHandles="1" noChangeArrowheads="1" noChangeShapeType="1" noTextEdit="1"/>
              </p:cNvSpPr>
              <p:nvPr/>
            </p:nvSpPr>
            <p:spPr>
              <a:xfrm>
                <a:off x="1707511" y="3938653"/>
                <a:ext cx="1229134" cy="246221"/>
              </a:xfrm>
              <a:prstGeom prst="rect">
                <a:avLst/>
              </a:prstGeom>
              <a:blipFill>
                <a:blip r:embed="rId7"/>
                <a:stretch>
                  <a:fillRect/>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E03DF63D-9AE6-824A-398B-D7DABFB4259B}"/>
              </a:ext>
            </a:extLst>
          </p:cNvPr>
          <p:cNvSpPr txBox="1"/>
          <p:nvPr/>
        </p:nvSpPr>
        <p:spPr>
          <a:xfrm>
            <a:off x="3066336" y="3554303"/>
            <a:ext cx="3112218" cy="400110"/>
          </a:xfrm>
          <a:prstGeom prst="rect">
            <a:avLst/>
          </a:prstGeom>
          <a:noFill/>
        </p:spPr>
        <p:txBody>
          <a:bodyPr wrap="square" rtlCol="0">
            <a:spAutoFit/>
          </a:bodyPr>
          <a:lstStyle/>
          <a:p>
            <a:r>
              <a:rPr lang="en-US" altLang="zh-CN" sz="1000" dirty="0"/>
              <a:t>2</a:t>
            </a:r>
            <a:r>
              <a:rPr lang="zh-CN" altLang="en-US" sz="1000" dirty="0"/>
              <a:t>、多头注意力进行边缘特征融合，得到联合特征，</a:t>
            </a:r>
            <a:endParaRPr lang="en-US" altLang="zh-CN" sz="1000" dirty="0"/>
          </a:p>
          <a:p>
            <a:r>
              <a:rPr lang="zh-CN" altLang="en-US" sz="1000" dirty="0"/>
              <a:t>优化语义边缘空间的特征；</a:t>
            </a:r>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81B5B047-4DA3-7C0B-ABF1-D20C5CBC6D4A}"/>
                  </a:ext>
                </a:extLst>
              </p:cNvPr>
              <p:cNvSpPr txBox="1"/>
              <p:nvPr/>
            </p:nvSpPr>
            <p:spPr>
              <a:xfrm>
                <a:off x="3261333" y="3944816"/>
                <a:ext cx="2520000" cy="2768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50" b="1" i="1" smtClean="0">
                              <a:latin typeface="Cambria Math" panose="02040503050406030204" pitchFamily="18" charset="0"/>
                            </a:rPr>
                          </m:ctrlPr>
                        </m:sSubPr>
                        <m:e>
                          <m:r>
                            <a:rPr lang="zh-CN" altLang="en-US" sz="1050" b="1">
                              <a:latin typeface="Cambria Math" panose="02040503050406030204" pitchFamily="18" charset="0"/>
                            </a:rPr>
                            <m:t>𝚽</m:t>
                          </m:r>
                        </m:e>
                        <m:sub>
                          <m:r>
                            <a:rPr lang="zh-CN" altLang="en-US" sz="1050" b="0" i="1">
                              <a:latin typeface="Cambria Math" panose="02040503050406030204" pitchFamily="18" charset="0"/>
                            </a:rPr>
                            <m:t>h</m:t>
                          </m:r>
                          <m:r>
                            <a:rPr lang="zh-CN" altLang="en-US" sz="1050" b="0" i="0">
                              <a:latin typeface="Cambria Math" panose="02040503050406030204" pitchFamily="18" charset="0"/>
                            </a:rPr>
                            <m:t>,</m:t>
                          </m:r>
                          <m:r>
                            <a:rPr lang="zh-CN" altLang="en-US" sz="1050" b="0" i="1">
                              <a:latin typeface="Cambria Math" panose="02040503050406030204" pitchFamily="18" charset="0"/>
                            </a:rPr>
                            <m:t>𝑤</m:t>
                          </m:r>
                        </m:sub>
                      </m:sSub>
                      <m:r>
                        <a:rPr lang="zh-CN" altLang="en-US" sz="1050" b="0" i="0">
                          <a:latin typeface="Cambria Math" panose="02040503050406030204" pitchFamily="18" charset="0"/>
                        </a:rPr>
                        <m:t>=</m:t>
                      </m:r>
                      <m:d>
                        <m:dPr>
                          <m:begChr m:val="["/>
                          <m:endChr m:val="]"/>
                          <m:sepChr m:val=","/>
                          <m:ctrlPr>
                            <a:rPr lang="zh-CN" altLang="en-US" sz="1050" b="0" i="1">
                              <a:latin typeface="Cambria Math" panose="02040503050406030204" pitchFamily="18" charset="0"/>
                            </a:rPr>
                          </m:ctrlPr>
                        </m:dPr>
                        <m:e>
                          <m:sSub>
                            <m:sSubPr>
                              <m:ctrlPr>
                                <a:rPr lang="zh-CN" altLang="en-US" sz="1050" b="0" i="1">
                                  <a:latin typeface="Cambria Math" panose="02040503050406030204" pitchFamily="18" charset="0"/>
                                </a:rPr>
                              </m:ctrlPr>
                            </m:sSubPr>
                            <m:e>
                              <m:r>
                                <a:rPr lang="zh-CN" altLang="en-US" sz="1050" b="0" i="1">
                                  <a:latin typeface="Cambria Math" panose="02040503050406030204" pitchFamily="18" charset="0"/>
                                </a:rPr>
                                <m:t>𝜙</m:t>
                              </m:r>
                            </m:e>
                            <m:sub>
                              <m:r>
                                <a:rPr lang="zh-CN" altLang="en-US" sz="1050" b="0" i="0">
                                  <a:latin typeface="Cambria Math" panose="02040503050406030204" pitchFamily="18" charset="0"/>
                                </a:rPr>
                                <m:t>1</m:t>
                              </m:r>
                            </m:sub>
                          </m:sSub>
                        </m:e>
                        <m:e>
                          <m:sSub>
                            <m:sSubPr>
                              <m:ctrlPr>
                                <a:rPr lang="zh-CN" altLang="en-US" sz="1050" b="0" i="1">
                                  <a:latin typeface="Cambria Math" panose="02040503050406030204" pitchFamily="18" charset="0"/>
                                </a:rPr>
                              </m:ctrlPr>
                            </m:sSubPr>
                            <m:e>
                              <m:r>
                                <a:rPr lang="zh-CN" altLang="en-US" sz="1050" b="0" i="1">
                                  <a:latin typeface="Cambria Math" panose="02040503050406030204" pitchFamily="18" charset="0"/>
                                </a:rPr>
                                <m:t>𝜙</m:t>
                              </m:r>
                            </m:e>
                            <m:sub>
                              <m:r>
                                <a:rPr lang="zh-CN" altLang="en-US" sz="1050" b="0" i="0">
                                  <a:latin typeface="Cambria Math" panose="02040503050406030204" pitchFamily="18" charset="0"/>
                                </a:rPr>
                                <m:t>2</m:t>
                              </m:r>
                            </m:sub>
                          </m:sSub>
                        </m:e>
                        <m:e>
                          <m:r>
                            <a:rPr lang="zh-CN" altLang="en-US" sz="1050" b="0" i="0">
                              <a:latin typeface="Cambria Math" panose="02040503050406030204" pitchFamily="18" charset="0"/>
                            </a:rPr>
                            <m:t>⋯</m:t>
                          </m:r>
                        </m:e>
                        <m:e>
                          <m:sSub>
                            <m:sSubPr>
                              <m:ctrlPr>
                                <a:rPr lang="zh-CN" altLang="en-US" sz="1050" b="0" i="1">
                                  <a:latin typeface="Cambria Math" panose="02040503050406030204" pitchFamily="18" charset="0"/>
                                </a:rPr>
                              </m:ctrlPr>
                            </m:sSubPr>
                            <m:e>
                              <m:r>
                                <a:rPr lang="zh-CN" altLang="en-US" sz="1050" b="0" i="1">
                                  <a:latin typeface="Cambria Math" panose="02040503050406030204" pitchFamily="18" charset="0"/>
                                </a:rPr>
                                <m:t>𝜙</m:t>
                              </m:r>
                            </m:e>
                            <m:sub>
                              <m:r>
                                <a:rPr lang="zh-CN" altLang="en-US" sz="1050" b="0" i="1">
                                  <a:latin typeface="Cambria Math" panose="02040503050406030204" pitchFamily="18" charset="0"/>
                                </a:rPr>
                                <m:t>𝑚</m:t>
                              </m:r>
                            </m:sub>
                          </m:sSub>
                        </m:e>
                      </m:d>
                      <m:r>
                        <a:rPr lang="zh-CN" altLang="en-US" sz="1050" b="0" i="0">
                          <a:latin typeface="Cambria Math" panose="02040503050406030204" pitchFamily="18" charset="0"/>
                        </a:rPr>
                        <m:t>⋅</m:t>
                      </m:r>
                      <m:sSub>
                        <m:sSubPr>
                          <m:ctrlPr>
                            <a:rPr lang="zh-CN" altLang="en-US" sz="1050" i="1">
                              <a:latin typeface="Cambria Math" panose="02040503050406030204" pitchFamily="18" charset="0"/>
                            </a:rPr>
                          </m:ctrlPr>
                        </m:sSubPr>
                        <m:e>
                          <m:r>
                            <a:rPr lang="zh-CN" altLang="en-US" sz="1050" i="1">
                              <a:latin typeface="Cambria Math" panose="02040503050406030204" pitchFamily="18" charset="0"/>
                            </a:rPr>
                            <m:t>𝑊</m:t>
                          </m:r>
                        </m:e>
                        <m:sub>
                          <m:r>
                            <a:rPr lang="zh-CN" altLang="en-US" sz="1050" i="1">
                              <a:latin typeface="Cambria Math" panose="02040503050406030204" pitchFamily="18" charset="0"/>
                            </a:rPr>
                            <m:t>𝑂</m:t>
                          </m:r>
                        </m:sub>
                      </m:sSub>
                      <m:r>
                        <a:rPr lang="zh-CN" altLang="en-US" sz="1050" b="0" i="0">
                          <a:latin typeface="Cambria Math" panose="02040503050406030204" pitchFamily="18" charset="0"/>
                        </a:rPr>
                        <m:t>+</m:t>
                      </m:r>
                      <m:sSubSup>
                        <m:sSubSupPr>
                          <m:ctrlPr>
                            <a:rPr lang="zh-CN" altLang="en-US" sz="1050" b="0" i="1">
                              <a:latin typeface="Cambria Math" panose="02040503050406030204" pitchFamily="18" charset="0"/>
                            </a:rPr>
                          </m:ctrlPr>
                        </m:sSubSupPr>
                        <m:e>
                          <m:r>
                            <a:rPr lang="zh-CN" altLang="en-US" sz="1050" b="1" i="0">
                              <a:latin typeface="Cambria Math" panose="02040503050406030204" pitchFamily="18" charset="0"/>
                            </a:rPr>
                            <m:t>𝐅</m:t>
                          </m:r>
                        </m:e>
                        <m:sub>
                          <m:r>
                            <a:rPr lang="zh-CN" altLang="en-US" sz="1050" b="0" i="1">
                              <a:latin typeface="Cambria Math" panose="02040503050406030204" pitchFamily="18" charset="0"/>
                            </a:rPr>
                            <m:t>h</m:t>
                          </m:r>
                          <m:r>
                            <a:rPr lang="zh-CN" altLang="en-US" sz="1050" b="0" i="0">
                              <a:latin typeface="Cambria Math" panose="02040503050406030204" pitchFamily="18" charset="0"/>
                            </a:rPr>
                            <m:t>,</m:t>
                          </m:r>
                          <m:r>
                            <a:rPr lang="zh-CN" altLang="en-US" sz="1050" b="0" i="1">
                              <a:latin typeface="Cambria Math" panose="02040503050406030204" pitchFamily="18" charset="0"/>
                            </a:rPr>
                            <m:t>𝑤</m:t>
                          </m:r>
                        </m:sub>
                        <m:sup>
                          <m:r>
                            <a:rPr lang="zh-CN" altLang="en-US" sz="1050" b="0" i="0">
                              <a:latin typeface="Cambria Math" panose="02040503050406030204" pitchFamily="18" charset="0"/>
                            </a:rPr>
                            <m:t>ℐ</m:t>
                          </m:r>
                        </m:sup>
                      </m:sSubSup>
                      <m:r>
                        <a:rPr lang="zh-CN" altLang="en-US" sz="1050" b="0" i="0">
                          <a:latin typeface="Cambria Math" panose="02040503050406030204" pitchFamily="18" charset="0"/>
                        </a:rPr>
                        <m:t>,</m:t>
                      </m:r>
                    </m:oMath>
                  </m:oMathPara>
                </a14:m>
                <a:endParaRPr lang="zh-CN" altLang="en-US" sz="1050" dirty="0"/>
              </a:p>
            </p:txBody>
          </p:sp>
        </mc:Choice>
        <mc:Fallback xmlns="">
          <p:sp>
            <p:nvSpPr>
              <p:cNvPr id="46" name="文本框 45">
                <a:extLst>
                  <a:ext uri="{FF2B5EF4-FFF2-40B4-BE49-F238E27FC236}">
                    <a16:creationId xmlns:a16="http://schemas.microsoft.com/office/drawing/2014/main" id="{81B5B047-4DA3-7C0B-ABF1-D20C5CBC6D4A}"/>
                  </a:ext>
                </a:extLst>
              </p:cNvPr>
              <p:cNvSpPr txBox="1">
                <a:spLocks noRot="1" noChangeAspect="1" noMove="1" noResize="1" noEditPoints="1" noAdjustHandles="1" noChangeArrowheads="1" noChangeShapeType="1" noTextEdit="1"/>
              </p:cNvSpPr>
              <p:nvPr/>
            </p:nvSpPr>
            <p:spPr>
              <a:xfrm>
                <a:off x="3261333" y="3944816"/>
                <a:ext cx="2520000" cy="276871"/>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1C7C603E-975C-ED58-6BF4-19B4F28347EE}"/>
                  </a:ext>
                </a:extLst>
              </p:cNvPr>
              <p:cNvSpPr txBox="1"/>
              <p:nvPr/>
            </p:nvSpPr>
            <p:spPr>
              <a:xfrm>
                <a:off x="3261333" y="4154554"/>
                <a:ext cx="2520000" cy="2891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𝜙</m:t>
                          </m:r>
                        </m:e>
                        <m:sub>
                          <m:r>
                            <a:rPr lang="zh-CN" altLang="en-US" sz="1050" b="1" i="1">
                              <a:latin typeface="Cambria Math" panose="02040503050406030204" pitchFamily="18" charset="0"/>
                            </a:rPr>
                            <m:t>𝑖</m:t>
                          </m:r>
                        </m:sub>
                      </m:sSub>
                      <m:r>
                        <a:rPr lang="zh-CN" altLang="en-US" sz="1050" b="1" i="1">
                          <a:latin typeface="Cambria Math" panose="02040503050406030204" pitchFamily="18" charset="0"/>
                        </a:rPr>
                        <m:t>=</m:t>
                      </m:r>
                      <m:r>
                        <m:rPr>
                          <m:sty m:val="p"/>
                        </m:rPr>
                        <a:rPr lang="zh-CN" altLang="en-US" sz="1050" b="1" i="1">
                          <a:latin typeface="Cambria Math" panose="02040503050406030204" pitchFamily="18" charset="0"/>
                        </a:rPr>
                        <m:t>Softmax</m:t>
                      </m:r>
                      <m:d>
                        <m:dPr>
                          <m:ctrlPr>
                            <a:rPr lang="zh-CN" altLang="en-US" sz="1050" b="1" i="1">
                              <a:latin typeface="Cambria Math" panose="02040503050406030204" pitchFamily="18" charset="0"/>
                            </a:rPr>
                          </m:ctrlPr>
                        </m:dPr>
                        <m:e>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𝑄</m:t>
                              </m:r>
                            </m:e>
                            <m:sub>
                              <m:r>
                                <a:rPr lang="zh-CN" altLang="en-US" sz="1050" b="1" i="1">
                                  <a:latin typeface="Cambria Math" panose="02040503050406030204" pitchFamily="18" charset="0"/>
                                </a:rPr>
                                <m:t>𝑖</m:t>
                              </m:r>
                            </m:sub>
                          </m:sSub>
                          <m:sSubSup>
                            <m:sSubSupPr>
                              <m:ctrlPr>
                                <a:rPr lang="zh-CN" altLang="en-US" sz="1050" b="1" i="1">
                                  <a:latin typeface="Cambria Math" panose="02040503050406030204" pitchFamily="18" charset="0"/>
                                </a:rPr>
                              </m:ctrlPr>
                            </m:sSubSupPr>
                            <m:e>
                              <m:r>
                                <a:rPr lang="zh-CN" altLang="en-US" sz="1050" b="1" i="1">
                                  <a:latin typeface="Cambria Math" panose="02040503050406030204" pitchFamily="18" charset="0"/>
                                </a:rPr>
                                <m:t>𝐾</m:t>
                              </m:r>
                            </m:e>
                            <m:sub>
                              <m:r>
                                <a:rPr lang="zh-CN" altLang="en-US" sz="1050" b="1" i="1">
                                  <a:latin typeface="Cambria Math" panose="02040503050406030204" pitchFamily="18" charset="0"/>
                                </a:rPr>
                                <m:t>𝑖</m:t>
                              </m:r>
                            </m:sub>
                            <m:sup>
                              <m:r>
                                <a:rPr lang="zh-CN" altLang="en-US" sz="1050" b="1" i="1">
                                  <a:latin typeface="Cambria Math" panose="02040503050406030204" pitchFamily="18" charset="0"/>
                                </a:rPr>
                                <m:t>𝖳</m:t>
                              </m:r>
                            </m:sup>
                          </m:sSubSup>
                          <m:r>
                            <a:rPr lang="zh-CN" altLang="en-US" sz="1050" b="1" i="1">
                              <a:latin typeface="Cambria Math" panose="02040503050406030204" pitchFamily="18" charset="0"/>
                            </a:rPr>
                            <m:t>/</m:t>
                          </m:r>
                          <m:rad>
                            <m:radPr>
                              <m:degHide m:val="on"/>
                              <m:ctrlPr>
                                <a:rPr lang="zh-CN" altLang="en-US" sz="1050" b="1" i="1">
                                  <a:latin typeface="Cambria Math" panose="02040503050406030204" pitchFamily="18" charset="0"/>
                                </a:rPr>
                              </m:ctrlPr>
                            </m:radPr>
                            <m:deg/>
                            <m:e>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𝑑</m:t>
                                  </m:r>
                                </m:e>
                                <m:sub>
                                  <m:r>
                                    <a:rPr lang="zh-CN" altLang="en-US" sz="1050" b="1" i="1">
                                      <a:latin typeface="Cambria Math" panose="02040503050406030204" pitchFamily="18" charset="0"/>
                                    </a:rPr>
                                    <m:t>𝑘</m:t>
                                  </m:r>
                                </m:sub>
                              </m:sSub>
                            </m:e>
                          </m:rad>
                        </m:e>
                      </m:d>
                      <m:r>
                        <a:rPr lang="zh-CN" altLang="en-US" sz="1050" b="1" i="1">
                          <a:latin typeface="Cambria Math" panose="02040503050406030204" pitchFamily="18" charset="0"/>
                        </a:rPr>
                        <m:t>⋅</m:t>
                      </m:r>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𝑉</m:t>
                          </m:r>
                        </m:e>
                        <m:sub>
                          <m:r>
                            <a:rPr lang="zh-CN" altLang="en-US" sz="1050" b="1" i="1">
                              <a:latin typeface="Cambria Math" panose="02040503050406030204" pitchFamily="18" charset="0"/>
                            </a:rPr>
                            <m:t>𝑖</m:t>
                          </m:r>
                        </m:sub>
                      </m:sSub>
                    </m:oMath>
                  </m:oMathPara>
                </a14:m>
                <a:endParaRPr lang="zh-CN" altLang="en-US" sz="1050" b="1" i="1" dirty="0">
                  <a:latin typeface="Cambria Math" panose="02040503050406030204" pitchFamily="18" charset="0"/>
                </a:endParaRPr>
              </a:p>
            </p:txBody>
          </p:sp>
        </mc:Choice>
        <mc:Fallback xmlns="">
          <p:sp>
            <p:nvSpPr>
              <p:cNvPr id="48" name="文本框 47">
                <a:extLst>
                  <a:ext uri="{FF2B5EF4-FFF2-40B4-BE49-F238E27FC236}">
                    <a16:creationId xmlns:a16="http://schemas.microsoft.com/office/drawing/2014/main" id="{1C7C603E-975C-ED58-6BF4-19B4F28347EE}"/>
                  </a:ext>
                </a:extLst>
              </p:cNvPr>
              <p:cNvSpPr txBox="1">
                <a:spLocks noRot="1" noChangeAspect="1" noMove="1" noResize="1" noEditPoints="1" noAdjustHandles="1" noChangeArrowheads="1" noChangeShapeType="1" noTextEdit="1"/>
              </p:cNvSpPr>
              <p:nvPr/>
            </p:nvSpPr>
            <p:spPr>
              <a:xfrm>
                <a:off x="3261333" y="4154554"/>
                <a:ext cx="2520000" cy="289118"/>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5B8FF357-689C-80AF-38F7-679FB5D66C9E}"/>
                  </a:ext>
                </a:extLst>
              </p:cNvPr>
              <p:cNvSpPr txBox="1"/>
              <p:nvPr/>
            </p:nvSpPr>
            <p:spPr>
              <a:xfrm>
                <a:off x="6197786" y="1549473"/>
                <a:ext cx="720080" cy="2153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700" b="0" i="1" smtClean="0">
                              <a:latin typeface="Cambria Math" panose="02040503050406030204" pitchFamily="18" charset="0"/>
                            </a:rPr>
                          </m:ctrlPr>
                        </m:sSubSupPr>
                        <m:e>
                          <m:r>
                            <a:rPr lang="zh-CN" altLang="en-US" sz="700" b="1" i="0">
                              <a:latin typeface="Cambria Math" panose="02040503050406030204" pitchFamily="18" charset="0"/>
                            </a:rPr>
                            <m:t>𝐅</m:t>
                          </m:r>
                        </m:e>
                        <m:sub>
                          <m:r>
                            <a:rPr lang="zh-CN" altLang="en-US" sz="700" b="0" i="1">
                              <a:latin typeface="Cambria Math" panose="02040503050406030204" pitchFamily="18" charset="0"/>
                            </a:rPr>
                            <m:t>h</m:t>
                          </m:r>
                          <m:r>
                            <a:rPr lang="zh-CN" altLang="en-US" sz="700" b="0" i="0">
                              <a:latin typeface="Cambria Math" panose="02040503050406030204" pitchFamily="18" charset="0"/>
                            </a:rPr>
                            <m:t>,</m:t>
                          </m:r>
                          <m:r>
                            <a:rPr lang="zh-CN" altLang="en-US" sz="700" b="0" i="1">
                              <a:latin typeface="Cambria Math" panose="02040503050406030204" pitchFamily="18" charset="0"/>
                            </a:rPr>
                            <m:t>𝑤</m:t>
                          </m:r>
                        </m:sub>
                        <m:sup>
                          <m:r>
                            <a:rPr lang="zh-CN" altLang="en-US" sz="700" b="0" i="0">
                              <a:latin typeface="Cambria Math" panose="02040503050406030204" pitchFamily="18" charset="0"/>
                            </a:rPr>
                            <m:t>ℐ</m:t>
                          </m:r>
                        </m:sup>
                      </m:sSubSup>
                    </m:oMath>
                  </m:oMathPara>
                </a14:m>
                <a:endParaRPr lang="zh-CN" altLang="en-US" sz="700" dirty="0"/>
              </a:p>
            </p:txBody>
          </p:sp>
        </mc:Choice>
        <mc:Fallback xmlns="">
          <p:sp>
            <p:nvSpPr>
              <p:cNvPr id="52" name="文本框 51">
                <a:extLst>
                  <a:ext uri="{FF2B5EF4-FFF2-40B4-BE49-F238E27FC236}">
                    <a16:creationId xmlns:a16="http://schemas.microsoft.com/office/drawing/2014/main" id="{5B8FF357-689C-80AF-38F7-679FB5D66C9E}"/>
                  </a:ext>
                </a:extLst>
              </p:cNvPr>
              <p:cNvSpPr txBox="1">
                <a:spLocks noRot="1" noChangeAspect="1" noMove="1" noResize="1" noEditPoints="1" noAdjustHandles="1" noChangeArrowheads="1" noChangeShapeType="1" noTextEdit="1"/>
              </p:cNvSpPr>
              <p:nvPr/>
            </p:nvSpPr>
            <p:spPr>
              <a:xfrm>
                <a:off x="6197786" y="1549473"/>
                <a:ext cx="720080" cy="21531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89E11545-6C88-BEC4-4096-F98238303E5F}"/>
                  </a:ext>
                </a:extLst>
              </p:cNvPr>
              <p:cNvSpPr txBox="1"/>
              <p:nvPr/>
            </p:nvSpPr>
            <p:spPr>
              <a:xfrm>
                <a:off x="6370858" y="1892629"/>
                <a:ext cx="720080" cy="218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700" i="1" smtClean="0">
                              <a:latin typeface="Cambria Math" panose="02040503050406030204" pitchFamily="18" charset="0"/>
                            </a:rPr>
                          </m:ctrlPr>
                        </m:sSubPr>
                        <m:e>
                          <m:r>
                            <a:rPr lang="zh-CN" altLang="en-US" sz="700" i="1">
                              <a:latin typeface="Cambria Math" panose="02040503050406030204" pitchFamily="18" charset="0"/>
                            </a:rPr>
                            <m:t>𝑊</m:t>
                          </m:r>
                        </m:e>
                        <m:sub>
                          <m:r>
                            <a:rPr lang="zh-CN" altLang="en-US" sz="700" i="1">
                              <a:latin typeface="Cambria Math" panose="02040503050406030204" pitchFamily="18" charset="0"/>
                            </a:rPr>
                            <m:t>𝑂</m:t>
                          </m:r>
                        </m:sub>
                      </m:sSub>
                      <m:d>
                        <m:dPr>
                          <m:begChr m:val="{"/>
                          <m:endChr m:val="}"/>
                          <m:ctrlPr>
                            <a:rPr lang="en-US" altLang="zh-CN" sz="700" b="0" i="1" smtClean="0">
                              <a:latin typeface="Cambria Math" panose="02040503050406030204" pitchFamily="18" charset="0"/>
                            </a:rPr>
                          </m:ctrlPr>
                        </m:dPr>
                        <m:e>
                          <m:sSub>
                            <m:sSubPr>
                              <m:ctrlPr>
                                <a:rPr lang="zh-CN" altLang="en-US" sz="700" b="1" i="1">
                                  <a:latin typeface="Cambria Math" panose="02040503050406030204" pitchFamily="18" charset="0"/>
                                </a:rPr>
                              </m:ctrlPr>
                            </m:sSubPr>
                            <m:e>
                              <m:r>
                                <a:rPr lang="zh-CN" altLang="en-US" sz="700" b="1" i="1">
                                  <a:latin typeface="Cambria Math" panose="02040503050406030204" pitchFamily="18" charset="0"/>
                                </a:rPr>
                                <m:t>𝑊</m:t>
                              </m:r>
                            </m:e>
                            <m:sub>
                              <m:sSub>
                                <m:sSubPr>
                                  <m:ctrlPr>
                                    <a:rPr lang="zh-CN" altLang="en-US" sz="700" b="1" i="1">
                                      <a:latin typeface="Cambria Math" panose="02040503050406030204" pitchFamily="18" charset="0"/>
                                    </a:rPr>
                                  </m:ctrlPr>
                                </m:sSubPr>
                                <m:e>
                                  <m:r>
                                    <a:rPr lang="zh-CN" altLang="en-US" sz="700" b="1" i="1">
                                      <a:latin typeface="Cambria Math" panose="02040503050406030204" pitchFamily="18" charset="0"/>
                                    </a:rPr>
                                    <m:t>𝑄</m:t>
                                  </m:r>
                                </m:e>
                                <m:sub>
                                  <m:r>
                                    <a:rPr lang="zh-CN" altLang="en-US" sz="700" b="1" i="1">
                                      <a:latin typeface="Cambria Math" panose="02040503050406030204" pitchFamily="18" charset="0"/>
                                    </a:rPr>
                                    <m:t>𝑖</m:t>
                                  </m:r>
                                </m:sub>
                              </m:sSub>
                            </m:sub>
                          </m:sSub>
                          <m:r>
                            <a:rPr lang="en-US" altLang="zh-CN" sz="700" b="0" i="1" smtClean="0">
                              <a:latin typeface="Cambria Math" panose="02040503050406030204" pitchFamily="18" charset="0"/>
                            </a:rPr>
                            <m:t>,</m:t>
                          </m:r>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𝑊</m:t>
                              </m:r>
                            </m:e>
                            <m:sub>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𝐾</m:t>
                                  </m:r>
                                </m:e>
                                <m:sub>
                                  <m:r>
                                    <a:rPr lang="zh-CN" altLang="en-US" sz="700">
                                      <a:latin typeface="Cambria Math" panose="02040503050406030204" pitchFamily="18" charset="0"/>
                                    </a:rPr>
                                    <m:t>𝑖</m:t>
                                  </m:r>
                                </m:sub>
                              </m:sSub>
                            </m:sub>
                          </m:sSub>
                          <m:r>
                            <a:rPr lang="en-US" altLang="zh-CN" sz="700" b="0" i="1" smtClean="0">
                              <a:latin typeface="Cambria Math" panose="02040503050406030204" pitchFamily="18" charset="0"/>
                            </a:rPr>
                            <m:t>,</m:t>
                          </m:r>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𝑊</m:t>
                              </m:r>
                            </m:e>
                            <m:sub>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𝑉</m:t>
                                  </m:r>
                                </m:e>
                                <m:sub>
                                  <m:r>
                                    <a:rPr lang="zh-CN" altLang="en-US" sz="700">
                                      <a:latin typeface="Cambria Math" panose="02040503050406030204" pitchFamily="18" charset="0"/>
                                    </a:rPr>
                                    <m:t>𝑖</m:t>
                                  </m:r>
                                </m:sub>
                              </m:sSub>
                            </m:sub>
                          </m:sSub>
                        </m:e>
                      </m:d>
                    </m:oMath>
                  </m:oMathPara>
                </a14:m>
                <a:endParaRPr lang="zh-CN" altLang="en-US" sz="700" dirty="0"/>
              </a:p>
            </p:txBody>
          </p:sp>
        </mc:Choice>
        <mc:Fallback xmlns="">
          <p:sp>
            <p:nvSpPr>
              <p:cNvPr id="53" name="文本框 52">
                <a:extLst>
                  <a:ext uri="{FF2B5EF4-FFF2-40B4-BE49-F238E27FC236}">
                    <a16:creationId xmlns:a16="http://schemas.microsoft.com/office/drawing/2014/main" id="{89E11545-6C88-BEC4-4096-F98238303E5F}"/>
                  </a:ext>
                </a:extLst>
              </p:cNvPr>
              <p:cNvSpPr txBox="1">
                <a:spLocks noRot="1" noChangeAspect="1" noMove="1" noResize="1" noEditPoints="1" noAdjustHandles="1" noChangeArrowheads="1" noChangeShapeType="1" noTextEdit="1"/>
              </p:cNvSpPr>
              <p:nvPr/>
            </p:nvSpPr>
            <p:spPr>
              <a:xfrm>
                <a:off x="6370858" y="1892629"/>
                <a:ext cx="720080" cy="218008"/>
              </a:xfrm>
              <a:prstGeom prst="rect">
                <a:avLst/>
              </a:prstGeom>
              <a:blipFill>
                <a:blip r:embed="rId11"/>
                <a:stretch>
                  <a:fillRect r="-86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3504568A-BCBB-7CFA-8825-9BFA70BFEDB2}"/>
                  </a:ext>
                </a:extLst>
              </p:cNvPr>
              <p:cNvSpPr txBox="1"/>
              <p:nvPr/>
            </p:nvSpPr>
            <p:spPr>
              <a:xfrm>
                <a:off x="3261333" y="4358737"/>
                <a:ext cx="2520000" cy="280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50" b="1" i="1" smtClean="0">
                              <a:latin typeface="Cambria Math" panose="02040503050406030204" pitchFamily="18" charset="0"/>
                            </a:rPr>
                          </m:ctrlPr>
                        </m:sSubPr>
                        <m:e>
                          <m:r>
                            <a:rPr lang="zh-CN" altLang="en-US" sz="1050" b="1" i="1">
                              <a:latin typeface="Cambria Math" panose="02040503050406030204" pitchFamily="18" charset="0"/>
                            </a:rPr>
                            <m:t>𝑄</m:t>
                          </m:r>
                        </m:e>
                        <m:sub>
                          <m:r>
                            <a:rPr lang="zh-CN" altLang="en-US" sz="1050" b="1" i="1">
                              <a:latin typeface="Cambria Math" panose="02040503050406030204" pitchFamily="18" charset="0"/>
                            </a:rPr>
                            <m:t>𝑖</m:t>
                          </m:r>
                        </m:sub>
                      </m:sSub>
                      <m:r>
                        <a:rPr lang="zh-CN" altLang="en-US" sz="1050" b="1" i="1">
                          <a:latin typeface="Cambria Math" panose="02040503050406030204" pitchFamily="18" charset="0"/>
                        </a:rPr>
                        <m:t>=</m:t>
                      </m:r>
                      <m:sSubSup>
                        <m:sSubSupPr>
                          <m:ctrlPr>
                            <a:rPr lang="zh-CN" altLang="en-US" sz="1050" b="1" i="1">
                              <a:latin typeface="Cambria Math" panose="02040503050406030204" pitchFamily="18" charset="0"/>
                            </a:rPr>
                          </m:ctrlPr>
                        </m:sSubSupPr>
                        <m:e>
                          <m:r>
                            <a:rPr lang="zh-CN" altLang="en-US" sz="1050" b="1" i="1">
                              <a:latin typeface="Cambria Math" panose="02040503050406030204" pitchFamily="18" charset="0"/>
                            </a:rPr>
                            <m:t>𝐅</m:t>
                          </m:r>
                        </m:e>
                        <m:sub>
                          <m:r>
                            <a:rPr lang="zh-CN" altLang="en-US" sz="1050" b="1" i="1">
                              <a:latin typeface="Cambria Math" panose="02040503050406030204" pitchFamily="18" charset="0"/>
                            </a:rPr>
                            <m:t>h</m:t>
                          </m:r>
                          <m:r>
                            <a:rPr lang="zh-CN" altLang="en-US" sz="1050" b="1" i="1">
                              <a:latin typeface="Cambria Math" panose="02040503050406030204" pitchFamily="18" charset="0"/>
                            </a:rPr>
                            <m:t>.</m:t>
                          </m:r>
                          <m:r>
                            <a:rPr lang="zh-CN" altLang="en-US" sz="1050" b="1" i="1">
                              <a:latin typeface="Cambria Math" panose="02040503050406030204" pitchFamily="18" charset="0"/>
                            </a:rPr>
                            <m:t>𝑤</m:t>
                          </m:r>
                        </m:sub>
                        <m:sup>
                          <m:r>
                            <a:rPr lang="zh-CN" altLang="en-US" sz="1050" b="1" i="1">
                              <a:latin typeface="Cambria Math" panose="02040503050406030204" pitchFamily="18" charset="0"/>
                            </a:rPr>
                            <m:t>ℐ</m:t>
                          </m:r>
                        </m:sup>
                      </m:sSubSup>
                      <m:r>
                        <a:rPr lang="zh-CN" altLang="en-US" sz="1050" b="1" i="1">
                          <a:latin typeface="Cambria Math" panose="02040503050406030204" pitchFamily="18" charset="0"/>
                        </a:rPr>
                        <m:t>⋅</m:t>
                      </m:r>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𝑊</m:t>
                          </m:r>
                        </m:e>
                        <m:sub>
                          <m:sSub>
                            <m:sSubPr>
                              <m:ctrlPr>
                                <a:rPr lang="zh-CN" altLang="en-US" sz="1050" b="1" i="1">
                                  <a:latin typeface="Cambria Math" panose="02040503050406030204" pitchFamily="18" charset="0"/>
                                </a:rPr>
                              </m:ctrlPr>
                            </m:sSubPr>
                            <m:e>
                              <m:r>
                                <a:rPr lang="zh-CN" altLang="en-US" sz="1050" b="1" i="1">
                                  <a:latin typeface="Cambria Math" panose="02040503050406030204" pitchFamily="18" charset="0"/>
                                </a:rPr>
                                <m:t>𝑄</m:t>
                              </m:r>
                            </m:e>
                            <m:sub>
                              <m:r>
                                <a:rPr lang="zh-CN" altLang="en-US" sz="1050" b="1" i="1">
                                  <a:latin typeface="Cambria Math" panose="02040503050406030204" pitchFamily="18" charset="0"/>
                                </a:rPr>
                                <m:t>𝑖</m:t>
                              </m:r>
                            </m:sub>
                          </m:sSub>
                        </m:sub>
                      </m:sSub>
                      <m:r>
                        <a:rPr lang="zh-CN" altLang="en-US" sz="1050" b="1" i="1">
                          <a:latin typeface="Cambria Math" panose="02040503050406030204" pitchFamily="18" charset="0"/>
                        </a:rPr>
                        <m:t>,</m:t>
                      </m:r>
                    </m:oMath>
                  </m:oMathPara>
                </a14:m>
                <a:endParaRPr lang="zh-CN" altLang="en-US" sz="1050" b="1" i="1" dirty="0">
                  <a:latin typeface="Cambria Math" panose="02040503050406030204" pitchFamily="18" charset="0"/>
                </a:endParaRPr>
              </a:p>
            </p:txBody>
          </p:sp>
        </mc:Choice>
        <mc:Fallback xmlns="">
          <p:sp>
            <p:nvSpPr>
              <p:cNvPr id="56" name="文本框 55">
                <a:extLst>
                  <a:ext uri="{FF2B5EF4-FFF2-40B4-BE49-F238E27FC236}">
                    <a16:creationId xmlns:a16="http://schemas.microsoft.com/office/drawing/2014/main" id="{3504568A-BCBB-7CFA-8825-9BFA70BFEDB2}"/>
                  </a:ext>
                </a:extLst>
              </p:cNvPr>
              <p:cNvSpPr txBox="1">
                <a:spLocks noRot="1" noChangeAspect="1" noMove="1" noResize="1" noEditPoints="1" noAdjustHandles="1" noChangeArrowheads="1" noChangeShapeType="1" noTextEdit="1"/>
              </p:cNvSpPr>
              <p:nvPr/>
            </p:nvSpPr>
            <p:spPr>
              <a:xfrm>
                <a:off x="3261333" y="4358737"/>
                <a:ext cx="2520000" cy="280974"/>
              </a:xfrm>
              <a:prstGeom prst="rect">
                <a:avLst/>
              </a:prstGeom>
              <a:blipFill>
                <a:blip r:embed="rId12"/>
                <a:stretch>
                  <a:fillRect b="-434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8" name="文本框 67">
                <a:extLst>
                  <a:ext uri="{FF2B5EF4-FFF2-40B4-BE49-F238E27FC236}">
                    <a16:creationId xmlns:a16="http://schemas.microsoft.com/office/drawing/2014/main" id="{E5DC4953-96D0-9987-5401-6E6757414F9B}"/>
                  </a:ext>
                </a:extLst>
              </p:cNvPr>
              <p:cNvSpPr txBox="1"/>
              <p:nvPr/>
            </p:nvSpPr>
            <p:spPr>
              <a:xfrm>
                <a:off x="3261333" y="4580722"/>
                <a:ext cx="2520000" cy="281744"/>
              </a:xfrm>
              <a:prstGeom prst="rect">
                <a:avLst/>
              </a:prstGeom>
              <a:noFill/>
            </p:spPr>
            <p:txBody>
              <a:bodyPr wrap="square">
                <a:spAutoFit/>
              </a:bodyPr>
              <a:lstStyle>
                <a:defPPr>
                  <a:defRPr lang="zh-CN"/>
                </a:defPPr>
                <a:lvl1pPr>
                  <a:defRPr sz="105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zh-CN" altLang="en-US" i="1" smtClean="0">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𝐾</m:t>
                          </m:r>
                        </m:e>
                        <m:sub>
                          <m:r>
                            <a:rPr lang="zh-CN" altLang="en-US">
                              <a:solidFill>
                                <a:schemeClr val="tx1"/>
                              </a:solidFill>
                              <a:latin typeface="Cambria Math" panose="02040503050406030204" pitchFamily="18" charset="0"/>
                            </a:rPr>
                            <m:t>𝑖</m:t>
                          </m:r>
                        </m:sub>
                      </m:sSub>
                      <m:r>
                        <a:rPr lang="zh-CN" altLang="en-US">
                          <a:solidFill>
                            <a:schemeClr val="tx1"/>
                          </a:solidFill>
                          <a:latin typeface="Cambria Math" panose="02040503050406030204" pitchFamily="18" charset="0"/>
                        </a:rPr>
                        <m:t>=</m:t>
                      </m:r>
                      <m:d>
                        <m:dPr>
                          <m:begChr m:val="["/>
                          <m:endChr m:val="]"/>
                          <m:ctrlPr>
                            <a:rPr lang="en-US" altLang="zh-CN" i="1" smtClean="0">
                              <a:solidFill>
                                <a:schemeClr val="tx1"/>
                              </a:solidFill>
                              <a:latin typeface="Cambria Math" panose="02040503050406030204" pitchFamily="18" charset="0"/>
                            </a:rPr>
                          </m:ctrlPr>
                        </m:dPr>
                        <m:e>
                          <m:sSubSup>
                            <m:sSubSupPr>
                              <m:ctrlPr>
                                <a:rPr lang="zh-CN" altLang="en-US" i="1">
                                  <a:solidFill>
                                    <a:schemeClr val="tx1"/>
                                  </a:solidFill>
                                  <a:latin typeface="Cambria Math" panose="02040503050406030204" pitchFamily="18" charset="0"/>
                                </a:rPr>
                              </m:ctrlPr>
                            </m:sSubSupPr>
                            <m:e>
                              <m:r>
                                <a:rPr lang="zh-CN" altLang="en-US">
                                  <a:solidFill>
                                    <a:schemeClr val="tx1"/>
                                  </a:solidFill>
                                  <a:latin typeface="Cambria Math" panose="02040503050406030204" pitchFamily="18" charset="0"/>
                                </a:rPr>
                                <m:t>𝐅</m:t>
                              </m:r>
                            </m:e>
                            <m:sub>
                              <m:r>
                                <a:rPr lang="zh-CN" altLang="en-US">
                                  <a:solidFill>
                                    <a:schemeClr val="tx1"/>
                                  </a:solidFill>
                                  <a:latin typeface="Cambria Math" panose="02040503050406030204" pitchFamily="18" charset="0"/>
                                </a:rPr>
                                <m:t>h</m:t>
                              </m:r>
                              <m:r>
                                <a:rPr lang="zh-CN" altLang="en-US">
                                  <a:solidFill>
                                    <a:schemeClr val="tx1"/>
                                  </a:solidFill>
                                  <a:latin typeface="Cambria Math" panose="02040503050406030204" pitchFamily="18" charset="0"/>
                                </a:rPr>
                                <m:t>.</m:t>
                              </m:r>
                              <m:r>
                                <a:rPr lang="zh-CN" altLang="en-US">
                                  <a:solidFill>
                                    <a:schemeClr val="tx1"/>
                                  </a:solidFill>
                                  <a:latin typeface="Cambria Math" panose="02040503050406030204" pitchFamily="18" charset="0"/>
                                </a:rPr>
                                <m:t>𝑤</m:t>
                              </m:r>
                            </m:sub>
                            <m:sup>
                              <m:r>
                                <a:rPr lang="zh-CN" altLang="en-US">
                                  <a:solidFill>
                                    <a:schemeClr val="tx1"/>
                                  </a:solidFill>
                                  <a:latin typeface="Cambria Math" panose="02040503050406030204" pitchFamily="18" charset="0"/>
                                </a:rPr>
                                <m:t>ℐ</m:t>
                              </m:r>
                            </m:sup>
                          </m:sSubSup>
                          <m:r>
                            <m:rPr>
                              <m:nor/>
                            </m:rPr>
                            <a:rPr lang="zh-CN" altLang="en-US" dirty="0">
                              <a:solidFill>
                                <a:schemeClr val="tx1"/>
                              </a:solidFill>
                            </a:rPr>
                            <m:t> </m:t>
                          </m:r>
                          <m:r>
                            <a:rPr lang="zh-CN" altLang="en-US">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𝐍</m:t>
                              </m:r>
                            </m:e>
                            <m:sub>
                              <m:r>
                                <a:rPr lang="zh-CN" altLang="en-US">
                                  <a:solidFill>
                                    <a:schemeClr val="tx1"/>
                                  </a:solidFill>
                                  <a:latin typeface="Cambria Math" panose="02040503050406030204" pitchFamily="18" charset="0"/>
                                </a:rPr>
                                <m:t>𝐾</m:t>
                              </m:r>
                              <m:r>
                                <a:rPr lang="zh-CN" altLang="en-US">
                                  <a:solidFill>
                                    <a:schemeClr val="tx1"/>
                                  </a:solidFill>
                                </a:rPr>
                                <m:t>，</m:t>
                              </m:r>
                            </m:sub>
                          </m:sSub>
                          <m:sSubSup>
                            <m:sSubSupPr>
                              <m:ctrlPr>
                                <a:rPr lang="zh-CN" altLang="en-US" i="1">
                                  <a:solidFill>
                                    <a:schemeClr val="tx1"/>
                                  </a:solidFill>
                                  <a:latin typeface="Cambria Math" panose="02040503050406030204" pitchFamily="18" charset="0"/>
                                </a:rPr>
                              </m:ctrlPr>
                            </m:sSubSupPr>
                            <m:e>
                              <m:r>
                                <a:rPr lang="zh-CN" altLang="en-US">
                                  <a:solidFill>
                                    <a:schemeClr val="tx1"/>
                                  </a:solidFill>
                                  <a:latin typeface="Cambria Math" panose="02040503050406030204" pitchFamily="18" charset="0"/>
                                </a:rPr>
                                <m:t>𝚪</m:t>
                              </m:r>
                            </m:e>
                            <m:sub>
                              <m:r>
                                <a:rPr lang="zh-CN" altLang="en-US">
                                  <a:solidFill>
                                    <a:schemeClr val="tx1"/>
                                  </a:solidFill>
                                  <a:latin typeface="Cambria Math" panose="02040503050406030204" pitchFamily="18" charset="0"/>
                                </a:rPr>
                                <m:t>h</m:t>
                              </m:r>
                              <m:r>
                                <a:rPr lang="zh-CN" altLang="en-US">
                                  <a:solidFill>
                                    <a:schemeClr val="tx1"/>
                                  </a:solidFill>
                                  <a:latin typeface="Cambria Math" panose="02040503050406030204" pitchFamily="18" charset="0"/>
                                </a:rPr>
                                <m:t>.</m:t>
                              </m:r>
                              <m:r>
                                <a:rPr lang="zh-CN" altLang="en-US">
                                  <a:solidFill>
                                    <a:schemeClr val="tx1"/>
                                  </a:solidFill>
                                  <a:latin typeface="Cambria Math" panose="02040503050406030204" pitchFamily="18" charset="0"/>
                                </a:rPr>
                                <m:t>𝑤</m:t>
                              </m:r>
                              <m:r>
                                <a:rPr lang="zh-CN" altLang="en-US">
                                  <a:solidFill>
                                    <a:schemeClr val="tx1"/>
                                  </a:solidFill>
                                </a:rPr>
                                <m:t>，</m:t>
                              </m:r>
                            </m:sub>
                            <m:sup>
                              <m:r>
                                <a:rPr lang="zh-CN" altLang="en-US">
                                  <a:solidFill>
                                    <a:schemeClr val="tx1"/>
                                  </a:solidFill>
                                  <a:latin typeface="Cambria Math" panose="02040503050406030204" pitchFamily="18" charset="0"/>
                                </a:rPr>
                                <m:t>ℐ</m:t>
                              </m:r>
                            </m:sup>
                          </m:sSubSup>
                          <m:sSubSup>
                            <m:sSubSupPr>
                              <m:ctrlPr>
                                <a:rPr lang="zh-CN" altLang="en-US" i="1">
                                  <a:solidFill>
                                    <a:schemeClr val="tx1"/>
                                  </a:solidFill>
                                  <a:latin typeface="Cambria Math" panose="02040503050406030204" pitchFamily="18" charset="0"/>
                                </a:rPr>
                              </m:ctrlPr>
                            </m:sSubSupPr>
                            <m:e>
                              <m:r>
                                <a:rPr lang="zh-CN" altLang="en-US">
                                  <a:solidFill>
                                    <a:schemeClr val="tx1"/>
                                  </a:solidFill>
                                  <a:latin typeface="Cambria Math" panose="02040503050406030204" pitchFamily="18" charset="0"/>
                                </a:rPr>
                                <m:t>𝚪</m:t>
                              </m:r>
                            </m:e>
                            <m:sub>
                              <m:r>
                                <a:rPr lang="zh-CN" altLang="en-US">
                                  <a:solidFill>
                                    <a:schemeClr val="tx1"/>
                                  </a:solidFill>
                                  <a:latin typeface="Cambria Math" panose="02040503050406030204" pitchFamily="18" charset="0"/>
                                </a:rPr>
                                <m:t>h</m:t>
                              </m:r>
                              <m:r>
                                <a:rPr lang="zh-CN" altLang="en-US">
                                  <a:solidFill>
                                    <a:schemeClr val="tx1"/>
                                  </a:solidFill>
                                  <a:latin typeface="Cambria Math" panose="02040503050406030204" pitchFamily="18" charset="0"/>
                                </a:rPr>
                                <m:t>.</m:t>
                              </m:r>
                              <m:r>
                                <a:rPr lang="zh-CN" altLang="en-US">
                                  <a:solidFill>
                                    <a:schemeClr val="tx1"/>
                                  </a:solidFill>
                                  <a:latin typeface="Cambria Math" panose="02040503050406030204" pitchFamily="18" charset="0"/>
                                </a:rPr>
                                <m:t>𝑤</m:t>
                              </m:r>
                            </m:sub>
                            <m:sup>
                              <m:r>
                                <a:rPr lang="zh-CN" altLang="en-US">
                                  <a:solidFill>
                                    <a:schemeClr val="tx1"/>
                                  </a:solidFill>
                                  <a:latin typeface="Cambria Math" panose="02040503050406030204" pitchFamily="18" charset="0"/>
                                </a:rPr>
                                <m:t>ℰ</m:t>
                              </m:r>
                            </m:sup>
                          </m:sSubSup>
                        </m:e>
                      </m:d>
                      <m:r>
                        <a:rPr lang="zh-CN" altLang="en-US">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𝑊</m:t>
                          </m:r>
                        </m:e>
                        <m:sub>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𝐾</m:t>
                              </m:r>
                            </m:e>
                            <m:sub>
                              <m:r>
                                <a:rPr lang="zh-CN" altLang="en-US">
                                  <a:solidFill>
                                    <a:schemeClr val="tx1"/>
                                  </a:solidFill>
                                  <a:latin typeface="Cambria Math" panose="02040503050406030204" pitchFamily="18" charset="0"/>
                                </a:rPr>
                                <m:t>𝑖</m:t>
                              </m:r>
                            </m:sub>
                          </m:sSub>
                        </m:sub>
                      </m:sSub>
                    </m:oMath>
                  </m:oMathPara>
                </a14:m>
                <a:endParaRPr lang="zh-CN" altLang="en-US" dirty="0"/>
              </a:p>
            </p:txBody>
          </p:sp>
        </mc:Choice>
        <mc:Fallback>
          <p:sp>
            <p:nvSpPr>
              <p:cNvPr id="68" name="文本框 67">
                <a:extLst>
                  <a:ext uri="{FF2B5EF4-FFF2-40B4-BE49-F238E27FC236}">
                    <a16:creationId xmlns:a16="http://schemas.microsoft.com/office/drawing/2014/main" id="{E5DC4953-96D0-9987-5401-6E6757414F9B}"/>
                  </a:ext>
                </a:extLst>
              </p:cNvPr>
              <p:cNvSpPr txBox="1">
                <a:spLocks noRot="1" noChangeAspect="1" noMove="1" noResize="1" noEditPoints="1" noAdjustHandles="1" noChangeArrowheads="1" noChangeShapeType="1" noTextEdit="1"/>
              </p:cNvSpPr>
              <p:nvPr/>
            </p:nvSpPr>
            <p:spPr>
              <a:xfrm>
                <a:off x="3261333" y="4580722"/>
                <a:ext cx="2520000" cy="281744"/>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0" name="文本框 69">
                <a:extLst>
                  <a:ext uri="{FF2B5EF4-FFF2-40B4-BE49-F238E27FC236}">
                    <a16:creationId xmlns:a16="http://schemas.microsoft.com/office/drawing/2014/main" id="{712E89F0-89C8-BDBB-72A6-7124B37CDC78}"/>
                  </a:ext>
                </a:extLst>
              </p:cNvPr>
              <p:cNvSpPr txBox="1"/>
              <p:nvPr/>
            </p:nvSpPr>
            <p:spPr>
              <a:xfrm>
                <a:off x="3261333" y="4830211"/>
                <a:ext cx="2520000" cy="281744"/>
              </a:xfrm>
              <a:prstGeom prst="rect">
                <a:avLst/>
              </a:prstGeom>
              <a:noFill/>
            </p:spPr>
            <p:txBody>
              <a:bodyPr wrap="square">
                <a:spAutoFit/>
              </a:bodyPr>
              <a:lstStyle>
                <a:defPPr>
                  <a:defRPr lang="zh-CN"/>
                </a:defPPr>
                <a:lvl1pPr>
                  <a:defRPr sz="1050" b="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a:latin typeface="Cambria Math" panose="02040503050406030204" pitchFamily="18" charset="0"/>
                            </a:rPr>
                            <m:t>𝑉</m:t>
                          </m:r>
                        </m:e>
                        <m:sub>
                          <m:r>
                            <a:rPr lang="zh-CN" altLang="en-US">
                              <a:latin typeface="Cambria Math" panose="02040503050406030204" pitchFamily="18" charset="0"/>
                            </a:rPr>
                            <m:t>𝑖</m:t>
                          </m:r>
                        </m:sub>
                      </m:sSub>
                      <m:r>
                        <a:rPr lang="zh-CN" altLang="en-US">
                          <a:latin typeface="Cambria Math" panose="02040503050406030204" pitchFamily="18" charset="0"/>
                        </a:rPr>
                        <m:t>=</m:t>
                      </m:r>
                      <m:d>
                        <m:dPr>
                          <m:begChr m:val="["/>
                          <m:endChr m:val="]"/>
                          <m:ctrlPr>
                            <a:rPr lang="en-US" altLang="zh-CN" i="1" smtClean="0">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a:latin typeface="Cambria Math" panose="02040503050406030204" pitchFamily="18" charset="0"/>
                                </a:rPr>
                                <m:t>𝐅</m:t>
                              </m:r>
                            </m:e>
                            <m:sub>
                              <m:r>
                                <a:rPr lang="zh-CN" altLang="en-US">
                                  <a:latin typeface="Cambria Math" panose="02040503050406030204" pitchFamily="18" charset="0"/>
                                </a:rPr>
                                <m:t>h</m:t>
                              </m:r>
                              <m:r>
                                <a:rPr lang="zh-CN" altLang="en-US">
                                  <a:latin typeface="Cambria Math" panose="02040503050406030204" pitchFamily="18" charset="0"/>
                                </a:rPr>
                                <m:t>.</m:t>
                              </m:r>
                              <m:r>
                                <a:rPr lang="zh-CN" altLang="en-US">
                                  <a:latin typeface="Cambria Math" panose="02040503050406030204" pitchFamily="18" charset="0"/>
                                </a:rPr>
                                <m:t>𝑤</m:t>
                              </m:r>
                            </m:sub>
                            <m:sup>
                              <m:r>
                                <a:rPr lang="zh-CN" altLang="en-US">
                                  <a:latin typeface="Cambria Math" panose="02040503050406030204" pitchFamily="18" charset="0"/>
                                </a:rPr>
                                <m:t>ℐ</m:t>
                              </m:r>
                            </m:sup>
                          </m:sSubSup>
                          <m:r>
                            <m:rPr>
                              <m:nor/>
                            </m:rPr>
                            <a:rPr lang="zh-CN" altLang="en-US" dirty="0"/>
                            <m:t> </m:t>
                          </m:r>
                          <m:r>
                            <a:rPr lang="zh-CN" altLang="en-US">
                              <a:latin typeface="Cambria Math" panose="02040503050406030204" pitchFamily="18" charset="0"/>
                            </a:rPr>
                            <m:t>+</m:t>
                          </m:r>
                          <m:sSub>
                            <m:sSubPr>
                              <m:ctrlPr>
                                <a:rPr lang="zh-CN" altLang="en-US" i="1">
                                  <a:latin typeface="Cambria Math" panose="02040503050406030204" pitchFamily="18" charset="0"/>
                                </a:rPr>
                              </m:ctrlPr>
                            </m:sSubPr>
                            <m:e>
                              <m:r>
                                <a:rPr lang="zh-CN" altLang="en-US">
                                  <a:latin typeface="Cambria Math" panose="02040503050406030204" pitchFamily="18" charset="0"/>
                                </a:rPr>
                                <m:t>𝐍</m:t>
                              </m:r>
                            </m:e>
                            <m:sub>
                              <m:r>
                                <a:rPr lang="zh-CN" altLang="en-US">
                                  <a:latin typeface="Cambria Math" panose="02040503050406030204" pitchFamily="18" charset="0"/>
                                </a:rPr>
                                <m:t>𝑉</m:t>
                              </m:r>
                              <m:r>
                                <a:rPr lang="zh-CN" altLang="en-US"/>
                                <m:t>，</m:t>
                              </m:r>
                            </m:sub>
                          </m:sSub>
                          <m:sSubSup>
                            <m:sSubSupPr>
                              <m:ctrlPr>
                                <a:rPr lang="zh-CN" altLang="en-US" i="1">
                                  <a:latin typeface="Cambria Math" panose="02040503050406030204" pitchFamily="18" charset="0"/>
                                </a:rPr>
                              </m:ctrlPr>
                            </m:sSubSupPr>
                            <m:e>
                              <m:r>
                                <a:rPr lang="zh-CN" altLang="en-US">
                                  <a:latin typeface="Cambria Math" panose="02040503050406030204" pitchFamily="18" charset="0"/>
                                </a:rPr>
                                <m:t>𝚪</m:t>
                              </m:r>
                            </m:e>
                            <m:sub>
                              <m:r>
                                <a:rPr lang="zh-CN" altLang="en-US">
                                  <a:latin typeface="Cambria Math" panose="02040503050406030204" pitchFamily="18" charset="0"/>
                                </a:rPr>
                                <m:t>h</m:t>
                              </m:r>
                              <m:r>
                                <a:rPr lang="zh-CN" altLang="en-US">
                                  <a:latin typeface="Cambria Math" panose="02040503050406030204" pitchFamily="18" charset="0"/>
                                </a:rPr>
                                <m:t>.</m:t>
                              </m:r>
                              <m:r>
                                <a:rPr lang="zh-CN" altLang="en-US">
                                  <a:latin typeface="Cambria Math" panose="02040503050406030204" pitchFamily="18" charset="0"/>
                                </a:rPr>
                                <m:t>𝑤</m:t>
                              </m:r>
                            </m:sub>
                            <m:sup>
                              <m:r>
                                <a:rPr lang="zh-CN" altLang="en-US">
                                  <a:latin typeface="Cambria Math" panose="02040503050406030204" pitchFamily="18" charset="0"/>
                                </a:rPr>
                                <m:t>ℐ</m:t>
                              </m:r>
                            </m:sup>
                          </m:sSubSup>
                          <m:sSubSup>
                            <m:sSubSupPr>
                              <m:ctrlPr>
                                <a:rPr lang="zh-CN" altLang="en-US" i="1">
                                  <a:latin typeface="Cambria Math" panose="02040503050406030204" pitchFamily="18" charset="0"/>
                                </a:rPr>
                              </m:ctrlPr>
                            </m:sSubSupPr>
                            <m:e>
                              <m:r>
                                <a:rPr lang="zh-CN" altLang="en-US"/>
                                <m:t>，</m:t>
                              </m:r>
                              <m:r>
                                <a:rPr lang="zh-CN" altLang="en-US">
                                  <a:latin typeface="Cambria Math" panose="02040503050406030204" pitchFamily="18" charset="0"/>
                                </a:rPr>
                                <m:t>𝚪</m:t>
                              </m:r>
                            </m:e>
                            <m:sub>
                              <m:r>
                                <a:rPr lang="zh-CN" altLang="en-US">
                                  <a:latin typeface="Cambria Math" panose="02040503050406030204" pitchFamily="18" charset="0"/>
                                </a:rPr>
                                <m:t>h</m:t>
                              </m:r>
                              <m:r>
                                <a:rPr lang="zh-CN" altLang="en-US">
                                  <a:latin typeface="Cambria Math" panose="02040503050406030204" pitchFamily="18" charset="0"/>
                                </a:rPr>
                                <m:t>.</m:t>
                              </m:r>
                              <m:r>
                                <a:rPr lang="zh-CN" altLang="en-US">
                                  <a:latin typeface="Cambria Math" panose="02040503050406030204" pitchFamily="18" charset="0"/>
                                </a:rPr>
                                <m:t>𝑤</m:t>
                              </m:r>
                            </m:sub>
                            <m:sup>
                              <m:r>
                                <a:rPr lang="zh-CN" altLang="en-US">
                                  <a:latin typeface="Cambria Math" panose="02040503050406030204" pitchFamily="18" charset="0"/>
                                </a:rPr>
                                <m:t>ℰ</m:t>
                              </m:r>
                            </m:sup>
                          </m:sSubSup>
                        </m:e>
                      </m:d>
                      <m:r>
                        <a:rPr lang="zh-CN" altLang="en-US">
                          <a:latin typeface="Cambria Math" panose="02040503050406030204" pitchFamily="18" charset="0"/>
                        </a:rPr>
                        <m:t>⋅</m:t>
                      </m:r>
                      <m:sSub>
                        <m:sSubPr>
                          <m:ctrlPr>
                            <a:rPr lang="zh-CN" altLang="en-US" i="1">
                              <a:latin typeface="Cambria Math" panose="02040503050406030204" pitchFamily="18" charset="0"/>
                            </a:rPr>
                          </m:ctrlPr>
                        </m:sSubPr>
                        <m:e>
                          <m:r>
                            <a:rPr lang="zh-CN" altLang="en-US">
                              <a:latin typeface="Cambria Math" panose="02040503050406030204" pitchFamily="18" charset="0"/>
                            </a:rPr>
                            <m:t>𝑊</m:t>
                          </m:r>
                        </m:e>
                        <m:sub>
                          <m:sSub>
                            <m:sSubPr>
                              <m:ctrlPr>
                                <a:rPr lang="zh-CN" altLang="en-US" i="1">
                                  <a:latin typeface="Cambria Math" panose="02040503050406030204" pitchFamily="18" charset="0"/>
                                </a:rPr>
                              </m:ctrlPr>
                            </m:sSubPr>
                            <m:e>
                              <m:r>
                                <a:rPr lang="zh-CN" altLang="en-US">
                                  <a:latin typeface="Cambria Math" panose="02040503050406030204" pitchFamily="18" charset="0"/>
                                </a:rPr>
                                <m:t>𝑉</m:t>
                              </m:r>
                            </m:e>
                            <m:sub>
                              <m:r>
                                <a:rPr lang="zh-CN" altLang="en-US">
                                  <a:latin typeface="Cambria Math" panose="02040503050406030204" pitchFamily="18" charset="0"/>
                                </a:rPr>
                                <m:t>𝑖</m:t>
                              </m:r>
                            </m:sub>
                          </m:sSub>
                        </m:sub>
                      </m:sSub>
                    </m:oMath>
                  </m:oMathPara>
                </a14:m>
                <a:endParaRPr lang="zh-CN" altLang="en-US" dirty="0"/>
              </a:p>
            </p:txBody>
          </p:sp>
        </mc:Choice>
        <mc:Fallback>
          <p:sp>
            <p:nvSpPr>
              <p:cNvPr id="70" name="文本框 69">
                <a:extLst>
                  <a:ext uri="{FF2B5EF4-FFF2-40B4-BE49-F238E27FC236}">
                    <a16:creationId xmlns:a16="http://schemas.microsoft.com/office/drawing/2014/main" id="{712E89F0-89C8-BDBB-72A6-7124B37CDC78}"/>
                  </a:ext>
                </a:extLst>
              </p:cNvPr>
              <p:cNvSpPr txBox="1">
                <a:spLocks noRot="1" noChangeAspect="1" noMove="1" noResize="1" noEditPoints="1" noAdjustHandles="1" noChangeArrowheads="1" noChangeShapeType="1" noTextEdit="1"/>
              </p:cNvSpPr>
              <p:nvPr/>
            </p:nvSpPr>
            <p:spPr>
              <a:xfrm>
                <a:off x="3261333" y="4830211"/>
                <a:ext cx="2520000" cy="281744"/>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72FD8D33-60C1-A235-BD41-FADE0CCED5F6}"/>
                  </a:ext>
                </a:extLst>
              </p:cNvPr>
              <p:cNvSpPr txBox="1"/>
              <p:nvPr/>
            </p:nvSpPr>
            <p:spPr>
              <a:xfrm>
                <a:off x="5992512" y="2045919"/>
                <a:ext cx="473031" cy="207044"/>
              </a:xfrm>
              <a:prstGeom prst="rect">
                <a:avLst/>
              </a:prstGeom>
              <a:noFill/>
            </p:spPr>
            <p:txBody>
              <a:bodyPr wrap="square">
                <a:spAutoFit/>
              </a:bodyPr>
              <a:lstStyle>
                <a:defPPr>
                  <a:defRPr lang="zh-CN"/>
                </a:defPPr>
                <a:lvl1pPr>
                  <a:defRPr sz="7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Sup>
                        <m:sSubSupPr>
                          <m:ctrlPr>
                            <a:rPr lang="zh-CN" altLang="en-US" i="1">
                              <a:latin typeface="Cambria Math" panose="02040503050406030204" pitchFamily="18" charset="0"/>
                            </a:rPr>
                          </m:ctrlPr>
                        </m:sSubSupPr>
                        <m:e>
                          <m:r>
                            <a:rPr lang="zh-CN" altLang="en-US">
                              <a:latin typeface="Cambria Math" panose="02040503050406030204" pitchFamily="18" charset="0"/>
                            </a:rPr>
                            <m:t>𝚪</m:t>
                          </m:r>
                        </m:e>
                        <m:sub>
                          <m:r>
                            <a:rPr lang="zh-CN" altLang="en-US">
                              <a:latin typeface="Cambria Math" panose="02040503050406030204" pitchFamily="18" charset="0"/>
                            </a:rPr>
                            <m:t>h</m:t>
                          </m:r>
                          <m:r>
                            <a:rPr lang="zh-CN" altLang="en-US">
                              <a:latin typeface="Cambria Math" panose="02040503050406030204" pitchFamily="18" charset="0"/>
                            </a:rPr>
                            <m:t>.</m:t>
                          </m:r>
                          <m:r>
                            <a:rPr lang="zh-CN" altLang="en-US">
                              <a:latin typeface="Cambria Math" panose="02040503050406030204" pitchFamily="18" charset="0"/>
                            </a:rPr>
                            <m:t>𝑤</m:t>
                          </m:r>
                        </m:sub>
                        <m:sup>
                          <m:r>
                            <a:rPr lang="zh-CN" altLang="en-US">
                              <a:latin typeface="Cambria Math" panose="02040503050406030204" pitchFamily="18" charset="0"/>
                            </a:rPr>
                            <m:t>ℐ</m:t>
                          </m:r>
                        </m:sup>
                      </m:sSubSup>
                    </m:oMath>
                  </m:oMathPara>
                </a14:m>
                <a:endParaRPr lang="zh-CN" altLang="en-US" dirty="0"/>
              </a:p>
            </p:txBody>
          </p:sp>
        </mc:Choice>
        <mc:Fallback xmlns="">
          <p:sp>
            <p:nvSpPr>
              <p:cNvPr id="74" name="文本框 73">
                <a:extLst>
                  <a:ext uri="{FF2B5EF4-FFF2-40B4-BE49-F238E27FC236}">
                    <a16:creationId xmlns:a16="http://schemas.microsoft.com/office/drawing/2014/main" id="{72FD8D33-60C1-A235-BD41-FADE0CCED5F6}"/>
                  </a:ext>
                </a:extLst>
              </p:cNvPr>
              <p:cNvSpPr txBox="1">
                <a:spLocks noRot="1" noChangeAspect="1" noMove="1" noResize="1" noEditPoints="1" noAdjustHandles="1" noChangeArrowheads="1" noChangeShapeType="1" noTextEdit="1"/>
              </p:cNvSpPr>
              <p:nvPr/>
            </p:nvSpPr>
            <p:spPr>
              <a:xfrm>
                <a:off x="5992512" y="2045919"/>
                <a:ext cx="473031" cy="207044"/>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50404F69-6DF7-21AA-EBFC-98880DB4CFA7}"/>
                  </a:ext>
                </a:extLst>
              </p:cNvPr>
              <p:cNvSpPr txBox="1"/>
              <p:nvPr/>
            </p:nvSpPr>
            <p:spPr>
              <a:xfrm>
                <a:off x="6016137" y="3085076"/>
                <a:ext cx="434591" cy="207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700" b="1" i="1">
                              <a:latin typeface="Cambria Math" panose="02040503050406030204" pitchFamily="18" charset="0"/>
                            </a:rPr>
                          </m:ctrlPr>
                        </m:sSubSupPr>
                        <m:e>
                          <m:r>
                            <a:rPr lang="zh-CN" altLang="en-US" sz="700" b="1" i="1">
                              <a:latin typeface="Cambria Math" panose="02040503050406030204" pitchFamily="18" charset="0"/>
                            </a:rPr>
                            <m:t>𝚪</m:t>
                          </m:r>
                        </m:e>
                        <m:sub>
                          <m:r>
                            <a:rPr lang="zh-CN" altLang="en-US" sz="700" b="1" i="1">
                              <a:latin typeface="Cambria Math" panose="02040503050406030204" pitchFamily="18" charset="0"/>
                            </a:rPr>
                            <m:t>h</m:t>
                          </m:r>
                          <m:r>
                            <a:rPr lang="zh-CN" altLang="en-US" sz="700" b="1" i="1">
                              <a:latin typeface="Cambria Math" panose="02040503050406030204" pitchFamily="18" charset="0"/>
                            </a:rPr>
                            <m:t>.</m:t>
                          </m:r>
                          <m:r>
                            <a:rPr lang="zh-CN" altLang="en-US" sz="700" b="1" i="1">
                              <a:latin typeface="Cambria Math" panose="02040503050406030204" pitchFamily="18" charset="0"/>
                            </a:rPr>
                            <m:t>𝑤</m:t>
                          </m:r>
                        </m:sub>
                        <m:sup>
                          <m:r>
                            <a:rPr lang="zh-CN" altLang="en-US" sz="700" b="1" i="1">
                              <a:latin typeface="Cambria Math" panose="02040503050406030204" pitchFamily="18" charset="0"/>
                            </a:rPr>
                            <m:t>ℰ</m:t>
                          </m:r>
                        </m:sup>
                      </m:sSubSup>
                    </m:oMath>
                  </m:oMathPara>
                </a14:m>
                <a:endParaRPr lang="zh-CN" altLang="en-US" sz="700" b="1" i="1" dirty="0">
                  <a:latin typeface="Cambria Math" panose="02040503050406030204" pitchFamily="18" charset="0"/>
                </a:endParaRPr>
              </a:p>
            </p:txBody>
          </p:sp>
        </mc:Choice>
        <mc:Fallback xmlns="">
          <p:sp>
            <p:nvSpPr>
              <p:cNvPr id="76" name="文本框 75">
                <a:extLst>
                  <a:ext uri="{FF2B5EF4-FFF2-40B4-BE49-F238E27FC236}">
                    <a16:creationId xmlns:a16="http://schemas.microsoft.com/office/drawing/2014/main" id="{50404F69-6DF7-21AA-EBFC-98880DB4CFA7}"/>
                  </a:ext>
                </a:extLst>
              </p:cNvPr>
              <p:cNvSpPr txBox="1">
                <a:spLocks noRot="1" noChangeAspect="1" noMove="1" noResize="1" noEditPoints="1" noAdjustHandles="1" noChangeArrowheads="1" noChangeShapeType="1" noTextEdit="1"/>
              </p:cNvSpPr>
              <p:nvPr/>
            </p:nvSpPr>
            <p:spPr>
              <a:xfrm>
                <a:off x="6016137" y="3085076"/>
                <a:ext cx="434591" cy="207621"/>
              </a:xfrm>
              <a:prstGeom prst="rect">
                <a:avLst/>
              </a:prstGeom>
              <a:blipFill>
                <a:blip r:embed="rId16"/>
                <a:stretch>
                  <a:fillRect/>
                </a:stretch>
              </a:blipFill>
            </p:spPr>
            <p:txBody>
              <a:bodyPr/>
              <a:lstStyle/>
              <a:p>
                <a:r>
                  <a:rPr lang="zh-CN" altLang="en-US">
                    <a:noFill/>
                  </a:rPr>
                  <a:t> </a:t>
                </a:r>
              </a:p>
            </p:txBody>
          </p:sp>
        </mc:Fallback>
      </mc:AlternateContent>
      <p:sp>
        <p:nvSpPr>
          <p:cNvPr id="78" name="文本框 77">
            <a:extLst>
              <a:ext uri="{FF2B5EF4-FFF2-40B4-BE49-F238E27FC236}">
                <a16:creationId xmlns:a16="http://schemas.microsoft.com/office/drawing/2014/main" id="{DFBC3CB8-0088-8527-2DA3-6B3A4ECB9C49}"/>
              </a:ext>
            </a:extLst>
          </p:cNvPr>
          <p:cNvSpPr txBox="1"/>
          <p:nvPr/>
        </p:nvSpPr>
        <p:spPr>
          <a:xfrm>
            <a:off x="5992512" y="3821049"/>
            <a:ext cx="2663773" cy="1138773"/>
          </a:xfrm>
          <a:prstGeom prst="rect">
            <a:avLst/>
          </a:prstGeom>
          <a:noFill/>
        </p:spPr>
        <p:txBody>
          <a:bodyPr wrap="square">
            <a:spAutoFit/>
          </a:bodyPr>
          <a:lstStyle/>
          <a:p>
            <a:r>
              <a:rPr lang="zh-CN" altLang="en-US" sz="1000" dirty="0"/>
              <a:t>在没有噪声的情况下，查询 </a:t>
            </a:r>
            <a:r>
              <a:rPr lang="en-US" altLang="zh-CN" sz="1000" dirty="0"/>
              <a:t>(</a:t>
            </a:r>
            <a:r>
              <a:rPr lang="en" altLang="zh-CN" sz="1000" dirty="0"/>
              <a:t>Qi) </a:t>
            </a:r>
            <a:r>
              <a:rPr lang="zh-CN" altLang="en-US" sz="1000" dirty="0"/>
              <a:t>倾向于过度关注密钥 </a:t>
            </a:r>
            <a:r>
              <a:rPr lang="en-US" altLang="zh-CN" sz="1000" dirty="0"/>
              <a:t>(</a:t>
            </a:r>
            <a:r>
              <a:rPr lang="en" altLang="zh-CN" sz="1000" dirty="0"/>
              <a:t>Ki) </a:t>
            </a:r>
            <a:r>
              <a:rPr lang="zh-CN" altLang="en-US" sz="1000" dirty="0"/>
              <a:t>中的自身特征，从而抑制来自其他来源的信号并阻碍有效融合。引入噪声嵌入通过以受控、可学习的方式扰动注意力空间来缓解这个问题，鼓励更丰富、更平衡的跨模态交互</a:t>
            </a:r>
            <a:r>
              <a:rPr lang="zh-CN" altLang="en-US" b="0" i="0" dirty="0">
                <a:solidFill>
                  <a:srgbClr val="1D2129"/>
                </a:solidFill>
                <a:effectLst/>
                <a:latin typeface="Arial" panose="020B0604020202020204" pitchFamily="34" charset="0"/>
              </a:rPr>
              <a:t>。</a:t>
            </a:r>
            <a:endParaRPr lang="zh-CN" altLang="en-US" dirty="0"/>
          </a:p>
        </p:txBody>
      </p:sp>
    </p:spTree>
    <p:extLst>
      <p:ext uri="{BB962C8B-B14F-4D97-AF65-F5344CB8AC3E}">
        <p14:creationId xmlns:p14="http://schemas.microsoft.com/office/powerpoint/2010/main" val="859056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5138-6104-6F46-7EC1-1A48E8E98BA5}"/>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18892BAE-0A33-CE60-B808-A98BBF835591}"/>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88EAE5E2-87E5-ECAD-7AE7-3F45D90F7820}"/>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3AF2ECA6-1866-4C13-634B-31415A83D671}"/>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C6378C63-659B-4CAB-C497-62C20D5010BB}"/>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B3BF5981-C96C-D4C5-71EF-74A82276B9D0}"/>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60A1B1F7-E639-F756-F95B-81B90B8AE3DA}"/>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96B25093-C3AE-755A-7B0A-D1487B79B9D2}"/>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02B29A8-9CA2-8068-0125-646BDC031348}"/>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963AE8CB-036D-C6AB-F5B1-1C2CCF6AF2F0}"/>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Method</a:t>
              </a:r>
            </a:p>
          </p:txBody>
        </p:sp>
      </p:grpSp>
      <p:pic>
        <p:nvPicPr>
          <p:cNvPr id="40" name="图片 39">
            <a:extLst>
              <a:ext uri="{FF2B5EF4-FFF2-40B4-BE49-F238E27FC236}">
                <a16:creationId xmlns:a16="http://schemas.microsoft.com/office/drawing/2014/main" id="{D5D1B864-A10B-ED6F-CFDB-0975F733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sp>
        <p:nvSpPr>
          <p:cNvPr id="13" name="文本框 12">
            <a:extLst>
              <a:ext uri="{FF2B5EF4-FFF2-40B4-BE49-F238E27FC236}">
                <a16:creationId xmlns:a16="http://schemas.microsoft.com/office/drawing/2014/main" id="{FCAA08E5-3D47-90C6-8375-73D74E70E221}"/>
              </a:ext>
            </a:extLst>
          </p:cNvPr>
          <p:cNvSpPr txBox="1"/>
          <p:nvPr/>
        </p:nvSpPr>
        <p:spPr>
          <a:xfrm>
            <a:off x="212908" y="746139"/>
            <a:ext cx="815372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Stage2</a:t>
            </a:r>
            <a:r>
              <a:rPr lang="zh-CN" altLang="en-US" dirty="0"/>
              <a:t>整体框架图</a:t>
            </a:r>
          </a:p>
        </p:txBody>
      </p:sp>
      <p:grpSp>
        <p:nvGrpSpPr>
          <p:cNvPr id="29" name="组合 28">
            <a:extLst>
              <a:ext uri="{FF2B5EF4-FFF2-40B4-BE49-F238E27FC236}">
                <a16:creationId xmlns:a16="http://schemas.microsoft.com/office/drawing/2014/main" id="{B1F546AA-AC51-ED9B-F489-52A1CBF5F47B}"/>
              </a:ext>
            </a:extLst>
          </p:cNvPr>
          <p:cNvGrpSpPr/>
          <p:nvPr/>
        </p:nvGrpSpPr>
        <p:grpSpPr>
          <a:xfrm>
            <a:off x="0" y="1275553"/>
            <a:ext cx="5672538" cy="2028484"/>
            <a:chOff x="808944" y="1191338"/>
            <a:chExt cx="7223070" cy="2582950"/>
          </a:xfrm>
        </p:grpSpPr>
        <p:pic>
          <p:nvPicPr>
            <p:cNvPr id="12" name="图片 11" descr="图示&#10;&#10;AI 生成的内容可能不正确。">
              <a:extLst>
                <a:ext uri="{FF2B5EF4-FFF2-40B4-BE49-F238E27FC236}">
                  <a16:creationId xmlns:a16="http://schemas.microsoft.com/office/drawing/2014/main" id="{A410099C-2940-681A-A1DE-059B45228156}"/>
                </a:ext>
              </a:extLst>
            </p:cNvPr>
            <p:cNvPicPr>
              <a:picLocks noChangeAspect="1"/>
            </p:cNvPicPr>
            <p:nvPr/>
          </p:nvPicPr>
          <p:blipFill>
            <a:blip r:embed="rId4"/>
            <a:srcRect b="31417"/>
            <a:stretch>
              <a:fillRect/>
            </a:stretch>
          </p:blipFill>
          <p:spPr>
            <a:xfrm>
              <a:off x="808944" y="1232136"/>
              <a:ext cx="7159024" cy="2439731"/>
            </a:xfrm>
            <a:prstGeom prst="rect">
              <a:avLst/>
            </a:prstGeom>
          </p:spPr>
        </p:pic>
        <p:sp>
          <p:nvSpPr>
            <p:cNvPr id="28" name="矩形 27">
              <a:extLst>
                <a:ext uri="{FF2B5EF4-FFF2-40B4-BE49-F238E27FC236}">
                  <a16:creationId xmlns:a16="http://schemas.microsoft.com/office/drawing/2014/main" id="{86DDC6EA-9A81-232B-BEC1-BABD2B59C06D}"/>
                </a:ext>
              </a:extLst>
            </p:cNvPr>
            <p:cNvSpPr/>
            <p:nvPr/>
          </p:nvSpPr>
          <p:spPr>
            <a:xfrm>
              <a:off x="5048948" y="1191338"/>
              <a:ext cx="2983066" cy="2582950"/>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0" name="图片 29">
            <a:extLst>
              <a:ext uri="{FF2B5EF4-FFF2-40B4-BE49-F238E27FC236}">
                <a16:creationId xmlns:a16="http://schemas.microsoft.com/office/drawing/2014/main" id="{602C0D8B-FE72-36F7-07C4-B5F78AD58E87}"/>
              </a:ext>
            </a:extLst>
          </p:cNvPr>
          <p:cNvPicPr>
            <a:picLocks noChangeAspect="1"/>
          </p:cNvPicPr>
          <p:nvPr/>
        </p:nvPicPr>
        <p:blipFill>
          <a:blip r:embed="rId5"/>
          <a:stretch>
            <a:fillRect/>
          </a:stretch>
        </p:blipFill>
        <p:spPr>
          <a:xfrm>
            <a:off x="5868667" y="1335328"/>
            <a:ext cx="3169051" cy="1868375"/>
          </a:xfrm>
          <a:prstGeom prst="rect">
            <a:avLst/>
          </a:prstGeom>
        </p:spPr>
      </p:pic>
      <p:sp>
        <p:nvSpPr>
          <p:cNvPr id="31" name="文本框 30">
            <a:extLst>
              <a:ext uri="{FF2B5EF4-FFF2-40B4-BE49-F238E27FC236}">
                <a16:creationId xmlns:a16="http://schemas.microsoft.com/office/drawing/2014/main" id="{2A6EDB8F-B255-8AB2-FF10-F17C4E91B331}"/>
              </a:ext>
            </a:extLst>
          </p:cNvPr>
          <p:cNvSpPr txBox="1"/>
          <p:nvPr/>
        </p:nvSpPr>
        <p:spPr>
          <a:xfrm>
            <a:off x="70847" y="3740978"/>
            <a:ext cx="3273328" cy="246221"/>
          </a:xfrm>
          <a:prstGeom prst="rect">
            <a:avLst/>
          </a:prstGeom>
          <a:noFill/>
        </p:spPr>
        <p:txBody>
          <a:bodyPr wrap="square" rtlCol="0">
            <a:spAutoFit/>
          </a:bodyPr>
          <a:lstStyle/>
          <a:p>
            <a:r>
              <a:rPr lang="en-US" altLang="zh-CN" sz="1000" dirty="0"/>
              <a:t>UO</a:t>
            </a:r>
            <a:r>
              <a:rPr lang="zh-CN" altLang="en-US" sz="1000" dirty="0"/>
              <a:t>部分：</a:t>
            </a:r>
            <a:r>
              <a:rPr lang="en-US" altLang="zh-CN" sz="1000" dirty="0"/>
              <a:t>1</a:t>
            </a:r>
            <a:r>
              <a:rPr lang="zh-CN" altLang="en-US" sz="1000" dirty="0"/>
              <a:t>、计算边缘特征空间特征不确定性：</a:t>
            </a: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C1641249-B89C-092E-AEE3-EE06C803D584}"/>
                  </a:ext>
                </a:extLst>
              </p:cNvPr>
              <p:cNvSpPr txBox="1"/>
              <p:nvPr/>
            </p:nvSpPr>
            <p:spPr>
              <a:xfrm>
                <a:off x="6197786" y="1549473"/>
                <a:ext cx="720080" cy="2153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700" b="0" i="1" smtClean="0">
                              <a:latin typeface="Cambria Math" panose="02040503050406030204" pitchFamily="18" charset="0"/>
                            </a:rPr>
                          </m:ctrlPr>
                        </m:sSubSupPr>
                        <m:e>
                          <m:r>
                            <a:rPr lang="zh-CN" altLang="en-US" sz="700" b="1" i="0">
                              <a:latin typeface="Cambria Math" panose="02040503050406030204" pitchFamily="18" charset="0"/>
                            </a:rPr>
                            <m:t>𝐅</m:t>
                          </m:r>
                        </m:e>
                        <m:sub>
                          <m:r>
                            <a:rPr lang="zh-CN" altLang="en-US" sz="700" b="0" i="1">
                              <a:latin typeface="Cambria Math" panose="02040503050406030204" pitchFamily="18" charset="0"/>
                            </a:rPr>
                            <m:t>h</m:t>
                          </m:r>
                          <m:r>
                            <a:rPr lang="zh-CN" altLang="en-US" sz="700" b="0" i="0">
                              <a:latin typeface="Cambria Math" panose="02040503050406030204" pitchFamily="18" charset="0"/>
                            </a:rPr>
                            <m:t>,</m:t>
                          </m:r>
                          <m:r>
                            <a:rPr lang="zh-CN" altLang="en-US" sz="700" b="0" i="1">
                              <a:latin typeface="Cambria Math" panose="02040503050406030204" pitchFamily="18" charset="0"/>
                            </a:rPr>
                            <m:t>𝑤</m:t>
                          </m:r>
                        </m:sub>
                        <m:sup>
                          <m:r>
                            <a:rPr lang="zh-CN" altLang="en-US" sz="700" b="0" i="0">
                              <a:latin typeface="Cambria Math" panose="02040503050406030204" pitchFamily="18" charset="0"/>
                            </a:rPr>
                            <m:t>ℐ</m:t>
                          </m:r>
                        </m:sup>
                      </m:sSubSup>
                    </m:oMath>
                  </m:oMathPara>
                </a14:m>
                <a:endParaRPr lang="zh-CN" altLang="en-US" sz="700" dirty="0"/>
              </a:p>
            </p:txBody>
          </p:sp>
        </mc:Choice>
        <mc:Fallback xmlns="">
          <p:sp>
            <p:nvSpPr>
              <p:cNvPr id="52" name="文本框 51">
                <a:extLst>
                  <a:ext uri="{FF2B5EF4-FFF2-40B4-BE49-F238E27FC236}">
                    <a16:creationId xmlns:a16="http://schemas.microsoft.com/office/drawing/2014/main" id="{C1641249-B89C-092E-AEE3-EE06C803D584}"/>
                  </a:ext>
                </a:extLst>
              </p:cNvPr>
              <p:cNvSpPr txBox="1">
                <a:spLocks noRot="1" noChangeAspect="1" noMove="1" noResize="1" noEditPoints="1" noAdjustHandles="1" noChangeArrowheads="1" noChangeShapeType="1" noTextEdit="1"/>
              </p:cNvSpPr>
              <p:nvPr/>
            </p:nvSpPr>
            <p:spPr>
              <a:xfrm>
                <a:off x="6197786" y="1549473"/>
                <a:ext cx="720080" cy="21531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7454C4BA-F41F-D4FA-4736-EF11CB0ADB57}"/>
                  </a:ext>
                </a:extLst>
              </p:cNvPr>
              <p:cNvSpPr txBox="1"/>
              <p:nvPr/>
            </p:nvSpPr>
            <p:spPr>
              <a:xfrm>
                <a:off x="6370858" y="1892629"/>
                <a:ext cx="720080" cy="218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700" i="1" smtClean="0">
                              <a:latin typeface="Cambria Math" panose="02040503050406030204" pitchFamily="18" charset="0"/>
                            </a:rPr>
                          </m:ctrlPr>
                        </m:sSubPr>
                        <m:e>
                          <m:r>
                            <a:rPr lang="zh-CN" altLang="en-US" sz="700" i="1">
                              <a:latin typeface="Cambria Math" panose="02040503050406030204" pitchFamily="18" charset="0"/>
                            </a:rPr>
                            <m:t>𝑊</m:t>
                          </m:r>
                        </m:e>
                        <m:sub>
                          <m:r>
                            <a:rPr lang="zh-CN" altLang="en-US" sz="700" i="1">
                              <a:latin typeface="Cambria Math" panose="02040503050406030204" pitchFamily="18" charset="0"/>
                            </a:rPr>
                            <m:t>𝑂</m:t>
                          </m:r>
                        </m:sub>
                      </m:sSub>
                      <m:d>
                        <m:dPr>
                          <m:begChr m:val="{"/>
                          <m:endChr m:val="}"/>
                          <m:ctrlPr>
                            <a:rPr lang="en-US" altLang="zh-CN" sz="700" b="0" i="1" smtClean="0">
                              <a:latin typeface="Cambria Math" panose="02040503050406030204" pitchFamily="18" charset="0"/>
                            </a:rPr>
                          </m:ctrlPr>
                        </m:dPr>
                        <m:e>
                          <m:sSub>
                            <m:sSubPr>
                              <m:ctrlPr>
                                <a:rPr lang="zh-CN" altLang="en-US" sz="700" b="1" i="1">
                                  <a:latin typeface="Cambria Math" panose="02040503050406030204" pitchFamily="18" charset="0"/>
                                </a:rPr>
                              </m:ctrlPr>
                            </m:sSubPr>
                            <m:e>
                              <m:r>
                                <a:rPr lang="zh-CN" altLang="en-US" sz="700" b="1" i="1">
                                  <a:latin typeface="Cambria Math" panose="02040503050406030204" pitchFamily="18" charset="0"/>
                                </a:rPr>
                                <m:t>𝑊</m:t>
                              </m:r>
                            </m:e>
                            <m:sub>
                              <m:sSub>
                                <m:sSubPr>
                                  <m:ctrlPr>
                                    <a:rPr lang="zh-CN" altLang="en-US" sz="700" b="1" i="1">
                                      <a:latin typeface="Cambria Math" panose="02040503050406030204" pitchFamily="18" charset="0"/>
                                    </a:rPr>
                                  </m:ctrlPr>
                                </m:sSubPr>
                                <m:e>
                                  <m:r>
                                    <a:rPr lang="zh-CN" altLang="en-US" sz="700" b="1" i="1">
                                      <a:latin typeface="Cambria Math" panose="02040503050406030204" pitchFamily="18" charset="0"/>
                                    </a:rPr>
                                    <m:t>𝑄</m:t>
                                  </m:r>
                                </m:e>
                                <m:sub>
                                  <m:r>
                                    <a:rPr lang="zh-CN" altLang="en-US" sz="700" b="1" i="1">
                                      <a:latin typeface="Cambria Math" panose="02040503050406030204" pitchFamily="18" charset="0"/>
                                    </a:rPr>
                                    <m:t>𝑖</m:t>
                                  </m:r>
                                </m:sub>
                              </m:sSub>
                            </m:sub>
                          </m:sSub>
                          <m:r>
                            <a:rPr lang="en-US" altLang="zh-CN" sz="700" b="0" i="1" smtClean="0">
                              <a:latin typeface="Cambria Math" panose="02040503050406030204" pitchFamily="18" charset="0"/>
                            </a:rPr>
                            <m:t>,</m:t>
                          </m:r>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𝑊</m:t>
                              </m:r>
                            </m:e>
                            <m:sub>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𝐾</m:t>
                                  </m:r>
                                </m:e>
                                <m:sub>
                                  <m:r>
                                    <a:rPr lang="zh-CN" altLang="en-US" sz="700">
                                      <a:latin typeface="Cambria Math" panose="02040503050406030204" pitchFamily="18" charset="0"/>
                                    </a:rPr>
                                    <m:t>𝑖</m:t>
                                  </m:r>
                                </m:sub>
                              </m:sSub>
                            </m:sub>
                          </m:sSub>
                          <m:r>
                            <a:rPr lang="en-US" altLang="zh-CN" sz="700" b="0" i="1" smtClean="0">
                              <a:latin typeface="Cambria Math" panose="02040503050406030204" pitchFamily="18" charset="0"/>
                            </a:rPr>
                            <m:t>,</m:t>
                          </m:r>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𝑊</m:t>
                              </m:r>
                            </m:e>
                            <m:sub>
                              <m:sSub>
                                <m:sSubPr>
                                  <m:ctrlPr>
                                    <a:rPr lang="zh-CN" altLang="en-US" sz="700" i="1">
                                      <a:latin typeface="Cambria Math" panose="02040503050406030204" pitchFamily="18" charset="0"/>
                                    </a:rPr>
                                  </m:ctrlPr>
                                </m:sSubPr>
                                <m:e>
                                  <m:r>
                                    <a:rPr lang="zh-CN" altLang="en-US" sz="700">
                                      <a:latin typeface="Cambria Math" panose="02040503050406030204" pitchFamily="18" charset="0"/>
                                    </a:rPr>
                                    <m:t>𝑉</m:t>
                                  </m:r>
                                </m:e>
                                <m:sub>
                                  <m:r>
                                    <a:rPr lang="zh-CN" altLang="en-US" sz="700">
                                      <a:latin typeface="Cambria Math" panose="02040503050406030204" pitchFamily="18" charset="0"/>
                                    </a:rPr>
                                    <m:t>𝑖</m:t>
                                  </m:r>
                                </m:sub>
                              </m:sSub>
                            </m:sub>
                          </m:sSub>
                        </m:e>
                      </m:d>
                    </m:oMath>
                  </m:oMathPara>
                </a14:m>
                <a:endParaRPr lang="zh-CN" altLang="en-US" sz="700" dirty="0"/>
              </a:p>
            </p:txBody>
          </p:sp>
        </mc:Choice>
        <mc:Fallback xmlns="">
          <p:sp>
            <p:nvSpPr>
              <p:cNvPr id="53" name="文本框 52">
                <a:extLst>
                  <a:ext uri="{FF2B5EF4-FFF2-40B4-BE49-F238E27FC236}">
                    <a16:creationId xmlns:a16="http://schemas.microsoft.com/office/drawing/2014/main" id="{7454C4BA-F41F-D4FA-4736-EF11CB0ADB57}"/>
                  </a:ext>
                </a:extLst>
              </p:cNvPr>
              <p:cNvSpPr txBox="1">
                <a:spLocks noRot="1" noChangeAspect="1" noMove="1" noResize="1" noEditPoints="1" noAdjustHandles="1" noChangeArrowheads="1" noChangeShapeType="1" noTextEdit="1"/>
              </p:cNvSpPr>
              <p:nvPr/>
            </p:nvSpPr>
            <p:spPr>
              <a:xfrm>
                <a:off x="6370858" y="1892629"/>
                <a:ext cx="720080" cy="218008"/>
              </a:xfrm>
              <a:prstGeom prst="rect">
                <a:avLst/>
              </a:prstGeom>
              <a:blipFill>
                <a:blip r:embed="rId7"/>
                <a:stretch>
                  <a:fillRect r="-86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AB744753-7CD6-5F0A-34A5-EAE48417045E}"/>
                  </a:ext>
                </a:extLst>
              </p:cNvPr>
              <p:cNvSpPr txBox="1"/>
              <p:nvPr/>
            </p:nvSpPr>
            <p:spPr>
              <a:xfrm>
                <a:off x="5992512" y="2045919"/>
                <a:ext cx="473031" cy="207044"/>
              </a:xfrm>
              <a:prstGeom prst="rect">
                <a:avLst/>
              </a:prstGeom>
              <a:noFill/>
            </p:spPr>
            <p:txBody>
              <a:bodyPr wrap="square">
                <a:spAutoFit/>
              </a:bodyPr>
              <a:lstStyle>
                <a:defPPr>
                  <a:defRPr lang="zh-CN"/>
                </a:defPPr>
                <a:lvl1pPr>
                  <a:defRPr sz="7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Sup>
                        <m:sSubSupPr>
                          <m:ctrlPr>
                            <a:rPr lang="zh-CN" altLang="en-US" i="1">
                              <a:latin typeface="Cambria Math" panose="02040503050406030204" pitchFamily="18" charset="0"/>
                            </a:rPr>
                          </m:ctrlPr>
                        </m:sSubSupPr>
                        <m:e>
                          <m:r>
                            <a:rPr lang="zh-CN" altLang="en-US">
                              <a:latin typeface="Cambria Math" panose="02040503050406030204" pitchFamily="18" charset="0"/>
                            </a:rPr>
                            <m:t>𝚪</m:t>
                          </m:r>
                        </m:e>
                        <m:sub>
                          <m:r>
                            <a:rPr lang="zh-CN" altLang="en-US">
                              <a:latin typeface="Cambria Math" panose="02040503050406030204" pitchFamily="18" charset="0"/>
                            </a:rPr>
                            <m:t>h</m:t>
                          </m:r>
                          <m:r>
                            <a:rPr lang="zh-CN" altLang="en-US">
                              <a:latin typeface="Cambria Math" panose="02040503050406030204" pitchFamily="18" charset="0"/>
                            </a:rPr>
                            <m:t>.</m:t>
                          </m:r>
                          <m:r>
                            <a:rPr lang="zh-CN" altLang="en-US">
                              <a:latin typeface="Cambria Math" panose="02040503050406030204" pitchFamily="18" charset="0"/>
                            </a:rPr>
                            <m:t>𝑤</m:t>
                          </m:r>
                        </m:sub>
                        <m:sup>
                          <m:r>
                            <a:rPr lang="zh-CN" altLang="en-US">
                              <a:latin typeface="Cambria Math" panose="02040503050406030204" pitchFamily="18" charset="0"/>
                            </a:rPr>
                            <m:t>ℐ</m:t>
                          </m:r>
                        </m:sup>
                      </m:sSubSup>
                    </m:oMath>
                  </m:oMathPara>
                </a14:m>
                <a:endParaRPr lang="zh-CN" altLang="en-US" dirty="0"/>
              </a:p>
            </p:txBody>
          </p:sp>
        </mc:Choice>
        <mc:Fallback xmlns="">
          <p:sp>
            <p:nvSpPr>
              <p:cNvPr id="74" name="文本框 73">
                <a:extLst>
                  <a:ext uri="{FF2B5EF4-FFF2-40B4-BE49-F238E27FC236}">
                    <a16:creationId xmlns:a16="http://schemas.microsoft.com/office/drawing/2014/main" id="{AB744753-7CD6-5F0A-34A5-EAE48417045E}"/>
                  </a:ext>
                </a:extLst>
              </p:cNvPr>
              <p:cNvSpPr txBox="1">
                <a:spLocks noRot="1" noChangeAspect="1" noMove="1" noResize="1" noEditPoints="1" noAdjustHandles="1" noChangeArrowheads="1" noChangeShapeType="1" noTextEdit="1"/>
              </p:cNvSpPr>
              <p:nvPr/>
            </p:nvSpPr>
            <p:spPr>
              <a:xfrm>
                <a:off x="5992512" y="2045919"/>
                <a:ext cx="473031" cy="207044"/>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CA928E0B-CC0B-3453-570F-087C37CF6F25}"/>
                  </a:ext>
                </a:extLst>
              </p:cNvPr>
              <p:cNvSpPr txBox="1"/>
              <p:nvPr/>
            </p:nvSpPr>
            <p:spPr>
              <a:xfrm>
                <a:off x="6016137" y="3085076"/>
                <a:ext cx="434591" cy="2076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700" b="1" i="1">
                              <a:latin typeface="Cambria Math" panose="02040503050406030204" pitchFamily="18" charset="0"/>
                            </a:rPr>
                          </m:ctrlPr>
                        </m:sSubSupPr>
                        <m:e>
                          <m:r>
                            <a:rPr lang="zh-CN" altLang="en-US" sz="700" b="1" i="1">
                              <a:latin typeface="Cambria Math" panose="02040503050406030204" pitchFamily="18" charset="0"/>
                            </a:rPr>
                            <m:t>𝚪</m:t>
                          </m:r>
                        </m:e>
                        <m:sub>
                          <m:r>
                            <a:rPr lang="zh-CN" altLang="en-US" sz="700" b="1" i="1">
                              <a:latin typeface="Cambria Math" panose="02040503050406030204" pitchFamily="18" charset="0"/>
                            </a:rPr>
                            <m:t>h</m:t>
                          </m:r>
                          <m:r>
                            <a:rPr lang="zh-CN" altLang="en-US" sz="700" b="1" i="1">
                              <a:latin typeface="Cambria Math" panose="02040503050406030204" pitchFamily="18" charset="0"/>
                            </a:rPr>
                            <m:t>.</m:t>
                          </m:r>
                          <m:r>
                            <a:rPr lang="zh-CN" altLang="en-US" sz="700" b="1" i="1">
                              <a:latin typeface="Cambria Math" panose="02040503050406030204" pitchFamily="18" charset="0"/>
                            </a:rPr>
                            <m:t>𝑤</m:t>
                          </m:r>
                        </m:sub>
                        <m:sup>
                          <m:r>
                            <a:rPr lang="zh-CN" altLang="en-US" sz="700" b="1" i="1">
                              <a:latin typeface="Cambria Math" panose="02040503050406030204" pitchFamily="18" charset="0"/>
                            </a:rPr>
                            <m:t>ℰ</m:t>
                          </m:r>
                        </m:sup>
                      </m:sSubSup>
                    </m:oMath>
                  </m:oMathPara>
                </a14:m>
                <a:endParaRPr lang="zh-CN" altLang="en-US" sz="700" b="1" i="1" dirty="0">
                  <a:latin typeface="Cambria Math" panose="02040503050406030204" pitchFamily="18" charset="0"/>
                </a:endParaRPr>
              </a:p>
            </p:txBody>
          </p:sp>
        </mc:Choice>
        <mc:Fallback xmlns="">
          <p:sp>
            <p:nvSpPr>
              <p:cNvPr id="76" name="文本框 75">
                <a:extLst>
                  <a:ext uri="{FF2B5EF4-FFF2-40B4-BE49-F238E27FC236}">
                    <a16:creationId xmlns:a16="http://schemas.microsoft.com/office/drawing/2014/main" id="{CA928E0B-CC0B-3453-570F-087C37CF6F25}"/>
                  </a:ext>
                </a:extLst>
              </p:cNvPr>
              <p:cNvSpPr txBox="1">
                <a:spLocks noRot="1" noChangeAspect="1" noMove="1" noResize="1" noEditPoints="1" noAdjustHandles="1" noChangeArrowheads="1" noChangeShapeType="1" noTextEdit="1"/>
              </p:cNvSpPr>
              <p:nvPr/>
            </p:nvSpPr>
            <p:spPr>
              <a:xfrm>
                <a:off x="6016137" y="3085076"/>
                <a:ext cx="434591" cy="207621"/>
              </a:xfrm>
              <a:prstGeom prst="rect">
                <a:avLst/>
              </a:prstGeom>
              <a:blipFill>
                <a:blip r:embed="rId9"/>
                <a:stretch>
                  <a:fillRect/>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07E8284D-D04E-E2CA-BC5C-189C362BB2A5}"/>
              </a:ext>
            </a:extLst>
          </p:cNvPr>
          <p:cNvPicPr>
            <a:picLocks noChangeAspect="1"/>
          </p:cNvPicPr>
          <p:nvPr/>
        </p:nvPicPr>
        <p:blipFill>
          <a:blip r:embed="rId10"/>
          <a:stretch>
            <a:fillRect/>
          </a:stretch>
        </p:blipFill>
        <p:spPr>
          <a:xfrm>
            <a:off x="822281" y="4097313"/>
            <a:ext cx="2099854" cy="624281"/>
          </a:xfrm>
          <a:prstGeom prst="rect">
            <a:avLst/>
          </a:prstGeom>
        </p:spPr>
      </p:pic>
      <p:sp>
        <p:nvSpPr>
          <p:cNvPr id="20" name="文本框 19">
            <a:extLst>
              <a:ext uri="{FF2B5EF4-FFF2-40B4-BE49-F238E27FC236}">
                <a16:creationId xmlns:a16="http://schemas.microsoft.com/office/drawing/2014/main" id="{41FB50F6-26A3-7DFF-DDB6-E0F83F885645}"/>
              </a:ext>
            </a:extLst>
          </p:cNvPr>
          <p:cNvSpPr txBox="1"/>
          <p:nvPr/>
        </p:nvSpPr>
        <p:spPr>
          <a:xfrm>
            <a:off x="2820660" y="3730315"/>
            <a:ext cx="3273328" cy="246221"/>
          </a:xfrm>
          <a:prstGeom prst="rect">
            <a:avLst/>
          </a:prstGeom>
          <a:noFill/>
        </p:spPr>
        <p:txBody>
          <a:bodyPr wrap="square" rtlCol="0">
            <a:spAutoFit/>
          </a:bodyPr>
          <a:lstStyle/>
          <a:p>
            <a:r>
              <a:rPr lang="en-US" altLang="zh-CN" sz="1000" dirty="0"/>
              <a:t>2</a:t>
            </a:r>
            <a:r>
              <a:rPr lang="zh-CN" altLang="en-US" sz="1000" dirty="0"/>
              <a:t>、定义四个可学习的噪声参数：</a:t>
            </a:r>
          </a:p>
        </p:txBody>
      </p:sp>
      <p:pic>
        <p:nvPicPr>
          <p:cNvPr id="27" name="图片 26">
            <a:extLst>
              <a:ext uri="{FF2B5EF4-FFF2-40B4-BE49-F238E27FC236}">
                <a16:creationId xmlns:a16="http://schemas.microsoft.com/office/drawing/2014/main" id="{66A7B47B-2B45-373D-5B76-9C83F7A3EAD2}"/>
              </a:ext>
            </a:extLst>
          </p:cNvPr>
          <p:cNvPicPr>
            <a:picLocks/>
          </p:cNvPicPr>
          <p:nvPr/>
        </p:nvPicPr>
        <p:blipFill>
          <a:blip r:embed="rId11"/>
          <a:stretch>
            <a:fillRect/>
          </a:stretch>
        </p:blipFill>
        <p:spPr>
          <a:xfrm>
            <a:off x="6761151" y="3244185"/>
            <a:ext cx="2254064" cy="961448"/>
          </a:xfrm>
          <a:prstGeom prst="rect">
            <a:avLst/>
          </a:prstGeom>
        </p:spPr>
      </p:pic>
      <mc:AlternateContent xmlns:mc="http://schemas.openxmlformats.org/markup-compatibility/2006">
        <mc:Choice xmlns:a14="http://schemas.microsoft.com/office/drawing/2010/main" Requires="a14">
          <p:sp>
            <p:nvSpPr>
              <p:cNvPr id="33" name="文本框 32">
                <a:extLst>
                  <a:ext uri="{FF2B5EF4-FFF2-40B4-BE49-F238E27FC236}">
                    <a16:creationId xmlns:a16="http://schemas.microsoft.com/office/drawing/2014/main" id="{1C2C12AE-AD1A-8B60-9D32-B4C6777DA742}"/>
                  </a:ext>
                </a:extLst>
              </p:cNvPr>
              <p:cNvSpPr txBox="1">
                <a:spLocks/>
              </p:cNvSpPr>
              <p:nvPr/>
            </p:nvSpPr>
            <p:spPr>
              <a:xfrm>
                <a:off x="6566408" y="4129196"/>
                <a:ext cx="2880000" cy="4799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1050" i="1" smtClean="0">
                              <a:latin typeface="Cambria Math" panose="02040503050406030204" pitchFamily="18" charset="0"/>
                            </a:rPr>
                          </m:ctrlPr>
                        </m:sSubSupPr>
                        <m:e>
                          <m:r>
                            <a:rPr lang="zh-CN" altLang="en-US" sz="1050" i="1">
                              <a:latin typeface="Cambria Math" panose="02040503050406030204" pitchFamily="18" charset="0"/>
                            </a:rPr>
                            <m:t>𝑄</m:t>
                          </m:r>
                        </m:e>
                        <m:sub>
                          <m:r>
                            <a:rPr lang="zh-CN" altLang="en-US" sz="1050" i="1">
                              <a:latin typeface="Cambria Math" panose="02040503050406030204" pitchFamily="18" charset="0"/>
                            </a:rPr>
                            <m:t>𝑖</m:t>
                          </m:r>
                        </m:sub>
                        <m:sup>
                          <m:r>
                            <a:rPr lang="zh-CN" altLang="en-US" sz="1050" i="0">
                              <a:latin typeface="Cambria Math" panose="02040503050406030204" pitchFamily="18" charset="0"/>
                            </a:rPr>
                            <m:t>ℳ</m:t>
                          </m:r>
                        </m:sup>
                      </m:sSubSup>
                      <m:r>
                        <a:rPr lang="zh-CN" altLang="en-US" sz="1050" i="0">
                          <a:latin typeface="Cambria Math" panose="02040503050406030204" pitchFamily="18" charset="0"/>
                        </a:rPr>
                        <m:t>=</m:t>
                      </m:r>
                      <m:sSubSup>
                        <m:sSubSupPr>
                          <m:ctrlPr>
                            <a:rPr lang="zh-CN" altLang="en-US" sz="1050" i="1">
                              <a:latin typeface="Cambria Math" panose="02040503050406030204" pitchFamily="18" charset="0"/>
                            </a:rPr>
                          </m:ctrlPr>
                        </m:sSubSupPr>
                        <m:e>
                          <m:r>
                            <a:rPr lang="zh-CN" altLang="en-US" sz="1050" b="1" i="0">
                              <a:latin typeface="Cambria Math" panose="02040503050406030204" pitchFamily="18" charset="0"/>
                            </a:rPr>
                            <m:t>𝐄</m:t>
                          </m:r>
                        </m:e>
                        <m:sub>
                          <m:r>
                            <a:rPr lang="zh-CN" altLang="en-US" sz="1050" b="0" i="1">
                              <a:latin typeface="Cambria Math" panose="02040503050406030204" pitchFamily="18" charset="0"/>
                            </a:rPr>
                            <m:t>h</m:t>
                          </m:r>
                          <m:r>
                            <a:rPr lang="zh-CN" altLang="en-US" sz="1050" b="0" i="0">
                              <a:latin typeface="Cambria Math" panose="02040503050406030204" pitchFamily="18" charset="0"/>
                            </a:rPr>
                            <m:t>,</m:t>
                          </m:r>
                          <m:r>
                            <a:rPr lang="zh-CN" altLang="en-US" sz="1050" b="0" i="1">
                              <a:latin typeface="Cambria Math" panose="02040503050406030204" pitchFamily="18" charset="0"/>
                            </a:rPr>
                            <m:t>𝑤</m:t>
                          </m:r>
                        </m:sub>
                        <m:sup>
                          <m:r>
                            <a:rPr lang="zh-CN" altLang="en-US" sz="1050" b="0" i="0">
                              <a:latin typeface="Cambria Math" panose="02040503050406030204" pitchFamily="18" charset="0"/>
                            </a:rPr>
                            <m:t>ℳ</m:t>
                          </m:r>
                        </m:sup>
                      </m:sSubSup>
                      <m:r>
                        <a:rPr lang="zh-CN" altLang="en-US" sz="1050" b="0" i="0">
                          <a:latin typeface="Cambria Math" panose="02040503050406030204" pitchFamily="18" charset="0"/>
                        </a:rPr>
                        <m:t>⋅</m:t>
                      </m:r>
                      <m:sSubSup>
                        <m:sSubSupPr>
                          <m:ctrlPr>
                            <a:rPr lang="zh-CN" altLang="en-US" sz="1050" b="0" i="1">
                              <a:latin typeface="Cambria Math" panose="02040503050406030204" pitchFamily="18" charset="0"/>
                            </a:rPr>
                          </m:ctrlPr>
                        </m:sSubSupPr>
                        <m:e>
                          <m:r>
                            <a:rPr lang="zh-CN" altLang="en-US" sz="1050" b="0" i="1">
                              <a:latin typeface="Cambria Math" panose="02040503050406030204" pitchFamily="18" charset="0"/>
                            </a:rPr>
                            <m:t>𝑊</m:t>
                          </m:r>
                        </m:e>
                        <m:sub>
                          <m:sSub>
                            <m:sSubPr>
                              <m:ctrlPr>
                                <a:rPr lang="zh-CN" altLang="en-US" sz="1050" b="0" i="1">
                                  <a:latin typeface="Cambria Math" panose="02040503050406030204" pitchFamily="18" charset="0"/>
                                </a:rPr>
                              </m:ctrlPr>
                            </m:sSubPr>
                            <m:e>
                              <m:r>
                                <a:rPr lang="zh-CN" altLang="en-US" sz="1050" b="0" i="1">
                                  <a:latin typeface="Cambria Math" panose="02040503050406030204" pitchFamily="18" charset="0"/>
                                </a:rPr>
                                <m:t>𝑄</m:t>
                              </m:r>
                            </m:e>
                            <m:sub>
                              <m:r>
                                <a:rPr lang="zh-CN" altLang="en-US" sz="1050" b="0" i="1">
                                  <a:latin typeface="Cambria Math" panose="02040503050406030204" pitchFamily="18" charset="0"/>
                                </a:rPr>
                                <m:t>𝑖</m:t>
                              </m:r>
                            </m:sub>
                          </m:sSub>
                        </m:sub>
                        <m:sup>
                          <m:r>
                            <a:rPr lang="zh-CN" altLang="en-US" sz="1050" b="0" i="0">
                              <a:latin typeface="Cambria Math" panose="02040503050406030204" pitchFamily="18" charset="0"/>
                            </a:rPr>
                            <m:t>ℳ</m:t>
                          </m:r>
                        </m:sup>
                      </m:sSubSup>
                      <m:r>
                        <a:rPr lang="zh-CN" altLang="en-US" sz="1050" b="0" i="0">
                          <a:latin typeface="Cambria Math" panose="02040503050406030204" pitchFamily="18" charset="0"/>
                        </a:rPr>
                        <m:t>,</m:t>
                      </m:r>
                    </m:oMath>
                  </m:oMathPara>
                </a14:m>
                <a:endParaRPr lang="en-US" altLang="zh-CN" sz="105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zh-CN" altLang="en-US" sz="1050" b="0" i="1" smtClean="0">
                              <a:solidFill>
                                <a:schemeClr val="tx1"/>
                              </a:solidFill>
                              <a:latin typeface="Cambria Math" panose="02040503050406030204" pitchFamily="18" charset="0"/>
                            </a:rPr>
                          </m:ctrlPr>
                        </m:sSubSupPr>
                        <m:e>
                          <m:r>
                            <a:rPr lang="zh-CN" altLang="en-US" sz="1050" b="0" i="1">
                              <a:solidFill>
                                <a:schemeClr val="tx1"/>
                              </a:solidFill>
                              <a:latin typeface="Cambria Math" panose="02040503050406030204" pitchFamily="18" charset="0"/>
                            </a:rPr>
                            <m:t>𝐾</m:t>
                          </m:r>
                        </m:e>
                        <m:sub>
                          <m:r>
                            <a:rPr lang="zh-CN" altLang="en-US" sz="1050" b="0" i="1">
                              <a:solidFill>
                                <a:schemeClr val="tx1"/>
                              </a:solidFill>
                              <a:latin typeface="Cambria Math" panose="02040503050406030204" pitchFamily="18" charset="0"/>
                            </a:rPr>
                            <m:t>𝑖</m:t>
                          </m:r>
                        </m:sub>
                        <m:sup>
                          <m:r>
                            <a:rPr lang="zh-CN" altLang="en-US" sz="1050" b="0" i="0">
                              <a:solidFill>
                                <a:schemeClr val="tx1"/>
                              </a:solidFill>
                              <a:latin typeface="Cambria Math" panose="02040503050406030204" pitchFamily="18" charset="0"/>
                            </a:rPr>
                            <m:t>ℳ</m:t>
                          </m:r>
                        </m:sup>
                      </m:sSubSup>
                      <m:r>
                        <a:rPr lang="zh-CN" altLang="en-US" sz="1050" b="0" i="0">
                          <a:solidFill>
                            <a:schemeClr val="tx1"/>
                          </a:solidFill>
                          <a:latin typeface="Cambria Math" panose="02040503050406030204" pitchFamily="18" charset="0"/>
                        </a:rPr>
                        <m:t>=</m:t>
                      </m:r>
                      <m:d>
                        <m:dPr>
                          <m:begChr m:val="["/>
                          <m:endChr m:val="]"/>
                          <m:sepChr m:val=","/>
                          <m:ctrlPr>
                            <a:rPr lang="zh-CN" altLang="en-US" sz="1050" b="0" i="1">
                              <a:solidFill>
                                <a:schemeClr val="tx1"/>
                              </a:solidFill>
                              <a:latin typeface="Cambria Math" panose="02040503050406030204" pitchFamily="18" charset="0"/>
                            </a:rPr>
                          </m:ctrlPr>
                        </m:dPr>
                        <m:e>
                          <m:sSubSup>
                            <m:sSubSupPr>
                              <m:ctrlPr>
                                <a:rPr lang="zh-CN" altLang="en-US" sz="1050" b="0" i="1" smtClean="0">
                                  <a:solidFill>
                                    <a:schemeClr val="tx1"/>
                                  </a:solidFill>
                                  <a:latin typeface="Cambria Math" panose="02040503050406030204" pitchFamily="18" charset="0"/>
                                </a:rPr>
                              </m:ctrlPr>
                            </m:sSubSupPr>
                            <m:e>
                              <m:r>
                                <a:rPr lang="zh-CN" altLang="en-US" sz="1050" b="1" i="0">
                                  <a:solidFill>
                                    <a:schemeClr val="tx1"/>
                                  </a:solidFill>
                                  <a:latin typeface="Cambria Math" panose="02040503050406030204" pitchFamily="18" charset="0"/>
                                </a:rPr>
                                <m:t>𝐄</m:t>
                              </m:r>
                            </m:e>
                            <m:sub>
                              <m:r>
                                <a:rPr lang="zh-CN" altLang="en-US" sz="1050" b="0" i="1">
                                  <a:solidFill>
                                    <a:schemeClr val="tx1"/>
                                  </a:solidFill>
                                  <a:latin typeface="Cambria Math" panose="02040503050406030204" pitchFamily="18" charset="0"/>
                                </a:rPr>
                                <m:t>h</m:t>
                              </m:r>
                              <m:r>
                                <a:rPr lang="zh-CN" altLang="en-US" sz="1050" b="0" i="0">
                                  <a:solidFill>
                                    <a:schemeClr val="tx1"/>
                                  </a:solidFill>
                                  <a:latin typeface="Cambria Math" panose="02040503050406030204" pitchFamily="18" charset="0"/>
                                </a:rPr>
                                <m:t>,</m:t>
                              </m:r>
                              <m:r>
                                <a:rPr lang="zh-CN" altLang="en-US" sz="1050" b="0" i="1">
                                  <a:solidFill>
                                    <a:schemeClr val="tx1"/>
                                  </a:solidFill>
                                  <a:latin typeface="Cambria Math" panose="02040503050406030204" pitchFamily="18" charset="0"/>
                                </a:rPr>
                                <m:t>𝑤</m:t>
                              </m:r>
                            </m:sub>
                            <m:sup>
                              <m:r>
                                <a:rPr lang="zh-CN" altLang="en-US" sz="1050" b="0" i="0">
                                  <a:solidFill>
                                    <a:schemeClr val="tx1"/>
                                  </a:solidFill>
                                  <a:latin typeface="Cambria Math" panose="02040503050406030204" pitchFamily="18" charset="0"/>
                                </a:rPr>
                                <m:t>ℳ</m:t>
                              </m:r>
                            </m:sup>
                          </m:sSubSup>
                        </m:e>
                        <m:e>
                          <m:r>
                            <a:rPr lang="zh-CN" altLang="en-US" sz="1050" b="0" i="0">
                              <a:solidFill>
                                <a:schemeClr val="tx1"/>
                              </a:solidFill>
                              <a:latin typeface="Cambria Math" panose="02040503050406030204" pitchFamily="18" charset="0"/>
                            </a:rPr>
                            <m:t>+</m:t>
                          </m:r>
                          <m:sSubSup>
                            <m:sSubSupPr>
                              <m:ctrlPr>
                                <a:rPr lang="zh-CN" altLang="en-US" sz="1050" b="0" i="1">
                                  <a:solidFill>
                                    <a:schemeClr val="tx1"/>
                                  </a:solidFill>
                                  <a:latin typeface="Cambria Math" panose="02040503050406030204" pitchFamily="18" charset="0"/>
                                </a:rPr>
                              </m:ctrlPr>
                            </m:sSubSupPr>
                            <m:e>
                              <m:r>
                                <a:rPr lang="zh-CN" altLang="en-US" sz="1050" b="1" i="0">
                                  <a:solidFill>
                                    <a:schemeClr val="tx1"/>
                                  </a:solidFill>
                                  <a:latin typeface="Cambria Math" panose="02040503050406030204" pitchFamily="18" charset="0"/>
                                </a:rPr>
                                <m:t>𝐍</m:t>
                              </m:r>
                            </m:e>
                            <m:sub>
                              <m:r>
                                <a:rPr lang="zh-CN" altLang="en-US" sz="1050" b="0" i="1">
                                  <a:solidFill>
                                    <a:schemeClr val="tx1"/>
                                  </a:solidFill>
                                  <a:latin typeface="Cambria Math" panose="02040503050406030204" pitchFamily="18" charset="0"/>
                                </a:rPr>
                                <m:t>𝐾</m:t>
                              </m:r>
                            </m:sub>
                            <m:sup>
                              <m:r>
                                <a:rPr lang="zh-CN" altLang="en-US" sz="1050" b="0" i="0">
                                  <a:solidFill>
                                    <a:schemeClr val="tx1"/>
                                  </a:solidFill>
                                  <a:latin typeface="Cambria Math" panose="02040503050406030204" pitchFamily="18" charset="0"/>
                                </a:rPr>
                                <m:t>ℳ</m:t>
                              </m:r>
                            </m:sup>
                          </m:sSubSup>
                          <m:sSubSup>
                            <m:sSubSupPr>
                              <m:ctrlPr>
                                <a:rPr lang="zh-CN" altLang="en-US" sz="1050" b="0" i="1">
                                  <a:solidFill>
                                    <a:schemeClr val="tx1"/>
                                  </a:solidFill>
                                  <a:latin typeface="Cambria Math" panose="02040503050406030204" pitchFamily="18" charset="0"/>
                                </a:rPr>
                              </m:ctrlPr>
                            </m:sSubSupPr>
                            <m:e>
                              <m:r>
                                <a:rPr lang="zh-CN" altLang="en-US" sz="1050" i="1">
                                  <a:solidFill>
                                    <a:schemeClr val="tx1"/>
                                  </a:solidFill>
                                  <a:latin typeface="Cambria Math" panose="02040503050406030204" pitchFamily="18" charset="0"/>
                                </a:rPr>
                                <m:t>，</m:t>
                              </m:r>
                              <m:r>
                                <a:rPr lang="zh-CN" altLang="en-US" sz="1050" b="0" i="0">
                                  <a:solidFill>
                                    <a:schemeClr val="tx1"/>
                                  </a:solidFill>
                                  <a:latin typeface="Cambria Math" panose="02040503050406030204" pitchFamily="18" charset="0"/>
                                </a:rPr>
                                <m:t>𝒰</m:t>
                              </m:r>
                            </m:e>
                            <m:sub>
                              <m:r>
                                <a:rPr lang="zh-CN" altLang="en-US" sz="1050" b="0" i="1">
                                  <a:solidFill>
                                    <a:schemeClr val="tx1"/>
                                  </a:solidFill>
                                  <a:latin typeface="Cambria Math" panose="02040503050406030204" pitchFamily="18" charset="0"/>
                                </a:rPr>
                                <m:t>h</m:t>
                              </m:r>
                              <m:r>
                                <a:rPr lang="zh-CN" altLang="en-US" sz="1050" b="0" i="0">
                                  <a:solidFill>
                                    <a:schemeClr val="tx1"/>
                                  </a:solidFill>
                                  <a:latin typeface="Cambria Math" panose="02040503050406030204" pitchFamily="18" charset="0"/>
                                </a:rPr>
                                <m:t>,</m:t>
                              </m:r>
                              <m:r>
                                <a:rPr lang="zh-CN" altLang="en-US" sz="1050" b="0" i="1">
                                  <a:solidFill>
                                    <a:schemeClr val="tx1"/>
                                  </a:solidFill>
                                  <a:latin typeface="Cambria Math" panose="02040503050406030204" pitchFamily="18" charset="0"/>
                                </a:rPr>
                                <m:t>𝑤</m:t>
                              </m:r>
                            </m:sub>
                            <m:sup>
                              <m:r>
                                <a:rPr lang="zh-CN" altLang="en-US" sz="1050" b="0" i="0">
                                  <a:solidFill>
                                    <a:schemeClr val="tx1"/>
                                  </a:solidFill>
                                  <a:latin typeface="Cambria Math" panose="02040503050406030204" pitchFamily="18" charset="0"/>
                                </a:rPr>
                                <m:t>ℳ</m:t>
                              </m:r>
                            </m:sup>
                          </m:sSubSup>
                          <m:r>
                            <a:rPr lang="zh-CN" altLang="en-US" sz="1050" b="0" i="0">
                              <a:solidFill>
                                <a:schemeClr val="tx1"/>
                              </a:solidFill>
                              <a:latin typeface="Cambria Math" panose="02040503050406030204" pitchFamily="18" charset="0"/>
                            </a:rPr>
                            <m:t>⋅</m:t>
                          </m:r>
                          <m:sSubSup>
                            <m:sSubSupPr>
                              <m:ctrlPr>
                                <a:rPr lang="zh-CN" altLang="en-US" sz="1050" b="0" i="1">
                                  <a:solidFill>
                                    <a:schemeClr val="tx1"/>
                                  </a:solidFill>
                                  <a:latin typeface="Cambria Math" panose="02040503050406030204" pitchFamily="18" charset="0"/>
                                </a:rPr>
                              </m:ctrlPr>
                            </m:sSubSupPr>
                            <m:e>
                              <m:r>
                                <a:rPr lang="zh-CN" altLang="en-US" sz="1050" b="1" i="0">
                                  <a:solidFill>
                                    <a:schemeClr val="tx1"/>
                                  </a:solidFill>
                                  <a:latin typeface="Cambria Math" panose="02040503050406030204" pitchFamily="18" charset="0"/>
                                </a:rPr>
                                <m:t>𝐄</m:t>
                              </m:r>
                            </m:e>
                            <m:sub>
                              <m:r>
                                <a:rPr lang="zh-CN" altLang="en-US" sz="1050" b="0" i="1">
                                  <a:solidFill>
                                    <a:schemeClr val="tx1"/>
                                  </a:solidFill>
                                  <a:latin typeface="Cambria Math" panose="02040503050406030204" pitchFamily="18" charset="0"/>
                                </a:rPr>
                                <m:t>h</m:t>
                              </m:r>
                              <m:r>
                                <a:rPr lang="zh-CN" altLang="en-US" sz="1050" b="0" i="0">
                                  <a:solidFill>
                                    <a:schemeClr val="tx1"/>
                                  </a:solidFill>
                                  <a:latin typeface="Cambria Math" panose="02040503050406030204" pitchFamily="18" charset="0"/>
                                </a:rPr>
                                <m:t>,</m:t>
                              </m:r>
                              <m:r>
                                <a:rPr lang="zh-CN" altLang="en-US" sz="1050" b="0" i="1">
                                  <a:solidFill>
                                    <a:schemeClr val="tx1"/>
                                  </a:solidFill>
                                  <a:latin typeface="Cambria Math" panose="02040503050406030204" pitchFamily="18" charset="0"/>
                                </a:rPr>
                                <m:t>𝑤</m:t>
                              </m:r>
                            </m:sub>
                            <m:sup>
                              <m:r>
                                <a:rPr lang="zh-CN" altLang="en-US" sz="1050" b="0" i="0">
                                  <a:solidFill>
                                    <a:schemeClr val="tx1"/>
                                  </a:solidFill>
                                  <a:latin typeface="Cambria Math" panose="02040503050406030204" pitchFamily="18" charset="0"/>
                                </a:rPr>
                                <m:t>ℳ</m:t>
                              </m:r>
                            </m:sup>
                          </m:sSubSup>
                        </m:e>
                      </m:d>
                      <m:r>
                        <a:rPr lang="zh-CN" altLang="en-US" sz="1050" b="0" i="0">
                          <a:solidFill>
                            <a:schemeClr val="tx1"/>
                          </a:solidFill>
                          <a:latin typeface="Cambria Math" panose="02040503050406030204" pitchFamily="18" charset="0"/>
                        </a:rPr>
                        <m:t>⋅</m:t>
                      </m:r>
                      <m:sSubSup>
                        <m:sSubSupPr>
                          <m:ctrlPr>
                            <a:rPr lang="zh-CN" altLang="en-US" sz="1050" b="0" i="1">
                              <a:solidFill>
                                <a:schemeClr val="tx1"/>
                              </a:solidFill>
                              <a:latin typeface="Cambria Math" panose="02040503050406030204" pitchFamily="18" charset="0"/>
                            </a:rPr>
                          </m:ctrlPr>
                        </m:sSubSupPr>
                        <m:e>
                          <m:r>
                            <a:rPr lang="zh-CN" altLang="en-US" sz="1050" b="0" i="1">
                              <a:solidFill>
                                <a:schemeClr val="tx1"/>
                              </a:solidFill>
                              <a:latin typeface="Cambria Math" panose="02040503050406030204" pitchFamily="18" charset="0"/>
                            </a:rPr>
                            <m:t>𝑊</m:t>
                          </m:r>
                        </m:e>
                        <m:sub>
                          <m:sSub>
                            <m:sSubPr>
                              <m:ctrlPr>
                                <a:rPr lang="zh-CN" altLang="en-US" sz="1050" b="0" i="1">
                                  <a:solidFill>
                                    <a:schemeClr val="tx1"/>
                                  </a:solidFill>
                                  <a:latin typeface="Cambria Math" panose="02040503050406030204" pitchFamily="18" charset="0"/>
                                </a:rPr>
                              </m:ctrlPr>
                            </m:sSubPr>
                            <m:e>
                              <m:r>
                                <a:rPr lang="zh-CN" altLang="en-US" sz="1050" b="0" i="1">
                                  <a:solidFill>
                                    <a:schemeClr val="tx1"/>
                                  </a:solidFill>
                                  <a:latin typeface="Cambria Math" panose="02040503050406030204" pitchFamily="18" charset="0"/>
                                </a:rPr>
                                <m:t>𝐾</m:t>
                              </m:r>
                            </m:e>
                            <m:sub>
                              <m:r>
                                <a:rPr lang="zh-CN" altLang="en-US" sz="1050" b="0" i="1">
                                  <a:solidFill>
                                    <a:schemeClr val="tx1"/>
                                  </a:solidFill>
                                  <a:latin typeface="Cambria Math" panose="02040503050406030204" pitchFamily="18" charset="0"/>
                                </a:rPr>
                                <m:t>𝑖</m:t>
                              </m:r>
                            </m:sub>
                          </m:sSub>
                        </m:sub>
                        <m:sup>
                          <m:r>
                            <a:rPr lang="zh-CN" altLang="en-US" sz="1050" b="0" i="0">
                              <a:solidFill>
                                <a:schemeClr val="tx1"/>
                              </a:solidFill>
                              <a:latin typeface="Cambria Math" panose="02040503050406030204" pitchFamily="18" charset="0"/>
                            </a:rPr>
                            <m:t>ℳ</m:t>
                          </m:r>
                        </m:sup>
                      </m:sSubSup>
                      <m:r>
                        <a:rPr lang="zh-CN" altLang="en-US" sz="1050" b="0" i="0">
                          <a:latin typeface="Cambria Math" panose="02040503050406030204" pitchFamily="18" charset="0"/>
                        </a:rPr>
                        <m:t>,</m:t>
                      </m:r>
                    </m:oMath>
                  </m:oMathPara>
                </a14:m>
                <a:endParaRPr lang="zh-CN" altLang="en-US" sz="1050" dirty="0"/>
              </a:p>
            </p:txBody>
          </p:sp>
        </mc:Choice>
        <mc:Fallback>
          <p:sp>
            <p:nvSpPr>
              <p:cNvPr id="33" name="文本框 32">
                <a:extLst>
                  <a:ext uri="{FF2B5EF4-FFF2-40B4-BE49-F238E27FC236}">
                    <a16:creationId xmlns:a16="http://schemas.microsoft.com/office/drawing/2014/main" id="{1C2C12AE-AD1A-8B60-9D32-B4C6777DA742}"/>
                  </a:ext>
                </a:extLst>
              </p:cNvPr>
              <p:cNvSpPr txBox="1">
                <a:spLocks noRot="1" noChangeAspect="1" noMove="1" noResize="1" noEditPoints="1" noAdjustHandles="1" noChangeArrowheads="1" noChangeShapeType="1" noTextEdit="1"/>
              </p:cNvSpPr>
              <p:nvPr/>
            </p:nvSpPr>
            <p:spPr>
              <a:xfrm>
                <a:off x="6566408" y="4129196"/>
                <a:ext cx="2880000" cy="479940"/>
              </a:xfrm>
              <a:prstGeom prst="rect">
                <a:avLst/>
              </a:prstGeom>
              <a:blipFill>
                <a:blip r:embed="rId12"/>
                <a:stretch>
                  <a:fillRect/>
                </a:stretch>
              </a:blipFill>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12A775D7-AC88-BE8D-082B-CD3985DFE057}"/>
              </a:ext>
            </a:extLst>
          </p:cNvPr>
          <p:cNvSpPr txBox="1"/>
          <p:nvPr/>
        </p:nvSpPr>
        <p:spPr>
          <a:xfrm>
            <a:off x="4904455" y="3722831"/>
            <a:ext cx="1661953" cy="707886"/>
          </a:xfrm>
          <a:prstGeom prst="rect">
            <a:avLst/>
          </a:prstGeom>
          <a:noFill/>
        </p:spPr>
        <p:txBody>
          <a:bodyPr wrap="square" rtlCol="0">
            <a:spAutoFit/>
          </a:bodyPr>
          <a:lstStyle/>
          <a:p>
            <a:r>
              <a:rPr lang="en-US" altLang="zh-CN" sz="1000" dirty="0"/>
              <a:t>3</a:t>
            </a:r>
            <a:r>
              <a:rPr lang="zh-CN" altLang="en-US" sz="1000" dirty="0"/>
              <a:t>、多头注意力引入不确定性进行特征计算，优化原始的</a:t>
            </a:r>
            <a:r>
              <a:rPr lang="en-US" altLang="zh-CN" sz="1000" dirty="0"/>
              <a:t>RGB</a:t>
            </a:r>
            <a:r>
              <a:rPr lang="zh-CN" altLang="en-US" sz="1000" dirty="0"/>
              <a:t>和</a:t>
            </a:r>
            <a:r>
              <a:rPr lang="en-US" altLang="zh-CN" sz="1000" dirty="0"/>
              <a:t>event</a:t>
            </a:r>
            <a:r>
              <a:rPr lang="zh-CN" altLang="en-US" sz="1000" dirty="0"/>
              <a:t>特征空间的特征；</a:t>
            </a:r>
          </a:p>
        </p:txBody>
      </p:sp>
      <mc:AlternateContent xmlns:mc="http://schemas.openxmlformats.org/markup-compatibility/2006">
        <mc:Choice xmlns:a14="http://schemas.microsoft.com/office/drawing/2010/main" Requires="a14">
          <p:sp>
            <p:nvSpPr>
              <p:cNvPr id="49" name="文本框 48">
                <a:extLst>
                  <a:ext uri="{FF2B5EF4-FFF2-40B4-BE49-F238E27FC236}">
                    <a16:creationId xmlns:a16="http://schemas.microsoft.com/office/drawing/2014/main" id="{5DE6B8E8-9D98-8730-08B5-713F039F8073}"/>
                  </a:ext>
                </a:extLst>
              </p:cNvPr>
              <p:cNvSpPr txBox="1">
                <a:spLocks/>
              </p:cNvSpPr>
              <p:nvPr/>
            </p:nvSpPr>
            <p:spPr>
              <a:xfrm>
                <a:off x="6488471" y="4559720"/>
                <a:ext cx="2880000"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1050" i="1" smtClean="0">
                              <a:latin typeface="Cambria Math" panose="02040503050406030204" pitchFamily="18" charset="0"/>
                            </a:rPr>
                          </m:ctrlPr>
                        </m:sSubSupPr>
                        <m:e>
                          <m:r>
                            <a:rPr lang="zh-CN" altLang="en-US" sz="1050" i="1">
                              <a:latin typeface="Cambria Math" panose="02040503050406030204" pitchFamily="18" charset="0"/>
                            </a:rPr>
                            <m:t>𝑉</m:t>
                          </m:r>
                        </m:e>
                        <m:sub>
                          <m:r>
                            <a:rPr lang="zh-CN" altLang="en-US" sz="1050" i="1">
                              <a:latin typeface="Cambria Math" panose="02040503050406030204" pitchFamily="18" charset="0"/>
                            </a:rPr>
                            <m:t>𝑖</m:t>
                          </m:r>
                        </m:sub>
                        <m:sup>
                          <m:r>
                            <a:rPr lang="zh-CN" altLang="en-US" sz="1050" i="0">
                              <a:latin typeface="Cambria Math" panose="02040503050406030204" pitchFamily="18" charset="0"/>
                            </a:rPr>
                            <m:t>ℳ</m:t>
                          </m:r>
                        </m:sup>
                      </m:sSubSup>
                      <m:r>
                        <a:rPr lang="zh-CN" altLang="en-US" sz="1050" i="0">
                          <a:latin typeface="Cambria Math" panose="02040503050406030204" pitchFamily="18" charset="0"/>
                        </a:rPr>
                        <m:t>=</m:t>
                      </m:r>
                      <m:d>
                        <m:dPr>
                          <m:begChr m:val="["/>
                          <m:endChr m:val="]"/>
                          <m:sepChr m:val=","/>
                          <m:ctrlPr>
                            <a:rPr lang="zh-CN" altLang="en-US" sz="1050" i="1">
                              <a:latin typeface="Cambria Math" panose="02040503050406030204" pitchFamily="18" charset="0"/>
                            </a:rPr>
                          </m:ctrlPr>
                        </m:dPr>
                        <m:e>
                          <m:sSubSup>
                            <m:sSubSupPr>
                              <m:ctrlPr>
                                <a:rPr lang="zh-CN" altLang="en-US" sz="1050" i="1">
                                  <a:latin typeface="Cambria Math" panose="02040503050406030204" pitchFamily="18" charset="0"/>
                                </a:rPr>
                              </m:ctrlPr>
                            </m:sSubSupPr>
                            <m:e>
                              <m:r>
                                <a:rPr lang="zh-CN" altLang="en-US" sz="1050" b="1" i="0">
                                  <a:latin typeface="Cambria Math" panose="02040503050406030204" pitchFamily="18" charset="0"/>
                                </a:rPr>
                                <m:t>𝐄</m:t>
                              </m:r>
                            </m:e>
                            <m:sub>
                              <m:r>
                                <a:rPr lang="zh-CN" altLang="en-US" sz="1050" b="0" i="1">
                                  <a:latin typeface="Cambria Math" panose="02040503050406030204" pitchFamily="18" charset="0"/>
                                </a:rPr>
                                <m:t>h</m:t>
                              </m:r>
                              <m:r>
                                <a:rPr lang="zh-CN" altLang="en-US" sz="1050" b="0" i="0">
                                  <a:latin typeface="Cambria Math" panose="02040503050406030204" pitchFamily="18" charset="0"/>
                                </a:rPr>
                                <m:t>,</m:t>
                              </m:r>
                              <m:r>
                                <a:rPr lang="zh-CN" altLang="en-US" sz="1050" b="0" i="1">
                                  <a:latin typeface="Cambria Math" panose="02040503050406030204" pitchFamily="18" charset="0"/>
                                </a:rPr>
                                <m:t>𝑤</m:t>
                              </m:r>
                            </m:sub>
                            <m:sup>
                              <m:r>
                                <a:rPr lang="zh-CN" altLang="en-US" sz="1050" b="0" i="0">
                                  <a:latin typeface="Cambria Math" panose="02040503050406030204" pitchFamily="18" charset="0"/>
                                </a:rPr>
                                <m:t>ℳ</m:t>
                              </m:r>
                            </m:sup>
                          </m:sSubSup>
                        </m:e>
                        <m:e>
                          <m:r>
                            <a:rPr lang="zh-CN" altLang="en-US" sz="1050" b="0" i="0">
                              <a:latin typeface="Cambria Math" panose="02040503050406030204" pitchFamily="18" charset="0"/>
                            </a:rPr>
                            <m:t>+</m:t>
                          </m:r>
                          <m:sSubSup>
                            <m:sSubSupPr>
                              <m:ctrlPr>
                                <a:rPr lang="zh-CN" altLang="en-US" sz="1050" b="0" i="1">
                                  <a:latin typeface="Cambria Math" panose="02040503050406030204" pitchFamily="18" charset="0"/>
                                </a:rPr>
                              </m:ctrlPr>
                            </m:sSubSupPr>
                            <m:e>
                              <m:r>
                                <a:rPr lang="zh-CN" altLang="en-US" sz="1050" b="1" i="0">
                                  <a:latin typeface="Cambria Math" panose="02040503050406030204" pitchFamily="18" charset="0"/>
                                </a:rPr>
                                <m:t>𝐍</m:t>
                              </m:r>
                            </m:e>
                            <m:sub>
                              <m:r>
                                <a:rPr lang="zh-CN" altLang="en-US" sz="1050" b="0" i="1">
                                  <a:latin typeface="Cambria Math" panose="02040503050406030204" pitchFamily="18" charset="0"/>
                                </a:rPr>
                                <m:t>𝑉</m:t>
                              </m:r>
                            </m:sub>
                            <m:sup>
                              <m:r>
                                <a:rPr lang="zh-CN" altLang="en-US" sz="1050" b="0" i="0">
                                  <a:latin typeface="Cambria Math" panose="02040503050406030204" pitchFamily="18" charset="0"/>
                                </a:rPr>
                                <m:t>ℳ</m:t>
                              </m:r>
                              <m:r>
                                <a:rPr lang="zh-CN" altLang="en-US" sz="1050" i="1">
                                  <a:latin typeface="Cambria Math" panose="02040503050406030204" pitchFamily="18" charset="0"/>
                                </a:rPr>
                                <m:t>，</m:t>
                              </m:r>
                            </m:sup>
                          </m:sSubSup>
                          <m:sSubSup>
                            <m:sSubSupPr>
                              <m:ctrlPr>
                                <a:rPr lang="zh-CN" altLang="en-US" sz="1050" b="0" i="1">
                                  <a:latin typeface="Cambria Math" panose="02040503050406030204" pitchFamily="18" charset="0"/>
                                </a:rPr>
                              </m:ctrlPr>
                            </m:sSubSupPr>
                            <m:e>
                              <m:r>
                                <a:rPr lang="zh-CN" altLang="en-US" sz="1050" b="1" i="0">
                                  <a:latin typeface="Cambria Math" panose="02040503050406030204" pitchFamily="18" charset="0"/>
                                </a:rPr>
                                <m:t>𝐄</m:t>
                              </m:r>
                            </m:e>
                            <m:sub>
                              <m:r>
                                <a:rPr lang="zh-CN" altLang="en-US" sz="1050" b="0" i="1">
                                  <a:latin typeface="Cambria Math" panose="02040503050406030204" pitchFamily="18" charset="0"/>
                                </a:rPr>
                                <m:t>h</m:t>
                              </m:r>
                              <m:r>
                                <a:rPr lang="zh-CN" altLang="en-US" sz="1050" b="0" i="0">
                                  <a:latin typeface="Cambria Math" panose="02040503050406030204" pitchFamily="18" charset="0"/>
                                </a:rPr>
                                <m:t>,</m:t>
                              </m:r>
                              <m:r>
                                <a:rPr lang="zh-CN" altLang="en-US" sz="1050" b="0" i="1">
                                  <a:latin typeface="Cambria Math" panose="02040503050406030204" pitchFamily="18" charset="0"/>
                                </a:rPr>
                                <m:t>𝑤</m:t>
                              </m:r>
                            </m:sub>
                            <m:sup>
                              <m:acc>
                                <m:accPr>
                                  <m:chr m:val="̅"/>
                                  <m:ctrlPr>
                                    <a:rPr lang="zh-CN" altLang="en-US" sz="1050" b="0" i="1">
                                      <a:latin typeface="Cambria Math" panose="02040503050406030204" pitchFamily="18" charset="0"/>
                                    </a:rPr>
                                  </m:ctrlPr>
                                </m:accPr>
                                <m:e>
                                  <m:r>
                                    <a:rPr lang="zh-CN" altLang="en-US" sz="1050" b="0" i="0">
                                      <a:latin typeface="Cambria Math" panose="02040503050406030204" pitchFamily="18" charset="0"/>
                                    </a:rPr>
                                    <m:t>ℳ</m:t>
                                  </m:r>
                                </m:e>
                              </m:acc>
                            </m:sup>
                          </m:sSubSup>
                        </m:e>
                      </m:d>
                      <m:r>
                        <a:rPr lang="zh-CN" altLang="en-US" sz="1050" b="0" i="0">
                          <a:latin typeface="Cambria Math" panose="02040503050406030204" pitchFamily="18" charset="0"/>
                        </a:rPr>
                        <m:t>⋅</m:t>
                      </m:r>
                      <m:sSubSup>
                        <m:sSubSupPr>
                          <m:ctrlPr>
                            <a:rPr lang="zh-CN" altLang="en-US" sz="1050" b="0" i="1">
                              <a:latin typeface="Cambria Math" panose="02040503050406030204" pitchFamily="18" charset="0"/>
                            </a:rPr>
                          </m:ctrlPr>
                        </m:sSubSupPr>
                        <m:e>
                          <m:r>
                            <a:rPr lang="zh-CN" altLang="en-US" sz="1050" b="0" i="1">
                              <a:latin typeface="Cambria Math" panose="02040503050406030204" pitchFamily="18" charset="0"/>
                            </a:rPr>
                            <m:t>𝑊</m:t>
                          </m:r>
                        </m:e>
                        <m:sub>
                          <m:sSub>
                            <m:sSubPr>
                              <m:ctrlPr>
                                <a:rPr lang="zh-CN" altLang="en-US" sz="1050" b="0" i="1">
                                  <a:latin typeface="Cambria Math" panose="02040503050406030204" pitchFamily="18" charset="0"/>
                                </a:rPr>
                              </m:ctrlPr>
                            </m:sSubPr>
                            <m:e>
                              <m:r>
                                <a:rPr lang="zh-CN" altLang="en-US" sz="1050" b="0" i="1">
                                  <a:latin typeface="Cambria Math" panose="02040503050406030204" pitchFamily="18" charset="0"/>
                                </a:rPr>
                                <m:t>𝑉</m:t>
                              </m:r>
                            </m:e>
                            <m:sub>
                              <m:r>
                                <a:rPr lang="zh-CN" altLang="en-US" sz="1050" b="0" i="1">
                                  <a:latin typeface="Cambria Math" panose="02040503050406030204" pitchFamily="18" charset="0"/>
                                </a:rPr>
                                <m:t>𝑖</m:t>
                              </m:r>
                            </m:sub>
                          </m:sSub>
                        </m:sub>
                        <m:sup>
                          <m:r>
                            <a:rPr lang="zh-CN" altLang="en-US" sz="1050" b="0" i="0">
                              <a:latin typeface="Cambria Math" panose="02040503050406030204" pitchFamily="18" charset="0"/>
                            </a:rPr>
                            <m:t>ℳ</m:t>
                          </m:r>
                        </m:sup>
                      </m:sSubSup>
                      <m:r>
                        <a:rPr lang="zh-CN" altLang="en-US" sz="1050" b="0" i="0">
                          <a:latin typeface="Cambria Math" panose="02040503050406030204" pitchFamily="18" charset="0"/>
                        </a:rPr>
                        <m:t>,</m:t>
                      </m:r>
                    </m:oMath>
                  </m:oMathPara>
                </a14:m>
                <a:endParaRPr lang="en-US" altLang="zh-CN" sz="105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zh-CN" altLang="en-US" sz="1050" b="0" i="0">
                          <a:latin typeface="Cambria Math" panose="02040503050406030204" pitchFamily="18" charset="0"/>
                        </a:rPr>
                        <m:t>⟨</m:t>
                      </m:r>
                      <m:r>
                        <a:rPr lang="zh-CN" altLang="en-US" sz="1050" b="0" i="0">
                          <a:latin typeface="Cambria Math" panose="02040503050406030204" pitchFamily="18" charset="0"/>
                        </a:rPr>
                        <m:t>ℳ</m:t>
                      </m:r>
                      <m:r>
                        <a:rPr lang="zh-CN" altLang="en-US" sz="1050" b="0" i="0">
                          <a:latin typeface="Cambria Math" panose="02040503050406030204" pitchFamily="18" charset="0"/>
                        </a:rPr>
                        <m:t>,</m:t>
                      </m:r>
                      <m:acc>
                        <m:accPr>
                          <m:chr m:val="̅"/>
                          <m:ctrlPr>
                            <a:rPr lang="zh-CN" altLang="en-US" sz="1050" b="0" i="1">
                              <a:latin typeface="Cambria Math" panose="02040503050406030204" pitchFamily="18" charset="0"/>
                            </a:rPr>
                          </m:ctrlPr>
                        </m:accPr>
                        <m:e>
                          <m:r>
                            <a:rPr lang="zh-CN" altLang="en-US" sz="1050" b="0" i="0">
                              <a:latin typeface="Cambria Math" panose="02040503050406030204" pitchFamily="18" charset="0"/>
                            </a:rPr>
                            <m:t>ℳ</m:t>
                          </m:r>
                        </m:e>
                      </m:acc>
                      <m:r>
                        <a:rPr lang="zh-CN" altLang="en-US" sz="1050" b="0" i="0">
                          <a:latin typeface="Cambria Math" panose="02040503050406030204" pitchFamily="18" charset="0"/>
                        </a:rPr>
                        <m:t>⟩∈{⟨</m:t>
                      </m:r>
                      <m:r>
                        <a:rPr lang="zh-CN" altLang="en-US" sz="1050" b="0" i="0">
                          <a:latin typeface="Cambria Math" panose="02040503050406030204" pitchFamily="18" charset="0"/>
                        </a:rPr>
                        <m:t>ℐ</m:t>
                      </m:r>
                      <m:r>
                        <a:rPr lang="zh-CN" altLang="en-US" sz="1050" b="0" i="0">
                          <a:latin typeface="Cambria Math" panose="02040503050406030204" pitchFamily="18" charset="0"/>
                        </a:rPr>
                        <m:t>,</m:t>
                      </m:r>
                      <m:r>
                        <a:rPr lang="zh-CN" altLang="en-US" sz="1050" b="0" i="0">
                          <a:latin typeface="Cambria Math" panose="02040503050406030204" pitchFamily="18" charset="0"/>
                        </a:rPr>
                        <m:t>ℰ</m:t>
                      </m:r>
                      <m:r>
                        <a:rPr lang="zh-CN" altLang="en-US" sz="1050" b="0" i="0">
                          <a:latin typeface="Cambria Math" panose="02040503050406030204" pitchFamily="18" charset="0"/>
                        </a:rPr>
                        <m:t>⟩,⟨</m:t>
                      </m:r>
                      <m:r>
                        <a:rPr lang="zh-CN" altLang="en-US" sz="1050" b="0" i="0">
                          <a:latin typeface="Cambria Math" panose="02040503050406030204" pitchFamily="18" charset="0"/>
                        </a:rPr>
                        <m:t>ℰ</m:t>
                      </m:r>
                      <m:r>
                        <a:rPr lang="zh-CN" altLang="en-US" sz="1050" b="0" i="0">
                          <a:latin typeface="Cambria Math" panose="02040503050406030204" pitchFamily="18" charset="0"/>
                        </a:rPr>
                        <m:t>,</m:t>
                      </m:r>
                      <m:r>
                        <a:rPr lang="zh-CN" altLang="en-US" sz="1050" b="0" i="0">
                          <a:latin typeface="Cambria Math" panose="02040503050406030204" pitchFamily="18" charset="0"/>
                        </a:rPr>
                        <m:t>ℐ</m:t>
                      </m:r>
                      <m:r>
                        <a:rPr lang="zh-CN" altLang="en-US" sz="1050" b="0" i="0">
                          <a:latin typeface="Cambria Math" panose="02040503050406030204" pitchFamily="18" charset="0"/>
                        </a:rPr>
                        <m:t>⟩}.</m:t>
                      </m:r>
                    </m:oMath>
                  </m:oMathPara>
                </a14:m>
                <a:endParaRPr lang="zh-CN" altLang="en-US" sz="1050" dirty="0"/>
              </a:p>
            </p:txBody>
          </p:sp>
        </mc:Choice>
        <mc:Fallback>
          <p:sp>
            <p:nvSpPr>
              <p:cNvPr id="49" name="文本框 48">
                <a:extLst>
                  <a:ext uri="{FF2B5EF4-FFF2-40B4-BE49-F238E27FC236}">
                    <a16:creationId xmlns:a16="http://schemas.microsoft.com/office/drawing/2014/main" id="{5DE6B8E8-9D98-8730-08B5-713F039F8073}"/>
                  </a:ext>
                </a:extLst>
              </p:cNvPr>
              <p:cNvSpPr txBox="1">
                <a:spLocks noRot="1" noChangeAspect="1" noMove="1" noResize="1" noEditPoints="1" noAdjustHandles="1" noChangeArrowheads="1" noChangeShapeType="1" noTextEdit="1"/>
              </p:cNvSpPr>
              <p:nvPr/>
            </p:nvSpPr>
            <p:spPr>
              <a:xfrm>
                <a:off x="6488471" y="4559720"/>
                <a:ext cx="2880000" cy="494559"/>
              </a:xfrm>
              <a:prstGeom prst="rect">
                <a:avLst/>
              </a:prstGeom>
              <a:blipFill>
                <a:blip r:embed="rId13"/>
                <a:stretch>
                  <a:fillRect b="-2469"/>
                </a:stretch>
              </a:blipFill>
            </p:spPr>
            <p:txBody>
              <a:bodyPr/>
              <a:lstStyle/>
              <a:p>
                <a:r>
                  <a:rPr lang="zh-CN" altLang="en-US">
                    <a:noFill/>
                  </a:rPr>
                  <a:t> </a:t>
                </a:r>
              </a:p>
            </p:txBody>
          </p:sp>
        </mc:Fallback>
      </mc:AlternateContent>
      <p:pic>
        <p:nvPicPr>
          <p:cNvPr id="17" name="图片 16" descr="卡通人物&#10;&#10;AI 生成的内容可能不正确。">
            <a:extLst>
              <a:ext uri="{FF2B5EF4-FFF2-40B4-BE49-F238E27FC236}">
                <a16:creationId xmlns:a16="http://schemas.microsoft.com/office/drawing/2014/main" id="{18D80123-03A5-2F5F-E186-8709997B6309}"/>
              </a:ext>
            </a:extLst>
          </p:cNvPr>
          <p:cNvPicPr>
            <a:picLocks noChangeAspect="1"/>
          </p:cNvPicPr>
          <p:nvPr/>
        </p:nvPicPr>
        <p:blipFill>
          <a:blip r:embed="rId14"/>
          <a:stretch>
            <a:fillRect/>
          </a:stretch>
        </p:blipFill>
        <p:spPr>
          <a:xfrm>
            <a:off x="3135015" y="4031227"/>
            <a:ext cx="1449073" cy="183427"/>
          </a:xfrm>
          <a:prstGeom prst="rect">
            <a:avLst/>
          </a:prstGeom>
        </p:spPr>
      </p:pic>
    </p:spTree>
    <p:extLst>
      <p:ext uri="{BB962C8B-B14F-4D97-AF65-F5344CB8AC3E}">
        <p14:creationId xmlns:p14="http://schemas.microsoft.com/office/powerpoint/2010/main" val="1928948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0EF34-71C6-B808-8388-557D71BFBCE5}"/>
            </a:ext>
          </a:extLst>
        </p:cNvPr>
        <p:cNvGrpSpPr/>
        <p:nvPr/>
      </p:nvGrpSpPr>
      <p:grpSpPr>
        <a:xfrm>
          <a:off x="0" y="0"/>
          <a:ext cx="0" cy="0"/>
          <a:chOff x="0" y="0"/>
          <a:chExt cx="0" cy="0"/>
        </a:xfrm>
      </p:grpSpPr>
      <p:grpSp>
        <p:nvGrpSpPr>
          <p:cNvPr id="10" name="组合 9">
            <a:extLst>
              <a:ext uri="{FF2B5EF4-FFF2-40B4-BE49-F238E27FC236}">
                <a16:creationId xmlns:a16="http://schemas.microsoft.com/office/drawing/2014/main" id="{98D8C1F4-A57B-22CD-CF71-818BC4BA90E8}"/>
              </a:ext>
            </a:extLst>
          </p:cNvPr>
          <p:cNvGrpSpPr/>
          <p:nvPr/>
        </p:nvGrpSpPr>
        <p:grpSpPr>
          <a:xfrm>
            <a:off x="-47903" y="0"/>
            <a:ext cx="2016224" cy="612528"/>
            <a:chOff x="-47903" y="0"/>
            <a:chExt cx="2016224" cy="612528"/>
          </a:xfrm>
        </p:grpSpPr>
        <p:grpSp>
          <p:nvGrpSpPr>
            <p:cNvPr id="8" name="组合 7">
              <a:extLst>
                <a:ext uri="{FF2B5EF4-FFF2-40B4-BE49-F238E27FC236}">
                  <a16:creationId xmlns:a16="http://schemas.microsoft.com/office/drawing/2014/main" id="{1C1702DA-C111-6B7C-E332-984934BF4A08}"/>
                </a:ext>
              </a:extLst>
            </p:cNvPr>
            <p:cNvGrpSpPr/>
            <p:nvPr/>
          </p:nvGrpSpPr>
          <p:grpSpPr>
            <a:xfrm rot="16200000" flipV="1">
              <a:off x="629840" y="-629840"/>
              <a:ext cx="612528" cy="1872208"/>
              <a:chOff x="604102" y="1347614"/>
              <a:chExt cx="1075775" cy="2149930"/>
            </a:xfrm>
          </p:grpSpPr>
          <p:grpSp>
            <p:nvGrpSpPr>
              <p:cNvPr id="2" name="组合 1">
                <a:extLst>
                  <a:ext uri="{FF2B5EF4-FFF2-40B4-BE49-F238E27FC236}">
                    <a16:creationId xmlns:a16="http://schemas.microsoft.com/office/drawing/2014/main" id="{5CDF1D36-54CD-54D1-5914-34A941BED074}"/>
                  </a:ext>
                </a:extLst>
              </p:cNvPr>
              <p:cNvGrpSpPr/>
              <p:nvPr/>
            </p:nvGrpSpPr>
            <p:grpSpPr>
              <a:xfrm>
                <a:off x="755576" y="1347614"/>
                <a:ext cx="806989" cy="2149930"/>
                <a:chOff x="1477543" y="637844"/>
                <a:chExt cx="6486890" cy="3157021"/>
              </a:xfrm>
            </p:grpSpPr>
            <p:sp>
              <p:nvSpPr>
                <p:cNvPr id="3" name="矩形 2">
                  <a:extLst>
                    <a:ext uri="{FF2B5EF4-FFF2-40B4-BE49-F238E27FC236}">
                      <a16:creationId xmlns:a16="http://schemas.microsoft.com/office/drawing/2014/main" id="{02F85E10-A7F4-AC6A-E4C4-5465BEDC3FB1}"/>
                    </a:ext>
                  </a:extLst>
                </p:cNvPr>
                <p:cNvSpPr/>
                <p:nvPr/>
              </p:nvSpPr>
              <p:spPr>
                <a:xfrm>
                  <a:off x="1835696" y="915566"/>
                  <a:ext cx="5472608" cy="2520280"/>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4" name="矩形 3">
                  <a:extLst>
                    <a:ext uri="{FF2B5EF4-FFF2-40B4-BE49-F238E27FC236}">
                      <a16:creationId xmlns:a16="http://schemas.microsoft.com/office/drawing/2014/main" id="{05077221-1DC6-2B3A-5EEB-2BC67538F365}"/>
                    </a:ext>
                  </a:extLst>
                </p:cNvPr>
                <p:cNvSpPr/>
                <p:nvPr/>
              </p:nvSpPr>
              <p:spPr>
                <a:xfrm>
                  <a:off x="6868198" y="637844"/>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 name="矩形 4">
                  <a:extLst>
                    <a:ext uri="{FF2B5EF4-FFF2-40B4-BE49-F238E27FC236}">
                      <a16:creationId xmlns:a16="http://schemas.microsoft.com/office/drawing/2014/main" id="{18844B25-4342-F342-2874-E4ED22B3A5A2}"/>
                    </a:ext>
                  </a:extLst>
                </p:cNvPr>
                <p:cNvSpPr/>
                <p:nvPr/>
              </p:nvSpPr>
              <p:spPr>
                <a:xfrm>
                  <a:off x="1477543" y="2571750"/>
                  <a:ext cx="1096235" cy="122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cxnSp>
            <p:nvCxnSpPr>
              <p:cNvPr id="6" name="直接连接符 5">
                <a:extLst>
                  <a:ext uri="{FF2B5EF4-FFF2-40B4-BE49-F238E27FC236}">
                    <a16:creationId xmlns:a16="http://schemas.microsoft.com/office/drawing/2014/main" id="{24EC5402-FD7E-861D-288D-EE2453D3391F}"/>
                  </a:ext>
                </a:extLst>
              </p:cNvPr>
              <p:cNvCxnSpPr/>
              <p:nvPr/>
            </p:nvCxnSpPr>
            <p:spPr>
              <a:xfrm flipH="1">
                <a:off x="1387200" y="1623395"/>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A01CD1F-0B71-97C2-94E5-8DBBA6594890}"/>
                  </a:ext>
                </a:extLst>
              </p:cNvPr>
              <p:cNvCxnSpPr/>
              <p:nvPr/>
            </p:nvCxnSpPr>
            <p:spPr>
              <a:xfrm flipH="1">
                <a:off x="604102" y="2929074"/>
                <a:ext cx="292677" cy="292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9FFFE06A-4A16-9B09-738F-0BF9D94FE8D2}"/>
                </a:ext>
              </a:extLst>
            </p:cNvPr>
            <p:cNvSpPr txBox="1"/>
            <p:nvPr/>
          </p:nvSpPr>
          <p:spPr>
            <a:xfrm>
              <a:off x="-47903" y="102535"/>
              <a:ext cx="2016224" cy="398780"/>
            </a:xfrm>
            <a:prstGeom prst="rect">
              <a:avLst/>
            </a:prstGeom>
            <a:noFill/>
          </p:spPr>
          <p:txBody>
            <a:bodyPr wrap="square" rtlCol="0">
              <a:spAutoFit/>
            </a:bodyPr>
            <a:lstStyle/>
            <a:p>
              <a:pPr algn="ctr"/>
              <a:r>
                <a:rPr lang="en-US" altLang="zh-CN" sz="2000" dirty="0">
                  <a:latin typeface="Times New Roman" panose="02020603050405020304" charset="0"/>
                  <a:cs typeface="Times New Roman" panose="02020603050405020304" charset="0"/>
                  <a:sym typeface="+mn-lt"/>
                </a:rPr>
                <a:t>Experiments</a:t>
              </a:r>
            </a:p>
          </p:txBody>
        </p:sp>
      </p:grpSp>
      <p:pic>
        <p:nvPicPr>
          <p:cNvPr id="40" name="图片 39">
            <a:extLst>
              <a:ext uri="{FF2B5EF4-FFF2-40B4-BE49-F238E27FC236}">
                <a16:creationId xmlns:a16="http://schemas.microsoft.com/office/drawing/2014/main" id="{A0239385-342A-64C9-F151-774541AAB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11" name="图片 10">
            <a:extLst>
              <a:ext uri="{FF2B5EF4-FFF2-40B4-BE49-F238E27FC236}">
                <a16:creationId xmlns:a16="http://schemas.microsoft.com/office/drawing/2014/main" id="{5BD5049A-81DC-44E0-20E8-4B81F5CE7384}"/>
              </a:ext>
            </a:extLst>
          </p:cNvPr>
          <p:cNvPicPr>
            <a:picLocks noChangeAspect="1"/>
          </p:cNvPicPr>
          <p:nvPr/>
        </p:nvPicPr>
        <p:blipFill>
          <a:blip r:embed="rId4"/>
          <a:stretch>
            <a:fillRect/>
          </a:stretch>
        </p:blipFill>
        <p:spPr>
          <a:xfrm>
            <a:off x="395536" y="635201"/>
            <a:ext cx="6049417" cy="4404324"/>
          </a:xfrm>
          <a:prstGeom prst="rect">
            <a:avLst/>
          </a:prstGeom>
        </p:spPr>
      </p:pic>
      <p:pic>
        <p:nvPicPr>
          <p:cNvPr id="12" name="图片 11">
            <a:extLst>
              <a:ext uri="{FF2B5EF4-FFF2-40B4-BE49-F238E27FC236}">
                <a16:creationId xmlns:a16="http://schemas.microsoft.com/office/drawing/2014/main" id="{8771EE3B-D914-0718-4033-56F25053390C}"/>
              </a:ext>
            </a:extLst>
          </p:cNvPr>
          <p:cNvPicPr>
            <a:picLocks noChangeAspect="1"/>
          </p:cNvPicPr>
          <p:nvPr/>
        </p:nvPicPr>
        <p:blipFill>
          <a:blip r:embed="rId5"/>
          <a:stretch>
            <a:fillRect/>
          </a:stretch>
        </p:blipFill>
        <p:spPr>
          <a:xfrm>
            <a:off x="6444953" y="509485"/>
            <a:ext cx="2617843" cy="4544039"/>
          </a:xfrm>
          <a:prstGeom prst="rect">
            <a:avLst/>
          </a:prstGeom>
        </p:spPr>
      </p:pic>
    </p:spTree>
    <p:extLst>
      <p:ext uri="{BB962C8B-B14F-4D97-AF65-F5344CB8AC3E}">
        <p14:creationId xmlns:p14="http://schemas.microsoft.com/office/powerpoint/2010/main" val="73986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6B6F5-CBA4-3022-AB61-CFB233F75FE4}"/>
            </a:ext>
          </a:extLst>
        </p:cNvPr>
        <p:cNvGrpSpPr/>
        <p:nvPr/>
      </p:nvGrpSpPr>
      <p:grpSpPr>
        <a:xfrm>
          <a:off x="0" y="0"/>
          <a:ext cx="0" cy="0"/>
          <a:chOff x="0" y="0"/>
          <a:chExt cx="0" cy="0"/>
        </a:xfrm>
      </p:grpSpPr>
      <p:pic>
        <p:nvPicPr>
          <p:cNvPr id="63" name="图片 62">
            <a:extLst>
              <a:ext uri="{FF2B5EF4-FFF2-40B4-BE49-F238E27FC236}">
                <a16:creationId xmlns:a16="http://schemas.microsoft.com/office/drawing/2014/main" id="{71FEB067-A640-A775-3421-A989CDDC39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89976"/>
            <a:ext cx="824214" cy="825590"/>
          </a:xfrm>
          <a:prstGeom prst="rect">
            <a:avLst/>
          </a:prstGeom>
        </p:spPr>
      </p:pic>
      <p:pic>
        <p:nvPicPr>
          <p:cNvPr id="4" name="图片 3" descr="文本&#10;&#10;AI 生成的内容可能不正确。">
            <a:extLst>
              <a:ext uri="{FF2B5EF4-FFF2-40B4-BE49-F238E27FC236}">
                <a16:creationId xmlns:a16="http://schemas.microsoft.com/office/drawing/2014/main" id="{6DC5E6B6-5081-0036-2D67-BD2C07362E45}"/>
              </a:ext>
            </a:extLst>
          </p:cNvPr>
          <p:cNvPicPr>
            <a:picLocks noChangeAspect="1"/>
          </p:cNvPicPr>
          <p:nvPr/>
        </p:nvPicPr>
        <p:blipFill>
          <a:blip r:embed="rId4"/>
          <a:stretch>
            <a:fillRect/>
          </a:stretch>
        </p:blipFill>
        <p:spPr>
          <a:xfrm>
            <a:off x="802238" y="1228588"/>
            <a:ext cx="7539524" cy="1958366"/>
          </a:xfrm>
          <a:prstGeom prst="rect">
            <a:avLst/>
          </a:prstGeom>
        </p:spPr>
      </p:pic>
      <p:sp>
        <p:nvSpPr>
          <p:cNvPr id="2" name="文本框 1">
            <a:extLst>
              <a:ext uri="{FF2B5EF4-FFF2-40B4-BE49-F238E27FC236}">
                <a16:creationId xmlns:a16="http://schemas.microsoft.com/office/drawing/2014/main" id="{A4AC31D4-B31E-70B3-C880-19E114CD9FB0}"/>
              </a:ext>
            </a:extLst>
          </p:cNvPr>
          <p:cNvSpPr txBox="1"/>
          <p:nvPr/>
        </p:nvSpPr>
        <p:spPr>
          <a:xfrm>
            <a:off x="3851920" y="3833509"/>
            <a:ext cx="1656184" cy="369332"/>
          </a:xfrm>
          <a:prstGeom prst="rect">
            <a:avLst/>
          </a:prstGeom>
          <a:noFill/>
        </p:spPr>
        <p:txBody>
          <a:bodyPr wrap="square" rtlCol="0">
            <a:spAutoFit/>
          </a:bodyPr>
          <a:lstStyle/>
          <a:p>
            <a:r>
              <a:rPr lang="en-US" altLang="zh-CN" dirty="0"/>
              <a:t>ICCV</a:t>
            </a:r>
            <a:r>
              <a:rPr lang="zh-CN" altLang="en-US" dirty="0"/>
              <a:t> </a:t>
            </a:r>
            <a:r>
              <a:rPr lang="en-US" altLang="zh-CN" dirty="0"/>
              <a:t>2025</a:t>
            </a:r>
            <a:endParaRPr lang="zh-CN" altLang="en-US" dirty="0"/>
          </a:p>
        </p:txBody>
      </p:sp>
      <p:sp>
        <p:nvSpPr>
          <p:cNvPr id="3" name="文本框 2">
            <a:extLst>
              <a:ext uri="{FF2B5EF4-FFF2-40B4-BE49-F238E27FC236}">
                <a16:creationId xmlns:a16="http://schemas.microsoft.com/office/drawing/2014/main" id="{7B8FBC7A-B0A3-ED52-DC9B-3D15B846BD1F}"/>
              </a:ext>
            </a:extLst>
          </p:cNvPr>
          <p:cNvSpPr txBox="1"/>
          <p:nvPr/>
        </p:nvSpPr>
        <p:spPr>
          <a:xfrm>
            <a:off x="467544" y="932919"/>
            <a:ext cx="8601078" cy="646331"/>
          </a:xfrm>
          <a:prstGeom prst="rect">
            <a:avLst/>
          </a:prstGeom>
          <a:noFill/>
        </p:spPr>
        <p:txBody>
          <a:bodyPr wrap="square" rtlCol="0">
            <a:spAutoFit/>
          </a:bodyPr>
          <a:lstStyle/>
          <a:p>
            <a:r>
              <a:rPr lang="zh-CN" altLang="en-US" dirty="0"/>
              <a:t>解决问题</a:t>
            </a:r>
            <a:r>
              <a:rPr lang="en-US" altLang="zh-CN" dirty="0"/>
              <a:t>2</a:t>
            </a:r>
            <a:r>
              <a:rPr lang="zh-CN" altLang="en-US" dirty="0"/>
              <a:t>：</a:t>
            </a:r>
            <a:r>
              <a:rPr lang="en-US" altLang="zh-CN" dirty="0"/>
              <a:t>RGB+X</a:t>
            </a:r>
            <a:r>
              <a:rPr lang="zh-CN" altLang="en-US" dirty="0"/>
              <a:t>也存在模态学习不平衡的问题，过度依赖容易学习的模态</a:t>
            </a:r>
            <a:endParaRPr lang="en-US" altLang="zh-CN" dirty="0"/>
          </a:p>
          <a:p>
            <a:endParaRPr lang="zh-CN" altLang="en-US" dirty="0"/>
          </a:p>
        </p:txBody>
      </p:sp>
      <p:sp>
        <p:nvSpPr>
          <p:cNvPr id="5" name="文本框 4">
            <a:extLst>
              <a:ext uri="{FF2B5EF4-FFF2-40B4-BE49-F238E27FC236}">
                <a16:creationId xmlns:a16="http://schemas.microsoft.com/office/drawing/2014/main" id="{04EF5E91-2F64-5AB7-CD1D-FE16B9CBE8F7}"/>
              </a:ext>
            </a:extLst>
          </p:cNvPr>
          <p:cNvSpPr txBox="1"/>
          <p:nvPr/>
        </p:nvSpPr>
        <p:spPr>
          <a:xfrm>
            <a:off x="1403648" y="3186954"/>
            <a:ext cx="7920880" cy="369332"/>
          </a:xfrm>
          <a:prstGeom prst="rect">
            <a:avLst/>
          </a:prstGeom>
          <a:noFill/>
        </p:spPr>
        <p:txBody>
          <a:bodyPr wrap="square" rtlCol="0">
            <a:spAutoFit/>
          </a:bodyPr>
          <a:lstStyle/>
          <a:p>
            <a:r>
              <a:rPr lang="zh-CN" altLang="en-US" dirty="0"/>
              <a:t>利用多尺度功能熵正则化减少多模态语义分割中的单模态偏差</a:t>
            </a:r>
          </a:p>
        </p:txBody>
      </p:sp>
    </p:spTree>
    <p:extLst>
      <p:ext uri="{BB962C8B-B14F-4D97-AF65-F5344CB8AC3E}">
        <p14:creationId xmlns:p14="http://schemas.microsoft.com/office/powerpoint/2010/main" val="2672436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洁2018运营总结报告ppt模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c1lhhoj">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17963</TotalTime>
  <Words>1968</Words>
  <Application>Microsoft Office PowerPoint</Application>
  <PresentationFormat>全屏显示(16:9)</PresentationFormat>
  <Paragraphs>191</Paragraphs>
  <Slides>23</Slides>
  <Notes>23</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23</vt:i4>
      </vt:variant>
    </vt:vector>
  </HeadingPairs>
  <TitlesOfParts>
    <vt:vector size="28" baseType="lpstr">
      <vt:lpstr>Arial</vt:lpstr>
      <vt:lpstr>Calibri</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简洁2018运营总结报告ppt模板</dc:title>
  <dc:creator>gkl</dc:creator>
  <cp:lastModifiedBy>如月 陶</cp:lastModifiedBy>
  <cp:revision>106</cp:revision>
  <cp:lastPrinted>2026-01-29T11:11:24Z</cp:lastPrinted>
  <dcterms:created xsi:type="dcterms:W3CDTF">2018-11-28T05:41:00Z</dcterms:created>
  <dcterms:modified xsi:type="dcterms:W3CDTF">2026-01-29T19:00:10Z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0B515175EDCC4FD7B0DC6D347B046418_13</vt:lpwstr>
  </property>
  <property fmtid="{D5CDD505-2E9C-101B-9397-08002B2CF9AE}" pid="3" name="KSOProductBuildVer">
    <vt:lpwstr>2052-12.1.0.21915</vt:lpwstr>
  </property>
</Properties>
</file>