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599" r:id="rId4"/>
    <p:sldId id="656" r:id="rId6"/>
    <p:sldId id="602" r:id="rId7"/>
    <p:sldId id="652" r:id="rId8"/>
    <p:sldId id="669" r:id="rId9"/>
    <p:sldId id="649" r:id="rId10"/>
    <p:sldId id="659" r:id="rId11"/>
    <p:sldId id="623" r:id="rId12"/>
    <p:sldId id="664" r:id="rId13"/>
    <p:sldId id="51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8" autoAdjust="0"/>
    <p:restoredTop sz="85850" autoAdjust="0"/>
  </p:normalViewPr>
  <p:slideViewPr>
    <p:cSldViewPr snapToGrid="0">
      <p:cViewPr varScale="1">
        <p:scale>
          <a:sx n="138" d="100"/>
          <a:sy n="138" d="100"/>
        </p:scale>
        <p:origin x="90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4AC2E-BA0C-42F2-AD7D-3B4A1E417D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07678-8B11-4850-8EE2-D8B891B5D3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0" i="0" dirty="0">
                <a:solidFill>
                  <a:srgbClr val="333333"/>
                </a:solidFill>
                <a:effectLst/>
                <a:latin typeface="PingFang SC"/>
              </a:rPr>
              <a:t>X-Fusion</a:t>
            </a:r>
            <a:r>
              <a:rPr lang="zh-CN" altLang="en-US" b="0" i="0" dirty="0">
                <a:solidFill>
                  <a:srgbClr val="333333"/>
                </a:solidFill>
                <a:effectLst/>
                <a:latin typeface="PingFang SC"/>
              </a:rPr>
              <a:t>：为冻结的大语言模型引入新的模态</a:t>
            </a:r>
            <a:endParaRPr lang="zh-CN" altLang="en-US" b="0" i="0" dirty="0">
              <a:solidFill>
                <a:srgbClr val="333333"/>
              </a:solidFill>
              <a:effectLst/>
              <a:latin typeface="PingFang SC"/>
            </a:endParaRPr>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0707678-8B11-4850-8EE2-D8B891B5D3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C1DB35-6F93-4DEF-AB6C-057FE97115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4F0BA2-F937-40D3-B337-FE1375E270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1DB35-6F93-4DEF-AB6C-057FE97115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F0BA2-F937-40D3-B337-FE1375E270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1DB35-6F93-4DEF-AB6C-057FE971154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F0BA2-F937-40D3-B337-FE1375E270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3.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37216" y="783032"/>
            <a:ext cx="11211584" cy="1445260"/>
          </a:xfrm>
          <a:prstGeom prst="rect">
            <a:avLst/>
          </a:prstGeom>
          <a:noFill/>
        </p:spPr>
        <p:txBody>
          <a:bodyPr wrap="square" rtlCol="0">
            <a:spAutoFit/>
          </a:bodyPr>
          <a:lstStyle/>
          <a:p>
            <a:pPr algn="ctr"/>
            <a:r>
              <a:rPr lang="en-US" altLang="zh-CN" sz="4400" b="1" dirty="0">
                <a:solidFill>
                  <a:schemeClr val="accent1">
                    <a:lumMod val="75000"/>
                  </a:schemeClr>
                </a:solidFill>
                <a:latin typeface="Times New Roman" panose="02020603050405020304" pitchFamily="18" charset="0"/>
                <a:cs typeface="Times New Roman" panose="02020603050405020304" pitchFamily="18" charset="0"/>
                <a:sym typeface="+mn-lt"/>
              </a:rPr>
              <a:t>X-Fusion: Introducing New Modality to Frozen Large Language Models</a:t>
            </a:r>
            <a:endParaRPr lang="en-US" altLang="zh-CN" sz="4400" b="1" dirty="0">
              <a:solidFill>
                <a:schemeClr val="accent1">
                  <a:lumMod val="75000"/>
                </a:schemeClr>
              </a:solidFill>
              <a:latin typeface="Times New Roman" panose="02020603050405020304" pitchFamily="18" charset="0"/>
              <a:cs typeface="Times New Roman" panose="02020603050405020304" pitchFamily="18" charset="0"/>
              <a:sym typeface="+mn-lt"/>
            </a:endParaRPr>
          </a:p>
        </p:txBody>
      </p:sp>
      <p:grpSp>
        <p:nvGrpSpPr>
          <p:cNvPr id="17" name="组合 16"/>
          <p:cNvGrpSpPr/>
          <p:nvPr/>
        </p:nvGrpSpPr>
        <p:grpSpPr>
          <a:xfrm>
            <a:off x="4572209" y="5848930"/>
            <a:ext cx="3047581" cy="657754"/>
            <a:chOff x="3504054" y="5690530"/>
            <a:chExt cx="3047581" cy="657754"/>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62450" y="5814316"/>
              <a:ext cx="2189185" cy="512978"/>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054" y="5690530"/>
              <a:ext cx="651177" cy="657754"/>
            </a:xfrm>
            <a:prstGeom prst="rect">
              <a:avLst/>
            </a:prstGeom>
          </p:spPr>
        </p:pic>
        <p:cxnSp>
          <p:nvCxnSpPr>
            <p:cNvPr id="12" name="直接连接符 11"/>
            <p:cNvCxnSpPr/>
            <p:nvPr/>
          </p:nvCxnSpPr>
          <p:spPr>
            <a:xfrm>
              <a:off x="4262139" y="5755794"/>
              <a:ext cx="0" cy="571500"/>
            </a:xfrm>
            <a:prstGeom prst="line">
              <a:avLst/>
            </a:prstGeom>
            <a:ln>
              <a:solidFill>
                <a:srgbClr val="6F8BBE"/>
              </a:solidFill>
            </a:ln>
          </p:spPr>
          <p:style>
            <a:lnRef idx="3">
              <a:schemeClr val="accent1"/>
            </a:lnRef>
            <a:fillRef idx="0">
              <a:schemeClr val="accent1"/>
            </a:fillRef>
            <a:effectRef idx="2">
              <a:schemeClr val="accent1"/>
            </a:effectRef>
            <a:fontRef idx="minor">
              <a:schemeClr val="tx1"/>
            </a:fontRef>
          </p:style>
        </p:cxnSp>
      </p:grpSp>
      <p:sp>
        <p:nvSpPr>
          <p:cNvPr id="13" name="矩形 12"/>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15" name="矩形 14"/>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4933826" y="4278693"/>
            <a:ext cx="3182400" cy="368300"/>
          </a:xfrm>
          <a:prstGeom prst="rect">
            <a:avLst/>
          </a:prstGeom>
          <a:noFill/>
        </p:spPr>
        <p:txBody>
          <a:bodyPr wrap="square" rtlCol="0">
            <a:spAutoFit/>
          </a:bodyPr>
          <a:lstStyle/>
          <a:p>
            <a:r>
              <a:rPr lang="en-US" altLang="zh-CN" b="1" dirty="0">
                <a:solidFill>
                  <a:schemeClr val="accent1">
                    <a:lumMod val="75000"/>
                  </a:schemeClr>
                </a:solidFill>
                <a:latin typeface="Times New Roman" panose="02020603050405020304" pitchFamily="18" charset="0"/>
                <a:cs typeface="Times New Roman" panose="02020603050405020304" pitchFamily="18" charset="0"/>
                <a:sym typeface="+mn-lt"/>
              </a:rPr>
              <a:t>(ICCV 2025)</a:t>
            </a:r>
            <a:endParaRPr lang="zh-CN" altLang="en-US" dirty="0"/>
          </a:p>
        </p:txBody>
      </p:sp>
      <p:pic>
        <p:nvPicPr>
          <p:cNvPr id="2" name="图片 1"/>
          <p:cNvPicPr>
            <a:picLocks noChangeAspect="1"/>
          </p:cNvPicPr>
          <p:nvPr/>
        </p:nvPicPr>
        <p:blipFill>
          <a:blip r:embed="rId3"/>
          <a:stretch>
            <a:fillRect/>
          </a:stretch>
        </p:blipFill>
        <p:spPr>
          <a:xfrm>
            <a:off x="0" y="2735580"/>
            <a:ext cx="12192000" cy="1386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6" name="直接连接符 5"/>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30" name="文本框 29"/>
          <p:cNvSpPr txBox="1"/>
          <p:nvPr/>
        </p:nvSpPr>
        <p:spPr>
          <a:xfrm>
            <a:off x="1516165" y="772433"/>
            <a:ext cx="5149734"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dirty="0">
                <a:solidFill>
                  <a:srgbClr val="0070C0"/>
                </a:solidFill>
                <a:cs typeface="+mn-ea"/>
                <a:sym typeface="+mn-lt"/>
              </a:rPr>
              <a:t>项目</a:t>
            </a:r>
            <a:r>
              <a:rPr lang="zh-CN" altLang="en-US" sz="3200" dirty="0">
                <a:solidFill>
                  <a:srgbClr val="0070C0"/>
                </a:solidFill>
                <a:cs typeface="+mn-ea"/>
                <a:sym typeface="+mn-lt"/>
              </a:rPr>
              <a:t>背景</a:t>
            </a:r>
            <a:endParaRPr lang="zh-CN" altLang="en-US" sz="3200" dirty="0">
              <a:solidFill>
                <a:srgbClr val="0070C0"/>
              </a:solidFill>
              <a:cs typeface="+mn-ea"/>
              <a:sym typeface="+mn-lt"/>
            </a:endParaRPr>
          </a:p>
        </p:txBody>
      </p:sp>
      <p:sp>
        <p:nvSpPr>
          <p:cNvPr id="13" name="文本框 12"/>
          <p:cNvSpPr txBox="1"/>
          <p:nvPr/>
        </p:nvSpPr>
        <p:spPr>
          <a:xfrm>
            <a:off x="681165" y="1371700"/>
            <a:ext cx="10829669" cy="2245360"/>
          </a:xfrm>
          <a:prstGeom prst="rect">
            <a:avLst/>
          </a:prstGeom>
          <a:noFill/>
        </p:spPr>
        <p:txBody>
          <a:bodyPr wrap="square">
            <a:spAutoFit/>
          </a:bodyPr>
          <a:lstStyle/>
          <a:p>
            <a:pPr>
              <a:lnSpc>
                <a:spcPct val="150000"/>
              </a:lnSpc>
              <a:spcBef>
                <a:spcPts val="600"/>
              </a:spcBef>
              <a:spcAft>
                <a:spcPts val="60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）大语言模型在语言</a:t>
            </a:r>
            <a:r>
              <a:rPr lang="zh-CN" altLang="en-US" sz="1600" dirty="0">
                <a:latin typeface="微软雅黑" panose="020B0503020204020204" pitchFamily="34" charset="-122"/>
                <a:ea typeface="微软雅黑" panose="020B0503020204020204" pitchFamily="34" charset="-122"/>
              </a:rPr>
              <a:t>理解与生成等任务表现出强大的能力，但通常仅支持文本输入。</a:t>
            </a:r>
            <a:endParaRPr lang="zh-CN" altLang="en-US" sz="1600" dirty="0">
              <a:latin typeface="微软雅黑" panose="020B0503020204020204" pitchFamily="34" charset="-122"/>
              <a:ea typeface="微软雅黑" panose="020B0503020204020204" pitchFamily="34" charset="-122"/>
            </a:endParaRPr>
          </a:p>
          <a:p>
            <a:pPr>
              <a:lnSpc>
                <a:spcPct val="150000"/>
              </a:lnSpc>
              <a:spcBef>
                <a:spcPts val="600"/>
              </a:spcBef>
              <a:spcAft>
                <a:spcPts val="60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）近年来，多模态模型尝试将视觉信息引入</a:t>
            </a:r>
            <a:r>
              <a:rPr lang="en-US" altLang="zh-CN" sz="1600" dirty="0">
                <a:latin typeface="微软雅黑" panose="020B0503020204020204" pitchFamily="34" charset="-122"/>
                <a:ea typeface="微软雅黑" panose="020B0503020204020204" pitchFamily="34" charset="-122"/>
              </a:rPr>
              <a:t> LLM</a:t>
            </a:r>
            <a:r>
              <a:rPr lang="zh-CN" altLang="en-US" sz="1600" dirty="0">
                <a:latin typeface="微软雅黑" panose="020B0503020204020204" pitchFamily="34" charset="-122"/>
                <a:ea typeface="微软雅黑" panose="020B0503020204020204" pitchFamily="34" charset="-122"/>
              </a:rPr>
              <a:t>，以实现图像理解与生成等能力。然而，现有方法往往需要对</a:t>
            </a:r>
            <a:r>
              <a:rPr lang="en-US" altLang="zh-CN" sz="1600" dirty="0">
                <a:latin typeface="微软雅黑" panose="020B0503020204020204" pitchFamily="34" charset="-122"/>
                <a:ea typeface="微软雅黑" panose="020B0503020204020204" pitchFamily="34" charset="-122"/>
              </a:rPr>
              <a:t> LLM </a:t>
            </a:r>
            <a:r>
              <a:rPr lang="zh-CN" altLang="en-US" sz="1600" dirty="0">
                <a:latin typeface="微软雅黑" panose="020B0503020204020204" pitchFamily="34" charset="-122"/>
                <a:ea typeface="微软雅黑" panose="020B0503020204020204" pitchFamily="34" charset="-122"/>
              </a:rPr>
              <a:t>进行微调，这可能导致原有语言能力下降。</a:t>
            </a:r>
            <a:endParaRPr lang="zh-CN" altLang="en-US" sz="1600" dirty="0">
              <a:latin typeface="微软雅黑" panose="020B0503020204020204" pitchFamily="34" charset="-122"/>
              <a:ea typeface="微软雅黑" panose="020B0503020204020204" pitchFamily="34" charset="-122"/>
            </a:endParaRPr>
          </a:p>
          <a:p>
            <a:pPr>
              <a:lnSpc>
                <a:spcPct val="150000"/>
              </a:lnSpc>
              <a:spcBef>
                <a:spcPts val="600"/>
              </a:spcBef>
              <a:spcAft>
                <a:spcPts val="60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）因此文章提出</a:t>
            </a:r>
            <a:r>
              <a:rPr lang="en-US" altLang="zh-CN" sz="1600" dirty="0">
                <a:latin typeface="微软雅黑" panose="020B0503020204020204" pitchFamily="34" charset="-122"/>
                <a:ea typeface="微软雅黑" panose="020B0503020204020204" pitchFamily="34" charset="-122"/>
              </a:rPr>
              <a:t> X-Fusion </a:t>
            </a:r>
            <a:r>
              <a:rPr lang="zh-CN" altLang="en-US" sz="1600" dirty="0">
                <a:latin typeface="微软雅黑" panose="020B0503020204020204" pitchFamily="34" charset="-122"/>
                <a:ea typeface="微软雅黑" panose="020B0503020204020204" pitchFamily="34" charset="-122"/>
              </a:rPr>
              <a:t>框架，在冻结的大语言模型基础上引入额外的视觉模块，</a:t>
            </a:r>
            <a:r>
              <a:rPr lang="zh-CN" altLang="en-US" sz="1600" dirty="0">
                <a:latin typeface="微软雅黑" panose="020B0503020204020204" pitchFamily="34" charset="-122"/>
                <a:ea typeface="微软雅黑" panose="020B0503020204020204" pitchFamily="34" charset="-122"/>
              </a:rPr>
              <a:t>旨在保持</a:t>
            </a:r>
            <a:r>
              <a:rPr lang="en-US" altLang="zh-CN" sz="1600" dirty="0">
                <a:latin typeface="微软雅黑" panose="020B0503020204020204" pitchFamily="34" charset="-122"/>
                <a:ea typeface="微软雅黑" panose="020B0503020204020204" pitchFamily="34" charset="-122"/>
              </a:rPr>
              <a:t> LLM </a:t>
            </a:r>
            <a:r>
              <a:rPr lang="zh-CN" altLang="en-US" sz="1600" dirty="0">
                <a:latin typeface="微软雅黑" panose="020B0503020204020204" pitchFamily="34" charset="-122"/>
                <a:ea typeface="微软雅黑" panose="020B0503020204020204" pitchFamily="34" charset="-122"/>
              </a:rPr>
              <a:t>文本能力的前提下引入新的模态能力</a:t>
            </a:r>
            <a:endParaRPr lang="zh-CN" altLang="en-US" sz="16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657600" y="3371850"/>
            <a:ext cx="5163820" cy="3324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30" name="文本框 29"/>
          <p:cNvSpPr txBox="1"/>
          <p:nvPr/>
        </p:nvSpPr>
        <p:spPr>
          <a:xfrm>
            <a:off x="1516165" y="793828"/>
            <a:ext cx="529503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dirty="0">
                <a:solidFill>
                  <a:srgbClr val="0070C0"/>
                </a:solidFill>
                <a:cs typeface="+mn-ea"/>
                <a:sym typeface="+mn-lt"/>
              </a:rPr>
              <a:t>主要</a:t>
            </a:r>
            <a:r>
              <a:rPr lang="zh-CN" altLang="en-US" sz="3200" dirty="0">
                <a:solidFill>
                  <a:srgbClr val="0070C0"/>
                </a:solidFill>
                <a:cs typeface="+mn-ea"/>
                <a:sym typeface="+mn-lt"/>
              </a:rPr>
              <a:t>贡献</a:t>
            </a:r>
            <a:endParaRPr lang="zh-CN" altLang="en-US" sz="3200" dirty="0">
              <a:solidFill>
                <a:srgbClr val="0070C0"/>
              </a:solidFill>
              <a:cs typeface="+mn-ea"/>
              <a:sym typeface="+mn-lt"/>
            </a:endParaRPr>
          </a:p>
        </p:txBody>
      </p:sp>
      <p:sp>
        <p:nvSpPr>
          <p:cNvPr id="24" name="文本框 23"/>
          <p:cNvSpPr txBox="1"/>
          <p:nvPr/>
        </p:nvSpPr>
        <p:spPr>
          <a:xfrm>
            <a:off x="1245870" y="1758950"/>
            <a:ext cx="8876030" cy="270700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defPPr>
              <a:defRPr lang="zh-CN"/>
            </a:defPPr>
            <a:lvl1pPr>
              <a:defRPr sz="3200">
                <a:solidFill>
                  <a:srgbClr val="0070C0"/>
                </a:solidFill>
                <a:cs typeface="+mn-ea"/>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vl7pPr>
              <a:defRPr>
                <a:solidFill>
                  <a:schemeClr val="accent6"/>
                </a:solidFill>
              </a:defRPr>
            </a:lvl7pPr>
            <a:lvl8pPr>
              <a:defRPr>
                <a:solidFill>
                  <a:schemeClr val="accent6"/>
                </a:solidFill>
              </a:defRPr>
            </a:lvl8pPr>
            <a:lvl9pPr>
              <a:defRPr>
                <a:solidFill>
                  <a:schemeClr val="accent6"/>
                </a:solidFill>
              </a:defRPr>
            </a:lvl9pPr>
          </a:lstStyle>
          <a:p>
            <a:pPr marL="19050">
              <a:lnSpc>
                <a:spcPct val="150000"/>
              </a:lnSpc>
              <a:spcAft>
                <a:spcPts val="1200"/>
              </a:spcAft>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X-Fusion——</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一种能够使预训练的大型语言模型适应新模态同时保留其语言能力的新框架。</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19050">
              <a:lnSpc>
                <a:spcPct val="150000"/>
              </a:lnSpc>
              <a:spcAft>
                <a:spcPts val="1200"/>
              </a:spcAft>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）对训练策略的系统性研究，为优化多模态学习提供了见解。</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19050">
              <a:lnSpc>
                <a:spcPct val="150000"/>
              </a:lnSpc>
              <a:spcAft>
                <a:spcPts val="1200"/>
              </a:spcAft>
            </a:pP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）在图像到文本和文本到图像任务上的实验结果，验证了所提出架构的有效性。</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en-US" altLang="zh-CN" sz="3200" dirty="0">
              <a:solidFill>
                <a:schemeClr val="accent1">
                  <a:lumMod val="75000"/>
                </a:schemeClr>
              </a:solidFill>
              <a:cs typeface="+mn-ea"/>
              <a:sym typeface="+mn-lt"/>
            </a:endParaRPr>
          </a:p>
        </p:txBody>
      </p:sp>
      <p:sp>
        <p:nvSpPr>
          <p:cNvPr id="30" name="文本框 29"/>
          <p:cNvSpPr txBox="1"/>
          <p:nvPr/>
        </p:nvSpPr>
        <p:spPr>
          <a:xfrm>
            <a:off x="1655327" y="793828"/>
            <a:ext cx="5149734"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X-Fusion</a:t>
            </a:r>
            <a:endParaRPr lang="zh-CN" altLang="en-US" sz="3200" dirty="0">
              <a:solidFill>
                <a:srgbClr val="0070C0"/>
              </a:solidFill>
              <a:cs typeface="+mn-ea"/>
              <a:sym typeface="+mn-lt"/>
            </a:endParaRPr>
          </a:p>
        </p:txBody>
      </p:sp>
      <p:pic>
        <p:nvPicPr>
          <p:cNvPr id="3" name="图片 2"/>
          <p:cNvPicPr>
            <a:picLocks noChangeAspect="1"/>
          </p:cNvPicPr>
          <p:nvPr/>
        </p:nvPicPr>
        <p:blipFill>
          <a:blip r:embed="rId2"/>
          <a:stretch>
            <a:fillRect/>
          </a:stretch>
        </p:blipFill>
        <p:spPr>
          <a:xfrm>
            <a:off x="7588250" y="1147445"/>
            <a:ext cx="4276725" cy="2981325"/>
          </a:xfrm>
          <a:prstGeom prst="rect">
            <a:avLst/>
          </a:prstGeom>
        </p:spPr>
      </p:pic>
      <p:sp>
        <p:nvSpPr>
          <p:cNvPr id="15" name="文本框 14"/>
          <p:cNvSpPr txBox="1"/>
          <p:nvPr/>
        </p:nvSpPr>
        <p:spPr>
          <a:xfrm>
            <a:off x="1318260" y="1625600"/>
            <a:ext cx="5956935" cy="1476375"/>
          </a:xfrm>
          <a:prstGeom prst="rect">
            <a:avLst/>
          </a:prstGeom>
          <a:noFill/>
        </p:spPr>
        <p:txBody>
          <a:bodyPr wrap="square" rtlCol="0">
            <a:spAutoFit/>
          </a:bodyPr>
          <a:p>
            <a:r>
              <a:rPr lang="zh-CN" altLang="en-US" b="1"/>
              <a:t>整体框架：</a:t>
            </a:r>
            <a:endParaRPr lang="zh-CN" altLang="en-US" b="1"/>
          </a:p>
          <a:p>
            <a:r>
              <a:rPr lang="zh-CN" altLang="en-US"/>
              <a:t>模型由两个并行模块组成：一个冻结的</a:t>
            </a:r>
            <a:r>
              <a:rPr lang="en-US" altLang="zh-CN"/>
              <a:t> LLM </a:t>
            </a:r>
            <a:r>
              <a:rPr lang="zh-CN" altLang="en-US"/>
              <a:t>作为语言模块，一个可训练的模型作为视觉模块。在每一层中，这两个模块都会对同一多模态序列进行计算，但分别输出语言特征与视觉特征的</a:t>
            </a:r>
            <a:r>
              <a:rPr lang="en-US" altLang="zh-CN"/>
              <a:t>token</a:t>
            </a:r>
            <a:r>
              <a:rPr lang="zh-CN" altLang="en-US"/>
              <a:t>。</a:t>
            </a:r>
            <a:endParaRPr lang="zh-CN" altLang="en-US"/>
          </a:p>
        </p:txBody>
      </p:sp>
      <p:sp>
        <p:nvSpPr>
          <p:cNvPr id="16" name="文本框 15"/>
          <p:cNvSpPr txBox="1"/>
          <p:nvPr/>
        </p:nvSpPr>
        <p:spPr>
          <a:xfrm>
            <a:off x="1380490" y="3471545"/>
            <a:ext cx="5699760" cy="2030095"/>
          </a:xfrm>
          <a:prstGeom prst="rect">
            <a:avLst/>
          </a:prstGeom>
          <a:noFill/>
        </p:spPr>
        <p:txBody>
          <a:bodyPr wrap="square" rtlCol="0">
            <a:spAutoFit/>
          </a:bodyPr>
          <a:p>
            <a:r>
              <a:rPr lang="zh-CN" altLang="en-US" b="1"/>
              <a:t>具体流程：</a:t>
            </a:r>
            <a:endParaRPr lang="zh-CN" altLang="en-US" b="1"/>
          </a:p>
          <a:p>
            <a:r>
              <a:rPr lang="en-US" altLang="zh-CN" b="1"/>
              <a:t>1.token</a:t>
            </a:r>
            <a:r>
              <a:rPr lang="zh-CN" altLang="en-US" b="1"/>
              <a:t>生成</a:t>
            </a:r>
            <a:endParaRPr lang="zh-CN" altLang="en-US" b="1"/>
          </a:p>
          <a:p>
            <a:r>
              <a:rPr lang="zh-CN" altLang="en-US"/>
              <a:t>文本</a:t>
            </a:r>
            <a:r>
              <a:rPr lang="en-US" altLang="zh-CN"/>
              <a:t>token:</a:t>
            </a:r>
            <a:r>
              <a:rPr lang="zh-CN" altLang="en-US"/>
              <a:t>直接用原</a:t>
            </a:r>
            <a:r>
              <a:rPr lang="en-US" altLang="zh-CN"/>
              <a:t> LLM </a:t>
            </a:r>
            <a:r>
              <a:rPr lang="zh-CN" altLang="en-US"/>
              <a:t>的</a:t>
            </a:r>
            <a:r>
              <a:rPr lang="en-US" altLang="zh-CN"/>
              <a:t> tokenizer </a:t>
            </a:r>
            <a:r>
              <a:rPr lang="zh-CN" altLang="en-US"/>
              <a:t>得到</a:t>
            </a:r>
            <a:r>
              <a:rPr lang="en-US" altLang="zh-CN"/>
              <a:t> text tokens</a:t>
            </a:r>
            <a:endParaRPr lang="en-US" altLang="zh-CN"/>
          </a:p>
          <a:p>
            <a:r>
              <a:rPr lang="zh-CN" altLang="en-US"/>
              <a:t>图像</a:t>
            </a:r>
            <a:r>
              <a:rPr lang="en-US" altLang="zh-CN"/>
              <a:t>token:</a:t>
            </a:r>
            <a:endParaRPr lang="en-US" altLang="zh-CN"/>
          </a:p>
          <a:p>
            <a:r>
              <a:rPr lang="zh-CN" altLang="en-US"/>
              <a:t>先用</a:t>
            </a:r>
            <a:r>
              <a:rPr lang="en-US" altLang="zh-CN"/>
              <a:t>Stable Diffusion 1.5 </a:t>
            </a:r>
            <a:r>
              <a:rPr lang="zh-CN" altLang="en-US"/>
              <a:t>的</a:t>
            </a:r>
            <a:r>
              <a:rPr lang="en-US" altLang="zh-CN"/>
              <a:t> VAE encoder </a:t>
            </a:r>
            <a:r>
              <a:rPr lang="zh-CN" altLang="en-US"/>
              <a:t>把图像压到</a:t>
            </a:r>
            <a:r>
              <a:rPr lang="en-US" altLang="zh-CN"/>
              <a:t> latent feature</a:t>
            </a:r>
            <a:endParaRPr lang="en-US" altLang="zh-CN"/>
          </a:p>
          <a:p>
            <a:r>
              <a:rPr lang="zh-CN" altLang="en-US"/>
              <a:t>然后</a:t>
            </a:r>
            <a:r>
              <a:rPr lang="en-US" altLang="zh-CN"/>
              <a:t>patch </a:t>
            </a:r>
            <a:r>
              <a:rPr lang="zh-CN" altLang="en-US"/>
              <a:t>展平后通过线性层映射成</a:t>
            </a:r>
            <a:r>
              <a:rPr lang="en-US" altLang="zh-CN"/>
              <a:t> token</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en-US" altLang="zh-CN" sz="3200" dirty="0">
              <a:solidFill>
                <a:schemeClr val="accent1">
                  <a:lumMod val="75000"/>
                </a:schemeClr>
              </a:solidFill>
              <a:cs typeface="+mn-ea"/>
              <a:sym typeface="+mn-lt"/>
            </a:endParaRPr>
          </a:p>
        </p:txBody>
      </p:sp>
      <p:sp>
        <p:nvSpPr>
          <p:cNvPr id="30" name="文本框 29"/>
          <p:cNvSpPr txBox="1"/>
          <p:nvPr/>
        </p:nvSpPr>
        <p:spPr>
          <a:xfrm>
            <a:off x="1655327" y="793828"/>
            <a:ext cx="5149734"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X-Fusion</a:t>
            </a:r>
            <a:endParaRPr lang="zh-CN" altLang="en-US" sz="3200" dirty="0">
              <a:solidFill>
                <a:srgbClr val="0070C0"/>
              </a:solidFill>
              <a:cs typeface="+mn-ea"/>
              <a:sym typeface="+mn-lt"/>
            </a:endParaRPr>
          </a:p>
        </p:txBody>
      </p:sp>
      <p:pic>
        <p:nvPicPr>
          <p:cNvPr id="3" name="图片 2"/>
          <p:cNvPicPr>
            <a:picLocks noChangeAspect="1"/>
          </p:cNvPicPr>
          <p:nvPr/>
        </p:nvPicPr>
        <p:blipFill>
          <a:blip r:embed="rId2"/>
          <a:stretch>
            <a:fillRect/>
          </a:stretch>
        </p:blipFill>
        <p:spPr>
          <a:xfrm>
            <a:off x="7588250" y="1147445"/>
            <a:ext cx="4276725" cy="2981325"/>
          </a:xfrm>
          <a:prstGeom prst="rect">
            <a:avLst/>
          </a:prstGeom>
        </p:spPr>
      </p:pic>
      <p:grpSp>
        <p:nvGrpSpPr>
          <p:cNvPr id="14" name="组合 13"/>
          <p:cNvGrpSpPr/>
          <p:nvPr/>
        </p:nvGrpSpPr>
        <p:grpSpPr>
          <a:xfrm>
            <a:off x="1330325" y="1447165"/>
            <a:ext cx="6093460" cy="5410200"/>
            <a:chOff x="2095" y="2279"/>
            <a:chExt cx="9596" cy="8520"/>
          </a:xfrm>
        </p:grpSpPr>
        <p:sp>
          <p:nvSpPr>
            <p:cNvPr id="2" name="文本框 1"/>
            <p:cNvSpPr txBox="1"/>
            <p:nvPr/>
          </p:nvSpPr>
          <p:spPr>
            <a:xfrm>
              <a:off x="2095" y="2279"/>
              <a:ext cx="9596" cy="8520"/>
            </a:xfrm>
            <a:prstGeom prst="rect">
              <a:avLst/>
            </a:prstGeom>
            <a:noFill/>
          </p:spPr>
          <p:txBody>
            <a:bodyPr wrap="square" rtlCol="0">
              <a:noAutofit/>
            </a:bodyPr>
            <a:lstStyle/>
            <a:p>
              <a:r>
                <a:rPr lang="zh-CN" altLang="en-US" sz="1600" dirty="0">
                  <a:latin typeface="微软雅黑" panose="020B0503020204020204" pitchFamily="34" charset="-122"/>
                  <a:ea typeface="微软雅黑" panose="020B0503020204020204" pitchFamily="34" charset="-122"/>
                </a:rPr>
                <a:t>图像</a:t>
              </a:r>
              <a:r>
                <a:rPr lang="en-US" altLang="zh-CN" sz="1600" dirty="0">
                  <a:latin typeface="微软雅黑" panose="020B0503020204020204" pitchFamily="34" charset="-122"/>
                  <a:ea typeface="微软雅黑" panose="020B0503020204020204" pitchFamily="34" charset="-122"/>
                </a:rPr>
                <a:t>&amp;</a:t>
              </a:r>
              <a:r>
                <a:rPr lang="zh-CN" altLang="en-US" sz="1600" dirty="0">
                  <a:latin typeface="微软雅黑" panose="020B0503020204020204" pitchFamily="34" charset="-122"/>
                  <a:ea typeface="微软雅黑" panose="020B0503020204020204" pitchFamily="34" charset="-122"/>
                </a:rPr>
                <a:t>文本输入：</a:t>
              </a:r>
              <a:endParaRPr lang="zh-CN" altLang="en-US"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X-Fusion</a:t>
              </a:r>
              <a:r>
                <a:rPr lang="zh-CN" altLang="en-US" sz="1600" dirty="0">
                  <a:latin typeface="微软雅黑" panose="020B0503020204020204" pitchFamily="34" charset="-122"/>
                  <a:ea typeface="微软雅黑" panose="020B0503020204020204" pitchFamily="34" charset="-122"/>
                </a:rPr>
                <a:t>的每一层，有一个冻结语言模块块和一个可训练的视觉</a:t>
              </a:r>
              <a:r>
                <a:rPr lang="zh-CN" altLang="en-US" sz="1600" dirty="0">
                  <a:latin typeface="微软雅黑" panose="020B0503020204020204" pitchFamily="34" charset="-122"/>
                  <a:ea typeface="微软雅黑" panose="020B0503020204020204" pitchFamily="34" charset="-122"/>
                </a:rPr>
                <a:t>模块块，它们均基于嵌入向量</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进行运算。</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得到</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最终结果</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最终的训练目标结合了自回归损失（</a:t>
              </a:r>
              <a:r>
                <a:rPr lang="en-US" altLang="zh-CN" sz="1600" dirty="0">
                  <a:latin typeface="微软雅黑" panose="020B0503020204020204" pitchFamily="34" charset="-122"/>
                  <a:ea typeface="微软雅黑" panose="020B0503020204020204" pitchFamily="34" charset="-122"/>
                </a:rPr>
                <a:t>LAR</a:t>
              </a:r>
              <a:r>
                <a:rPr lang="zh-CN" altLang="en-US" sz="1600" dirty="0">
                  <a:latin typeface="微软雅黑" panose="020B0503020204020204" pitchFamily="34" charset="-122"/>
                  <a:ea typeface="微软雅黑" panose="020B0503020204020204" pitchFamily="34" charset="-122"/>
                </a:rPr>
                <a:t>）和图像去噪损失（</a:t>
              </a:r>
              <a:r>
                <a:rPr lang="en-US" altLang="zh-CN" sz="1600" dirty="0">
                  <a:latin typeface="微软雅黑" panose="020B0503020204020204" pitchFamily="34" charset="-122"/>
                  <a:ea typeface="微软雅黑" panose="020B0503020204020204" pitchFamily="34" charset="-122"/>
                </a:rPr>
                <a:t>LDM</a:t>
              </a:r>
              <a:r>
                <a:rPr lang="zh-CN" altLang="en-US" sz="1600" dirty="0">
                  <a:latin typeface="微软雅黑" panose="020B0503020204020204" pitchFamily="34" charset="-122"/>
                  <a:ea typeface="微软雅黑" panose="020B0503020204020204" pitchFamily="34" charset="-122"/>
                </a:rPr>
                <a:t>）</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5982" y="2279"/>
              <a:ext cx="4950" cy="705"/>
            </a:xfrm>
            <a:prstGeom prst="rect">
              <a:avLst/>
            </a:prstGeom>
          </p:spPr>
        </p:pic>
        <p:pic>
          <p:nvPicPr>
            <p:cNvPr id="7" name="图片 6"/>
            <p:cNvPicPr>
              <a:picLocks noChangeAspect="1"/>
            </p:cNvPicPr>
            <p:nvPr/>
          </p:nvPicPr>
          <p:blipFill>
            <a:blip r:embed="rId4"/>
            <a:stretch>
              <a:fillRect/>
            </a:stretch>
          </p:blipFill>
          <p:spPr>
            <a:xfrm>
              <a:off x="6443" y="3420"/>
              <a:ext cx="900" cy="705"/>
            </a:xfrm>
            <a:prstGeom prst="rect">
              <a:avLst/>
            </a:prstGeom>
          </p:spPr>
        </p:pic>
        <p:pic>
          <p:nvPicPr>
            <p:cNvPr id="10" name="图片 9"/>
            <p:cNvPicPr>
              <a:picLocks noChangeAspect="1"/>
            </p:cNvPicPr>
            <p:nvPr/>
          </p:nvPicPr>
          <p:blipFill>
            <a:blip r:embed="rId5"/>
            <a:stretch>
              <a:fillRect/>
            </a:stretch>
          </p:blipFill>
          <p:spPr>
            <a:xfrm>
              <a:off x="3702" y="4755"/>
              <a:ext cx="5955" cy="735"/>
            </a:xfrm>
            <a:prstGeom prst="rect">
              <a:avLst/>
            </a:prstGeom>
          </p:spPr>
        </p:pic>
        <p:pic>
          <p:nvPicPr>
            <p:cNvPr id="11" name="图片 10"/>
            <p:cNvPicPr>
              <a:picLocks noChangeAspect="1"/>
            </p:cNvPicPr>
            <p:nvPr/>
          </p:nvPicPr>
          <p:blipFill>
            <a:blip r:embed="rId6"/>
            <a:stretch>
              <a:fillRect/>
            </a:stretch>
          </p:blipFill>
          <p:spPr>
            <a:xfrm>
              <a:off x="3964" y="6394"/>
              <a:ext cx="4785" cy="2490"/>
            </a:xfrm>
            <a:prstGeom prst="rect">
              <a:avLst/>
            </a:prstGeom>
          </p:spPr>
        </p:pic>
        <p:pic>
          <p:nvPicPr>
            <p:cNvPr id="12" name="图片 11"/>
            <p:cNvPicPr>
              <a:picLocks noChangeAspect="1"/>
            </p:cNvPicPr>
            <p:nvPr/>
          </p:nvPicPr>
          <p:blipFill>
            <a:blip r:embed="rId7"/>
            <a:stretch>
              <a:fillRect/>
            </a:stretch>
          </p:blipFill>
          <p:spPr>
            <a:xfrm>
              <a:off x="3964" y="9788"/>
              <a:ext cx="4815" cy="75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en-US" altLang="zh-CN" sz="3200" dirty="0">
              <a:solidFill>
                <a:schemeClr val="accent1">
                  <a:lumMod val="75000"/>
                </a:schemeClr>
              </a:solidFill>
              <a:cs typeface="+mn-ea"/>
              <a:sym typeface="+mn-lt"/>
            </a:endParaRPr>
          </a:p>
        </p:txBody>
      </p:sp>
      <p:sp>
        <p:nvSpPr>
          <p:cNvPr id="30" name="文本框 29"/>
          <p:cNvSpPr txBox="1"/>
          <p:nvPr/>
        </p:nvSpPr>
        <p:spPr>
          <a:xfrm>
            <a:off x="1655326" y="801448"/>
            <a:ext cx="9161163"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dirty="0">
                <a:solidFill>
                  <a:srgbClr val="0070C0"/>
                </a:solidFill>
                <a:cs typeface="+mn-ea"/>
                <a:sym typeface="+mn-lt"/>
              </a:rPr>
              <a:t>损失</a:t>
            </a:r>
            <a:r>
              <a:rPr lang="zh-CN" altLang="en-US" sz="3200" dirty="0">
                <a:solidFill>
                  <a:srgbClr val="0070C0"/>
                </a:solidFill>
                <a:cs typeface="+mn-ea"/>
                <a:sym typeface="+mn-lt"/>
              </a:rPr>
              <a:t>函数</a:t>
            </a:r>
            <a:endParaRPr lang="zh-CN" altLang="en-US" sz="3200" dirty="0">
              <a:solidFill>
                <a:srgbClr val="0070C0"/>
              </a:solidFill>
              <a:cs typeface="+mn-ea"/>
              <a:sym typeface="+mn-lt"/>
            </a:endParaRPr>
          </a:p>
        </p:txBody>
      </p:sp>
      <p:sp>
        <p:nvSpPr>
          <p:cNvPr id="2" name="文本框 1"/>
          <p:cNvSpPr txBox="1"/>
          <p:nvPr/>
        </p:nvSpPr>
        <p:spPr>
          <a:xfrm>
            <a:off x="512691" y="1521270"/>
            <a:ext cx="10916674" cy="922020"/>
          </a:xfrm>
          <a:prstGeom prst="rect">
            <a:avLst/>
          </a:prstGeom>
          <a:noFill/>
        </p:spPr>
        <p:txBody>
          <a:bodyPr wrap="square" rtlCol="0">
            <a:spAutoFit/>
          </a:bodyPr>
          <a:lstStyle/>
          <a:p>
            <a:r>
              <a:rPr lang="en-US" altLang="zh-CN" dirty="0"/>
              <a:t>1.</a:t>
            </a:r>
            <a:r>
              <a:rPr lang="zh-CN" altLang="en-US" dirty="0"/>
              <a:t>文本</a:t>
            </a:r>
            <a:r>
              <a:rPr lang="zh-CN" altLang="en-US" dirty="0"/>
              <a:t>输出</a:t>
            </a:r>
            <a:endParaRPr lang="zh-CN" altLang="en-US" dirty="0"/>
          </a:p>
          <a:p>
            <a:r>
              <a:rPr lang="zh-CN" altLang="en-US" dirty="0"/>
              <a:t> </a:t>
            </a:r>
            <a:r>
              <a:rPr lang="en-US" altLang="zh-CN" dirty="0"/>
              <a:t>                                             </a:t>
            </a:r>
            <a:r>
              <a:rPr lang="zh-CN" altLang="en-US" dirty="0"/>
              <a:t>文本</a:t>
            </a:r>
            <a:r>
              <a:rPr lang="en-US" altLang="zh-CN" dirty="0"/>
              <a:t> </a:t>
            </a:r>
            <a:r>
              <a:rPr lang="zh-CN" altLang="en-US" dirty="0"/>
              <a:t>向量走线性分类头解码成离散词表</a:t>
            </a:r>
            <a:r>
              <a:rPr lang="en-US" altLang="zh-CN" dirty="0"/>
              <a:t> token</a:t>
            </a:r>
            <a:endParaRPr lang="en-US" altLang="zh-CN" dirty="0"/>
          </a:p>
          <a:p>
            <a:endParaRPr lang="zh-CN" altLang="en-US" dirty="0"/>
          </a:p>
        </p:txBody>
      </p:sp>
      <p:pic>
        <p:nvPicPr>
          <p:cNvPr id="4" name="图片 3"/>
          <p:cNvPicPr>
            <a:picLocks noChangeAspect="1"/>
          </p:cNvPicPr>
          <p:nvPr/>
        </p:nvPicPr>
        <p:blipFill>
          <a:blip r:embed="rId2"/>
          <a:stretch>
            <a:fillRect/>
          </a:stretch>
        </p:blipFill>
        <p:spPr>
          <a:xfrm>
            <a:off x="3578225" y="2148840"/>
            <a:ext cx="3543300" cy="838200"/>
          </a:xfrm>
          <a:prstGeom prst="rect">
            <a:avLst/>
          </a:prstGeom>
        </p:spPr>
      </p:pic>
      <p:sp>
        <p:nvSpPr>
          <p:cNvPr id="8" name="文本框 7"/>
          <p:cNvSpPr txBox="1"/>
          <p:nvPr/>
        </p:nvSpPr>
        <p:spPr>
          <a:xfrm>
            <a:off x="3853180" y="3060700"/>
            <a:ext cx="3216910" cy="368300"/>
          </a:xfrm>
          <a:prstGeom prst="rect">
            <a:avLst/>
          </a:prstGeom>
          <a:noFill/>
        </p:spPr>
        <p:txBody>
          <a:bodyPr wrap="square" rtlCol="0">
            <a:spAutoFit/>
          </a:bodyPr>
          <a:p>
            <a:r>
              <a:rPr lang="en-US" altLang="zh-CN"/>
              <a:t>             </a:t>
            </a:r>
            <a:r>
              <a:rPr lang="zh-CN" altLang="en-US"/>
              <a:t>损失</a:t>
            </a:r>
            <a:r>
              <a:rPr lang="zh-CN" altLang="en-US"/>
              <a:t>函数</a:t>
            </a:r>
            <a:endParaRPr lang="zh-CN" altLang="en-US"/>
          </a:p>
        </p:txBody>
      </p:sp>
      <p:pic>
        <p:nvPicPr>
          <p:cNvPr id="11" name="图片 10"/>
          <p:cNvPicPr>
            <a:picLocks noChangeAspect="1"/>
          </p:cNvPicPr>
          <p:nvPr/>
        </p:nvPicPr>
        <p:blipFill>
          <a:blip r:embed="rId3"/>
          <a:stretch>
            <a:fillRect/>
          </a:stretch>
        </p:blipFill>
        <p:spPr>
          <a:xfrm>
            <a:off x="3713480" y="3429000"/>
            <a:ext cx="3496945" cy="706755"/>
          </a:xfrm>
          <a:prstGeom prst="rect">
            <a:avLst/>
          </a:prstGeom>
        </p:spPr>
      </p:pic>
      <p:sp>
        <p:nvSpPr>
          <p:cNvPr id="17" name="文本框 16"/>
          <p:cNvSpPr txBox="1"/>
          <p:nvPr/>
        </p:nvSpPr>
        <p:spPr>
          <a:xfrm>
            <a:off x="512691" y="4241610"/>
            <a:ext cx="10916674" cy="368300"/>
          </a:xfrm>
          <a:prstGeom prst="rect">
            <a:avLst/>
          </a:prstGeom>
          <a:noFill/>
        </p:spPr>
        <p:txBody>
          <a:bodyPr wrap="square" rtlCol="0">
            <a:spAutoFit/>
          </a:bodyPr>
          <a:lstStyle/>
          <a:p>
            <a:r>
              <a:rPr lang="en-US" altLang="zh-CN" dirty="0"/>
              <a:t>2.</a:t>
            </a:r>
            <a:r>
              <a:rPr lang="zh-CN" altLang="en-US" dirty="0"/>
              <a:t>图像输出</a:t>
            </a:r>
            <a:r>
              <a:rPr lang="en-US" altLang="zh-CN" dirty="0"/>
              <a:t>                                           </a:t>
            </a:r>
            <a:endParaRPr lang="zh-CN" altLang="en-US" dirty="0"/>
          </a:p>
        </p:txBody>
      </p:sp>
      <p:pic>
        <p:nvPicPr>
          <p:cNvPr id="19" name="图片 18"/>
          <p:cNvPicPr>
            <a:picLocks noChangeAspect="1"/>
          </p:cNvPicPr>
          <p:nvPr/>
        </p:nvPicPr>
        <p:blipFill>
          <a:blip r:embed="rId4"/>
          <a:stretch>
            <a:fillRect/>
          </a:stretch>
        </p:blipFill>
        <p:spPr>
          <a:xfrm>
            <a:off x="3578225" y="4716145"/>
            <a:ext cx="4352925" cy="704850"/>
          </a:xfrm>
          <a:prstGeom prst="rect">
            <a:avLst/>
          </a:prstGeom>
        </p:spPr>
      </p:pic>
      <p:sp>
        <p:nvSpPr>
          <p:cNvPr id="22" name="文本框 21"/>
          <p:cNvSpPr txBox="1"/>
          <p:nvPr/>
        </p:nvSpPr>
        <p:spPr>
          <a:xfrm>
            <a:off x="666115" y="5852795"/>
            <a:ext cx="7891145" cy="368300"/>
          </a:xfrm>
          <a:prstGeom prst="rect">
            <a:avLst/>
          </a:prstGeom>
          <a:noFill/>
        </p:spPr>
        <p:txBody>
          <a:bodyPr wrap="square" rtlCol="0">
            <a:spAutoFit/>
          </a:bodyPr>
          <a:p>
            <a:r>
              <a:rPr lang="en-US" altLang="zh-CN"/>
              <a:t>3.</a:t>
            </a:r>
            <a:r>
              <a:rPr lang="zh-CN" altLang="en-US"/>
              <a:t>两种损失</a:t>
            </a:r>
            <a:r>
              <a:rPr lang="zh-CN" altLang="en-US"/>
              <a:t>整合</a:t>
            </a:r>
            <a:endParaRPr lang="zh-CN" altLang="en-US"/>
          </a:p>
        </p:txBody>
      </p:sp>
      <p:pic>
        <p:nvPicPr>
          <p:cNvPr id="24" name="图片 23"/>
          <p:cNvPicPr>
            <a:picLocks noChangeAspect="1"/>
          </p:cNvPicPr>
          <p:nvPr/>
        </p:nvPicPr>
        <p:blipFill>
          <a:blip r:embed="rId5"/>
          <a:stretch>
            <a:fillRect/>
          </a:stretch>
        </p:blipFill>
        <p:spPr>
          <a:xfrm>
            <a:off x="4152900" y="6223000"/>
            <a:ext cx="3057525" cy="47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en-US" altLang="zh-CN" sz="3200" dirty="0">
              <a:solidFill>
                <a:schemeClr val="accent1">
                  <a:lumMod val="75000"/>
                </a:schemeClr>
              </a:solidFill>
              <a:cs typeface="+mn-ea"/>
              <a:sym typeface="+mn-lt"/>
            </a:endParaRPr>
          </a:p>
        </p:txBody>
      </p:sp>
      <p:sp>
        <p:nvSpPr>
          <p:cNvPr id="30" name="文本框 29"/>
          <p:cNvSpPr txBox="1"/>
          <p:nvPr/>
        </p:nvSpPr>
        <p:spPr>
          <a:xfrm>
            <a:off x="1655326" y="793828"/>
            <a:ext cx="9161163"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dirty="0">
                <a:solidFill>
                  <a:srgbClr val="0070C0"/>
                </a:solidFill>
                <a:cs typeface="+mn-ea"/>
                <a:sym typeface="+mn-lt"/>
              </a:rPr>
              <a:t>架构对</a:t>
            </a:r>
            <a:r>
              <a:rPr lang="zh-CN" altLang="en-US" sz="3200" dirty="0">
                <a:solidFill>
                  <a:srgbClr val="0070C0"/>
                </a:solidFill>
                <a:cs typeface="+mn-ea"/>
                <a:sym typeface="+mn-lt"/>
              </a:rPr>
              <a:t>比</a:t>
            </a:r>
            <a:endParaRPr lang="zh-CN" altLang="en-US" sz="3200" dirty="0">
              <a:solidFill>
                <a:srgbClr val="0070C0"/>
              </a:solidFill>
              <a:cs typeface="+mn-ea"/>
              <a:sym typeface="+mn-lt"/>
            </a:endParaRPr>
          </a:p>
        </p:txBody>
      </p:sp>
      <p:pic>
        <p:nvPicPr>
          <p:cNvPr id="2" name="图片 1"/>
          <p:cNvPicPr>
            <a:picLocks noChangeAspect="1"/>
          </p:cNvPicPr>
          <p:nvPr/>
        </p:nvPicPr>
        <p:blipFill>
          <a:blip r:embed="rId2"/>
          <a:stretch>
            <a:fillRect/>
          </a:stretch>
        </p:blipFill>
        <p:spPr>
          <a:xfrm>
            <a:off x="142875" y="1343025"/>
            <a:ext cx="11906250" cy="3114675"/>
          </a:xfrm>
          <a:prstGeom prst="rect">
            <a:avLst/>
          </a:prstGeom>
        </p:spPr>
      </p:pic>
      <p:pic>
        <p:nvPicPr>
          <p:cNvPr id="13" name="图片 12"/>
          <p:cNvPicPr>
            <a:picLocks noChangeAspect="1"/>
          </p:cNvPicPr>
          <p:nvPr/>
        </p:nvPicPr>
        <p:blipFill>
          <a:blip r:embed="rId3"/>
          <a:stretch>
            <a:fillRect/>
          </a:stretch>
        </p:blipFill>
        <p:spPr>
          <a:xfrm>
            <a:off x="3462020" y="4377690"/>
            <a:ext cx="5572760" cy="24517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sp>
        <p:nvSpPr>
          <p:cNvPr id="42" name="文本框 41"/>
          <p:cNvSpPr txBox="1"/>
          <p:nvPr/>
        </p:nvSpPr>
        <p:spPr>
          <a:xfrm>
            <a:off x="1655327" y="793828"/>
            <a:ext cx="9124968"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a:solidFill>
                  <a:srgbClr val="0070C0"/>
                </a:solidFill>
                <a:cs typeface="+mn-ea"/>
                <a:sym typeface="+mn-lt"/>
              </a:rPr>
              <a:t>实验</a:t>
            </a:r>
            <a:endParaRPr lang="zh-CN" altLang="en-US" sz="3200">
              <a:solidFill>
                <a:srgbClr val="0070C0"/>
              </a:solidFill>
              <a:cs typeface="+mn-ea"/>
              <a:sym typeface="+mn-lt"/>
            </a:endParaRPr>
          </a:p>
        </p:txBody>
      </p:sp>
      <p:sp>
        <p:nvSpPr>
          <p:cNvPr id="3" name="文本框 2"/>
          <p:cNvSpPr txBox="1"/>
          <p:nvPr/>
        </p:nvSpPr>
        <p:spPr>
          <a:xfrm>
            <a:off x="2102485" y="1661795"/>
            <a:ext cx="8131175" cy="368300"/>
          </a:xfrm>
          <a:prstGeom prst="rect">
            <a:avLst/>
          </a:prstGeom>
          <a:noFill/>
        </p:spPr>
        <p:txBody>
          <a:bodyPr wrap="square" rtlCol="0">
            <a:spAutoFit/>
          </a:bodyPr>
          <a:p>
            <a:r>
              <a:rPr lang="en-US" altLang="zh-CN"/>
              <a:t>100k steps</a:t>
            </a:r>
            <a:r>
              <a:rPr lang="zh-CN" altLang="en-US"/>
              <a:t>，</a:t>
            </a:r>
            <a:r>
              <a:rPr lang="en-US" altLang="zh-CN"/>
              <a:t>0.8M tokens</a:t>
            </a:r>
            <a:r>
              <a:rPr lang="zh-CN" altLang="en-US"/>
              <a:t>。在不同数据比例下图像生成与</a:t>
            </a:r>
            <a:r>
              <a:rPr lang="zh-CN" altLang="en-US"/>
              <a:t>图像理解的表现情况。</a:t>
            </a:r>
            <a:endParaRPr lang="zh-CN" altLang="en-US"/>
          </a:p>
        </p:txBody>
      </p:sp>
      <p:pic>
        <p:nvPicPr>
          <p:cNvPr id="6" name="图片 5"/>
          <p:cNvPicPr>
            <a:picLocks noChangeAspect="1"/>
          </p:cNvPicPr>
          <p:nvPr/>
        </p:nvPicPr>
        <p:blipFill>
          <a:blip r:embed="rId2"/>
          <a:stretch>
            <a:fillRect/>
          </a:stretch>
        </p:blipFill>
        <p:spPr>
          <a:xfrm>
            <a:off x="483870" y="2172335"/>
            <a:ext cx="11468100" cy="3762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42816" y="65238"/>
            <a:ext cx="2095500" cy="369332"/>
          </a:xfrm>
          <a:prstGeom prst="rect">
            <a:avLst/>
          </a:prstGeom>
          <a:noFill/>
        </p:spPr>
        <p:txBody>
          <a:bodyPr wrap="square" rtlCol="0">
            <a:spAutoFit/>
          </a:bodyPr>
          <a:lstStyle/>
          <a:p>
            <a:r>
              <a:rPr lang="en-US" altLang="zh-CN">
                <a:solidFill>
                  <a:schemeClr val="bg1"/>
                </a:solidFill>
                <a:cs typeface="+mn-ea"/>
                <a:sym typeface="+mn-lt"/>
              </a:rPr>
              <a:t>Presentation</a:t>
            </a:r>
            <a:endParaRPr lang="zh-CN" altLang="en-US">
              <a:solidFill>
                <a:schemeClr val="bg1"/>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29" name="文本框 28"/>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5</a:t>
            </a:r>
            <a:endParaRPr lang="zh-CN" altLang="en-US" sz="3200" dirty="0">
              <a:solidFill>
                <a:schemeClr val="accent1">
                  <a:lumMod val="75000"/>
                </a:schemeClr>
              </a:solidFill>
              <a:cs typeface="+mn-ea"/>
              <a:sym typeface="+mn-lt"/>
            </a:endParaRPr>
          </a:p>
        </p:txBody>
      </p:sp>
      <p:sp>
        <p:nvSpPr>
          <p:cNvPr id="42" name="文本框 41"/>
          <p:cNvSpPr txBox="1"/>
          <p:nvPr/>
        </p:nvSpPr>
        <p:spPr>
          <a:xfrm>
            <a:off x="1655327" y="793828"/>
            <a:ext cx="9124968"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zh-CN" altLang="en-US" sz="3200">
                <a:solidFill>
                  <a:srgbClr val="0070C0"/>
                </a:solidFill>
                <a:cs typeface="+mn-ea"/>
                <a:sym typeface="+mn-lt"/>
              </a:rPr>
              <a:t>实验</a:t>
            </a:r>
            <a:endParaRPr lang="zh-CN" altLang="en-US" sz="3200">
              <a:solidFill>
                <a:srgbClr val="0070C0"/>
              </a:solidFill>
              <a:cs typeface="+mn-ea"/>
              <a:sym typeface="+mn-lt"/>
            </a:endParaRPr>
          </a:p>
        </p:txBody>
      </p:sp>
      <p:sp>
        <p:nvSpPr>
          <p:cNvPr id="5" name="文本框 4"/>
          <p:cNvSpPr txBox="1"/>
          <p:nvPr/>
        </p:nvSpPr>
        <p:spPr>
          <a:xfrm>
            <a:off x="2396207" y="1580808"/>
            <a:ext cx="7064917"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图像理解数据在不同噪声水平下，图像生成和</a:t>
            </a:r>
            <a:r>
              <a:rPr lang="zh-CN" altLang="en-US" dirty="0">
                <a:latin typeface="微软雅黑" panose="020B0503020204020204" pitchFamily="34" charset="-122"/>
                <a:ea typeface="微软雅黑" panose="020B0503020204020204" pitchFamily="34" charset="-122"/>
              </a:rPr>
              <a:t>图像理解的表现情况。</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39115" y="2150110"/>
            <a:ext cx="11201400" cy="298132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WPS 演示</Application>
  <PresentationFormat>宽屏</PresentationFormat>
  <Paragraphs>109</Paragraphs>
  <Slides>10</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Times New Roman</vt:lpstr>
      <vt:lpstr>PingFang SC</vt:lpstr>
      <vt:lpstr>Segoe Print</vt:lpstr>
      <vt:lpstr>微软雅黑</vt:lpstr>
      <vt:lpstr>Cambria Math</vt:lpstr>
      <vt:lpstr>等线</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 sun</dc:creator>
  <cp:lastModifiedBy>杨可庸</cp:lastModifiedBy>
  <cp:revision>95</cp:revision>
  <dcterms:created xsi:type="dcterms:W3CDTF">2023-09-21T06:41:00Z</dcterms:created>
  <dcterms:modified xsi:type="dcterms:W3CDTF">2026-03-07T05:35:51Z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FC3581FC1D7D49DE9CFEC60D245B6462_13</vt:lpwstr>
  </property>
</Properties>
</file>