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19"/>
  </p:handoutMasterIdLst>
  <p:sldIdLst>
    <p:sldId id="4325" r:id="rId3"/>
    <p:sldId id="4536" r:id="rId5"/>
    <p:sldId id="4517" r:id="rId6"/>
    <p:sldId id="4530" r:id="rId7"/>
    <p:sldId id="4519" r:id="rId8"/>
    <p:sldId id="4528" r:id="rId9"/>
    <p:sldId id="4516" r:id="rId10"/>
    <p:sldId id="4531" r:id="rId11"/>
    <p:sldId id="4529" r:id="rId12"/>
    <p:sldId id="4532" r:id="rId13"/>
    <p:sldId id="4524" r:id="rId14"/>
    <p:sldId id="4522" r:id="rId15"/>
    <p:sldId id="4534" r:id="rId16"/>
    <p:sldId id="4523" r:id="rId17"/>
    <p:sldId id="4535" r:id="rId18"/>
  </p:sldIdLst>
  <p:sldSz cx="12192000" cy="6858000"/>
  <p:notesSz cx="6858000" cy="9144000"/>
  <p:embeddedFontLst>
    <p:embeddedFont>
      <p:font typeface="汉仪铁线黑-45简" panose="00020600040101010101" charset="-122"/>
      <p:regular r:id="rId23"/>
    </p:embeddedFont>
    <p:embeddedFont>
      <p:font typeface="微软雅黑" panose="020B0503020204020204" charset="-122"/>
      <p:regular r:id="rId24"/>
    </p:embeddedFont>
    <p:embeddedFont>
      <p:font typeface="黑体" panose="02010609060101010101" charset="-122"/>
      <p:regular r:id="rId25"/>
    </p:embeddedFont>
    <p:embeddedFont>
      <p:font typeface="等线" panose="02010600030101010101" pitchFamily="2" charset="-122"/>
      <p:regular r:id="rId26"/>
    </p:embeddedFont>
  </p:embeddedFontLst>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9" d="100"/>
          <a:sy n="99" d="100"/>
        </p:scale>
        <p:origin x="63" y="6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58.xml"/><Relationship Id="rId26" Type="http://schemas.openxmlformats.org/officeDocument/2006/relationships/font" Target="fonts/font4.fntdata"/><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汉仪铁线黑-45简" panose="00020600040101010101" charset="-122"/>
              <a:ea typeface="汉仪铁线黑-45简" panose="0002060004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汉仪铁线黑-45简" panose="00020600040101010101" charset="-122"/>
              </a:rPr>
            </a:fld>
            <a:endParaRPr lang="zh-CN" altLang="en-US">
              <a:latin typeface="汉仪铁线黑-45简" panose="00020600040101010101"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汉仪铁线黑-45简" panose="00020600040101010101" charset="-122"/>
              <a:ea typeface="汉仪铁线黑-45简" panose="0002060004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汉仪铁线黑-45简" panose="00020600040101010101" charset="-122"/>
              </a:rPr>
            </a:fld>
            <a:endParaRPr lang="zh-CN" altLang="en-US">
              <a:latin typeface="汉仪铁线黑-45简" panose="00020600040101010101"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汉仪铁线黑-45简" panose="00020600040101010101" charset="-122"/>
                <a:ea typeface="汉仪铁线黑-45简"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汉仪铁线黑-45简" panose="00020600040101010101" charset="-122"/>
                <a:ea typeface="汉仪铁线黑-45简" panose="00020600040101010101" charset="-122"/>
              </a:defRPr>
            </a:lvl1pPr>
          </a:lstStyle>
          <a:p>
            <a:fld id="{BA950F6D-FB0D-44BA-A5B3-06B9DC986F2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汉仪铁线黑-45简" panose="00020600040101010101" charset="-122"/>
                <a:ea typeface="汉仪铁线黑-45简"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汉仪铁线黑-45简" panose="00020600040101010101" charset="-122"/>
                <a:ea typeface="汉仪铁线黑-45简" panose="00020600040101010101" charset="-122"/>
              </a:defRPr>
            </a:lvl1pPr>
          </a:lstStyle>
          <a:p>
            <a:fld id="{229502B0-5E9B-4663-B647-0AEB6A1CAE3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汉仪铁线黑-45简" panose="00020600040101010101" charset="-122"/>
        <a:ea typeface="汉仪铁线黑-45简" panose="00020600040101010101" charset="-122"/>
        <a:cs typeface="+mn-cs"/>
      </a:defRPr>
    </a:lvl1pPr>
    <a:lvl2pPr marL="457200" algn="l" defTabSz="914400" rtl="0" eaLnBrk="1" latinLnBrk="0" hangingPunct="1">
      <a:defRPr sz="1200" kern="1200">
        <a:solidFill>
          <a:schemeClr val="tx1"/>
        </a:solidFill>
        <a:latin typeface="汉仪铁线黑-45简" panose="00020600040101010101" charset="-122"/>
        <a:ea typeface="汉仪铁线黑-45简" panose="00020600040101010101" charset="-122"/>
        <a:cs typeface="+mn-cs"/>
      </a:defRPr>
    </a:lvl2pPr>
    <a:lvl3pPr marL="914400" algn="l" defTabSz="914400" rtl="0" eaLnBrk="1" latinLnBrk="0" hangingPunct="1">
      <a:defRPr sz="1200" kern="1200">
        <a:solidFill>
          <a:schemeClr val="tx1"/>
        </a:solidFill>
        <a:latin typeface="汉仪铁线黑-45简" panose="00020600040101010101" charset="-122"/>
        <a:ea typeface="汉仪铁线黑-45简" panose="00020600040101010101" charset="-122"/>
        <a:cs typeface="+mn-cs"/>
      </a:defRPr>
    </a:lvl3pPr>
    <a:lvl4pPr marL="1371600" algn="l" defTabSz="914400" rtl="0" eaLnBrk="1" latinLnBrk="0" hangingPunct="1">
      <a:defRPr sz="1200" kern="1200">
        <a:solidFill>
          <a:schemeClr val="tx1"/>
        </a:solidFill>
        <a:latin typeface="汉仪铁线黑-45简" panose="00020600040101010101" charset="-122"/>
        <a:ea typeface="汉仪铁线黑-45简" panose="00020600040101010101" charset="-122"/>
        <a:cs typeface="+mn-cs"/>
      </a:defRPr>
    </a:lvl4pPr>
    <a:lvl5pPr marL="1828800" algn="l" defTabSz="914400" rtl="0" eaLnBrk="1" latinLnBrk="0" hangingPunct="1">
      <a:defRPr sz="1200" kern="1200">
        <a:solidFill>
          <a:schemeClr val="tx1"/>
        </a:solidFill>
        <a:latin typeface="汉仪铁线黑-45简" panose="00020600040101010101" charset="-122"/>
        <a:ea typeface="汉仪铁线黑-45简" panose="00020600040101010101"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SmoothL1</a:t>
            </a:r>
            <a:r>
              <a:rPr lang="zh-CN" altLang="en-US"/>
              <a:t>减少了异常点对梯度的影响，</a:t>
            </a:r>
            <a:r>
              <a:rPr lang="en-US" altLang="zh-CN"/>
              <a:t>Focal loss </a:t>
            </a:r>
            <a:r>
              <a:rPr lang="zh-CN" altLang="en-US"/>
              <a:t>解决了类别不平衡</a:t>
            </a:r>
            <a:r>
              <a:rPr lang="zh-CN" altLang="en-US"/>
              <a:t>的问题。</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扩散模型中去噪过程的每一次迭代都相当于一轮网络推理，需要大量的计算资源和时间，给实时推理带来了巨大挑战。</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96A5625-F1D5-41F3-B849-D385DD4959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AC8A13-B1CC-4A01-AA23-7E1BB7BDB09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96A5625-F1D5-41F3-B849-D385DD4959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AC8A13-B1CC-4A01-AA23-7E1BB7BDB09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96A5625-F1D5-41F3-B849-D385DD4959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AC8A13-B1CC-4A01-AA23-7E1BB7BDB09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grpSp>
        <p:nvGrpSpPr>
          <p:cNvPr id="2" name="组合 1"/>
          <p:cNvGrpSpPr/>
          <p:nvPr userDrawn="1"/>
        </p:nvGrpSpPr>
        <p:grpSpPr>
          <a:xfrm>
            <a:off x="3937819" y="627114"/>
            <a:ext cx="8254181" cy="179640"/>
            <a:chOff x="115212" y="523875"/>
            <a:chExt cx="10750604" cy="233970"/>
          </a:xfrm>
        </p:grpSpPr>
        <p:sp>
          <p:nvSpPr>
            <p:cNvPr id="3" name="Freeform 404"/>
            <p:cNvSpPr/>
            <p:nvPr/>
          </p:nvSpPr>
          <p:spPr bwMode="auto">
            <a:xfrm>
              <a:off x="115212" y="536671"/>
              <a:ext cx="1053276" cy="221174"/>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AvantGarde Bk BT" panose="020B0402020202020204" charset="0"/>
              </a:endParaRPr>
            </a:p>
          </p:txBody>
        </p:sp>
        <p:sp>
          <p:nvSpPr>
            <p:cNvPr id="4" name="Freeform 404"/>
            <p:cNvSpPr/>
            <p:nvPr/>
          </p:nvSpPr>
          <p:spPr bwMode="auto">
            <a:xfrm>
              <a:off x="1192693" y="536671"/>
              <a:ext cx="1053276" cy="221174"/>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AvantGarde Bk BT" panose="020B0402020202020204" charset="0"/>
              </a:endParaRPr>
            </a:p>
          </p:txBody>
        </p:sp>
        <p:sp>
          <p:nvSpPr>
            <p:cNvPr id="5" name="Freeform 404"/>
            <p:cNvSpPr/>
            <p:nvPr/>
          </p:nvSpPr>
          <p:spPr bwMode="auto">
            <a:xfrm>
              <a:off x="2270174" y="536671"/>
              <a:ext cx="1053276" cy="221174"/>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AvantGarde Bk BT" panose="020B0402020202020204" charset="0"/>
              </a:endParaRPr>
            </a:p>
          </p:txBody>
        </p:sp>
        <p:sp>
          <p:nvSpPr>
            <p:cNvPr id="6" name="Freeform 404"/>
            <p:cNvSpPr/>
            <p:nvPr/>
          </p:nvSpPr>
          <p:spPr bwMode="auto">
            <a:xfrm>
              <a:off x="3347655" y="536671"/>
              <a:ext cx="1053276" cy="221174"/>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AvantGarde Bk BT" panose="020B0402020202020204" charset="0"/>
              </a:endParaRPr>
            </a:p>
          </p:txBody>
        </p:sp>
        <p:sp>
          <p:nvSpPr>
            <p:cNvPr id="7" name="Freeform 404"/>
            <p:cNvSpPr/>
            <p:nvPr/>
          </p:nvSpPr>
          <p:spPr bwMode="auto">
            <a:xfrm>
              <a:off x="4425136" y="536671"/>
              <a:ext cx="1053276" cy="221174"/>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AvantGarde Bk BT" panose="020B0402020202020204" charset="0"/>
              </a:endParaRPr>
            </a:p>
          </p:txBody>
        </p:sp>
        <p:sp>
          <p:nvSpPr>
            <p:cNvPr id="8" name="Freeform 404"/>
            <p:cNvSpPr/>
            <p:nvPr/>
          </p:nvSpPr>
          <p:spPr bwMode="auto">
            <a:xfrm>
              <a:off x="5502617" y="523875"/>
              <a:ext cx="1053276" cy="221174"/>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AvantGarde Bk BT" panose="020B0402020202020204" charset="0"/>
              </a:endParaRPr>
            </a:p>
          </p:txBody>
        </p:sp>
        <p:sp>
          <p:nvSpPr>
            <p:cNvPr id="9" name="Freeform 404"/>
            <p:cNvSpPr/>
            <p:nvPr/>
          </p:nvSpPr>
          <p:spPr bwMode="auto">
            <a:xfrm>
              <a:off x="6580098" y="523875"/>
              <a:ext cx="1053276" cy="221174"/>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AvantGarde Bk BT" panose="020B0402020202020204" charset="0"/>
              </a:endParaRPr>
            </a:p>
          </p:txBody>
        </p:sp>
        <p:sp>
          <p:nvSpPr>
            <p:cNvPr id="10" name="Freeform 404"/>
            <p:cNvSpPr/>
            <p:nvPr/>
          </p:nvSpPr>
          <p:spPr bwMode="auto">
            <a:xfrm>
              <a:off x="7657579" y="523875"/>
              <a:ext cx="1053276" cy="221174"/>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AvantGarde Bk BT" panose="020B0402020202020204" charset="0"/>
              </a:endParaRPr>
            </a:p>
          </p:txBody>
        </p:sp>
        <p:sp>
          <p:nvSpPr>
            <p:cNvPr id="11" name="Freeform 404"/>
            <p:cNvSpPr/>
            <p:nvPr/>
          </p:nvSpPr>
          <p:spPr bwMode="auto">
            <a:xfrm>
              <a:off x="8735060" y="523875"/>
              <a:ext cx="1053276" cy="221174"/>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AvantGarde Bk BT" panose="020B0402020202020204" charset="0"/>
              </a:endParaRPr>
            </a:p>
          </p:txBody>
        </p:sp>
        <p:sp>
          <p:nvSpPr>
            <p:cNvPr id="12" name="Freeform 404"/>
            <p:cNvSpPr/>
            <p:nvPr/>
          </p:nvSpPr>
          <p:spPr bwMode="auto">
            <a:xfrm>
              <a:off x="9812540" y="523875"/>
              <a:ext cx="1053276" cy="221174"/>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AvantGarde Bk BT" panose="020B0402020202020204" charset="0"/>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grpSp>
        <p:nvGrpSpPr>
          <p:cNvPr id="13" name="组合 12"/>
          <p:cNvGrpSpPr/>
          <p:nvPr userDrawn="1"/>
        </p:nvGrpSpPr>
        <p:grpSpPr>
          <a:xfrm>
            <a:off x="3937819" y="627114"/>
            <a:ext cx="8254181" cy="179640"/>
            <a:chOff x="115212" y="523875"/>
            <a:chExt cx="10750604" cy="233970"/>
          </a:xfrm>
        </p:grpSpPr>
        <p:sp>
          <p:nvSpPr>
            <p:cNvPr id="14" name="Freeform 404"/>
            <p:cNvSpPr/>
            <p:nvPr/>
          </p:nvSpPr>
          <p:spPr bwMode="auto">
            <a:xfrm>
              <a:off x="115212" y="536671"/>
              <a:ext cx="1053276" cy="221174"/>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AvantGarde Bk BT" panose="020B0402020202020204" charset="0"/>
              </a:endParaRPr>
            </a:p>
          </p:txBody>
        </p:sp>
        <p:sp>
          <p:nvSpPr>
            <p:cNvPr id="15" name="Freeform 404"/>
            <p:cNvSpPr/>
            <p:nvPr/>
          </p:nvSpPr>
          <p:spPr bwMode="auto">
            <a:xfrm>
              <a:off x="1192693" y="536671"/>
              <a:ext cx="1053276" cy="221174"/>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AvantGarde Bk BT" panose="020B0402020202020204" charset="0"/>
              </a:endParaRPr>
            </a:p>
          </p:txBody>
        </p:sp>
        <p:sp>
          <p:nvSpPr>
            <p:cNvPr id="16" name="Freeform 404"/>
            <p:cNvSpPr/>
            <p:nvPr/>
          </p:nvSpPr>
          <p:spPr bwMode="auto">
            <a:xfrm>
              <a:off x="2270174" y="536671"/>
              <a:ext cx="1053276" cy="221174"/>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AvantGarde Bk BT" panose="020B0402020202020204" charset="0"/>
              </a:endParaRPr>
            </a:p>
          </p:txBody>
        </p:sp>
        <p:sp>
          <p:nvSpPr>
            <p:cNvPr id="17" name="Freeform 404"/>
            <p:cNvSpPr/>
            <p:nvPr/>
          </p:nvSpPr>
          <p:spPr bwMode="auto">
            <a:xfrm>
              <a:off x="3347655" y="536671"/>
              <a:ext cx="1053276" cy="221174"/>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AvantGarde Bk BT" panose="020B0402020202020204" charset="0"/>
              </a:endParaRPr>
            </a:p>
          </p:txBody>
        </p:sp>
        <p:sp>
          <p:nvSpPr>
            <p:cNvPr id="18" name="Freeform 404"/>
            <p:cNvSpPr/>
            <p:nvPr/>
          </p:nvSpPr>
          <p:spPr bwMode="auto">
            <a:xfrm>
              <a:off x="4425136" y="536671"/>
              <a:ext cx="1053276" cy="221174"/>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AvantGarde Bk BT" panose="020B0402020202020204" charset="0"/>
              </a:endParaRPr>
            </a:p>
          </p:txBody>
        </p:sp>
        <p:sp>
          <p:nvSpPr>
            <p:cNvPr id="19" name="Freeform 404"/>
            <p:cNvSpPr/>
            <p:nvPr/>
          </p:nvSpPr>
          <p:spPr bwMode="auto">
            <a:xfrm>
              <a:off x="5502617" y="523875"/>
              <a:ext cx="1053276" cy="221174"/>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AvantGarde Bk BT" panose="020B0402020202020204" charset="0"/>
              </a:endParaRPr>
            </a:p>
          </p:txBody>
        </p:sp>
        <p:sp>
          <p:nvSpPr>
            <p:cNvPr id="20" name="Freeform 404"/>
            <p:cNvSpPr/>
            <p:nvPr/>
          </p:nvSpPr>
          <p:spPr bwMode="auto">
            <a:xfrm>
              <a:off x="6580098" y="523875"/>
              <a:ext cx="1053276" cy="221174"/>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AvantGarde Bk BT" panose="020B0402020202020204" charset="0"/>
              </a:endParaRPr>
            </a:p>
          </p:txBody>
        </p:sp>
        <p:sp>
          <p:nvSpPr>
            <p:cNvPr id="21" name="Freeform 404"/>
            <p:cNvSpPr/>
            <p:nvPr/>
          </p:nvSpPr>
          <p:spPr bwMode="auto">
            <a:xfrm>
              <a:off x="7657579" y="523875"/>
              <a:ext cx="1053276" cy="221174"/>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AvantGarde Bk BT" panose="020B0402020202020204" charset="0"/>
              </a:endParaRPr>
            </a:p>
          </p:txBody>
        </p:sp>
        <p:sp>
          <p:nvSpPr>
            <p:cNvPr id="22" name="Freeform 404"/>
            <p:cNvSpPr/>
            <p:nvPr/>
          </p:nvSpPr>
          <p:spPr bwMode="auto">
            <a:xfrm>
              <a:off x="8735060" y="523875"/>
              <a:ext cx="1053276" cy="221174"/>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AvantGarde Bk BT" panose="020B0402020202020204" charset="0"/>
              </a:endParaRPr>
            </a:p>
          </p:txBody>
        </p:sp>
        <p:sp>
          <p:nvSpPr>
            <p:cNvPr id="23" name="Freeform 404"/>
            <p:cNvSpPr/>
            <p:nvPr/>
          </p:nvSpPr>
          <p:spPr bwMode="auto">
            <a:xfrm>
              <a:off x="9812540" y="523875"/>
              <a:ext cx="1053276" cy="221174"/>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AvantGarde Bk BT" panose="020B0402020202020204" charset="0"/>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96A5625-F1D5-41F3-B849-D385DD4959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AC8A13-B1CC-4A01-AA23-7E1BB7BDB09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96A5625-F1D5-41F3-B849-D385DD4959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AC8A13-B1CC-4A01-AA23-7E1BB7BDB09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596A5625-F1D5-41F3-B849-D385DD4959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AC8A13-B1CC-4A01-AA23-7E1BB7BDB09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596A5625-F1D5-41F3-B849-D385DD49595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BAC8A13-B1CC-4A01-AA23-7E1BB7BDB09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96A5625-F1D5-41F3-B849-D385DD49595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BAC8A13-B1CC-4A01-AA23-7E1BB7BDB09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16" name="组合 15"/>
          <p:cNvGrpSpPr/>
          <p:nvPr userDrawn="1"/>
        </p:nvGrpSpPr>
        <p:grpSpPr>
          <a:xfrm>
            <a:off x="3937819" y="627114"/>
            <a:ext cx="8254181" cy="179640"/>
            <a:chOff x="115212" y="523875"/>
            <a:chExt cx="10750604" cy="233970"/>
          </a:xfrm>
        </p:grpSpPr>
        <p:sp>
          <p:nvSpPr>
            <p:cNvPr id="17" name="Freeform 404"/>
            <p:cNvSpPr/>
            <p:nvPr/>
          </p:nvSpPr>
          <p:spPr bwMode="auto">
            <a:xfrm>
              <a:off x="115212" y="536671"/>
              <a:ext cx="1053276" cy="221174"/>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AvantGarde Bk BT" panose="020B0402020202020204" charset="0"/>
              </a:endParaRPr>
            </a:p>
          </p:txBody>
        </p:sp>
        <p:sp>
          <p:nvSpPr>
            <p:cNvPr id="18" name="Freeform 404"/>
            <p:cNvSpPr/>
            <p:nvPr/>
          </p:nvSpPr>
          <p:spPr bwMode="auto">
            <a:xfrm>
              <a:off x="1192693" y="536671"/>
              <a:ext cx="1053276" cy="221174"/>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AvantGarde Bk BT" panose="020B0402020202020204" charset="0"/>
              </a:endParaRPr>
            </a:p>
          </p:txBody>
        </p:sp>
        <p:sp>
          <p:nvSpPr>
            <p:cNvPr id="19" name="Freeform 404"/>
            <p:cNvSpPr/>
            <p:nvPr/>
          </p:nvSpPr>
          <p:spPr bwMode="auto">
            <a:xfrm>
              <a:off x="2270174" y="536671"/>
              <a:ext cx="1053276" cy="221174"/>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AvantGarde Bk BT" panose="020B0402020202020204" charset="0"/>
              </a:endParaRPr>
            </a:p>
          </p:txBody>
        </p:sp>
        <p:sp>
          <p:nvSpPr>
            <p:cNvPr id="20" name="Freeform 404"/>
            <p:cNvSpPr/>
            <p:nvPr/>
          </p:nvSpPr>
          <p:spPr bwMode="auto">
            <a:xfrm>
              <a:off x="3347655" y="536671"/>
              <a:ext cx="1053276" cy="221174"/>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AvantGarde Bk BT" panose="020B0402020202020204" charset="0"/>
              </a:endParaRPr>
            </a:p>
          </p:txBody>
        </p:sp>
        <p:sp>
          <p:nvSpPr>
            <p:cNvPr id="21" name="Freeform 404"/>
            <p:cNvSpPr/>
            <p:nvPr/>
          </p:nvSpPr>
          <p:spPr bwMode="auto">
            <a:xfrm>
              <a:off x="4425136" y="536671"/>
              <a:ext cx="1053276" cy="221174"/>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AvantGarde Bk BT" panose="020B0402020202020204" charset="0"/>
              </a:endParaRPr>
            </a:p>
          </p:txBody>
        </p:sp>
        <p:sp>
          <p:nvSpPr>
            <p:cNvPr id="22" name="Freeform 404"/>
            <p:cNvSpPr/>
            <p:nvPr/>
          </p:nvSpPr>
          <p:spPr bwMode="auto">
            <a:xfrm>
              <a:off x="5502617" y="523875"/>
              <a:ext cx="1053276" cy="221174"/>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AvantGarde Bk BT" panose="020B0402020202020204" charset="0"/>
              </a:endParaRPr>
            </a:p>
          </p:txBody>
        </p:sp>
        <p:sp>
          <p:nvSpPr>
            <p:cNvPr id="23" name="Freeform 404"/>
            <p:cNvSpPr/>
            <p:nvPr/>
          </p:nvSpPr>
          <p:spPr bwMode="auto">
            <a:xfrm>
              <a:off x="6580098" y="523875"/>
              <a:ext cx="1053276" cy="221174"/>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AvantGarde Bk BT" panose="020B0402020202020204" charset="0"/>
              </a:endParaRPr>
            </a:p>
          </p:txBody>
        </p:sp>
        <p:sp>
          <p:nvSpPr>
            <p:cNvPr id="24" name="Freeform 404"/>
            <p:cNvSpPr/>
            <p:nvPr/>
          </p:nvSpPr>
          <p:spPr bwMode="auto">
            <a:xfrm>
              <a:off x="7657579" y="523875"/>
              <a:ext cx="1053276" cy="221174"/>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AvantGarde Bk BT" panose="020B0402020202020204" charset="0"/>
              </a:endParaRPr>
            </a:p>
          </p:txBody>
        </p:sp>
        <p:sp>
          <p:nvSpPr>
            <p:cNvPr id="25" name="Freeform 404"/>
            <p:cNvSpPr/>
            <p:nvPr/>
          </p:nvSpPr>
          <p:spPr bwMode="auto">
            <a:xfrm>
              <a:off x="8735060" y="523875"/>
              <a:ext cx="1053276" cy="221174"/>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AvantGarde Bk BT" panose="020B0402020202020204" charset="0"/>
              </a:endParaRPr>
            </a:p>
          </p:txBody>
        </p:sp>
        <p:sp>
          <p:nvSpPr>
            <p:cNvPr id="26" name="Freeform 404"/>
            <p:cNvSpPr/>
            <p:nvPr/>
          </p:nvSpPr>
          <p:spPr bwMode="auto">
            <a:xfrm>
              <a:off x="9812540" y="523875"/>
              <a:ext cx="1053276" cy="221174"/>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AvantGarde Bk BT" panose="020B0402020202020204" charset="0"/>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96A5625-F1D5-41F3-B849-D385DD4959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AC8A13-B1CC-4A01-AA23-7E1BB7BDB09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96A5625-F1D5-41F3-B849-D385DD4959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AC8A13-B1CC-4A01-AA23-7E1BB7BDB09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6A5625-F1D5-41F3-B849-D385DD49595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C8A13-B1CC-4A01-AA23-7E1BB7BDB09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6.xml"/><Relationship Id="rId3" Type="http://schemas.openxmlformats.org/officeDocument/2006/relationships/themeOverride" Target="../theme/themeOverride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7.png"/><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5" Type="http://schemas.openxmlformats.org/officeDocument/2006/relationships/notesSlide" Target="../notesSlides/notesSlide10.xml"/><Relationship Id="rId14" Type="http://schemas.openxmlformats.org/officeDocument/2006/relationships/slideLayout" Target="../slideLayouts/slideLayout12.xml"/><Relationship Id="rId13" Type="http://schemas.openxmlformats.org/officeDocument/2006/relationships/image" Target="../media/image32.png"/><Relationship Id="rId12" Type="http://schemas.openxmlformats.org/officeDocument/2006/relationships/image" Target="../media/image31.png"/><Relationship Id="rId11" Type="http://schemas.openxmlformats.org/officeDocument/2006/relationships/image" Target="../media/image30.png"/><Relationship Id="rId10" Type="http://schemas.openxmlformats.org/officeDocument/2006/relationships/image" Target="../media/image29.png"/><Relationship Id="rId1" Type="http://schemas.openxmlformats.org/officeDocument/2006/relationships/tags" Target="../tags/tag5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34.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2.xml"/><Relationship Id="rId2" Type="http://schemas.openxmlformats.org/officeDocument/2006/relationships/image" Target="../media/image36.png"/><Relationship Id="rId1" Type="http://schemas.openxmlformats.org/officeDocument/2006/relationships/image" Target="../media/image35.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2.xml"/><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2.xml"/><Relationship Id="rId2" Type="http://schemas.openxmlformats.org/officeDocument/2006/relationships/image" Target="../media/image1.jpeg"/><Relationship Id="rId1" Type="http://schemas.openxmlformats.org/officeDocument/2006/relationships/tags" Target="../tags/tag57.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5.png"/><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0" Type="http://schemas.openxmlformats.org/officeDocument/2006/relationships/notesSlide" Target="../notesSlides/notesSlide3.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6.png"/><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2" Type="http://schemas.openxmlformats.org/officeDocument/2006/relationships/notesSlide" Target="../notesSlides/notesSlide4.xml"/><Relationship Id="rId11" Type="http://schemas.openxmlformats.org/officeDocument/2006/relationships/slideLayout" Target="../slideLayouts/slideLayout12.xml"/><Relationship Id="rId10" Type="http://schemas.openxmlformats.org/officeDocument/2006/relationships/image" Target="../media/image8.png"/><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9.png"/><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0" Type="http://schemas.openxmlformats.org/officeDocument/2006/relationships/notesSlide" Target="../notesSlides/notesSlide5.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0.png"/><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0" Type="http://schemas.openxmlformats.org/officeDocument/2006/relationships/notesSlide" Target="../notesSlides/notesSlide6.xml"/><Relationship Id="rId1" Type="http://schemas.openxmlformats.org/officeDocument/2006/relationships/tags" Target="../tags/tag22.xml"/></Relationships>
</file>

<file path=ppt/slides/_rels/slide7.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1" Type="http://schemas.openxmlformats.org/officeDocument/2006/relationships/notesSlide" Target="../notesSlides/notesSlide7.xml"/><Relationship Id="rId20" Type="http://schemas.openxmlformats.org/officeDocument/2006/relationships/slideLayout" Target="../slideLayouts/slideLayout12.xml"/><Relationship Id="rId2" Type="http://schemas.openxmlformats.org/officeDocument/2006/relationships/tags" Target="../tags/tag30.xml"/><Relationship Id="rId19" Type="http://schemas.openxmlformats.org/officeDocument/2006/relationships/image" Target="../media/image22.png"/><Relationship Id="rId18" Type="http://schemas.openxmlformats.org/officeDocument/2006/relationships/image" Target="../media/image21.png"/><Relationship Id="rId17" Type="http://schemas.openxmlformats.org/officeDocument/2006/relationships/image" Target="../media/image20.png"/><Relationship Id="rId16" Type="http://schemas.openxmlformats.org/officeDocument/2006/relationships/image" Target="../media/image19.png"/><Relationship Id="rId15" Type="http://schemas.openxmlformats.org/officeDocument/2006/relationships/image" Target="../media/image18.png"/><Relationship Id="rId14" Type="http://schemas.openxmlformats.org/officeDocument/2006/relationships/image" Target="../media/image17.png"/><Relationship Id="rId13" Type="http://schemas.openxmlformats.org/officeDocument/2006/relationships/image" Target="../media/image16.png"/><Relationship Id="rId12" Type="http://schemas.openxmlformats.org/officeDocument/2006/relationships/image" Target="../media/image15.png"/><Relationship Id="rId11" Type="http://schemas.openxmlformats.org/officeDocument/2006/relationships/image" Target="../media/image14.png"/><Relationship Id="rId10" Type="http://schemas.openxmlformats.org/officeDocument/2006/relationships/image" Target="../media/image13.png"/><Relationship Id="rId1" Type="http://schemas.openxmlformats.org/officeDocument/2006/relationships/tags" Target="../tags/tag29.xml"/></Relationships>
</file>

<file path=ppt/slides/_rels/slide8.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image" Target="../media/image23.png"/><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1" Type="http://schemas.openxmlformats.org/officeDocument/2006/relationships/notesSlide" Target="../notesSlides/notesSlide8.xml"/><Relationship Id="rId10" Type="http://schemas.openxmlformats.org/officeDocument/2006/relationships/slideLayout" Target="../slideLayouts/slideLayout12.xml"/><Relationship Id="rId1" Type="http://schemas.openxmlformats.org/officeDocument/2006/relationships/tags" Target="../tags/tag36.xml"/></Relationships>
</file>

<file path=ppt/slides/_rels/slide9.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25.png"/><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1" Type="http://schemas.openxmlformats.org/officeDocument/2006/relationships/notesSlide" Target="../notesSlides/notesSlide9.xml"/><Relationship Id="rId10" Type="http://schemas.openxmlformats.org/officeDocument/2006/relationships/slideLayout" Target="../slideLayouts/slideLayout12.xml"/><Relationship Id="rId1" Type="http://schemas.openxmlformats.org/officeDocument/2006/relationships/tags" Target="../tags/tag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5592049" y="288347"/>
            <a:ext cx="6327404" cy="260350"/>
            <a:chOff x="2932298" y="684745"/>
            <a:chExt cx="6327404" cy="260350"/>
          </a:xfrm>
        </p:grpSpPr>
        <p:sp>
          <p:nvSpPr>
            <p:cNvPr id="22" name="Freeform 404"/>
            <p:cNvSpPr/>
            <p:nvPr/>
          </p:nvSpPr>
          <p:spPr bwMode="auto">
            <a:xfrm>
              <a:off x="2932298" y="684745"/>
              <a:ext cx="1239838" cy="260350"/>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mn-ea"/>
                <a:sym typeface="+mn-lt"/>
              </a:endParaRPr>
            </a:p>
          </p:txBody>
        </p:sp>
        <p:sp>
          <p:nvSpPr>
            <p:cNvPr id="23" name="Freeform 404"/>
            <p:cNvSpPr/>
            <p:nvPr/>
          </p:nvSpPr>
          <p:spPr bwMode="auto">
            <a:xfrm>
              <a:off x="4204190" y="684745"/>
              <a:ext cx="1239838" cy="260350"/>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mn-ea"/>
                <a:sym typeface="+mn-lt"/>
              </a:endParaRPr>
            </a:p>
          </p:txBody>
        </p:sp>
        <p:sp>
          <p:nvSpPr>
            <p:cNvPr id="24" name="Freeform 404"/>
            <p:cNvSpPr/>
            <p:nvPr/>
          </p:nvSpPr>
          <p:spPr bwMode="auto">
            <a:xfrm>
              <a:off x="5476082" y="684745"/>
              <a:ext cx="1239838" cy="260350"/>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mn-ea"/>
                <a:sym typeface="+mn-lt"/>
              </a:endParaRPr>
            </a:p>
          </p:txBody>
        </p:sp>
        <p:sp>
          <p:nvSpPr>
            <p:cNvPr id="25" name="Freeform 404"/>
            <p:cNvSpPr/>
            <p:nvPr/>
          </p:nvSpPr>
          <p:spPr bwMode="auto">
            <a:xfrm>
              <a:off x="6747973" y="684745"/>
              <a:ext cx="1239838" cy="260350"/>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mn-ea"/>
                <a:sym typeface="+mn-lt"/>
              </a:endParaRPr>
            </a:p>
          </p:txBody>
        </p:sp>
        <p:sp>
          <p:nvSpPr>
            <p:cNvPr id="26" name="Freeform 404"/>
            <p:cNvSpPr/>
            <p:nvPr/>
          </p:nvSpPr>
          <p:spPr bwMode="auto">
            <a:xfrm>
              <a:off x="8019864" y="684745"/>
              <a:ext cx="1239838" cy="260350"/>
            </a:xfrm>
            <a:custGeom>
              <a:avLst/>
              <a:gdLst>
                <a:gd name="T0" fmla="*/ 781 w 781"/>
                <a:gd name="T1" fmla="*/ 164 h 164"/>
                <a:gd name="T2" fmla="*/ 624 w 781"/>
                <a:gd name="T3" fmla="*/ 0 h 164"/>
                <a:gd name="T4" fmla="*/ 469 w 781"/>
                <a:gd name="T5" fmla="*/ 164 h 164"/>
                <a:gd name="T6" fmla="*/ 312 w 781"/>
                <a:gd name="T7" fmla="*/ 0 h 164"/>
                <a:gd name="T8" fmla="*/ 155 w 781"/>
                <a:gd name="T9" fmla="*/ 164 h 164"/>
                <a:gd name="T10" fmla="*/ 0 w 781"/>
                <a:gd name="T11" fmla="*/ 0 h 164"/>
              </a:gdLst>
              <a:ahLst/>
              <a:cxnLst>
                <a:cxn ang="0">
                  <a:pos x="T0" y="T1"/>
                </a:cxn>
                <a:cxn ang="0">
                  <a:pos x="T2" y="T3"/>
                </a:cxn>
                <a:cxn ang="0">
                  <a:pos x="T4" y="T5"/>
                </a:cxn>
                <a:cxn ang="0">
                  <a:pos x="T6" y="T7"/>
                </a:cxn>
                <a:cxn ang="0">
                  <a:pos x="T8" y="T9"/>
                </a:cxn>
                <a:cxn ang="0">
                  <a:pos x="T10" y="T11"/>
                </a:cxn>
              </a:cxnLst>
              <a:rect l="0" t="0" r="r" b="b"/>
              <a:pathLst>
                <a:path w="781" h="164">
                  <a:moveTo>
                    <a:pt x="781" y="164"/>
                  </a:moveTo>
                  <a:lnTo>
                    <a:pt x="624" y="0"/>
                  </a:lnTo>
                  <a:lnTo>
                    <a:pt x="469" y="164"/>
                  </a:lnTo>
                  <a:lnTo>
                    <a:pt x="312" y="0"/>
                  </a:lnTo>
                  <a:lnTo>
                    <a:pt x="155" y="164"/>
                  </a:lnTo>
                  <a:lnTo>
                    <a:pt x="0" y="0"/>
                  </a:lnTo>
                </a:path>
              </a:pathLst>
            </a:custGeom>
            <a:noFill/>
            <a:ln w="63500" cap="flat">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D">
                <a:cs typeface="+mn-ea"/>
                <a:sym typeface="+mn-lt"/>
              </a:endParaRPr>
            </a:p>
          </p:txBody>
        </p:sp>
      </p:grpSp>
      <p:sp>
        <p:nvSpPr>
          <p:cNvPr id="10" name="矩形 9"/>
          <p:cNvSpPr/>
          <p:nvPr/>
        </p:nvSpPr>
        <p:spPr>
          <a:xfrm>
            <a:off x="-3810" y="6506845"/>
            <a:ext cx="12204065" cy="3543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r>
              <a:rPr lang="en-US" altLang="zh-CN" dirty="0" err="1">
                <a:latin typeface="Times New Roman" panose="02020603050405020304" pitchFamily="18" charset="0"/>
                <a:cs typeface="Times New Roman" panose="02020603050405020304" pitchFamily="18" charset="0"/>
              </a:rPr>
              <a:t>DiffusionAD</a:t>
            </a:r>
            <a:r>
              <a:rPr lang="en-US" altLang="zh-CN" dirty="0">
                <a:latin typeface="Times New Roman" panose="02020603050405020304" pitchFamily="18" charset="0"/>
                <a:cs typeface="Times New Roman" panose="02020603050405020304" pitchFamily="18" charset="0"/>
              </a:rPr>
              <a:t>: Norm-Guided One-Step Denoising  Diffusion for Anomaly Detection_TPAMI2025.</a:t>
            </a:r>
            <a:endParaRPr lang="zh-CN" altLang="en-US" dirty="0">
              <a:latin typeface="Times New Roman" panose="02020603050405020304" pitchFamily="18" charset="0"/>
              <a:cs typeface="Times New Roman" panose="02020603050405020304" pitchFamily="18" charset="0"/>
            </a:endParaRPr>
          </a:p>
        </p:txBody>
      </p:sp>
      <p:pic>
        <p:nvPicPr>
          <p:cNvPr id="3" name="图片 2"/>
          <p:cNvPicPr/>
          <p:nvPr/>
        </p:nvPicPr>
        <p:blipFill>
          <a:blip r:embed="rId1"/>
          <a:stretch>
            <a:fillRect/>
          </a:stretch>
        </p:blipFill>
        <p:spPr>
          <a:xfrm>
            <a:off x="210185" y="178435"/>
            <a:ext cx="1020445" cy="976630"/>
          </a:xfrm>
          <a:prstGeom prst="rect">
            <a:avLst/>
          </a:prstGeom>
        </p:spPr>
      </p:pic>
      <p:pic>
        <p:nvPicPr>
          <p:cNvPr id="5" name="图片 4" descr="文本&#10;&#10;AI 生成的内容可能不正确。"/>
          <p:cNvPicPr>
            <a:picLocks noChangeAspect="1"/>
          </p:cNvPicPr>
          <p:nvPr/>
        </p:nvPicPr>
        <p:blipFill>
          <a:blip r:embed="rId2"/>
          <a:stretch>
            <a:fillRect/>
          </a:stretch>
        </p:blipFill>
        <p:spPr>
          <a:xfrm>
            <a:off x="609242" y="2017049"/>
            <a:ext cx="10973516" cy="2165911"/>
          </a:xfrm>
          <a:prstGeom prst="rect">
            <a:avLst/>
          </a:prstGeom>
        </p:spPr>
      </p:pic>
      <p:sp>
        <p:nvSpPr>
          <p:cNvPr id="6" name="文本框 5"/>
          <p:cNvSpPr txBox="1"/>
          <p:nvPr/>
        </p:nvSpPr>
        <p:spPr>
          <a:xfrm>
            <a:off x="4916119" y="4297680"/>
            <a:ext cx="3713480"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TPAMI2025</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Text"/>
          <p:cNvSpPr txBox="1"/>
          <p:nvPr/>
        </p:nvSpPr>
        <p:spPr>
          <a:xfrm>
            <a:off x="418674" y="462779"/>
            <a:ext cx="3295624"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dirty="0">
                <a:latin typeface="Times New Roman" panose="02020603050405020304" pitchFamily="18" charset="0"/>
                <a:ea typeface="微软雅黑" panose="020B0503020204020204" charset="-122"/>
                <a:cs typeface="Times New Roman" panose="02020603050405020304" pitchFamily="18" charset="0"/>
                <a:sym typeface="+mn-lt"/>
              </a:rPr>
              <a:t>Method</a:t>
            </a:r>
            <a:endParaRPr lang="en-US" altLang="zh-CN" sz="3200" b="1" dirty="0">
              <a:latin typeface="Times New Roman" panose="02020603050405020304" pitchFamily="18" charset="0"/>
              <a:ea typeface="微软雅黑" panose="020B0503020204020204" charset="-122"/>
              <a:cs typeface="Times New Roman" panose="02020603050405020304" pitchFamily="18" charset="0"/>
              <a:sym typeface="+mn-lt"/>
            </a:endParaRPr>
          </a:p>
        </p:txBody>
      </p:sp>
      <p:sp>
        <p:nvSpPr>
          <p:cNvPr id="3" name="矩形 2"/>
          <p:cNvSpPr/>
          <p:nvPr/>
        </p:nvSpPr>
        <p:spPr>
          <a:xfrm>
            <a:off x="11556365" y="13335"/>
            <a:ext cx="641350" cy="53911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800" b="1">
                <a:latin typeface="微软雅黑" panose="020B0503020204020204" charset="-122"/>
                <a:ea typeface="微软雅黑" panose="020B0503020204020204" charset="-122"/>
              </a:rPr>
              <a:t>10</a:t>
            </a:r>
            <a:endParaRPr lang="en-US" altLang="zh-CN" sz="2800" b="1">
              <a:latin typeface="微软雅黑" panose="020B0503020204020204" charset="-122"/>
              <a:ea typeface="微软雅黑" panose="020B0503020204020204" charset="-122"/>
            </a:endParaRPr>
          </a:p>
        </p:txBody>
      </p:sp>
      <p:sp>
        <p:nvSpPr>
          <p:cNvPr id="5" name="矩形 4"/>
          <p:cNvSpPr/>
          <p:nvPr/>
        </p:nvSpPr>
        <p:spPr>
          <a:xfrm>
            <a:off x="-3810" y="6506845"/>
            <a:ext cx="12204065" cy="3543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r>
              <a:rPr lang="en-US" altLang="zh-CN" dirty="0" err="1">
                <a:latin typeface="Times New Roman" panose="02020603050405020304" pitchFamily="18" charset="0"/>
                <a:cs typeface="Times New Roman" panose="02020603050405020304" pitchFamily="18" charset="0"/>
              </a:rPr>
              <a:t>DiffusionAD</a:t>
            </a:r>
            <a:r>
              <a:rPr lang="en-US" altLang="zh-CN" dirty="0">
                <a:latin typeface="Times New Roman" panose="02020603050405020304" pitchFamily="18" charset="0"/>
                <a:cs typeface="Times New Roman" panose="02020603050405020304" pitchFamily="18" charset="0"/>
              </a:rPr>
              <a:t>: Norm-Guided One-Step Denoising  Diffusion for Anomaly Detection_TPAMI2025.</a:t>
            </a:r>
            <a:endParaRPr lang="zh-CN" altLang="en-US" dirty="0">
              <a:latin typeface="Times New Roman" panose="02020603050405020304" pitchFamily="18" charset="0"/>
              <a:cs typeface="Times New Roman" panose="02020603050405020304" pitchFamily="18" charset="0"/>
            </a:endParaRPr>
          </a:p>
        </p:txBody>
      </p:sp>
      <p:sp>
        <p:nvSpPr>
          <p:cNvPr id="27" name="矩形 26"/>
          <p:cNvSpPr/>
          <p:nvPr/>
        </p:nvSpPr>
        <p:spPr>
          <a:xfrm>
            <a:off x="482600" y="1169670"/>
            <a:ext cx="11363325" cy="817245"/>
          </a:xfrm>
          <a:prstGeom prst="rect">
            <a:avLst/>
          </a:prstGeom>
          <a:noFill/>
          <a:ln w="19050" cap="rnd" cmpd="sng">
            <a:solidFill>
              <a:schemeClr val="accent1"/>
            </a:solidFill>
            <a:prstDash val="lg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8" name="矩形 27"/>
          <p:cNvSpPr/>
          <p:nvPr>
            <p:custDataLst>
              <p:tags r:id="rId1"/>
            </p:custDataLst>
          </p:nvPr>
        </p:nvSpPr>
        <p:spPr>
          <a:xfrm>
            <a:off x="585939" y="1325570"/>
            <a:ext cx="2435606" cy="474345"/>
          </a:xfrm>
          <a:prstGeom prst="rect">
            <a:avLst/>
          </a:prstGeom>
        </p:spPr>
        <p:txBody>
          <a:bodyPr wrap="square" lIns="121896" tIns="60948" rIns="121896" bIns="60948">
            <a:noAutofit/>
          </a:bodyPr>
          <a:lstStyle/>
          <a:p>
            <a:pPr algn="ctr">
              <a:defRPr/>
            </a:pPr>
            <a:r>
              <a:rPr lang="en-US" altLang="zh-CN" sz="2800" b="1" kern="100" dirty="0" err="1">
                <a:solidFill>
                  <a:schemeClr val="accent1"/>
                </a:solidFill>
                <a:latin typeface="Times New Roman" panose="02020603050405020304" pitchFamily="18" charset="0"/>
                <a:ea typeface="微软雅黑" panose="020B0503020204020204" charset="-122"/>
                <a:cs typeface="Times New Roman" panose="02020603050405020304" pitchFamily="18" charset="0"/>
              </a:rPr>
              <a:t>DiffusionAD</a:t>
            </a:r>
            <a:endParaRPr lang="en-US" sz="2800" b="1" kern="100" dirty="0">
              <a:solidFill>
                <a:schemeClr val="accent1"/>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29" name="组合 28"/>
          <p:cNvGrpSpPr/>
          <p:nvPr>
            <p:custDataLst>
              <p:tags r:id="rId2"/>
            </p:custDataLst>
          </p:nvPr>
        </p:nvGrpSpPr>
        <p:grpSpPr>
          <a:xfrm>
            <a:off x="8204200" y="1307465"/>
            <a:ext cx="3426464" cy="516890"/>
            <a:chOff x="2915" y="2634"/>
            <a:chExt cx="4721" cy="805"/>
          </a:xfrm>
          <a:solidFill>
            <a:schemeClr val="accent1">
              <a:lumMod val="75000"/>
            </a:schemeClr>
          </a:solidFill>
        </p:grpSpPr>
        <p:sp>
          <p:nvSpPr>
            <p:cNvPr id="30" name="圆角矩形 17"/>
            <p:cNvSpPr/>
            <p:nvPr>
              <p:custDataLst>
                <p:tags r:id="rId3"/>
              </p:custDataLst>
            </p:nvPr>
          </p:nvSpPr>
          <p:spPr>
            <a:xfrm>
              <a:off x="2915" y="2634"/>
              <a:ext cx="4721" cy="805"/>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1" name="矩形 30"/>
            <p:cNvSpPr/>
            <p:nvPr>
              <p:custDataLst>
                <p:tags r:id="rId4"/>
              </p:custDataLst>
            </p:nvPr>
          </p:nvSpPr>
          <p:spPr>
            <a:xfrm>
              <a:off x="2960" y="2699"/>
              <a:ext cx="4642" cy="671"/>
            </a:xfrm>
            <a:prstGeom prst="rect">
              <a:avLst/>
            </a:prstGeom>
            <a:grpFill/>
          </p:spPr>
          <p:txBody>
            <a:bodyPr wrap="square" lIns="121896" tIns="60948" rIns="121896" bIns="60948">
              <a:spAutoFit/>
            </a:bodyPr>
            <a:lstStyle/>
            <a:p>
              <a:pPr algn="ctr">
                <a:defRPr/>
              </a:pPr>
              <a:r>
                <a:rPr lang="en-US" altLang="zh-CN" sz="20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rPr>
                <a:t>Segmentation sub-network</a:t>
              </a:r>
              <a:endParaRPr lang="zh-CN" altLang="en-US" sz="20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grpSp>
        <p:nvGrpSpPr>
          <p:cNvPr id="34" name="组合 33"/>
          <p:cNvGrpSpPr/>
          <p:nvPr>
            <p:custDataLst>
              <p:tags r:id="rId5"/>
            </p:custDataLst>
          </p:nvPr>
        </p:nvGrpSpPr>
        <p:grpSpPr>
          <a:xfrm>
            <a:off x="3297936" y="1307465"/>
            <a:ext cx="4195064" cy="516890"/>
            <a:chOff x="4077" y="2634"/>
            <a:chExt cx="2925" cy="805"/>
          </a:xfrm>
          <a:solidFill>
            <a:schemeClr val="bg1">
              <a:lumMod val="65000"/>
            </a:schemeClr>
          </a:solidFill>
        </p:grpSpPr>
        <p:sp>
          <p:nvSpPr>
            <p:cNvPr id="35" name="圆角矩形 23"/>
            <p:cNvSpPr/>
            <p:nvPr>
              <p:custDataLst>
                <p:tags r:id="rId6"/>
              </p:custDataLst>
            </p:nvPr>
          </p:nvSpPr>
          <p:spPr>
            <a:xfrm>
              <a:off x="4077" y="2634"/>
              <a:ext cx="2925" cy="805"/>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6" name="矩形 35"/>
            <p:cNvSpPr/>
            <p:nvPr>
              <p:custDataLst>
                <p:tags r:id="rId7"/>
              </p:custDataLst>
            </p:nvPr>
          </p:nvSpPr>
          <p:spPr>
            <a:xfrm>
              <a:off x="4184" y="2699"/>
              <a:ext cx="2728" cy="671"/>
            </a:xfrm>
            <a:prstGeom prst="rect">
              <a:avLst/>
            </a:prstGeom>
            <a:grpFill/>
          </p:spPr>
          <p:txBody>
            <a:bodyPr wrap="square" lIns="121896" tIns="60948" rIns="121896" bIns="60948">
              <a:spAutoFit/>
            </a:bodyPr>
            <a:lstStyle/>
            <a:p>
              <a:pPr algn="ctr">
                <a:defRPr/>
              </a:pPr>
              <a:r>
                <a:rPr lang="en-US" altLang="zh-CN" sz="20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rPr>
                <a:t>Reconstruction sub-network</a:t>
              </a:r>
              <a:endParaRPr lang="zh-CN" altLang="zh-CN" sz="20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mc:AlternateContent xmlns:mc="http://schemas.openxmlformats.org/markup-compatibility/2006">
        <mc:Choice xmlns:a14="http://schemas.microsoft.com/office/drawing/2010/main" Requires="a14">
          <p:sp>
            <p:nvSpPr>
              <p:cNvPr id="39" name="文本框 38"/>
              <p:cNvSpPr txBox="1"/>
              <p:nvPr/>
            </p:nvSpPr>
            <p:spPr>
              <a:xfrm>
                <a:off x="643255" y="2303780"/>
                <a:ext cx="10264775" cy="702945"/>
              </a:xfrm>
              <a:prstGeom prst="rect">
                <a:avLst/>
              </a:prstGeom>
              <a:noFill/>
            </p:spPr>
            <p:txBody>
              <a:bodyPr wrap="square" rtlCol="0">
                <a:spAutoFit/>
              </a:bodyPr>
              <a:lstStyle/>
              <a:p>
                <a:pPr algn="l"/>
                <a:r>
                  <a:rPr lang="zh-CN" altLang="en-US" dirty="0">
                    <a:latin typeface="Times New Roman" panose="02020603050405020304" pitchFamily="18" charset="0"/>
                    <a:ea typeface="黑体" panose="02010609060101010101" charset="-122"/>
                    <a:cs typeface="Times New Roman" panose="02020603050405020304" pitchFamily="18" charset="0"/>
                  </a:rPr>
                  <a:t>分割子网络利用</a:t>
                </a:r>
                <a:r>
                  <a:rPr lang="en-US" altLang="zh-CN" dirty="0">
                    <a:latin typeface="Times New Roman" panose="02020603050405020304" pitchFamily="18" charset="0"/>
                    <a:ea typeface="黑体" panose="02010609060101010101" charset="-122"/>
                    <a:cs typeface="Times New Roman" panose="02020603050405020304" pitchFamily="18" charset="0"/>
                  </a:rPr>
                  <a:t> </a:t>
                </a:r>
                <a14:m>
                  <m:oMath xmlns:m="http://schemas.openxmlformats.org/officeDocument/2006/math">
                    <m:sSub>
                      <m:sSubPr>
                        <m:ctrlPr>
                          <a:rPr lang="en-US" altLang="zh-CN" i="1" dirty="0">
                            <a:latin typeface="Cambria Math" panose="02040503050406030204" charset="0"/>
                            <a:ea typeface="黑体" panose="02010609060101010101" charset="-122"/>
                            <a:cs typeface="Cambria Math" panose="02040503050406030204" charset="0"/>
                          </a:rPr>
                        </m:ctrlPr>
                      </m:sSubPr>
                      <m:e>
                        <m:r>
                          <a:rPr lang="en-US" altLang="zh-CN" i="1" dirty="0">
                            <a:latin typeface="Cambria Math" panose="02040503050406030204" charset="0"/>
                            <a:ea typeface="黑体" panose="02010609060101010101" charset="-122"/>
                            <a:cs typeface="Cambria Math" panose="02040503050406030204" charset="0"/>
                          </a:rPr>
                          <m:t>𝑥</m:t>
                        </m:r>
                      </m:e>
                      <m:sub>
                        <m:r>
                          <a:rPr lang="en-US" altLang="zh-CN" i="1" dirty="0">
                            <a:latin typeface="Cambria Math" panose="02040503050406030204" charset="0"/>
                            <a:ea typeface="MS Mincho" charset="0"/>
                            <a:cs typeface="Cambria Math" panose="02040503050406030204" charset="0"/>
                          </a:rPr>
                          <m:t>0</m:t>
                        </m:r>
                      </m:sub>
                    </m:sSub>
                  </m:oMath>
                </a14:m>
                <a:r>
                  <a:rPr lang="en-US" altLang="zh-CN" dirty="0">
                    <a:latin typeface="Times New Roman" panose="02020603050405020304" pitchFamily="18" charset="0"/>
                    <a:ea typeface="黑体" panose="02010609060101010101" charset="-122"/>
                    <a:cs typeface="Times New Roman" panose="02020603050405020304" pitchFamily="18" charset="0"/>
                  </a:rPr>
                  <a:t> </a:t>
                </a:r>
                <a:r>
                  <a:rPr lang="zh-CN" altLang="en-US" dirty="0">
                    <a:latin typeface="Times New Roman" panose="02020603050405020304" pitchFamily="18" charset="0"/>
                    <a:ea typeface="黑体" panose="02010609060101010101" charset="-122"/>
                    <a:cs typeface="Times New Roman" panose="02020603050405020304" pitchFamily="18" charset="0"/>
                  </a:rPr>
                  <a:t>和</a:t>
                </a:r>
                <a:r>
                  <a:rPr lang="en-US" altLang="zh-CN" dirty="0">
                    <a:latin typeface="Times New Roman" panose="02020603050405020304" pitchFamily="18" charset="0"/>
                    <a:ea typeface="黑体" panose="02010609060101010101" charset="-122"/>
                    <a:cs typeface="Times New Roman" panose="02020603050405020304" pitchFamily="18" charset="0"/>
                  </a:rPr>
                  <a:t> </a:t>
                </a:r>
                <a14:m>
                  <m:oMath xmlns:m="http://schemas.openxmlformats.org/officeDocument/2006/math">
                    <m:acc>
                      <m:accPr>
                        <m:ctrlPr>
                          <a:rPr lang="en-US" altLang="zh-CN" i="1">
                            <a:latin typeface="Cambria Math" panose="02040503050406030204" charset="0"/>
                            <a:ea typeface="黑体" panose="02010609060101010101" charset="-122"/>
                            <a:cs typeface="Cambria Math" panose="02040503050406030204" charset="0"/>
                          </a:rPr>
                        </m:ctrlPr>
                      </m:accPr>
                      <m:e>
                        <m:sSub>
                          <m:sSubPr>
                            <m:ctrlPr>
                              <a:rPr lang="en-US" altLang="zh-CN" i="1">
                                <a:latin typeface="Cambria Math" panose="02040503050406030204" charset="0"/>
                                <a:ea typeface="黑体" panose="02010609060101010101" charset="-122"/>
                                <a:cs typeface="Cambria Math" panose="02040503050406030204" charset="0"/>
                              </a:rPr>
                            </m:ctrlPr>
                          </m:sSubPr>
                          <m:e>
                            <m:r>
                              <a:rPr lang="en-US" altLang="zh-CN" i="1">
                                <a:latin typeface="Cambria Math" panose="02040503050406030204" charset="0"/>
                                <a:ea typeface="黑体" panose="02010609060101010101" charset="-122"/>
                                <a:cs typeface="Cambria Math" panose="02040503050406030204" charset="0"/>
                              </a:rPr>
                              <m:t>𝑥</m:t>
                            </m:r>
                          </m:e>
                          <m:sub>
                            <m:sSub>
                              <m:sSubPr>
                                <m:ctrlPr>
                                  <a:rPr lang="en-US" altLang="zh-CN" i="1">
                                    <a:latin typeface="Cambria Math" panose="02040503050406030204" charset="0"/>
                                    <a:ea typeface="黑体" panose="02010609060101010101" charset="-122"/>
                                    <a:cs typeface="Cambria Math" panose="02040503050406030204" charset="0"/>
                                  </a:rPr>
                                </m:ctrlPr>
                              </m:sSubPr>
                              <m:e>
                                <m:r>
                                  <a:rPr lang="en-US" altLang="zh-CN" i="1">
                                    <a:latin typeface="Cambria Math" panose="02040503050406030204" charset="0"/>
                                    <a:ea typeface="MS Mincho" charset="0"/>
                                    <a:cs typeface="Cambria Math" panose="02040503050406030204" charset="0"/>
                                  </a:rPr>
                                  <m:t>0</m:t>
                                </m:r>
                              </m:e>
                              <m:sub>
                                <m:r>
                                  <a:rPr lang="en-US" altLang="zh-CN" i="1">
                                    <a:latin typeface="Cambria Math" panose="02040503050406030204" charset="0"/>
                                    <a:ea typeface="黑体" panose="02010609060101010101" charset="-122"/>
                                    <a:cs typeface="Cambria Math" panose="02040503050406030204" charset="0"/>
                                  </a:rPr>
                                  <m:t>𝑔</m:t>
                                </m:r>
                              </m:sub>
                            </m:sSub>
                          </m:sub>
                        </m:sSub>
                      </m:e>
                    </m:acc>
                  </m:oMath>
                </a14:m>
                <a:r>
                  <a:rPr lang="en-US" altLang="zh-CN" dirty="0">
                    <a:latin typeface="Times New Roman" panose="02020603050405020304" pitchFamily="18" charset="0"/>
                    <a:ea typeface="黑体" panose="02010609060101010101" charset="-122"/>
                    <a:cs typeface="Times New Roman" panose="02020603050405020304" pitchFamily="18" charset="0"/>
                  </a:rPr>
                  <a:t> </a:t>
                </a:r>
                <a:r>
                  <a:rPr lang="zh-CN" altLang="en-US" dirty="0">
                    <a:latin typeface="Times New Roman" panose="02020603050405020304" pitchFamily="18" charset="0"/>
                    <a:ea typeface="黑体" panose="02010609060101010101" charset="-122"/>
                    <a:cs typeface="Times New Roman" panose="02020603050405020304" pitchFamily="18" charset="0"/>
                  </a:rPr>
                  <a:t>之间的共性和差异来预测像素方面的异常分数，使其尽可能接近</a:t>
                </a:r>
                <a:r>
                  <a:rPr lang="en-US" altLang="zh-CN" dirty="0">
                    <a:latin typeface="Times New Roman" panose="02020603050405020304" pitchFamily="18" charset="0"/>
                    <a:ea typeface="黑体" panose="02010609060101010101" charset="-122"/>
                    <a:cs typeface="Times New Roman" panose="02020603050405020304" pitchFamily="18" charset="0"/>
                  </a:rPr>
                  <a:t>ground truth</a:t>
                </a:r>
                <a:r>
                  <a:rPr lang="zh-CN" altLang="en-US" dirty="0">
                    <a:latin typeface="Times New Roman" panose="02020603050405020304" pitchFamily="18" charset="0"/>
                    <a:ea typeface="黑体" panose="02010609060101010101" charset="-122"/>
                    <a:cs typeface="Times New Roman" panose="02020603050405020304" pitchFamily="18" charset="0"/>
                  </a:rPr>
                  <a:t>，它的损失定义为：</a:t>
                </a:r>
                <a:endParaRPr lang="zh-CN" altLang="en-US" dirty="0">
                  <a:latin typeface="Times New Roman" panose="02020603050405020304" pitchFamily="18" charset="0"/>
                  <a:ea typeface="黑体" panose="02010609060101010101" charset="-122"/>
                  <a:cs typeface="Times New Roman" panose="02020603050405020304" pitchFamily="18" charset="0"/>
                </a:endParaRPr>
              </a:p>
            </p:txBody>
          </p:sp>
        </mc:Choice>
        <mc:Fallback>
          <p:sp>
            <p:nvSpPr>
              <p:cNvPr id="39" name="文本框 38"/>
              <p:cNvSpPr txBox="1">
                <a:spLocks noRot="1" noChangeAspect="1" noMove="1" noResize="1" noEditPoints="1" noAdjustHandles="1" noChangeArrowheads="1" noChangeShapeType="1" noTextEdit="1"/>
              </p:cNvSpPr>
              <p:nvPr/>
            </p:nvSpPr>
            <p:spPr>
              <a:xfrm>
                <a:off x="643255" y="2303780"/>
                <a:ext cx="10264775" cy="702945"/>
              </a:xfrm>
              <a:prstGeom prst="rect">
                <a:avLst/>
              </a:prstGeom>
              <a:blipFill rotWithShape="1">
                <a:blip r:embed="rId8"/>
                <a:stretch>
                  <a:fillRect/>
                </a:stretch>
              </a:blipFill>
            </p:spPr>
            <p:txBody>
              <a:bodyPr/>
              <a:lstStyle/>
              <a:p>
                <a:r>
                  <a:rPr lang="zh-CN" altLang="en-US">
                    <a:noFill/>
                  </a:rPr>
                  <a:t> </a:t>
                </a:r>
              </a:p>
            </p:txBody>
          </p:sp>
        </mc:Fallback>
      </mc:AlternateContent>
      <p:pic>
        <p:nvPicPr>
          <p:cNvPr id="2" name="图片 1"/>
          <p:cNvPicPr>
            <a:picLocks noChangeAspect="1"/>
          </p:cNvPicPr>
          <p:nvPr/>
        </p:nvPicPr>
        <p:blipFill>
          <a:blip r:embed="rId9"/>
          <a:stretch>
            <a:fillRect/>
          </a:stretch>
        </p:blipFill>
        <p:spPr>
          <a:xfrm>
            <a:off x="3336290" y="3093085"/>
            <a:ext cx="4787265" cy="517525"/>
          </a:xfrm>
          <a:prstGeom prst="rect">
            <a:avLst/>
          </a:prstGeom>
        </p:spPr>
      </p:pic>
      <p:sp>
        <p:nvSpPr>
          <p:cNvPr id="6" name="文本框 5"/>
          <p:cNvSpPr txBox="1"/>
          <p:nvPr/>
        </p:nvSpPr>
        <p:spPr>
          <a:xfrm>
            <a:off x="643255" y="5338445"/>
            <a:ext cx="6442075" cy="368300"/>
          </a:xfrm>
          <a:prstGeom prst="rect">
            <a:avLst/>
          </a:prstGeom>
          <a:noFill/>
        </p:spPr>
        <p:txBody>
          <a:bodyPr wrap="square" rtlCol="0">
            <a:spAutoFit/>
          </a:bodyPr>
          <a:p>
            <a:r>
              <a:rPr lang="zh-CN" altLang="en-US">
                <a:latin typeface="黑体" panose="02010609060101010101" charset="-122"/>
                <a:ea typeface="黑体" panose="02010609060101010101" charset="-122"/>
              </a:rPr>
              <a:t>重建子网络和分割子网络联合训练，最终的总损失</a:t>
            </a:r>
            <a:r>
              <a:rPr lang="zh-CN" altLang="en-US">
                <a:latin typeface="黑体" panose="02010609060101010101" charset="-122"/>
                <a:ea typeface="黑体" panose="02010609060101010101" charset="-122"/>
              </a:rPr>
              <a:t>为：</a:t>
            </a:r>
            <a:endParaRPr lang="zh-CN" altLang="en-US">
              <a:latin typeface="黑体" panose="02010609060101010101" charset="-122"/>
              <a:ea typeface="黑体" panose="02010609060101010101" charset="-122"/>
            </a:endParaRPr>
          </a:p>
        </p:txBody>
      </p:sp>
      <p:pic>
        <p:nvPicPr>
          <p:cNvPr id="8" name="图片 7"/>
          <p:cNvPicPr>
            <a:picLocks noChangeAspect="1"/>
          </p:cNvPicPr>
          <p:nvPr/>
        </p:nvPicPr>
        <p:blipFill>
          <a:blip r:embed="rId10"/>
          <a:stretch>
            <a:fillRect/>
          </a:stretch>
        </p:blipFill>
        <p:spPr>
          <a:xfrm>
            <a:off x="3121025" y="5748655"/>
            <a:ext cx="3583940" cy="626745"/>
          </a:xfrm>
          <a:prstGeom prst="rect">
            <a:avLst/>
          </a:prstGeom>
        </p:spPr>
      </p:pic>
      <p:pic>
        <p:nvPicPr>
          <p:cNvPr id="7" name="图片 6"/>
          <p:cNvPicPr>
            <a:picLocks noChangeAspect="1"/>
          </p:cNvPicPr>
          <p:nvPr/>
        </p:nvPicPr>
        <p:blipFill>
          <a:blip r:embed="rId11"/>
          <a:stretch>
            <a:fillRect/>
          </a:stretch>
        </p:blipFill>
        <p:spPr>
          <a:xfrm>
            <a:off x="2001520" y="3858895"/>
            <a:ext cx="2971800" cy="776605"/>
          </a:xfrm>
          <a:prstGeom prst="rect">
            <a:avLst/>
          </a:prstGeom>
        </p:spPr>
      </p:pic>
      <p:sp>
        <p:nvSpPr>
          <p:cNvPr id="9" name="文本框 8"/>
          <p:cNvSpPr txBox="1"/>
          <p:nvPr/>
        </p:nvSpPr>
        <p:spPr>
          <a:xfrm>
            <a:off x="643255" y="3677285"/>
            <a:ext cx="4064000" cy="368300"/>
          </a:xfrm>
          <a:prstGeom prst="rect">
            <a:avLst/>
          </a:prstGeom>
          <a:noFill/>
        </p:spPr>
        <p:txBody>
          <a:bodyPr wrap="square" rtlCol="0">
            <a:spAutoFit/>
          </a:bodyPr>
          <a:p>
            <a:r>
              <a:rPr lang="zh-CN" altLang="en-US">
                <a:latin typeface="黑体" panose="02010609060101010101" charset="-122"/>
                <a:ea typeface="黑体" panose="02010609060101010101" charset="-122"/>
              </a:rPr>
              <a:t>其中：</a:t>
            </a:r>
            <a:endParaRPr lang="zh-CN" altLang="en-US">
              <a:latin typeface="黑体" panose="02010609060101010101" charset="-122"/>
              <a:ea typeface="黑体" panose="02010609060101010101" charset="-122"/>
            </a:endParaRPr>
          </a:p>
        </p:txBody>
      </p:sp>
      <p:pic>
        <p:nvPicPr>
          <p:cNvPr id="11" name="图片 10"/>
          <p:cNvPicPr>
            <a:picLocks noChangeAspect="1"/>
          </p:cNvPicPr>
          <p:nvPr/>
        </p:nvPicPr>
        <p:blipFill>
          <a:blip r:embed="rId12"/>
          <a:stretch>
            <a:fillRect/>
          </a:stretch>
        </p:blipFill>
        <p:spPr>
          <a:xfrm>
            <a:off x="5235575" y="3942715"/>
            <a:ext cx="3709670" cy="692785"/>
          </a:xfrm>
          <a:prstGeom prst="rect">
            <a:avLst/>
          </a:prstGeom>
        </p:spPr>
      </p:pic>
      <p:pic>
        <p:nvPicPr>
          <p:cNvPr id="12" name="图片 11"/>
          <p:cNvPicPr>
            <a:picLocks noChangeAspect="1"/>
          </p:cNvPicPr>
          <p:nvPr/>
        </p:nvPicPr>
        <p:blipFill>
          <a:blip r:embed="rId13"/>
          <a:stretch>
            <a:fillRect/>
          </a:stretch>
        </p:blipFill>
        <p:spPr>
          <a:xfrm>
            <a:off x="771525" y="4716780"/>
            <a:ext cx="8282940" cy="5956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Text"/>
          <p:cNvSpPr txBox="1"/>
          <p:nvPr/>
        </p:nvSpPr>
        <p:spPr>
          <a:xfrm>
            <a:off x="418674" y="462779"/>
            <a:ext cx="3295624"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dirty="0">
                <a:latin typeface="Times New Roman" panose="02020603050405020304" pitchFamily="18" charset="0"/>
                <a:ea typeface="微软雅黑" panose="020B0503020204020204" charset="-122"/>
                <a:cs typeface="Times New Roman" panose="02020603050405020304" pitchFamily="18" charset="0"/>
                <a:sym typeface="+mn-lt"/>
              </a:rPr>
              <a:t>Experiments</a:t>
            </a:r>
            <a:endParaRPr lang="en-US" altLang="zh-CN" sz="3200" b="1" dirty="0">
              <a:latin typeface="Times New Roman" panose="02020603050405020304" pitchFamily="18" charset="0"/>
              <a:ea typeface="微软雅黑" panose="020B0503020204020204" charset="-122"/>
              <a:cs typeface="Times New Roman" panose="02020603050405020304" pitchFamily="18" charset="0"/>
              <a:sym typeface="+mn-lt"/>
            </a:endParaRPr>
          </a:p>
        </p:txBody>
      </p:sp>
      <p:sp>
        <p:nvSpPr>
          <p:cNvPr id="3" name="矩形 2"/>
          <p:cNvSpPr/>
          <p:nvPr/>
        </p:nvSpPr>
        <p:spPr>
          <a:xfrm>
            <a:off x="11556365" y="13335"/>
            <a:ext cx="641350" cy="53911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800" b="1">
                <a:latin typeface="微软雅黑" panose="020B0503020204020204" charset="-122"/>
                <a:ea typeface="微软雅黑" panose="020B0503020204020204" charset="-122"/>
              </a:rPr>
              <a:t>11</a:t>
            </a:r>
            <a:endParaRPr lang="en-US" altLang="zh-CN" sz="2800" b="1">
              <a:latin typeface="微软雅黑" panose="020B0503020204020204" charset="-122"/>
              <a:ea typeface="微软雅黑" panose="020B0503020204020204" charset="-122"/>
            </a:endParaRPr>
          </a:p>
        </p:txBody>
      </p:sp>
      <p:sp>
        <p:nvSpPr>
          <p:cNvPr id="2" name="矩形 1"/>
          <p:cNvSpPr/>
          <p:nvPr/>
        </p:nvSpPr>
        <p:spPr>
          <a:xfrm>
            <a:off x="-3810" y="6506845"/>
            <a:ext cx="12204065" cy="3543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r>
              <a:rPr lang="en-US" altLang="zh-CN" dirty="0" err="1">
                <a:latin typeface="Times New Roman" panose="02020603050405020304" pitchFamily="18" charset="0"/>
                <a:cs typeface="Times New Roman" panose="02020603050405020304" pitchFamily="18" charset="0"/>
              </a:rPr>
              <a:t>DiffusionAD</a:t>
            </a:r>
            <a:r>
              <a:rPr lang="en-US" altLang="zh-CN" dirty="0">
                <a:latin typeface="Times New Roman" panose="02020603050405020304" pitchFamily="18" charset="0"/>
                <a:cs typeface="Times New Roman" panose="02020603050405020304" pitchFamily="18" charset="0"/>
              </a:rPr>
              <a:t>: Norm-Guided One-Step Denoising  Diffusion for Anomaly Detection_TPAMI2025.</a:t>
            </a:r>
            <a:endParaRPr lang="zh-CN" altLang="en-US"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692785" y="1609090"/>
            <a:ext cx="6836410" cy="1014730"/>
          </a:xfrm>
          <a:prstGeom prst="rect">
            <a:avLst/>
          </a:prstGeom>
          <a:noFill/>
        </p:spPr>
        <p:txBody>
          <a:bodyPr wrap="square" rtlCol="0">
            <a:spAutoFit/>
          </a:bodyPr>
          <a:p>
            <a:pPr indent="0" fontAlgn="auto">
              <a:lnSpc>
                <a:spcPct val="150000"/>
              </a:lnSpc>
            </a:pPr>
            <a:r>
              <a:rPr lang="zh-CN" altLang="en-US" sz="2000">
                <a:latin typeface="Times New Roman" panose="02020603050405020304" pitchFamily="18" charset="0"/>
                <a:ea typeface="黑体" panose="02010609060101010101" charset="-122"/>
                <a:cs typeface="Times New Roman" panose="02020603050405020304" pitchFamily="18" charset="0"/>
              </a:rPr>
              <a:t>实验涉及四个数据集：</a:t>
            </a:r>
            <a:r>
              <a:rPr lang="en-US" altLang="zh-CN" sz="2000">
                <a:latin typeface="Times New Roman" panose="02020603050405020304" pitchFamily="18" charset="0"/>
                <a:ea typeface="黑体" panose="02010609060101010101" charset="-122"/>
                <a:cs typeface="Times New Roman" panose="02020603050405020304" pitchFamily="18" charset="0"/>
              </a:rPr>
              <a:t>MVTec,VisA,DAGM </a:t>
            </a:r>
            <a:r>
              <a:rPr lang="zh-CN" altLang="en-US" sz="2000">
                <a:latin typeface="Times New Roman" panose="02020603050405020304" pitchFamily="18" charset="0"/>
                <a:ea typeface="黑体" panose="02010609060101010101" charset="-122"/>
                <a:cs typeface="Times New Roman" panose="02020603050405020304" pitchFamily="18" charset="0"/>
              </a:rPr>
              <a:t>和</a:t>
            </a:r>
            <a:r>
              <a:rPr lang="en-US" altLang="zh-CN" sz="2000">
                <a:latin typeface="Times New Roman" panose="02020603050405020304" pitchFamily="18" charset="0"/>
                <a:ea typeface="黑体" panose="02010609060101010101" charset="-122"/>
                <a:cs typeface="Times New Roman" panose="02020603050405020304" pitchFamily="18" charset="0"/>
              </a:rPr>
              <a:t> MPDD</a:t>
            </a:r>
            <a:r>
              <a:rPr lang="zh-CN" altLang="en-US" sz="2000">
                <a:latin typeface="Times New Roman" panose="02020603050405020304" pitchFamily="18" charset="0"/>
                <a:ea typeface="黑体" panose="02010609060101010101" charset="-122"/>
                <a:cs typeface="Times New Roman" panose="02020603050405020304" pitchFamily="18" charset="0"/>
              </a:rPr>
              <a:t>。图像级测试指标包括</a:t>
            </a:r>
            <a:r>
              <a:rPr lang="en-US" altLang="zh-CN" sz="2000">
                <a:latin typeface="Times New Roman" panose="02020603050405020304" pitchFamily="18" charset="0"/>
                <a:ea typeface="黑体" panose="02010609060101010101" charset="-122"/>
                <a:cs typeface="Times New Roman" panose="02020603050405020304" pitchFamily="18" charset="0"/>
              </a:rPr>
              <a:t>auroc</a:t>
            </a:r>
            <a:r>
              <a:rPr lang="zh-CN" altLang="en-US" sz="2000">
                <a:latin typeface="Times New Roman" panose="02020603050405020304" pitchFamily="18" charset="0"/>
                <a:ea typeface="黑体" panose="02010609060101010101" charset="-122"/>
                <a:cs typeface="Times New Roman" panose="02020603050405020304" pitchFamily="18" charset="0"/>
              </a:rPr>
              <a:t>，像素级测试指标包括</a:t>
            </a:r>
            <a:r>
              <a:rPr lang="en-US" altLang="zh-CN" sz="2000">
                <a:latin typeface="Times New Roman" panose="02020603050405020304" pitchFamily="18" charset="0"/>
                <a:ea typeface="黑体" panose="02010609060101010101" charset="-122"/>
                <a:cs typeface="Times New Roman" panose="02020603050405020304" pitchFamily="18" charset="0"/>
              </a:rPr>
              <a:t>auroc,pro,ap</a:t>
            </a:r>
            <a:endParaRPr lang="en-US" altLang="zh-CN" sz="2000">
              <a:latin typeface="Times New Roman" panose="02020603050405020304" pitchFamily="18" charset="0"/>
              <a:ea typeface="黑体" panose="02010609060101010101" charset="-122"/>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3810" y="2976880"/>
            <a:ext cx="12192000" cy="28562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Text"/>
          <p:cNvSpPr txBox="1"/>
          <p:nvPr/>
        </p:nvSpPr>
        <p:spPr>
          <a:xfrm>
            <a:off x="418674" y="462779"/>
            <a:ext cx="3295624"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dirty="0">
                <a:latin typeface="Times New Roman" panose="02020603050405020304" pitchFamily="18" charset="0"/>
                <a:ea typeface="微软雅黑" panose="020B0503020204020204" charset="-122"/>
                <a:cs typeface="Times New Roman" panose="02020603050405020304" pitchFamily="18" charset="0"/>
                <a:sym typeface="+mn-lt"/>
              </a:rPr>
              <a:t>Experiments</a:t>
            </a:r>
            <a:endParaRPr lang="en-US" altLang="zh-CN" sz="3200" b="1" dirty="0">
              <a:latin typeface="Times New Roman" panose="02020603050405020304" pitchFamily="18" charset="0"/>
              <a:ea typeface="微软雅黑" panose="020B0503020204020204" charset="-122"/>
              <a:cs typeface="Times New Roman" panose="02020603050405020304" pitchFamily="18" charset="0"/>
              <a:sym typeface="+mn-lt"/>
            </a:endParaRPr>
          </a:p>
        </p:txBody>
      </p:sp>
      <p:sp>
        <p:nvSpPr>
          <p:cNvPr id="3" name="矩形 2"/>
          <p:cNvSpPr/>
          <p:nvPr/>
        </p:nvSpPr>
        <p:spPr>
          <a:xfrm>
            <a:off x="11556365" y="13335"/>
            <a:ext cx="641350" cy="53911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800" b="1">
                <a:latin typeface="微软雅黑" panose="020B0503020204020204" charset="-122"/>
                <a:ea typeface="微软雅黑" panose="020B0503020204020204" charset="-122"/>
              </a:rPr>
              <a:t>12</a:t>
            </a:r>
            <a:endParaRPr lang="en-US" altLang="zh-CN" sz="2800" b="1">
              <a:latin typeface="微软雅黑" panose="020B0503020204020204" charset="-122"/>
              <a:ea typeface="微软雅黑" panose="020B0503020204020204" charset="-122"/>
            </a:endParaRPr>
          </a:p>
        </p:txBody>
      </p:sp>
      <p:sp>
        <p:nvSpPr>
          <p:cNvPr id="4" name="文本框 3"/>
          <p:cNvSpPr txBox="1"/>
          <p:nvPr/>
        </p:nvSpPr>
        <p:spPr>
          <a:xfrm>
            <a:off x="1021080" y="1192530"/>
            <a:ext cx="6423025" cy="460375"/>
          </a:xfrm>
          <a:prstGeom prst="rect">
            <a:avLst/>
          </a:prstGeom>
          <a:noFill/>
        </p:spPr>
        <p:txBody>
          <a:bodyPr wrap="square" rtlCol="0">
            <a:spAutoFit/>
          </a:bodyPr>
          <a:lstStyle/>
          <a:p>
            <a:r>
              <a:rPr lang="en-US" altLang="zh-CN" sz="2400">
                <a:latin typeface="Times New Roman" panose="02020603050405020304" pitchFamily="18" charset="0"/>
                <a:cs typeface="Times New Roman" panose="02020603050405020304" pitchFamily="18" charset="0"/>
              </a:rPr>
              <a:t>Overall ablation</a:t>
            </a:r>
            <a:endParaRPr lang="en-US" altLang="zh-CN" sz="2400">
              <a:latin typeface="Times New Roman" panose="02020603050405020304" pitchFamily="18" charset="0"/>
              <a:cs typeface="Times New Roman" panose="02020603050405020304" pitchFamily="18" charset="0"/>
            </a:endParaRPr>
          </a:p>
        </p:txBody>
      </p:sp>
      <p:sp>
        <p:nvSpPr>
          <p:cNvPr id="5" name="矩形 4"/>
          <p:cNvSpPr/>
          <p:nvPr/>
        </p:nvSpPr>
        <p:spPr>
          <a:xfrm>
            <a:off x="-3810" y="6506845"/>
            <a:ext cx="12204065" cy="3543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r>
              <a:rPr lang="en-US" altLang="zh-CN" dirty="0" err="1">
                <a:latin typeface="Times New Roman" panose="02020603050405020304" pitchFamily="18" charset="0"/>
                <a:cs typeface="Times New Roman" panose="02020603050405020304" pitchFamily="18" charset="0"/>
              </a:rPr>
              <a:t>DiffusionAD</a:t>
            </a:r>
            <a:r>
              <a:rPr lang="en-US" altLang="zh-CN" dirty="0">
                <a:latin typeface="Times New Roman" panose="02020603050405020304" pitchFamily="18" charset="0"/>
                <a:cs typeface="Times New Roman" panose="02020603050405020304" pitchFamily="18" charset="0"/>
              </a:rPr>
              <a:t>: Norm-Guided One-Step Denoising  Diffusion for Anomaly Detection_TPAMI2025.</a:t>
            </a:r>
            <a:endParaRPr lang="zh-CN" altLang="en-US" dirty="0">
              <a:latin typeface="Times New Roman" panose="02020603050405020304" pitchFamily="18" charset="0"/>
              <a:cs typeface="Times New Roman" panose="02020603050405020304" pitchFamily="18" charset="0"/>
            </a:endParaRPr>
          </a:p>
        </p:txBody>
      </p:sp>
      <p:pic>
        <p:nvPicPr>
          <p:cNvPr id="7" name="图片 6" descr="表格&#10;&#10;AI 生成的内容可能不正确。"/>
          <p:cNvPicPr>
            <a:picLocks noChangeAspect="1"/>
          </p:cNvPicPr>
          <p:nvPr/>
        </p:nvPicPr>
        <p:blipFill>
          <a:blip r:embed="rId1"/>
          <a:stretch>
            <a:fillRect/>
          </a:stretch>
        </p:blipFill>
        <p:spPr>
          <a:xfrm>
            <a:off x="725204" y="1934845"/>
            <a:ext cx="10878461" cy="2049003"/>
          </a:xfrm>
          <a:prstGeom prst="rect">
            <a:avLst/>
          </a:prstGeom>
        </p:spPr>
      </p:pic>
      <p:sp>
        <p:nvSpPr>
          <p:cNvPr id="2" name="文本框 1"/>
          <p:cNvSpPr txBox="1"/>
          <p:nvPr/>
        </p:nvSpPr>
        <p:spPr>
          <a:xfrm>
            <a:off x="9845040" y="1383030"/>
            <a:ext cx="2154555" cy="368300"/>
          </a:xfrm>
          <a:prstGeom prst="rect">
            <a:avLst/>
          </a:prstGeom>
          <a:noFill/>
        </p:spPr>
        <p:txBody>
          <a:bodyPr wrap="square" rtlCol="0">
            <a:spAutoFit/>
          </a:bodyPr>
          <a:p>
            <a:r>
              <a:rPr lang="en-US" altLang="zh-CN"/>
              <a:t> FPS</a:t>
            </a:r>
            <a:r>
              <a:rPr lang="zh-CN" altLang="en-US"/>
              <a:t>（每秒帧数）</a:t>
            </a:r>
            <a:endParaRPr lang="zh-CN" altLang="en-US"/>
          </a:p>
        </p:txBody>
      </p:sp>
      <p:sp>
        <p:nvSpPr>
          <p:cNvPr id="6" name="文本框 5"/>
          <p:cNvSpPr txBox="1"/>
          <p:nvPr/>
        </p:nvSpPr>
        <p:spPr>
          <a:xfrm>
            <a:off x="2141220" y="4321810"/>
            <a:ext cx="7400290" cy="1753235"/>
          </a:xfrm>
          <a:prstGeom prst="rect">
            <a:avLst/>
          </a:prstGeom>
          <a:noFill/>
        </p:spPr>
        <p:txBody>
          <a:bodyPr wrap="square" rtlCol="0">
            <a:spAutoFit/>
          </a:bodyPr>
          <a:p>
            <a:pPr indent="0" fontAlgn="auto">
              <a:lnSpc>
                <a:spcPct val="150000"/>
              </a:lnSpc>
            </a:pPr>
            <a:r>
              <a:rPr lang="zh-CN" altLang="en-US">
                <a:latin typeface="黑体" panose="02010609060101010101" charset="-122"/>
                <a:ea typeface="黑体" panose="02010609060101010101" charset="-122"/>
              </a:rPr>
              <a:t>在端到端训练阶段，分割子网络是通过端到端训练来学习原始输入与其一步去噪对应物之间的差异，而不是迭代去噪对应物。因此，在推理过程中使用迭代去噪会在分割子网络的训练输入（一步重建）和推理输入（迭代重建）之间引入分布偏移，从而降低异常检测和定位的准确性。</a:t>
            </a:r>
            <a:endParaRPr lang="zh-CN" altLang="en-US">
              <a:latin typeface="黑体" panose="02010609060101010101" charset="-122"/>
              <a:ea typeface="黑体" panose="020106090601010101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Text"/>
          <p:cNvSpPr txBox="1"/>
          <p:nvPr/>
        </p:nvSpPr>
        <p:spPr>
          <a:xfrm>
            <a:off x="418674" y="462779"/>
            <a:ext cx="3295624"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dirty="0">
                <a:latin typeface="Times New Roman" panose="02020603050405020304" pitchFamily="18" charset="0"/>
                <a:ea typeface="微软雅黑" panose="020B0503020204020204" charset="-122"/>
                <a:cs typeface="Times New Roman" panose="02020603050405020304" pitchFamily="18" charset="0"/>
                <a:sym typeface="+mn-lt"/>
              </a:rPr>
              <a:t>Experiments</a:t>
            </a:r>
            <a:endParaRPr lang="en-US" altLang="zh-CN" sz="3200" b="1" dirty="0">
              <a:latin typeface="Times New Roman" panose="02020603050405020304" pitchFamily="18" charset="0"/>
              <a:ea typeface="微软雅黑" panose="020B0503020204020204" charset="-122"/>
              <a:cs typeface="Times New Roman" panose="02020603050405020304" pitchFamily="18" charset="0"/>
              <a:sym typeface="+mn-lt"/>
            </a:endParaRPr>
          </a:p>
        </p:txBody>
      </p:sp>
      <p:sp>
        <p:nvSpPr>
          <p:cNvPr id="3" name="矩形 2"/>
          <p:cNvSpPr/>
          <p:nvPr/>
        </p:nvSpPr>
        <p:spPr>
          <a:xfrm>
            <a:off x="11556365" y="13335"/>
            <a:ext cx="641350" cy="53911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800" b="1">
                <a:latin typeface="微软雅黑" panose="020B0503020204020204" charset="-122"/>
                <a:ea typeface="微软雅黑" panose="020B0503020204020204" charset="-122"/>
              </a:rPr>
              <a:t>13</a:t>
            </a:r>
            <a:endParaRPr lang="en-US" altLang="zh-CN" sz="2800" b="1">
              <a:latin typeface="微软雅黑" panose="020B0503020204020204" charset="-122"/>
              <a:ea typeface="微软雅黑" panose="020B0503020204020204" charset="-122"/>
            </a:endParaRPr>
          </a:p>
        </p:txBody>
      </p:sp>
      <p:sp>
        <p:nvSpPr>
          <p:cNvPr id="4" name="文本框 3"/>
          <p:cNvSpPr txBox="1"/>
          <p:nvPr/>
        </p:nvSpPr>
        <p:spPr>
          <a:xfrm>
            <a:off x="970915" y="1192530"/>
            <a:ext cx="6423025" cy="460375"/>
          </a:xfrm>
          <a:prstGeom prst="rect">
            <a:avLst/>
          </a:prstGeom>
          <a:noFill/>
        </p:spPr>
        <p:txBody>
          <a:bodyPr wrap="square" rtlCol="0">
            <a:spAutoFit/>
          </a:bodyPr>
          <a:lstStyle/>
          <a:p>
            <a:r>
              <a:rPr lang="zh-CN" altLang="en-US" sz="2400">
                <a:latin typeface="黑体" panose="02010609060101010101" charset="-122"/>
                <a:ea typeface="黑体" panose="02010609060101010101" charset="-122"/>
                <a:cs typeface="Times New Roman" panose="02020603050405020304" pitchFamily="18" charset="0"/>
              </a:rPr>
              <a:t>噪声规模的影响</a:t>
            </a:r>
            <a:endParaRPr lang="zh-CN" altLang="en-US" sz="2400">
              <a:latin typeface="黑体" panose="02010609060101010101" charset="-122"/>
              <a:ea typeface="黑体" panose="02010609060101010101" charset="-122"/>
              <a:cs typeface="Times New Roman" panose="02020603050405020304" pitchFamily="18" charset="0"/>
            </a:endParaRPr>
          </a:p>
        </p:txBody>
      </p:sp>
      <p:sp>
        <p:nvSpPr>
          <p:cNvPr id="5" name="矩形 4"/>
          <p:cNvSpPr/>
          <p:nvPr/>
        </p:nvSpPr>
        <p:spPr>
          <a:xfrm>
            <a:off x="-3810" y="6506845"/>
            <a:ext cx="12204065" cy="3543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r>
              <a:rPr lang="en-US" altLang="zh-CN" dirty="0" err="1">
                <a:latin typeface="Times New Roman" panose="02020603050405020304" pitchFamily="18" charset="0"/>
                <a:cs typeface="Times New Roman" panose="02020603050405020304" pitchFamily="18" charset="0"/>
              </a:rPr>
              <a:t>DiffusionAD</a:t>
            </a:r>
            <a:r>
              <a:rPr lang="en-US" altLang="zh-CN" dirty="0">
                <a:latin typeface="Times New Roman" panose="02020603050405020304" pitchFamily="18" charset="0"/>
                <a:cs typeface="Times New Roman" panose="02020603050405020304" pitchFamily="18" charset="0"/>
              </a:rPr>
              <a:t>: Norm-Guided One-Step Denoising  Diffusion for Anomaly Detection_TPAMI2025.</a:t>
            </a:r>
            <a:endParaRPr lang="zh-CN" altLang="en-US" dirty="0">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1"/>
          <a:stretch>
            <a:fillRect/>
          </a:stretch>
        </p:blipFill>
        <p:spPr>
          <a:xfrm>
            <a:off x="6096000" y="1534160"/>
            <a:ext cx="5420995" cy="4007485"/>
          </a:xfrm>
          <a:prstGeom prst="rect">
            <a:avLst/>
          </a:prstGeom>
        </p:spPr>
      </p:pic>
      <p:sp>
        <p:nvSpPr>
          <p:cNvPr id="9" name="文本框 8"/>
          <p:cNvSpPr txBox="1"/>
          <p:nvPr/>
        </p:nvSpPr>
        <p:spPr>
          <a:xfrm>
            <a:off x="789305" y="4213860"/>
            <a:ext cx="4490720" cy="1753235"/>
          </a:xfrm>
          <a:prstGeom prst="rect">
            <a:avLst/>
          </a:prstGeom>
          <a:noFill/>
        </p:spPr>
        <p:txBody>
          <a:bodyPr wrap="square" rtlCol="0">
            <a:spAutoFit/>
          </a:bodyPr>
          <a:p>
            <a:pPr indent="0" fontAlgn="auto">
              <a:lnSpc>
                <a:spcPct val="150000"/>
              </a:lnSpc>
            </a:pPr>
            <a:r>
              <a:rPr lang="en-US" altLang="zh-CN">
                <a:latin typeface="黑体" panose="02010609060101010101" charset="-122"/>
                <a:ea typeface="黑体" panose="02010609060101010101" charset="-122"/>
                <a:cs typeface="黑体" panose="02010609060101010101" charset="-122"/>
              </a:rPr>
              <a:t>t=400</a:t>
            </a:r>
            <a:r>
              <a:rPr lang="zh-CN" altLang="en-US">
                <a:latin typeface="黑体" panose="02010609060101010101" charset="-122"/>
                <a:ea typeface="黑体" panose="02010609060101010101" charset="-122"/>
                <a:cs typeface="黑体" panose="02010609060101010101" charset="-122"/>
              </a:rPr>
              <a:t>时达到一步去噪重建质量的上限，但对于大的异常区域检测仍需要增加噪声规模，</a:t>
            </a:r>
            <a:r>
              <a:rPr lang="en-US" altLang="zh-CN">
                <a:latin typeface="黑体" panose="02010609060101010101" charset="-122"/>
                <a:ea typeface="黑体" panose="02010609060101010101" charset="-122"/>
                <a:cs typeface="黑体" panose="02010609060101010101" charset="-122"/>
              </a:rPr>
              <a:t>norm-guided</a:t>
            </a:r>
            <a:r>
              <a:rPr lang="zh-CN" altLang="en-US">
                <a:latin typeface="黑体" panose="02010609060101010101" charset="-122"/>
                <a:ea typeface="黑体" panose="02010609060101010101" charset="-122"/>
                <a:cs typeface="黑体" panose="02010609060101010101" charset="-122"/>
              </a:rPr>
              <a:t>范式融合了一步去噪和迭代去噪的</a:t>
            </a:r>
            <a:r>
              <a:rPr lang="zh-CN" altLang="en-US">
                <a:latin typeface="黑体" panose="02010609060101010101" charset="-122"/>
                <a:ea typeface="黑体" panose="02010609060101010101" charset="-122"/>
                <a:cs typeface="黑体" panose="02010609060101010101" charset="-122"/>
              </a:rPr>
              <a:t>优点。</a:t>
            </a:r>
            <a:endParaRPr lang="zh-CN" altLang="en-US">
              <a:latin typeface="黑体" panose="02010609060101010101" charset="-122"/>
              <a:ea typeface="黑体" panose="02010609060101010101" charset="-122"/>
              <a:cs typeface="黑体" panose="02010609060101010101" charset="-122"/>
            </a:endParaRPr>
          </a:p>
        </p:txBody>
      </p:sp>
      <p:pic>
        <p:nvPicPr>
          <p:cNvPr id="10" name="图片 9"/>
          <p:cNvPicPr>
            <a:picLocks noChangeAspect="1"/>
          </p:cNvPicPr>
          <p:nvPr/>
        </p:nvPicPr>
        <p:blipFill>
          <a:blip r:embed="rId2"/>
          <a:stretch>
            <a:fillRect/>
          </a:stretch>
        </p:blipFill>
        <p:spPr>
          <a:xfrm>
            <a:off x="529590" y="1890395"/>
            <a:ext cx="5105400" cy="20859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Text"/>
          <p:cNvSpPr txBox="1"/>
          <p:nvPr/>
        </p:nvSpPr>
        <p:spPr>
          <a:xfrm>
            <a:off x="418674" y="462779"/>
            <a:ext cx="3295624"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dirty="0">
                <a:latin typeface="Times New Roman" panose="02020603050405020304" pitchFamily="18" charset="0"/>
                <a:ea typeface="微软雅黑" panose="020B0503020204020204" charset="-122"/>
                <a:cs typeface="Times New Roman" panose="02020603050405020304" pitchFamily="18" charset="0"/>
                <a:sym typeface="+mn-lt"/>
              </a:rPr>
              <a:t>Experiments</a:t>
            </a:r>
            <a:endParaRPr lang="en-US" altLang="zh-CN" sz="3200" b="1" dirty="0">
              <a:latin typeface="Times New Roman" panose="02020603050405020304" pitchFamily="18" charset="0"/>
              <a:ea typeface="微软雅黑" panose="020B0503020204020204" charset="-122"/>
              <a:cs typeface="Times New Roman" panose="02020603050405020304" pitchFamily="18" charset="0"/>
              <a:sym typeface="+mn-lt"/>
            </a:endParaRPr>
          </a:p>
        </p:txBody>
      </p:sp>
      <p:sp>
        <p:nvSpPr>
          <p:cNvPr id="3" name="矩形 2"/>
          <p:cNvSpPr/>
          <p:nvPr/>
        </p:nvSpPr>
        <p:spPr>
          <a:xfrm>
            <a:off x="11556365" y="13335"/>
            <a:ext cx="641350" cy="53911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800" b="1">
                <a:latin typeface="微软雅黑" panose="020B0503020204020204" charset="-122"/>
                <a:ea typeface="微软雅黑" panose="020B0503020204020204" charset="-122"/>
              </a:rPr>
              <a:t>14</a:t>
            </a:r>
            <a:endParaRPr lang="en-US" altLang="zh-CN" sz="2800" b="1">
              <a:latin typeface="微软雅黑" panose="020B0503020204020204" charset="-122"/>
              <a:ea typeface="微软雅黑" panose="020B0503020204020204" charset="-122"/>
            </a:endParaRPr>
          </a:p>
        </p:txBody>
      </p:sp>
      <p:sp>
        <p:nvSpPr>
          <p:cNvPr id="2" name="矩形 1"/>
          <p:cNvSpPr/>
          <p:nvPr/>
        </p:nvSpPr>
        <p:spPr>
          <a:xfrm>
            <a:off x="-3810" y="6506845"/>
            <a:ext cx="12204065" cy="3543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r>
              <a:rPr lang="en-US" altLang="zh-CN" dirty="0" err="1">
                <a:latin typeface="Times New Roman" panose="02020603050405020304" pitchFamily="18" charset="0"/>
                <a:cs typeface="Times New Roman" panose="02020603050405020304" pitchFamily="18" charset="0"/>
              </a:rPr>
              <a:t>DiffusionAD</a:t>
            </a:r>
            <a:r>
              <a:rPr lang="en-US" altLang="zh-CN" dirty="0">
                <a:latin typeface="Times New Roman" panose="02020603050405020304" pitchFamily="18" charset="0"/>
                <a:cs typeface="Times New Roman" panose="02020603050405020304" pitchFamily="18" charset="0"/>
              </a:rPr>
              <a:t>: Norm-Guided One-Step Denoising  Diffusion for Anomaly Detection_TPAMI2025.</a:t>
            </a:r>
            <a:endParaRPr lang="zh-CN" altLang="en-US"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558800" y="1309370"/>
            <a:ext cx="5760085" cy="4929505"/>
          </a:xfrm>
          <a:prstGeom prst="rect">
            <a:avLst/>
          </a:prstGeom>
        </p:spPr>
      </p:pic>
      <p:pic>
        <p:nvPicPr>
          <p:cNvPr id="7" name="图片 6"/>
          <p:cNvPicPr>
            <a:picLocks noChangeAspect="1"/>
          </p:cNvPicPr>
          <p:nvPr/>
        </p:nvPicPr>
        <p:blipFill>
          <a:blip r:embed="rId2"/>
          <a:stretch>
            <a:fillRect/>
          </a:stretch>
        </p:blipFill>
        <p:spPr>
          <a:xfrm>
            <a:off x="6436995" y="3663950"/>
            <a:ext cx="5335270" cy="2272030"/>
          </a:xfrm>
          <a:prstGeom prst="rect">
            <a:avLst/>
          </a:prstGeom>
        </p:spPr>
      </p:pic>
      <p:sp>
        <p:nvSpPr>
          <p:cNvPr id="8" name="文本框 7"/>
          <p:cNvSpPr txBox="1"/>
          <p:nvPr/>
        </p:nvSpPr>
        <p:spPr>
          <a:xfrm>
            <a:off x="7299325" y="5914390"/>
            <a:ext cx="4064000" cy="368300"/>
          </a:xfrm>
          <a:prstGeom prst="rect">
            <a:avLst/>
          </a:prstGeom>
          <a:noFill/>
        </p:spPr>
        <p:txBody>
          <a:bodyPr wrap="square" rtlCol="0">
            <a:spAutoFit/>
          </a:bodyPr>
          <a:p>
            <a:r>
              <a:rPr lang="zh-CN" altLang="en-US">
                <a:latin typeface="黑体" panose="02010609060101010101" charset="-122"/>
                <a:ea typeface="黑体" panose="02010609060101010101" charset="-122"/>
              </a:rPr>
              <a:t>不同引导尺度对重建质量的影响</a:t>
            </a:r>
            <a:endParaRPr lang="zh-CN" altLang="en-US">
              <a:latin typeface="黑体" panose="02010609060101010101" charset="-122"/>
              <a:ea typeface="黑体" panose="02010609060101010101" charset="-122"/>
            </a:endParaRPr>
          </a:p>
        </p:txBody>
      </p:sp>
      <p:pic>
        <p:nvPicPr>
          <p:cNvPr id="9" name="图片 8"/>
          <p:cNvPicPr>
            <a:picLocks noChangeAspect="1"/>
          </p:cNvPicPr>
          <p:nvPr/>
        </p:nvPicPr>
        <p:blipFill>
          <a:blip r:embed="rId3"/>
          <a:stretch>
            <a:fillRect/>
          </a:stretch>
        </p:blipFill>
        <p:spPr>
          <a:xfrm>
            <a:off x="6496050" y="1179830"/>
            <a:ext cx="5276215" cy="2000250"/>
          </a:xfrm>
          <a:prstGeom prst="rect">
            <a:avLst/>
          </a:prstGeom>
        </p:spPr>
      </p:pic>
      <p:sp>
        <p:nvSpPr>
          <p:cNvPr id="10" name="文本框 9"/>
          <p:cNvSpPr txBox="1"/>
          <p:nvPr/>
        </p:nvSpPr>
        <p:spPr>
          <a:xfrm>
            <a:off x="7093585" y="3180080"/>
            <a:ext cx="4064000" cy="368300"/>
          </a:xfrm>
          <a:prstGeom prst="rect">
            <a:avLst/>
          </a:prstGeom>
          <a:noFill/>
        </p:spPr>
        <p:txBody>
          <a:bodyPr wrap="square" rtlCol="0">
            <a:spAutoFit/>
          </a:bodyPr>
          <a:p>
            <a:r>
              <a:rPr lang="zh-CN" altLang="en-US">
                <a:latin typeface="黑体" panose="02010609060101010101" charset="-122"/>
                <a:ea typeface="黑体" panose="02010609060101010101" charset="-122"/>
              </a:rPr>
              <a:t>与其它扩散异常检测任务的性能对比</a:t>
            </a:r>
            <a:endParaRPr lang="zh-CN" altLang="en-US">
              <a:latin typeface="黑体" panose="02010609060101010101" charset="-122"/>
              <a:ea typeface="黑体" panose="02010609060101010101"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6365" y="13335"/>
            <a:ext cx="641350" cy="53911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800" b="1">
                <a:latin typeface="微软雅黑" panose="020B0503020204020204" charset="-122"/>
                <a:ea typeface="微软雅黑" panose="020B0503020204020204" charset="-122"/>
              </a:rPr>
              <a:t>15</a:t>
            </a:r>
            <a:endParaRPr lang="en-US" altLang="zh-CN" sz="2800" b="1">
              <a:latin typeface="微软雅黑" panose="020B0503020204020204" charset="-122"/>
              <a:ea typeface="微软雅黑" panose="020B0503020204020204" charset="-122"/>
            </a:endParaRPr>
          </a:p>
        </p:txBody>
      </p:sp>
      <p:grpSp>
        <p:nvGrpSpPr>
          <p:cNvPr id="6" name="组合 5"/>
          <p:cNvGrpSpPr/>
          <p:nvPr/>
        </p:nvGrpSpPr>
        <p:grpSpPr>
          <a:xfrm>
            <a:off x="-2" y="1887793"/>
            <a:ext cx="14388751" cy="3870942"/>
            <a:chOff x="-2" y="1887793"/>
            <a:chExt cx="14388751" cy="3870942"/>
          </a:xfrm>
        </p:grpSpPr>
        <p:sp>
          <p:nvSpPr>
            <p:cNvPr id="5" name="Freeform 17"/>
            <p:cNvSpPr/>
            <p:nvPr/>
          </p:nvSpPr>
          <p:spPr>
            <a:xfrm flipH="1">
              <a:off x="-2" y="1887794"/>
              <a:ext cx="12019937" cy="3870941"/>
            </a:xfrm>
            <a:custGeom>
              <a:avLst/>
              <a:gdLst>
                <a:gd name="connsiteX0" fmla="*/ 5221123 w 12192000"/>
                <a:gd name="connsiteY0" fmla="*/ 0 h 2565400"/>
                <a:gd name="connsiteX1" fmla="*/ 0 w 12192000"/>
                <a:gd name="connsiteY1" fmla="*/ 0 h 2565400"/>
                <a:gd name="connsiteX2" fmla="*/ 0 w 12192000"/>
                <a:gd name="connsiteY2" fmla="*/ 2565400 h 2565400"/>
                <a:gd name="connsiteX3" fmla="*/ 3555133 w 12192000"/>
                <a:gd name="connsiteY3" fmla="*/ 2565400 h 2565400"/>
                <a:gd name="connsiteX4" fmla="*/ 12192000 w 12192000"/>
                <a:gd name="connsiteY4" fmla="*/ 0 h 2565400"/>
                <a:gd name="connsiteX5" fmla="*/ 5380979 w 12192000"/>
                <a:gd name="connsiteY5" fmla="*/ 0 h 2565400"/>
                <a:gd name="connsiteX6" fmla="*/ 3714989 w 12192000"/>
                <a:gd name="connsiteY6" fmla="*/ 2565400 h 2565400"/>
                <a:gd name="connsiteX7" fmla="*/ 12192000 w 12192000"/>
                <a:gd name="connsiteY7" fmla="*/ 2565400 h 2565400"/>
                <a:gd name="connsiteX0-1" fmla="*/ 3555133 w 12192000"/>
                <a:gd name="connsiteY0-2" fmla="*/ 2565400 h 2565400"/>
                <a:gd name="connsiteX1-3" fmla="*/ 0 w 12192000"/>
                <a:gd name="connsiteY1-4" fmla="*/ 0 h 2565400"/>
                <a:gd name="connsiteX2-5" fmla="*/ 0 w 12192000"/>
                <a:gd name="connsiteY2-6" fmla="*/ 2565400 h 2565400"/>
                <a:gd name="connsiteX3-7" fmla="*/ 3555133 w 12192000"/>
                <a:gd name="connsiteY3-8" fmla="*/ 2565400 h 2565400"/>
                <a:gd name="connsiteX4-9" fmla="*/ 12192000 w 12192000"/>
                <a:gd name="connsiteY4-10" fmla="*/ 0 h 2565400"/>
                <a:gd name="connsiteX5-11" fmla="*/ 5380979 w 12192000"/>
                <a:gd name="connsiteY5-12" fmla="*/ 0 h 2565400"/>
                <a:gd name="connsiteX6-13" fmla="*/ 3714989 w 12192000"/>
                <a:gd name="connsiteY6-14" fmla="*/ 2565400 h 2565400"/>
                <a:gd name="connsiteX7-15" fmla="*/ 12192000 w 12192000"/>
                <a:gd name="connsiteY7-16" fmla="*/ 2565400 h 2565400"/>
                <a:gd name="connsiteX8" fmla="*/ 12192000 w 12192000"/>
                <a:gd name="connsiteY8" fmla="*/ 0 h 2565400"/>
                <a:gd name="connsiteX0-17" fmla="*/ 0 w 12192000"/>
                <a:gd name="connsiteY0-18" fmla="*/ 2565400 h 2565400"/>
                <a:gd name="connsiteX1-19" fmla="*/ 0 w 12192000"/>
                <a:gd name="connsiteY1-20" fmla="*/ 0 h 2565400"/>
                <a:gd name="connsiteX2-21" fmla="*/ 0 w 12192000"/>
                <a:gd name="connsiteY2-22" fmla="*/ 2565400 h 2565400"/>
                <a:gd name="connsiteX3-23" fmla="*/ 12192000 w 12192000"/>
                <a:gd name="connsiteY3-24" fmla="*/ 0 h 2565400"/>
                <a:gd name="connsiteX4-25" fmla="*/ 5380979 w 12192000"/>
                <a:gd name="connsiteY4-26" fmla="*/ 0 h 2565400"/>
                <a:gd name="connsiteX5-27" fmla="*/ 3714989 w 12192000"/>
                <a:gd name="connsiteY5-28" fmla="*/ 2565400 h 2565400"/>
                <a:gd name="connsiteX6-29" fmla="*/ 12192000 w 12192000"/>
                <a:gd name="connsiteY6-30" fmla="*/ 2565400 h 2565400"/>
                <a:gd name="connsiteX7-31" fmla="*/ 12192000 w 12192000"/>
                <a:gd name="connsiteY7-32" fmla="*/ 0 h 2565400"/>
                <a:gd name="connsiteX0-33" fmla="*/ 8477011 w 8477011"/>
                <a:gd name="connsiteY0-34" fmla="*/ 0 h 2565400"/>
                <a:gd name="connsiteX1-35" fmla="*/ 1665990 w 8477011"/>
                <a:gd name="connsiteY1-36" fmla="*/ 0 h 2565400"/>
                <a:gd name="connsiteX2-37" fmla="*/ 0 w 8477011"/>
                <a:gd name="connsiteY2-38" fmla="*/ 2565400 h 2565400"/>
                <a:gd name="connsiteX3-39" fmla="*/ 8477011 w 8477011"/>
                <a:gd name="connsiteY3-40" fmla="*/ 2565400 h 2565400"/>
                <a:gd name="connsiteX4-41" fmla="*/ 8477011 w 8477011"/>
                <a:gd name="connsiteY4-42" fmla="*/ 0 h 2565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477011" h="2565400">
                  <a:moveTo>
                    <a:pt x="8477011" y="0"/>
                  </a:moveTo>
                  <a:lnTo>
                    <a:pt x="1665990" y="0"/>
                  </a:lnTo>
                  <a:lnTo>
                    <a:pt x="0" y="2565400"/>
                  </a:lnTo>
                  <a:lnTo>
                    <a:pt x="8477011" y="2565400"/>
                  </a:lnTo>
                  <a:lnTo>
                    <a:pt x="847701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cs typeface="+mn-ea"/>
                <a:sym typeface="+mn-lt"/>
              </a:endParaRPr>
            </a:p>
          </p:txBody>
        </p:sp>
        <p:sp>
          <p:nvSpPr>
            <p:cNvPr id="11" name="等腰三角形 10"/>
            <p:cNvSpPr/>
            <p:nvPr/>
          </p:nvSpPr>
          <p:spPr>
            <a:xfrm rot="10800000">
              <a:off x="9818274" y="1887793"/>
              <a:ext cx="4570475" cy="3870941"/>
            </a:xfrm>
            <a:prstGeom prst="triangle">
              <a:avLst>
                <a:gd name="adj" fmla="val 480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40" name="矩形 39"/>
          <p:cNvSpPr/>
          <p:nvPr/>
        </p:nvSpPr>
        <p:spPr>
          <a:xfrm>
            <a:off x="781500" y="2604918"/>
            <a:ext cx="7514342" cy="1066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sz="5400" dirty="0">
                <a:solidFill>
                  <a:schemeClr val="bg1"/>
                </a:solidFill>
                <a:latin typeface="微软雅黑" panose="020B0503020204020204" charset="-122"/>
                <a:ea typeface="微软雅黑" panose="020B0503020204020204" charset="-122"/>
                <a:cs typeface="+mn-ea"/>
                <a:sym typeface="+mn-lt"/>
              </a:rPr>
              <a:t>感谢批评指正！</a:t>
            </a:r>
            <a:endParaRPr lang="zh-CN" altLang="en-US" sz="5400" dirty="0">
              <a:solidFill>
                <a:schemeClr val="bg1"/>
              </a:solidFill>
              <a:latin typeface="微软雅黑" panose="020B0503020204020204" charset="-122"/>
              <a:ea typeface="微软雅黑" panose="020B0503020204020204" charset="-122"/>
              <a:cs typeface="+mn-ea"/>
              <a:sym typeface="+mn-lt"/>
            </a:endParaRPr>
          </a:p>
        </p:txBody>
      </p:sp>
      <p:sp>
        <p:nvSpPr>
          <p:cNvPr id="41" name="文本框 21"/>
          <p:cNvSpPr txBox="1"/>
          <p:nvPr/>
        </p:nvSpPr>
        <p:spPr>
          <a:xfrm>
            <a:off x="810895" y="3587115"/>
            <a:ext cx="8169275" cy="860425"/>
          </a:xfrm>
          <a:prstGeom prst="rect">
            <a:avLst/>
          </a:prstGeom>
          <a:noFill/>
          <a:ln>
            <a:noFill/>
          </a:ln>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00"/>
              </a:lnSpc>
            </a:pPr>
            <a:r>
              <a:rPr lang="en-US" altLang="zh-CN" sz="2000" spc="600" dirty="0">
                <a:solidFill>
                  <a:schemeClr val="bg1"/>
                </a:solidFill>
                <a:cs typeface="+mn-ea"/>
                <a:sym typeface="+mn-lt"/>
              </a:rPr>
              <a:t>DiffusionAD: Norm-Guided One-Step Denoising  Diffusion for Anomaly Detection</a:t>
            </a:r>
            <a:endParaRPr lang="en-US" altLang="zh-CN" sz="2000" spc="600" dirty="0">
              <a:solidFill>
                <a:schemeClr val="bg1"/>
              </a:solidFill>
              <a:cs typeface="+mn-ea"/>
              <a:sym typeface="+mn-lt"/>
            </a:endParaRPr>
          </a:p>
        </p:txBody>
      </p:sp>
      <p:sp>
        <p:nvSpPr>
          <p:cNvPr id="13" name="矩形 12"/>
          <p:cNvSpPr/>
          <p:nvPr>
            <p:custDataLst>
              <p:tags r:id="rId1"/>
            </p:custDataLst>
          </p:nvPr>
        </p:nvSpPr>
        <p:spPr>
          <a:xfrm>
            <a:off x="811136" y="4854717"/>
            <a:ext cx="2020546" cy="33718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cs typeface="+mn-ea"/>
                <a:sym typeface="+mn-lt"/>
              </a:rPr>
              <a:t>汇报人：</a:t>
            </a:r>
            <a:r>
              <a:rPr lang="zh-CN" altLang="en-US" sz="1600" dirty="0">
                <a:solidFill>
                  <a:schemeClr val="bg1"/>
                </a:solidFill>
                <a:cs typeface="+mn-ea"/>
                <a:sym typeface="+mn-lt"/>
              </a:rPr>
              <a:t>吕姝钰</a:t>
            </a:r>
            <a:endParaRPr lang="zh-CN" altLang="en-US" sz="1600" dirty="0">
              <a:solidFill>
                <a:schemeClr val="bg1"/>
              </a:solidFill>
              <a:cs typeface="+mn-ea"/>
              <a:sym typeface="+mn-lt"/>
            </a:endParaRPr>
          </a:p>
        </p:txBody>
      </p:sp>
      <p:pic>
        <p:nvPicPr>
          <p:cNvPr id="15" name="图片 14"/>
          <p:cNvPicPr/>
          <p:nvPr/>
        </p:nvPicPr>
        <p:blipFill>
          <a:blip r:embed="rId2"/>
          <a:stretch>
            <a:fillRect/>
          </a:stretch>
        </p:blipFill>
        <p:spPr>
          <a:xfrm>
            <a:off x="10457815" y="552450"/>
            <a:ext cx="983615" cy="8445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Text"/>
          <p:cNvSpPr txBox="1"/>
          <p:nvPr/>
        </p:nvSpPr>
        <p:spPr>
          <a:xfrm>
            <a:off x="418674" y="462779"/>
            <a:ext cx="3295624"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dirty="0">
                <a:latin typeface="Times New Roman" panose="02020603050405020304" pitchFamily="18" charset="0"/>
                <a:ea typeface="微软雅黑" panose="020B0503020204020204" charset="-122"/>
                <a:cs typeface="Times New Roman" panose="02020603050405020304" pitchFamily="18" charset="0"/>
                <a:sym typeface="+mn-lt"/>
              </a:rPr>
              <a:t>Motivation</a:t>
            </a:r>
            <a:endParaRPr lang="en-US" altLang="zh-CN" sz="3200" b="1" dirty="0">
              <a:latin typeface="Times New Roman" panose="02020603050405020304" pitchFamily="18" charset="0"/>
              <a:ea typeface="微软雅黑" panose="020B0503020204020204" charset="-122"/>
              <a:cs typeface="Times New Roman" panose="02020603050405020304" pitchFamily="18" charset="0"/>
              <a:sym typeface="+mn-lt"/>
            </a:endParaRPr>
          </a:p>
        </p:txBody>
      </p:sp>
      <p:sp>
        <p:nvSpPr>
          <p:cNvPr id="3" name="矩形 2"/>
          <p:cNvSpPr/>
          <p:nvPr/>
        </p:nvSpPr>
        <p:spPr>
          <a:xfrm>
            <a:off x="11556365" y="13335"/>
            <a:ext cx="641350" cy="53911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800" b="1">
                <a:latin typeface="微软雅黑" panose="020B0503020204020204" charset="-122"/>
                <a:ea typeface="微软雅黑" panose="020B0503020204020204" charset="-122"/>
              </a:rPr>
              <a:t>2</a:t>
            </a:r>
            <a:endParaRPr lang="en-US" altLang="zh-CN" sz="2800" b="1">
              <a:latin typeface="微软雅黑" panose="020B0503020204020204" charset="-122"/>
              <a:ea typeface="微软雅黑" panose="020B0503020204020204" charset="-122"/>
            </a:endParaRPr>
          </a:p>
        </p:txBody>
      </p:sp>
      <p:sp>
        <p:nvSpPr>
          <p:cNvPr id="11" name="文本框 10"/>
          <p:cNvSpPr txBox="1"/>
          <p:nvPr/>
        </p:nvSpPr>
        <p:spPr>
          <a:xfrm>
            <a:off x="772160" y="1873885"/>
            <a:ext cx="4960620" cy="368300"/>
          </a:xfrm>
          <a:prstGeom prst="rect">
            <a:avLst/>
          </a:prstGeom>
          <a:noFill/>
        </p:spPr>
        <p:txBody>
          <a:bodyPr wrap="square" rtlCol="0">
            <a:spAutoFit/>
          </a:bodyPr>
          <a:lstStyle/>
          <a:p>
            <a:r>
              <a:rPr lang="zh-CN" altLang="en-US" dirty="0">
                <a:latin typeface="黑体" panose="02010609060101010101" charset="-122"/>
                <a:ea typeface="黑体" panose="02010609060101010101" charset="-122"/>
              </a:rPr>
              <a:t>扩散模型的迭代去噪特性会大幅降低推理速度</a:t>
            </a:r>
            <a:endParaRPr lang="zh-CN" altLang="en-US" dirty="0">
              <a:latin typeface="黑体" panose="02010609060101010101" charset="-122"/>
              <a:ea typeface="黑体" panose="02010609060101010101" charset="-122"/>
            </a:endParaRPr>
          </a:p>
        </p:txBody>
      </p:sp>
      <p:sp>
        <p:nvSpPr>
          <p:cNvPr id="5" name="矩形 4"/>
          <p:cNvSpPr/>
          <p:nvPr/>
        </p:nvSpPr>
        <p:spPr>
          <a:xfrm>
            <a:off x="-3810" y="6506845"/>
            <a:ext cx="12204065" cy="3543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r>
              <a:rPr lang="en-US" altLang="zh-CN" dirty="0" err="1">
                <a:latin typeface="Times New Roman" panose="02020603050405020304" pitchFamily="18" charset="0"/>
                <a:cs typeface="Times New Roman" panose="02020603050405020304" pitchFamily="18" charset="0"/>
              </a:rPr>
              <a:t>DiffusionAD</a:t>
            </a:r>
            <a:r>
              <a:rPr lang="en-US" altLang="zh-CN" dirty="0">
                <a:latin typeface="Times New Roman" panose="02020603050405020304" pitchFamily="18" charset="0"/>
                <a:cs typeface="Times New Roman" panose="02020603050405020304" pitchFamily="18" charset="0"/>
              </a:rPr>
              <a:t>: Norm-Guided One-Step Denoising  Diffusion for Anomaly Detection_TPAMI2025.</a:t>
            </a:r>
            <a:endParaRPr lang="zh-CN" altLang="en-US" dirty="0">
              <a:latin typeface="Times New Roman" panose="02020603050405020304" pitchFamily="18" charset="0"/>
              <a:cs typeface="Times New Roman" panose="02020603050405020304" pitchFamily="18" charset="0"/>
            </a:endParaRPr>
          </a:p>
        </p:txBody>
      </p:sp>
      <p:pic>
        <p:nvPicPr>
          <p:cNvPr id="7" name="图片 6" descr="图形用户界面&#10;&#10;AI 生成的内容可能不正确。"/>
          <p:cNvPicPr>
            <a:picLocks noChangeAspect="1"/>
          </p:cNvPicPr>
          <p:nvPr/>
        </p:nvPicPr>
        <p:blipFill>
          <a:blip r:embed="rId1"/>
          <a:stretch>
            <a:fillRect/>
          </a:stretch>
        </p:blipFill>
        <p:spPr>
          <a:xfrm>
            <a:off x="6672580" y="3326765"/>
            <a:ext cx="4201160" cy="3021965"/>
          </a:xfrm>
          <a:prstGeom prst="rect">
            <a:avLst/>
          </a:prstGeom>
        </p:spPr>
      </p:pic>
      <p:sp>
        <p:nvSpPr>
          <p:cNvPr id="2" name="文本框 1"/>
          <p:cNvSpPr txBox="1"/>
          <p:nvPr/>
        </p:nvSpPr>
        <p:spPr>
          <a:xfrm>
            <a:off x="1386840" y="2870200"/>
            <a:ext cx="4064000" cy="368300"/>
          </a:xfrm>
          <a:prstGeom prst="rect">
            <a:avLst/>
          </a:prstGeom>
          <a:noFill/>
        </p:spPr>
        <p:txBody>
          <a:bodyPr wrap="square" rtlCol="0">
            <a:spAutoFit/>
          </a:bodyPr>
          <a:p>
            <a:r>
              <a:rPr lang="zh-CN" altLang="en-US">
                <a:latin typeface="黑体" panose="02010609060101010101" charset="-122"/>
                <a:ea typeface="黑体" panose="02010609060101010101" charset="-122"/>
              </a:rPr>
              <a:t>引入一步</a:t>
            </a:r>
            <a:r>
              <a:rPr lang="zh-CN" altLang="en-US">
                <a:latin typeface="黑体" panose="02010609060101010101" charset="-122"/>
                <a:ea typeface="黑体" panose="02010609060101010101" charset="-122"/>
              </a:rPr>
              <a:t>快速去噪范式</a:t>
            </a:r>
            <a:endParaRPr lang="zh-CN" altLang="en-US">
              <a:latin typeface="黑体" panose="02010609060101010101" charset="-122"/>
              <a:ea typeface="黑体" panose="02010609060101010101" charset="-122"/>
            </a:endParaRPr>
          </a:p>
        </p:txBody>
      </p:sp>
      <p:sp>
        <p:nvSpPr>
          <p:cNvPr id="4" name="文本框 3"/>
          <p:cNvSpPr txBox="1"/>
          <p:nvPr/>
        </p:nvSpPr>
        <p:spPr>
          <a:xfrm>
            <a:off x="6250940" y="1873885"/>
            <a:ext cx="4692650" cy="368300"/>
          </a:xfrm>
          <a:prstGeom prst="rect">
            <a:avLst/>
          </a:prstGeom>
          <a:noFill/>
        </p:spPr>
        <p:txBody>
          <a:bodyPr wrap="square" rtlCol="0">
            <a:spAutoFit/>
          </a:bodyPr>
          <a:p>
            <a:r>
              <a:rPr lang="zh-CN" altLang="en-US">
                <a:latin typeface="黑体" panose="02010609060101010101" charset="-122"/>
                <a:ea typeface="黑体" panose="02010609060101010101" charset="-122"/>
              </a:rPr>
              <a:t>异常区域在不同规模的噪声中表现不同</a:t>
            </a:r>
            <a:endParaRPr lang="zh-CN" altLang="en-US">
              <a:latin typeface="黑体" panose="02010609060101010101" charset="-122"/>
              <a:ea typeface="黑体" panose="02010609060101010101" charset="-122"/>
            </a:endParaRPr>
          </a:p>
        </p:txBody>
      </p:sp>
      <p:sp>
        <p:nvSpPr>
          <p:cNvPr id="6" name="文本框 5"/>
          <p:cNvSpPr txBox="1"/>
          <p:nvPr/>
        </p:nvSpPr>
        <p:spPr>
          <a:xfrm>
            <a:off x="5934710" y="2870200"/>
            <a:ext cx="5506085" cy="368300"/>
          </a:xfrm>
          <a:prstGeom prst="rect">
            <a:avLst/>
          </a:prstGeom>
          <a:noFill/>
        </p:spPr>
        <p:txBody>
          <a:bodyPr wrap="square" rtlCol="0">
            <a:spAutoFit/>
          </a:bodyPr>
          <a:p>
            <a:r>
              <a:rPr lang="zh-CN" altLang="en-US">
                <a:latin typeface="Times New Roman" panose="02020603050405020304" pitchFamily="18" charset="0"/>
                <a:ea typeface="黑体" panose="02010609060101010101" charset="-122"/>
                <a:cs typeface="Times New Roman" panose="02020603050405020304" pitchFamily="18" charset="0"/>
              </a:rPr>
              <a:t>提出一种</a:t>
            </a:r>
            <a:r>
              <a:rPr lang="en-US" altLang="zh-CN">
                <a:latin typeface="Times New Roman" panose="02020603050405020304" pitchFamily="18" charset="0"/>
                <a:ea typeface="黑体" panose="02010609060101010101" charset="-122"/>
                <a:cs typeface="Times New Roman" panose="02020603050405020304" pitchFamily="18" charset="0"/>
              </a:rPr>
              <a:t>norm</a:t>
            </a:r>
            <a:r>
              <a:rPr lang="zh-CN" altLang="en-US">
                <a:latin typeface="Times New Roman" panose="02020603050405020304" pitchFamily="18" charset="0"/>
                <a:ea typeface="黑体" panose="02010609060101010101" charset="-122"/>
                <a:cs typeface="Times New Roman" panose="02020603050405020304" pitchFamily="18" charset="0"/>
              </a:rPr>
              <a:t>指导范式，以整合多种噪声尺度的优势</a:t>
            </a:r>
            <a:endParaRPr lang="zh-CN" altLang="en-US">
              <a:latin typeface="Times New Roman" panose="02020603050405020304" pitchFamily="18" charset="0"/>
              <a:ea typeface="黑体" panose="02010609060101010101" charset="-122"/>
              <a:cs typeface="Times New Roman" panose="02020603050405020304" pitchFamily="18" charset="0"/>
            </a:endParaRPr>
          </a:p>
        </p:txBody>
      </p:sp>
      <p:pic>
        <p:nvPicPr>
          <p:cNvPr id="9" name="图片 8"/>
          <p:cNvPicPr>
            <a:picLocks noChangeAspect="1"/>
          </p:cNvPicPr>
          <p:nvPr/>
        </p:nvPicPr>
        <p:blipFill>
          <a:blip r:embed="rId2"/>
          <a:stretch>
            <a:fillRect/>
          </a:stretch>
        </p:blipFill>
        <p:spPr>
          <a:xfrm>
            <a:off x="720725" y="3397250"/>
            <a:ext cx="4919345" cy="3037840"/>
          </a:xfrm>
          <a:prstGeom prst="rect">
            <a:avLst/>
          </a:prstGeom>
        </p:spPr>
      </p:pic>
      <p:sp>
        <p:nvSpPr>
          <p:cNvPr id="10" name="下箭头 9"/>
          <p:cNvSpPr/>
          <p:nvPr/>
        </p:nvSpPr>
        <p:spPr>
          <a:xfrm>
            <a:off x="2428875" y="2326005"/>
            <a:ext cx="372110" cy="54800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下箭头 11"/>
          <p:cNvSpPr/>
          <p:nvPr/>
        </p:nvSpPr>
        <p:spPr>
          <a:xfrm>
            <a:off x="8367395" y="2322195"/>
            <a:ext cx="372110" cy="54800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文本框 7"/>
          <p:cNvSpPr txBox="1"/>
          <p:nvPr/>
        </p:nvSpPr>
        <p:spPr>
          <a:xfrm>
            <a:off x="772160" y="1091565"/>
            <a:ext cx="10776585" cy="645160"/>
          </a:xfrm>
          <a:prstGeom prst="rect">
            <a:avLst/>
          </a:prstGeom>
          <a:noFill/>
        </p:spPr>
        <p:txBody>
          <a:bodyPr wrap="square" rtlCol="0">
            <a:spAutoFit/>
          </a:bodyPr>
          <a:p>
            <a:pPr algn="l"/>
            <a:r>
              <a:rPr lang="zh-CN" altLang="en-US">
                <a:solidFill>
                  <a:schemeClr val="accent1">
                    <a:lumMod val="75000"/>
                  </a:schemeClr>
                </a:solidFill>
                <a:latin typeface="黑体" panose="02010609060101010101" charset="-122"/>
                <a:ea typeface="黑体" panose="02010609060101010101" charset="-122"/>
              </a:rPr>
              <a:t>在扩散模型中，</a:t>
            </a:r>
            <a:r>
              <a:rPr lang="zh-CN" altLang="en-US">
                <a:solidFill>
                  <a:schemeClr val="accent1">
                    <a:lumMod val="75000"/>
                  </a:schemeClr>
                </a:solidFill>
                <a:latin typeface="黑体" panose="02010609060101010101" charset="-122"/>
                <a:ea typeface="黑体" panose="02010609060101010101" charset="-122"/>
                <a:sym typeface="+mn-ea"/>
              </a:rPr>
              <a:t>异常区域在受到高斯噪声干扰后会失去其独特特征，随后被重建为无异常区域。</a:t>
            </a:r>
            <a:endParaRPr lang="zh-CN" altLang="en-US">
              <a:solidFill>
                <a:schemeClr val="accent1">
                  <a:lumMod val="75000"/>
                </a:schemeClr>
              </a:solidFill>
              <a:latin typeface="黑体" panose="02010609060101010101" charset="-122"/>
              <a:ea typeface="黑体" panose="02010609060101010101" charset="-122"/>
              <a:sym typeface="+mn-ea"/>
            </a:endParaRPr>
          </a:p>
          <a:p>
            <a:pPr algn="l"/>
            <a:r>
              <a:rPr lang="zh-CN" altLang="en-US">
                <a:solidFill>
                  <a:schemeClr val="accent1">
                    <a:lumMod val="75000"/>
                  </a:schemeClr>
                </a:solidFill>
                <a:latin typeface="黑体" panose="02010609060101010101" charset="-122"/>
                <a:ea typeface="黑体" panose="02010609060101010101" charset="-122"/>
                <a:sym typeface="+mn-ea"/>
              </a:rPr>
              <a:t>对比输入图像与其重建图像的差异，可以实现对异常区域的识别与定位。</a:t>
            </a:r>
            <a:endParaRPr lang="zh-CN" altLang="en-US">
              <a:solidFill>
                <a:schemeClr val="accent1">
                  <a:lumMod val="75000"/>
                </a:schemeClr>
              </a:solidFill>
              <a:latin typeface="黑体" panose="02010609060101010101" charset="-122"/>
              <a:ea typeface="黑体" panose="02010609060101010101"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Text"/>
          <p:cNvSpPr txBox="1"/>
          <p:nvPr/>
        </p:nvSpPr>
        <p:spPr>
          <a:xfrm>
            <a:off x="418674" y="462779"/>
            <a:ext cx="3295624"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dirty="0">
                <a:latin typeface="Times New Roman" panose="02020603050405020304" pitchFamily="18" charset="0"/>
                <a:ea typeface="微软雅黑" panose="020B0503020204020204" charset="-122"/>
                <a:cs typeface="Times New Roman" panose="02020603050405020304" pitchFamily="18" charset="0"/>
                <a:sym typeface="+mn-lt"/>
              </a:rPr>
              <a:t>Method</a:t>
            </a:r>
            <a:endParaRPr lang="en-US" altLang="zh-CN" sz="3200" b="1" dirty="0">
              <a:latin typeface="Times New Roman" panose="02020603050405020304" pitchFamily="18" charset="0"/>
              <a:ea typeface="微软雅黑" panose="020B0503020204020204" charset="-122"/>
              <a:cs typeface="Times New Roman" panose="02020603050405020304" pitchFamily="18" charset="0"/>
              <a:sym typeface="+mn-lt"/>
            </a:endParaRPr>
          </a:p>
        </p:txBody>
      </p:sp>
      <p:sp>
        <p:nvSpPr>
          <p:cNvPr id="3" name="矩形 2"/>
          <p:cNvSpPr/>
          <p:nvPr/>
        </p:nvSpPr>
        <p:spPr>
          <a:xfrm>
            <a:off x="11556365" y="13335"/>
            <a:ext cx="641350" cy="53911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800" b="1">
                <a:latin typeface="微软雅黑" panose="020B0503020204020204" charset="-122"/>
                <a:ea typeface="微软雅黑" panose="020B0503020204020204" charset="-122"/>
              </a:rPr>
              <a:t>3</a:t>
            </a:r>
            <a:endParaRPr lang="en-US" altLang="zh-CN" sz="2800" b="1">
              <a:latin typeface="微软雅黑" panose="020B0503020204020204" charset="-122"/>
              <a:ea typeface="微软雅黑" panose="020B0503020204020204" charset="-122"/>
            </a:endParaRPr>
          </a:p>
        </p:txBody>
      </p:sp>
      <p:sp>
        <p:nvSpPr>
          <p:cNvPr id="9" name="矩形 8"/>
          <p:cNvSpPr/>
          <p:nvPr/>
        </p:nvSpPr>
        <p:spPr>
          <a:xfrm>
            <a:off x="482600" y="1169670"/>
            <a:ext cx="11363325" cy="817245"/>
          </a:xfrm>
          <a:prstGeom prst="rect">
            <a:avLst/>
          </a:prstGeom>
          <a:noFill/>
          <a:ln w="19050" cap="rnd" cmpd="sng">
            <a:solidFill>
              <a:schemeClr val="accent1"/>
            </a:solidFill>
            <a:prstDash val="lg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矩形 9"/>
          <p:cNvSpPr/>
          <p:nvPr>
            <p:custDataLst>
              <p:tags r:id="rId1"/>
            </p:custDataLst>
          </p:nvPr>
        </p:nvSpPr>
        <p:spPr>
          <a:xfrm>
            <a:off x="585939" y="1325570"/>
            <a:ext cx="2435606" cy="474345"/>
          </a:xfrm>
          <a:prstGeom prst="rect">
            <a:avLst/>
          </a:prstGeom>
        </p:spPr>
        <p:txBody>
          <a:bodyPr wrap="square" lIns="121896" tIns="60948" rIns="121896" bIns="60948">
            <a:noAutofit/>
          </a:bodyPr>
          <a:lstStyle/>
          <a:p>
            <a:pPr algn="ctr">
              <a:defRPr/>
            </a:pPr>
            <a:r>
              <a:rPr lang="en-US" altLang="zh-CN" sz="2800" b="1" kern="100" dirty="0" err="1">
                <a:solidFill>
                  <a:schemeClr val="accent1"/>
                </a:solidFill>
                <a:latin typeface="Times New Roman" panose="02020603050405020304" pitchFamily="18" charset="0"/>
                <a:ea typeface="微软雅黑" panose="020B0503020204020204" charset="-122"/>
                <a:cs typeface="Times New Roman" panose="02020603050405020304" pitchFamily="18" charset="0"/>
              </a:rPr>
              <a:t>DiffusionAD</a:t>
            </a:r>
            <a:endParaRPr lang="en-US" sz="2800" b="1" kern="100" dirty="0">
              <a:solidFill>
                <a:schemeClr val="accent1"/>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14" name="组合 13"/>
          <p:cNvGrpSpPr/>
          <p:nvPr>
            <p:custDataLst>
              <p:tags r:id="rId2"/>
            </p:custDataLst>
          </p:nvPr>
        </p:nvGrpSpPr>
        <p:grpSpPr>
          <a:xfrm>
            <a:off x="7844589" y="1307465"/>
            <a:ext cx="3786075" cy="516890"/>
            <a:chOff x="2915" y="2634"/>
            <a:chExt cx="4721" cy="805"/>
          </a:xfrm>
          <a:solidFill>
            <a:schemeClr val="bg2">
              <a:lumMod val="75000"/>
            </a:schemeClr>
          </a:solidFill>
        </p:grpSpPr>
        <p:sp>
          <p:nvSpPr>
            <p:cNvPr id="15" name="圆角矩形 17"/>
            <p:cNvSpPr/>
            <p:nvPr>
              <p:custDataLst>
                <p:tags r:id="rId3"/>
              </p:custDataLst>
            </p:nvPr>
          </p:nvSpPr>
          <p:spPr>
            <a:xfrm>
              <a:off x="2915" y="2634"/>
              <a:ext cx="4721" cy="805"/>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16" name="矩形 15"/>
            <p:cNvSpPr/>
            <p:nvPr>
              <p:custDataLst>
                <p:tags r:id="rId4"/>
              </p:custDataLst>
            </p:nvPr>
          </p:nvSpPr>
          <p:spPr>
            <a:xfrm>
              <a:off x="2960" y="2699"/>
              <a:ext cx="4642" cy="671"/>
            </a:xfrm>
            <a:prstGeom prst="rect">
              <a:avLst/>
            </a:prstGeom>
            <a:grpFill/>
          </p:spPr>
          <p:txBody>
            <a:bodyPr wrap="square" lIns="121896" tIns="60948" rIns="121896" bIns="60948">
              <a:spAutoFit/>
            </a:bodyPr>
            <a:lstStyle/>
            <a:p>
              <a:pPr algn="ctr">
                <a:defRPr/>
              </a:pPr>
              <a:r>
                <a:rPr lang="en-US" altLang="zh-CN" sz="20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rPr>
                <a:t>Segmentation sub-network</a:t>
              </a:r>
              <a:endParaRPr lang="zh-CN" altLang="en-US" sz="20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grpSp>
        <p:nvGrpSpPr>
          <p:cNvPr id="17" name="组合 16"/>
          <p:cNvGrpSpPr/>
          <p:nvPr>
            <p:custDataLst>
              <p:tags r:id="rId5"/>
            </p:custDataLst>
          </p:nvPr>
        </p:nvGrpSpPr>
        <p:grpSpPr>
          <a:xfrm>
            <a:off x="3297936" y="1307465"/>
            <a:ext cx="4195064" cy="516890"/>
            <a:chOff x="4077" y="2634"/>
            <a:chExt cx="2925" cy="805"/>
          </a:xfrm>
          <a:solidFill>
            <a:schemeClr val="bg1">
              <a:lumMod val="65000"/>
            </a:schemeClr>
          </a:solidFill>
        </p:grpSpPr>
        <p:sp>
          <p:nvSpPr>
            <p:cNvPr id="18" name="圆角矩形 23"/>
            <p:cNvSpPr/>
            <p:nvPr>
              <p:custDataLst>
                <p:tags r:id="rId6"/>
              </p:custDataLst>
            </p:nvPr>
          </p:nvSpPr>
          <p:spPr>
            <a:xfrm>
              <a:off x="4077" y="2634"/>
              <a:ext cx="2925" cy="805"/>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19" name="矩形 18"/>
            <p:cNvSpPr/>
            <p:nvPr>
              <p:custDataLst>
                <p:tags r:id="rId7"/>
              </p:custDataLst>
            </p:nvPr>
          </p:nvSpPr>
          <p:spPr>
            <a:xfrm>
              <a:off x="4184" y="2699"/>
              <a:ext cx="2728" cy="671"/>
            </a:xfrm>
            <a:prstGeom prst="rect">
              <a:avLst/>
            </a:prstGeom>
            <a:grpFill/>
          </p:spPr>
          <p:txBody>
            <a:bodyPr wrap="square" lIns="121896" tIns="60948" rIns="121896" bIns="60948">
              <a:spAutoFit/>
            </a:bodyPr>
            <a:lstStyle/>
            <a:p>
              <a:pPr algn="ctr">
                <a:defRPr/>
              </a:pPr>
              <a:r>
                <a:rPr lang="en-US" altLang="zh-CN" sz="20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rPr>
                <a:t>Reconstruction sub-network</a:t>
              </a:r>
              <a:endParaRPr lang="zh-CN" altLang="zh-CN" sz="20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5" name="矩形 4"/>
          <p:cNvSpPr/>
          <p:nvPr/>
        </p:nvSpPr>
        <p:spPr>
          <a:xfrm>
            <a:off x="-3810" y="6506845"/>
            <a:ext cx="12204065" cy="3543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r>
              <a:rPr lang="en-US" altLang="zh-CN" dirty="0" err="1">
                <a:latin typeface="Times New Roman" panose="02020603050405020304" pitchFamily="18" charset="0"/>
                <a:cs typeface="Times New Roman" panose="02020603050405020304" pitchFamily="18" charset="0"/>
              </a:rPr>
              <a:t>DiffusionAD</a:t>
            </a:r>
            <a:r>
              <a:rPr lang="en-US" altLang="zh-CN" dirty="0">
                <a:latin typeface="Times New Roman" panose="02020603050405020304" pitchFamily="18" charset="0"/>
                <a:cs typeface="Times New Roman" panose="02020603050405020304" pitchFamily="18" charset="0"/>
              </a:rPr>
              <a:t>: Norm-Guided One-Step Denoising  Diffusion for Anomaly Detection_TPAMI2025.</a:t>
            </a:r>
            <a:endParaRPr lang="zh-CN" altLang="en-US" dirty="0">
              <a:latin typeface="Times New Roman" panose="02020603050405020304" pitchFamily="18" charset="0"/>
              <a:cs typeface="Times New Roman" panose="02020603050405020304" pitchFamily="18" charset="0"/>
            </a:endParaRPr>
          </a:p>
        </p:txBody>
      </p:sp>
      <p:pic>
        <p:nvPicPr>
          <p:cNvPr id="7" name="图片 6" descr="图示&#10;&#10;AI 生成的内容可能不正确。"/>
          <p:cNvPicPr>
            <a:picLocks noChangeAspect="1"/>
          </p:cNvPicPr>
          <p:nvPr/>
        </p:nvPicPr>
        <p:blipFill>
          <a:blip r:embed="rId8"/>
          <a:stretch>
            <a:fillRect/>
          </a:stretch>
        </p:blipFill>
        <p:spPr>
          <a:xfrm>
            <a:off x="850064" y="2030556"/>
            <a:ext cx="8534400" cy="4432557"/>
          </a:xfrm>
          <a:prstGeom prst="rect">
            <a:avLst/>
          </a:prstGeom>
        </p:spPr>
      </p:pic>
      <p:sp>
        <p:nvSpPr>
          <p:cNvPr id="2" name="文本框 1"/>
          <p:cNvSpPr txBox="1"/>
          <p:nvPr/>
        </p:nvSpPr>
        <p:spPr>
          <a:xfrm>
            <a:off x="9624695" y="2331720"/>
            <a:ext cx="2319020" cy="2999740"/>
          </a:xfrm>
          <a:prstGeom prst="rect">
            <a:avLst/>
          </a:prstGeom>
          <a:noFill/>
        </p:spPr>
        <p:txBody>
          <a:bodyPr wrap="square" rtlCol="0">
            <a:spAutoFit/>
          </a:bodyPr>
          <a:p>
            <a:pPr indent="0" fontAlgn="auto">
              <a:lnSpc>
                <a:spcPct val="150000"/>
              </a:lnSpc>
            </a:pPr>
            <a:r>
              <a:rPr lang="zh-CN" altLang="en-US">
                <a:latin typeface="黑体" panose="02010609060101010101" charset="-122"/>
                <a:ea typeface="黑体" panose="02010609060101010101" charset="-122"/>
              </a:rPr>
              <a:t>重建子网络通过</a:t>
            </a:r>
            <a:r>
              <a:rPr lang="zh-CN" altLang="en-US">
                <a:latin typeface="黑体" panose="02010609060101010101" charset="-122"/>
                <a:ea typeface="黑体" panose="02010609060101010101" charset="-122"/>
              </a:rPr>
              <a:t>扩散模型将</a:t>
            </a:r>
            <a:r>
              <a:rPr lang="zh-CN" altLang="en-US">
                <a:latin typeface="黑体" panose="02010609060101010101" charset="-122"/>
                <a:ea typeface="黑体" panose="02010609060101010101" charset="-122"/>
              </a:rPr>
              <a:t>输入图像重建为无异常区域。分割子网络根据输入图像与其无异常重建图像之间的相似性和差异预测像素级异常得分。</a:t>
            </a:r>
            <a:endParaRPr lang="zh-CN" altLang="en-US">
              <a:latin typeface="黑体" panose="02010609060101010101" charset="-122"/>
              <a:ea typeface="黑体" panose="0201060906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Text"/>
          <p:cNvSpPr txBox="1"/>
          <p:nvPr/>
        </p:nvSpPr>
        <p:spPr>
          <a:xfrm>
            <a:off x="418674" y="462779"/>
            <a:ext cx="3295624"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dirty="0">
                <a:latin typeface="Times New Roman" panose="02020603050405020304" pitchFamily="18" charset="0"/>
                <a:ea typeface="微软雅黑" panose="020B0503020204020204" charset="-122"/>
                <a:cs typeface="Times New Roman" panose="02020603050405020304" pitchFamily="18" charset="0"/>
                <a:sym typeface="+mn-lt"/>
              </a:rPr>
              <a:t>Method</a:t>
            </a:r>
            <a:endParaRPr lang="en-US" altLang="zh-CN" sz="3200" b="1" dirty="0">
              <a:latin typeface="Times New Roman" panose="02020603050405020304" pitchFamily="18" charset="0"/>
              <a:ea typeface="微软雅黑" panose="020B0503020204020204" charset="-122"/>
              <a:cs typeface="Times New Roman" panose="02020603050405020304" pitchFamily="18" charset="0"/>
              <a:sym typeface="+mn-lt"/>
            </a:endParaRPr>
          </a:p>
        </p:txBody>
      </p:sp>
      <p:sp>
        <p:nvSpPr>
          <p:cNvPr id="3" name="矩形 2"/>
          <p:cNvSpPr/>
          <p:nvPr/>
        </p:nvSpPr>
        <p:spPr>
          <a:xfrm>
            <a:off x="11556365" y="13335"/>
            <a:ext cx="641350" cy="53911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800" b="1">
                <a:latin typeface="微软雅黑" panose="020B0503020204020204" charset="-122"/>
                <a:ea typeface="微软雅黑" panose="020B0503020204020204" charset="-122"/>
              </a:rPr>
              <a:t>4</a:t>
            </a:r>
            <a:endParaRPr lang="en-US" altLang="zh-CN" sz="2800" b="1">
              <a:latin typeface="微软雅黑" panose="020B0503020204020204" charset="-122"/>
              <a:ea typeface="微软雅黑" panose="020B0503020204020204" charset="-122"/>
            </a:endParaRPr>
          </a:p>
        </p:txBody>
      </p:sp>
      <p:sp>
        <p:nvSpPr>
          <p:cNvPr id="5" name="矩形 4"/>
          <p:cNvSpPr/>
          <p:nvPr/>
        </p:nvSpPr>
        <p:spPr>
          <a:xfrm>
            <a:off x="-3810" y="6506845"/>
            <a:ext cx="12204065" cy="3543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r>
              <a:rPr lang="en-US" altLang="zh-CN" dirty="0" err="1">
                <a:latin typeface="Times New Roman" panose="02020603050405020304" pitchFamily="18" charset="0"/>
                <a:cs typeface="Times New Roman" panose="02020603050405020304" pitchFamily="18" charset="0"/>
              </a:rPr>
              <a:t>DiffusionAD</a:t>
            </a:r>
            <a:r>
              <a:rPr lang="en-US" altLang="zh-CN" dirty="0">
                <a:latin typeface="Times New Roman" panose="02020603050405020304" pitchFamily="18" charset="0"/>
                <a:cs typeface="Times New Roman" panose="02020603050405020304" pitchFamily="18" charset="0"/>
              </a:rPr>
              <a:t>: Norm-Guided One-Step Denoising  Diffusion for Anomaly Detection_TPAMI2025.</a:t>
            </a:r>
            <a:endParaRPr lang="zh-CN" altLang="en-US" dirty="0">
              <a:latin typeface="Times New Roman" panose="02020603050405020304" pitchFamily="18" charset="0"/>
              <a:cs typeface="Times New Roman" panose="02020603050405020304" pitchFamily="18" charset="0"/>
            </a:endParaRPr>
          </a:p>
        </p:txBody>
      </p:sp>
      <p:sp>
        <p:nvSpPr>
          <p:cNvPr id="27" name="矩形 26"/>
          <p:cNvSpPr/>
          <p:nvPr/>
        </p:nvSpPr>
        <p:spPr>
          <a:xfrm>
            <a:off x="482600" y="1169670"/>
            <a:ext cx="11363325" cy="817245"/>
          </a:xfrm>
          <a:prstGeom prst="rect">
            <a:avLst/>
          </a:prstGeom>
          <a:noFill/>
          <a:ln w="19050" cap="rnd" cmpd="sng">
            <a:solidFill>
              <a:schemeClr val="accent1"/>
            </a:solidFill>
            <a:prstDash val="lg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8" name="矩形 27"/>
          <p:cNvSpPr/>
          <p:nvPr>
            <p:custDataLst>
              <p:tags r:id="rId1"/>
            </p:custDataLst>
          </p:nvPr>
        </p:nvSpPr>
        <p:spPr>
          <a:xfrm>
            <a:off x="585939" y="1325570"/>
            <a:ext cx="2435606" cy="474345"/>
          </a:xfrm>
          <a:prstGeom prst="rect">
            <a:avLst/>
          </a:prstGeom>
        </p:spPr>
        <p:txBody>
          <a:bodyPr wrap="square" lIns="121896" tIns="60948" rIns="121896" bIns="60948">
            <a:noAutofit/>
          </a:bodyPr>
          <a:lstStyle/>
          <a:p>
            <a:pPr algn="ctr">
              <a:defRPr/>
            </a:pPr>
            <a:r>
              <a:rPr lang="en-US" altLang="zh-CN" sz="2800" b="1" kern="100" dirty="0" err="1">
                <a:solidFill>
                  <a:schemeClr val="accent1"/>
                </a:solidFill>
                <a:latin typeface="Times New Roman" panose="02020603050405020304" pitchFamily="18" charset="0"/>
                <a:ea typeface="微软雅黑" panose="020B0503020204020204" charset="-122"/>
                <a:cs typeface="Times New Roman" panose="02020603050405020304" pitchFamily="18" charset="0"/>
              </a:rPr>
              <a:t>DiffusionAD</a:t>
            </a:r>
            <a:endParaRPr lang="en-US" sz="2800" b="1" kern="100" dirty="0">
              <a:solidFill>
                <a:schemeClr val="accent1"/>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29" name="组合 28"/>
          <p:cNvGrpSpPr/>
          <p:nvPr>
            <p:custDataLst>
              <p:tags r:id="rId2"/>
            </p:custDataLst>
          </p:nvPr>
        </p:nvGrpSpPr>
        <p:grpSpPr>
          <a:xfrm>
            <a:off x="8204200" y="1307465"/>
            <a:ext cx="3426464" cy="516890"/>
            <a:chOff x="2915" y="2634"/>
            <a:chExt cx="4721" cy="805"/>
          </a:xfrm>
          <a:solidFill>
            <a:schemeClr val="bg2">
              <a:lumMod val="75000"/>
            </a:schemeClr>
          </a:solidFill>
        </p:grpSpPr>
        <p:sp>
          <p:nvSpPr>
            <p:cNvPr id="30" name="圆角矩形 17"/>
            <p:cNvSpPr/>
            <p:nvPr>
              <p:custDataLst>
                <p:tags r:id="rId3"/>
              </p:custDataLst>
            </p:nvPr>
          </p:nvSpPr>
          <p:spPr>
            <a:xfrm>
              <a:off x="2915" y="2634"/>
              <a:ext cx="4721" cy="805"/>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1" name="矩形 30"/>
            <p:cNvSpPr/>
            <p:nvPr>
              <p:custDataLst>
                <p:tags r:id="rId4"/>
              </p:custDataLst>
            </p:nvPr>
          </p:nvSpPr>
          <p:spPr>
            <a:xfrm>
              <a:off x="2960" y="2699"/>
              <a:ext cx="4642" cy="671"/>
            </a:xfrm>
            <a:prstGeom prst="rect">
              <a:avLst/>
            </a:prstGeom>
            <a:grpFill/>
          </p:spPr>
          <p:txBody>
            <a:bodyPr wrap="square" lIns="121896" tIns="60948" rIns="121896" bIns="60948">
              <a:spAutoFit/>
            </a:bodyPr>
            <a:lstStyle/>
            <a:p>
              <a:pPr algn="ctr">
                <a:defRPr/>
              </a:pPr>
              <a:r>
                <a:rPr lang="en-US" altLang="zh-CN" sz="20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rPr>
                <a:t>Segmentation sub-network</a:t>
              </a:r>
              <a:endParaRPr lang="zh-CN" altLang="en-US" sz="20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grpSp>
        <p:nvGrpSpPr>
          <p:cNvPr id="34" name="组合 33"/>
          <p:cNvGrpSpPr/>
          <p:nvPr>
            <p:custDataLst>
              <p:tags r:id="rId5"/>
            </p:custDataLst>
          </p:nvPr>
        </p:nvGrpSpPr>
        <p:grpSpPr>
          <a:xfrm>
            <a:off x="3297936" y="1307465"/>
            <a:ext cx="4195064" cy="516890"/>
            <a:chOff x="4077" y="2634"/>
            <a:chExt cx="2925" cy="805"/>
          </a:xfrm>
          <a:solidFill>
            <a:schemeClr val="accent1">
              <a:lumMod val="75000"/>
            </a:schemeClr>
          </a:solidFill>
        </p:grpSpPr>
        <p:sp>
          <p:nvSpPr>
            <p:cNvPr id="35" name="圆角矩形 23"/>
            <p:cNvSpPr/>
            <p:nvPr>
              <p:custDataLst>
                <p:tags r:id="rId6"/>
              </p:custDataLst>
            </p:nvPr>
          </p:nvSpPr>
          <p:spPr>
            <a:xfrm>
              <a:off x="4077" y="2634"/>
              <a:ext cx="2925" cy="805"/>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6" name="矩形 35"/>
            <p:cNvSpPr/>
            <p:nvPr>
              <p:custDataLst>
                <p:tags r:id="rId7"/>
              </p:custDataLst>
            </p:nvPr>
          </p:nvSpPr>
          <p:spPr>
            <a:xfrm>
              <a:off x="4184" y="2699"/>
              <a:ext cx="2728" cy="671"/>
            </a:xfrm>
            <a:prstGeom prst="rect">
              <a:avLst/>
            </a:prstGeom>
            <a:grpFill/>
          </p:spPr>
          <p:txBody>
            <a:bodyPr wrap="square" lIns="121896" tIns="60948" rIns="121896" bIns="60948">
              <a:spAutoFit/>
            </a:bodyPr>
            <a:lstStyle/>
            <a:p>
              <a:pPr algn="ctr">
                <a:defRPr/>
              </a:pPr>
              <a:r>
                <a:rPr lang="en-US" altLang="zh-CN" sz="20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rPr>
                <a:t>Reconstruction sub-network</a:t>
              </a:r>
              <a:endParaRPr lang="zh-CN" altLang="zh-CN" sz="20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39" name="文本框 38"/>
          <p:cNvSpPr txBox="1"/>
          <p:nvPr/>
        </p:nvSpPr>
        <p:spPr>
          <a:xfrm>
            <a:off x="1108042" y="4836929"/>
            <a:ext cx="4069080" cy="368300"/>
          </a:xfrm>
          <a:prstGeom prst="rect">
            <a:avLst/>
          </a:prstGeom>
          <a:noFill/>
        </p:spPr>
        <p:txBody>
          <a:bodyPr wrap="none" rtlCol="0">
            <a:spAutoFit/>
          </a:bodyPr>
          <a:lstStyle/>
          <a:p>
            <a:pPr algn="l"/>
            <a:r>
              <a:rPr lang="zh-CN" altLang="en-US" dirty="0">
                <a:latin typeface="黑体" panose="02010609060101010101" charset="-122"/>
                <a:ea typeface="黑体" panose="02010609060101010101" charset="-122"/>
                <a:sym typeface="+mn-ea"/>
              </a:rPr>
              <a:t>一步去噪范式：</a:t>
            </a:r>
            <a:r>
              <a:rPr lang="zh-CN" altLang="en-US" dirty="0">
                <a:latin typeface="黑体" panose="02010609060101010101" charset="-122"/>
                <a:ea typeface="黑体" panose="02010609060101010101" charset="-122"/>
              </a:rPr>
              <a:t>一次预测直接</a:t>
            </a:r>
            <a:r>
              <a:rPr lang="zh-CN" altLang="en-US" dirty="0">
                <a:latin typeface="黑体" panose="02010609060101010101" charset="-122"/>
                <a:ea typeface="黑体" panose="02010609060101010101" charset="-122"/>
              </a:rPr>
              <a:t>回到原图</a:t>
            </a:r>
            <a:endParaRPr lang="zh-CN" altLang="en-US" dirty="0">
              <a:latin typeface="黑体" panose="02010609060101010101" charset="-122"/>
              <a:ea typeface="黑体" panose="02010609060101010101" charset="-122"/>
            </a:endParaRPr>
          </a:p>
        </p:txBody>
      </p:sp>
      <p:sp>
        <p:nvSpPr>
          <p:cNvPr id="2" name="文本框 1"/>
          <p:cNvSpPr txBox="1"/>
          <p:nvPr/>
        </p:nvSpPr>
        <p:spPr>
          <a:xfrm>
            <a:off x="1108075" y="3580765"/>
            <a:ext cx="6506845" cy="368300"/>
          </a:xfrm>
          <a:prstGeom prst="rect">
            <a:avLst/>
          </a:prstGeom>
          <a:noFill/>
        </p:spPr>
        <p:txBody>
          <a:bodyPr wrap="square" rtlCol="0">
            <a:spAutoFit/>
          </a:bodyPr>
          <a:p>
            <a:r>
              <a:rPr lang="zh-CN" altLang="en-US">
                <a:latin typeface="黑体" panose="02010609060101010101" charset="-122"/>
                <a:ea typeface="黑体" panose="02010609060101010101" charset="-122"/>
              </a:rPr>
              <a:t>迭代去噪范式：每步预测当前噪声，推理时多次</a:t>
            </a:r>
            <a:r>
              <a:rPr lang="zh-CN" altLang="en-US">
                <a:latin typeface="黑体" panose="02010609060101010101" charset="-122"/>
                <a:ea typeface="黑体" panose="02010609060101010101" charset="-122"/>
              </a:rPr>
              <a:t>调用模型</a:t>
            </a:r>
            <a:endParaRPr lang="zh-CN" altLang="en-US">
              <a:latin typeface="黑体" panose="02010609060101010101" charset="-122"/>
              <a:ea typeface="黑体" panose="02010609060101010101" charset="-122"/>
            </a:endParaRPr>
          </a:p>
        </p:txBody>
      </p:sp>
      <p:pic>
        <p:nvPicPr>
          <p:cNvPr id="6" name="图片 5"/>
          <p:cNvPicPr>
            <a:picLocks noChangeAspect="1"/>
          </p:cNvPicPr>
          <p:nvPr/>
        </p:nvPicPr>
        <p:blipFill>
          <a:blip r:embed="rId8"/>
          <a:stretch>
            <a:fillRect/>
          </a:stretch>
        </p:blipFill>
        <p:spPr>
          <a:xfrm>
            <a:off x="1411605" y="5342890"/>
            <a:ext cx="3999865" cy="675640"/>
          </a:xfrm>
          <a:prstGeom prst="rect">
            <a:avLst/>
          </a:prstGeom>
        </p:spPr>
      </p:pic>
      <p:pic>
        <p:nvPicPr>
          <p:cNvPr id="7" name="图片 6"/>
          <p:cNvPicPr>
            <a:picLocks noChangeAspect="1"/>
          </p:cNvPicPr>
          <p:nvPr/>
        </p:nvPicPr>
        <p:blipFill>
          <a:blip r:embed="rId9"/>
          <a:stretch>
            <a:fillRect/>
          </a:stretch>
        </p:blipFill>
        <p:spPr>
          <a:xfrm>
            <a:off x="1379855" y="3996690"/>
            <a:ext cx="5567045" cy="815975"/>
          </a:xfrm>
          <a:prstGeom prst="rect">
            <a:avLst/>
          </a:prstGeom>
        </p:spPr>
      </p:pic>
      <p:sp>
        <p:nvSpPr>
          <p:cNvPr id="8" name="文本框 7"/>
          <p:cNvSpPr txBox="1"/>
          <p:nvPr/>
        </p:nvSpPr>
        <p:spPr>
          <a:xfrm>
            <a:off x="1108075" y="2369185"/>
            <a:ext cx="4064000" cy="368300"/>
          </a:xfrm>
          <a:prstGeom prst="rect">
            <a:avLst/>
          </a:prstGeom>
          <a:noFill/>
        </p:spPr>
        <p:txBody>
          <a:bodyPr wrap="square" rtlCol="0">
            <a:spAutoFit/>
          </a:bodyPr>
          <a:p>
            <a:r>
              <a:rPr lang="zh-CN" altLang="en-US">
                <a:latin typeface="黑体" panose="02010609060101010101" charset="-122"/>
                <a:ea typeface="黑体" panose="02010609060101010101" charset="-122"/>
              </a:rPr>
              <a:t>去噪扩散模型的前向过程：</a:t>
            </a:r>
            <a:endParaRPr lang="zh-CN" altLang="en-US">
              <a:latin typeface="黑体" panose="02010609060101010101" charset="-122"/>
              <a:ea typeface="黑体" panose="02010609060101010101" charset="-122"/>
            </a:endParaRPr>
          </a:p>
        </p:txBody>
      </p:sp>
      <p:pic>
        <p:nvPicPr>
          <p:cNvPr id="9" name="图片 8"/>
          <p:cNvPicPr>
            <a:picLocks noChangeAspect="1"/>
          </p:cNvPicPr>
          <p:nvPr/>
        </p:nvPicPr>
        <p:blipFill>
          <a:blip r:embed="rId10"/>
          <a:stretch>
            <a:fillRect/>
          </a:stretch>
        </p:blipFill>
        <p:spPr>
          <a:xfrm>
            <a:off x="1379855" y="2875280"/>
            <a:ext cx="5639435" cy="5911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Text"/>
          <p:cNvSpPr txBox="1"/>
          <p:nvPr/>
        </p:nvSpPr>
        <p:spPr>
          <a:xfrm>
            <a:off x="418674" y="462779"/>
            <a:ext cx="3295624"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dirty="0">
                <a:latin typeface="Times New Roman" panose="02020603050405020304" pitchFamily="18" charset="0"/>
                <a:ea typeface="微软雅黑" panose="020B0503020204020204" charset="-122"/>
                <a:cs typeface="Times New Roman" panose="02020603050405020304" pitchFamily="18" charset="0"/>
                <a:sym typeface="+mn-lt"/>
              </a:rPr>
              <a:t>Method</a:t>
            </a:r>
            <a:endParaRPr lang="en-US" altLang="zh-CN" sz="3200" b="1" dirty="0">
              <a:latin typeface="Times New Roman" panose="02020603050405020304" pitchFamily="18" charset="0"/>
              <a:ea typeface="微软雅黑" panose="020B0503020204020204" charset="-122"/>
              <a:cs typeface="Times New Roman" panose="02020603050405020304" pitchFamily="18" charset="0"/>
              <a:sym typeface="+mn-lt"/>
            </a:endParaRPr>
          </a:p>
        </p:txBody>
      </p:sp>
      <p:sp>
        <p:nvSpPr>
          <p:cNvPr id="3" name="矩形 2"/>
          <p:cNvSpPr/>
          <p:nvPr/>
        </p:nvSpPr>
        <p:spPr>
          <a:xfrm>
            <a:off x="11556365" y="13335"/>
            <a:ext cx="641350" cy="53911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800" b="1">
                <a:latin typeface="微软雅黑" panose="020B0503020204020204" charset="-122"/>
                <a:ea typeface="微软雅黑" panose="020B0503020204020204" charset="-122"/>
              </a:rPr>
              <a:t>5</a:t>
            </a:r>
            <a:endParaRPr lang="en-US" altLang="zh-CN" sz="2800" b="1">
              <a:latin typeface="微软雅黑" panose="020B0503020204020204" charset="-122"/>
              <a:ea typeface="微软雅黑" panose="020B0503020204020204" charset="-122"/>
            </a:endParaRPr>
          </a:p>
        </p:txBody>
      </p:sp>
      <p:sp>
        <p:nvSpPr>
          <p:cNvPr id="5" name="矩形 4"/>
          <p:cNvSpPr/>
          <p:nvPr/>
        </p:nvSpPr>
        <p:spPr>
          <a:xfrm>
            <a:off x="-3810" y="6506845"/>
            <a:ext cx="12204065" cy="3543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r>
              <a:rPr lang="en-US" altLang="zh-CN" dirty="0" err="1">
                <a:latin typeface="Times New Roman" panose="02020603050405020304" pitchFamily="18" charset="0"/>
                <a:cs typeface="Times New Roman" panose="02020603050405020304" pitchFamily="18" charset="0"/>
              </a:rPr>
              <a:t>DiffusionAD</a:t>
            </a:r>
            <a:r>
              <a:rPr lang="en-US" altLang="zh-CN" dirty="0">
                <a:latin typeface="Times New Roman" panose="02020603050405020304" pitchFamily="18" charset="0"/>
                <a:cs typeface="Times New Roman" panose="02020603050405020304" pitchFamily="18" charset="0"/>
              </a:rPr>
              <a:t>: Norm-Guided One-Step Denoising  Diffusion for Anomaly Detection_TPAMI2025.</a:t>
            </a:r>
            <a:endParaRPr lang="zh-CN" altLang="en-US" dirty="0">
              <a:latin typeface="Times New Roman" panose="02020603050405020304" pitchFamily="18" charset="0"/>
              <a:cs typeface="Times New Roman" panose="02020603050405020304" pitchFamily="18" charset="0"/>
            </a:endParaRPr>
          </a:p>
        </p:txBody>
      </p:sp>
      <p:sp>
        <p:nvSpPr>
          <p:cNvPr id="6" name="矩形 5"/>
          <p:cNvSpPr/>
          <p:nvPr/>
        </p:nvSpPr>
        <p:spPr>
          <a:xfrm>
            <a:off x="482600" y="1169670"/>
            <a:ext cx="11363325" cy="817245"/>
          </a:xfrm>
          <a:prstGeom prst="rect">
            <a:avLst/>
          </a:prstGeom>
          <a:noFill/>
          <a:ln w="19050" cap="rnd" cmpd="sng">
            <a:solidFill>
              <a:schemeClr val="accent1"/>
            </a:solidFill>
            <a:prstDash val="lg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矩形 6"/>
          <p:cNvSpPr/>
          <p:nvPr>
            <p:custDataLst>
              <p:tags r:id="rId1"/>
            </p:custDataLst>
          </p:nvPr>
        </p:nvSpPr>
        <p:spPr>
          <a:xfrm>
            <a:off x="585939" y="1325570"/>
            <a:ext cx="2435606" cy="474345"/>
          </a:xfrm>
          <a:prstGeom prst="rect">
            <a:avLst/>
          </a:prstGeom>
        </p:spPr>
        <p:txBody>
          <a:bodyPr wrap="square" lIns="121896" tIns="60948" rIns="121896" bIns="60948">
            <a:noAutofit/>
          </a:bodyPr>
          <a:lstStyle/>
          <a:p>
            <a:pPr algn="ctr">
              <a:defRPr/>
            </a:pPr>
            <a:r>
              <a:rPr lang="en-US" altLang="zh-CN" sz="2800" b="1" kern="100" dirty="0" err="1">
                <a:solidFill>
                  <a:schemeClr val="accent1"/>
                </a:solidFill>
                <a:latin typeface="Times New Roman" panose="02020603050405020304" pitchFamily="18" charset="0"/>
                <a:ea typeface="微软雅黑" panose="020B0503020204020204" charset="-122"/>
                <a:cs typeface="Times New Roman" panose="02020603050405020304" pitchFamily="18" charset="0"/>
              </a:rPr>
              <a:t>DiffusionAD</a:t>
            </a:r>
            <a:endParaRPr lang="en-US" sz="2800" b="1" kern="100" dirty="0">
              <a:solidFill>
                <a:schemeClr val="accent1"/>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10" name="组合 9"/>
          <p:cNvGrpSpPr/>
          <p:nvPr>
            <p:custDataLst>
              <p:tags r:id="rId2"/>
            </p:custDataLst>
          </p:nvPr>
        </p:nvGrpSpPr>
        <p:grpSpPr>
          <a:xfrm>
            <a:off x="8204200" y="1307465"/>
            <a:ext cx="3426464" cy="516890"/>
            <a:chOff x="2915" y="2634"/>
            <a:chExt cx="4721" cy="805"/>
          </a:xfrm>
          <a:solidFill>
            <a:schemeClr val="bg2">
              <a:lumMod val="75000"/>
            </a:schemeClr>
          </a:solidFill>
        </p:grpSpPr>
        <p:sp>
          <p:nvSpPr>
            <p:cNvPr id="24" name="圆角矩形 17"/>
            <p:cNvSpPr/>
            <p:nvPr>
              <p:custDataLst>
                <p:tags r:id="rId3"/>
              </p:custDataLst>
            </p:nvPr>
          </p:nvSpPr>
          <p:spPr>
            <a:xfrm>
              <a:off x="2915" y="2634"/>
              <a:ext cx="4721" cy="805"/>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5" name="矩形 24"/>
            <p:cNvSpPr/>
            <p:nvPr>
              <p:custDataLst>
                <p:tags r:id="rId4"/>
              </p:custDataLst>
            </p:nvPr>
          </p:nvSpPr>
          <p:spPr>
            <a:xfrm>
              <a:off x="2960" y="2699"/>
              <a:ext cx="4642" cy="671"/>
            </a:xfrm>
            <a:prstGeom prst="rect">
              <a:avLst/>
            </a:prstGeom>
            <a:grpFill/>
          </p:spPr>
          <p:txBody>
            <a:bodyPr wrap="square" lIns="121896" tIns="60948" rIns="121896" bIns="60948">
              <a:spAutoFit/>
            </a:bodyPr>
            <a:lstStyle/>
            <a:p>
              <a:pPr algn="ctr">
                <a:defRPr/>
              </a:pPr>
              <a:r>
                <a:rPr lang="en-US" altLang="zh-CN" sz="20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rPr>
                <a:t>Segmentation sub-network</a:t>
              </a:r>
              <a:endParaRPr lang="zh-CN" altLang="en-US" sz="20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grpSp>
        <p:nvGrpSpPr>
          <p:cNvPr id="26" name="组合 25"/>
          <p:cNvGrpSpPr/>
          <p:nvPr>
            <p:custDataLst>
              <p:tags r:id="rId5"/>
            </p:custDataLst>
          </p:nvPr>
        </p:nvGrpSpPr>
        <p:grpSpPr>
          <a:xfrm>
            <a:off x="3297936" y="1307465"/>
            <a:ext cx="4195064" cy="516890"/>
            <a:chOff x="4077" y="2634"/>
            <a:chExt cx="2925" cy="805"/>
          </a:xfrm>
          <a:solidFill>
            <a:schemeClr val="accent1">
              <a:lumMod val="75000"/>
            </a:schemeClr>
          </a:solidFill>
        </p:grpSpPr>
        <p:sp>
          <p:nvSpPr>
            <p:cNvPr id="27" name="圆角矩形 23"/>
            <p:cNvSpPr/>
            <p:nvPr>
              <p:custDataLst>
                <p:tags r:id="rId6"/>
              </p:custDataLst>
            </p:nvPr>
          </p:nvSpPr>
          <p:spPr>
            <a:xfrm>
              <a:off x="4077" y="2634"/>
              <a:ext cx="2925" cy="805"/>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8" name="矩形 27"/>
            <p:cNvSpPr/>
            <p:nvPr>
              <p:custDataLst>
                <p:tags r:id="rId7"/>
              </p:custDataLst>
            </p:nvPr>
          </p:nvSpPr>
          <p:spPr>
            <a:xfrm>
              <a:off x="4184" y="2699"/>
              <a:ext cx="2728" cy="671"/>
            </a:xfrm>
            <a:prstGeom prst="rect">
              <a:avLst/>
            </a:prstGeom>
            <a:grpFill/>
          </p:spPr>
          <p:txBody>
            <a:bodyPr wrap="square" lIns="121896" tIns="60948" rIns="121896" bIns="60948">
              <a:spAutoFit/>
            </a:bodyPr>
            <a:lstStyle/>
            <a:p>
              <a:pPr algn="ctr">
                <a:defRPr/>
              </a:pPr>
              <a:r>
                <a:rPr lang="en-US" altLang="zh-CN" sz="20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rPr>
                <a:t>Reconstruction sub-network</a:t>
              </a:r>
              <a:endParaRPr lang="zh-CN" altLang="zh-CN" sz="20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pic>
        <p:nvPicPr>
          <p:cNvPr id="30" name="图片 29" descr="图表&#10;&#10;AI 生成的内容可能不正确。"/>
          <p:cNvPicPr>
            <a:picLocks noChangeAspect="1"/>
          </p:cNvPicPr>
          <p:nvPr/>
        </p:nvPicPr>
        <p:blipFill>
          <a:blip r:embed="rId8"/>
          <a:stretch>
            <a:fillRect/>
          </a:stretch>
        </p:blipFill>
        <p:spPr>
          <a:xfrm>
            <a:off x="1370079" y="2565880"/>
            <a:ext cx="9375006" cy="3945555"/>
          </a:xfrm>
          <a:prstGeom prst="rect">
            <a:avLst/>
          </a:prstGeom>
        </p:spPr>
      </p:pic>
      <p:sp>
        <p:nvSpPr>
          <p:cNvPr id="2" name="文本框 1"/>
          <p:cNvSpPr txBox="1"/>
          <p:nvPr/>
        </p:nvSpPr>
        <p:spPr>
          <a:xfrm>
            <a:off x="683895" y="2176780"/>
            <a:ext cx="10110470" cy="398780"/>
          </a:xfrm>
          <a:prstGeom prst="rect">
            <a:avLst/>
          </a:prstGeom>
          <a:noFill/>
        </p:spPr>
        <p:txBody>
          <a:bodyPr wrap="square" rtlCol="0">
            <a:spAutoFit/>
          </a:bodyPr>
          <a:p>
            <a:r>
              <a:rPr lang="en-US" altLang="zh-CN" sz="2000" dirty="0">
                <a:latin typeface="Times New Roman" panose="02020603050405020304" pitchFamily="18" charset="0"/>
                <a:ea typeface="黑体" panose="02010609060101010101" charset="-122"/>
                <a:cs typeface="Times New Roman" panose="02020603050405020304" pitchFamily="18" charset="0"/>
                <a:sym typeface="+mn-ea"/>
              </a:rPr>
              <a:t>observation1</a:t>
            </a:r>
            <a:r>
              <a:rPr lang="zh-CN" altLang="en-US" sz="2000" dirty="0">
                <a:latin typeface="Times New Roman" panose="02020603050405020304" pitchFamily="18" charset="0"/>
                <a:ea typeface="黑体" panose="02010609060101010101" charset="-122"/>
                <a:cs typeface="Times New Roman" panose="02020603050405020304" pitchFamily="18" charset="0"/>
                <a:sym typeface="+mn-ea"/>
              </a:rPr>
              <a:t>：</a:t>
            </a:r>
            <a:r>
              <a:rPr lang="zh-CN" altLang="en-US" sz="2000">
                <a:latin typeface="Times New Roman" panose="02020603050405020304" pitchFamily="18" charset="0"/>
                <a:ea typeface="黑体" panose="02010609060101010101" charset="-122"/>
                <a:cs typeface="Times New Roman" panose="02020603050405020304" pitchFamily="18" charset="0"/>
              </a:rPr>
              <a:t>当噪声尺度较小时，一步去噪中的无异常重建效果与迭代重建效果相当。</a:t>
            </a:r>
            <a:endParaRPr lang="zh-CN" altLang="en-US" sz="2000">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Text"/>
          <p:cNvSpPr txBox="1"/>
          <p:nvPr/>
        </p:nvSpPr>
        <p:spPr>
          <a:xfrm>
            <a:off x="418674" y="462779"/>
            <a:ext cx="3295624"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dirty="0">
                <a:latin typeface="Times New Roman" panose="02020603050405020304" pitchFamily="18" charset="0"/>
                <a:ea typeface="微软雅黑" panose="020B0503020204020204" charset="-122"/>
                <a:cs typeface="Times New Roman" panose="02020603050405020304" pitchFamily="18" charset="0"/>
                <a:sym typeface="+mn-lt"/>
              </a:rPr>
              <a:t>Method</a:t>
            </a:r>
            <a:endParaRPr lang="en-US" altLang="zh-CN" sz="3200" b="1" dirty="0">
              <a:latin typeface="Times New Roman" panose="02020603050405020304" pitchFamily="18" charset="0"/>
              <a:ea typeface="微软雅黑" panose="020B0503020204020204" charset="-122"/>
              <a:cs typeface="Times New Roman" panose="02020603050405020304" pitchFamily="18" charset="0"/>
              <a:sym typeface="+mn-lt"/>
            </a:endParaRPr>
          </a:p>
        </p:txBody>
      </p:sp>
      <p:sp>
        <p:nvSpPr>
          <p:cNvPr id="3" name="矩形 2"/>
          <p:cNvSpPr/>
          <p:nvPr/>
        </p:nvSpPr>
        <p:spPr>
          <a:xfrm>
            <a:off x="11556365" y="13335"/>
            <a:ext cx="641350" cy="53911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800" b="1">
                <a:latin typeface="微软雅黑" panose="020B0503020204020204" charset="-122"/>
                <a:ea typeface="微软雅黑" panose="020B0503020204020204" charset="-122"/>
              </a:rPr>
              <a:t>6</a:t>
            </a:r>
            <a:endParaRPr lang="en-US" altLang="zh-CN" sz="2800" b="1">
              <a:latin typeface="微软雅黑" panose="020B0503020204020204" charset="-122"/>
              <a:ea typeface="微软雅黑" panose="020B0503020204020204" charset="-122"/>
            </a:endParaRPr>
          </a:p>
        </p:txBody>
      </p:sp>
      <p:sp>
        <p:nvSpPr>
          <p:cNvPr id="5" name="矩形 4"/>
          <p:cNvSpPr/>
          <p:nvPr/>
        </p:nvSpPr>
        <p:spPr>
          <a:xfrm>
            <a:off x="-3810" y="6506845"/>
            <a:ext cx="12204065" cy="3543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r>
              <a:rPr lang="en-US" altLang="zh-CN" dirty="0" err="1">
                <a:latin typeface="Times New Roman" panose="02020603050405020304" pitchFamily="18" charset="0"/>
                <a:cs typeface="Times New Roman" panose="02020603050405020304" pitchFamily="18" charset="0"/>
              </a:rPr>
              <a:t>DiffusionAD</a:t>
            </a:r>
            <a:r>
              <a:rPr lang="en-US" altLang="zh-CN" dirty="0">
                <a:latin typeface="Times New Roman" panose="02020603050405020304" pitchFamily="18" charset="0"/>
                <a:cs typeface="Times New Roman" panose="02020603050405020304" pitchFamily="18" charset="0"/>
              </a:rPr>
              <a:t>: Norm-Guided One-Step Denoising  Diffusion for Anomaly Detection_TPAMI2025.</a:t>
            </a:r>
            <a:endParaRPr lang="zh-CN" altLang="en-US" dirty="0">
              <a:latin typeface="Times New Roman" panose="02020603050405020304" pitchFamily="18" charset="0"/>
              <a:cs typeface="Times New Roman" panose="02020603050405020304" pitchFamily="18" charset="0"/>
            </a:endParaRPr>
          </a:p>
        </p:txBody>
      </p:sp>
      <p:sp>
        <p:nvSpPr>
          <p:cNvPr id="27" name="矩形 26"/>
          <p:cNvSpPr/>
          <p:nvPr/>
        </p:nvSpPr>
        <p:spPr>
          <a:xfrm>
            <a:off x="482600" y="1169670"/>
            <a:ext cx="11363325" cy="817245"/>
          </a:xfrm>
          <a:prstGeom prst="rect">
            <a:avLst/>
          </a:prstGeom>
          <a:noFill/>
          <a:ln w="19050" cap="rnd" cmpd="sng">
            <a:solidFill>
              <a:schemeClr val="accent1"/>
            </a:solidFill>
            <a:prstDash val="lg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8" name="矩形 27"/>
          <p:cNvSpPr/>
          <p:nvPr>
            <p:custDataLst>
              <p:tags r:id="rId1"/>
            </p:custDataLst>
          </p:nvPr>
        </p:nvSpPr>
        <p:spPr>
          <a:xfrm>
            <a:off x="585939" y="1325570"/>
            <a:ext cx="2435606" cy="474345"/>
          </a:xfrm>
          <a:prstGeom prst="rect">
            <a:avLst/>
          </a:prstGeom>
        </p:spPr>
        <p:txBody>
          <a:bodyPr wrap="square" lIns="121896" tIns="60948" rIns="121896" bIns="60948">
            <a:noAutofit/>
          </a:bodyPr>
          <a:lstStyle/>
          <a:p>
            <a:pPr algn="ctr">
              <a:defRPr/>
            </a:pPr>
            <a:r>
              <a:rPr lang="en-US" altLang="zh-CN" sz="2800" b="1" kern="100" dirty="0" err="1">
                <a:solidFill>
                  <a:schemeClr val="accent1"/>
                </a:solidFill>
                <a:latin typeface="Times New Roman" panose="02020603050405020304" pitchFamily="18" charset="0"/>
                <a:ea typeface="微软雅黑" panose="020B0503020204020204" charset="-122"/>
                <a:cs typeface="Times New Roman" panose="02020603050405020304" pitchFamily="18" charset="0"/>
              </a:rPr>
              <a:t>DiffusionAD</a:t>
            </a:r>
            <a:endParaRPr lang="en-US" sz="2800" b="1" kern="100" dirty="0">
              <a:solidFill>
                <a:schemeClr val="accent1"/>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29" name="组合 28"/>
          <p:cNvGrpSpPr/>
          <p:nvPr>
            <p:custDataLst>
              <p:tags r:id="rId2"/>
            </p:custDataLst>
          </p:nvPr>
        </p:nvGrpSpPr>
        <p:grpSpPr>
          <a:xfrm>
            <a:off x="8204200" y="1307465"/>
            <a:ext cx="3426464" cy="516890"/>
            <a:chOff x="2915" y="2634"/>
            <a:chExt cx="4721" cy="805"/>
          </a:xfrm>
          <a:solidFill>
            <a:schemeClr val="bg2">
              <a:lumMod val="75000"/>
            </a:schemeClr>
          </a:solidFill>
        </p:grpSpPr>
        <p:sp>
          <p:nvSpPr>
            <p:cNvPr id="30" name="圆角矩形 17"/>
            <p:cNvSpPr/>
            <p:nvPr>
              <p:custDataLst>
                <p:tags r:id="rId3"/>
              </p:custDataLst>
            </p:nvPr>
          </p:nvSpPr>
          <p:spPr>
            <a:xfrm>
              <a:off x="2915" y="2634"/>
              <a:ext cx="4721" cy="805"/>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1" name="矩形 30"/>
            <p:cNvSpPr/>
            <p:nvPr>
              <p:custDataLst>
                <p:tags r:id="rId4"/>
              </p:custDataLst>
            </p:nvPr>
          </p:nvSpPr>
          <p:spPr>
            <a:xfrm>
              <a:off x="2960" y="2699"/>
              <a:ext cx="4642" cy="671"/>
            </a:xfrm>
            <a:prstGeom prst="rect">
              <a:avLst/>
            </a:prstGeom>
            <a:grpFill/>
          </p:spPr>
          <p:txBody>
            <a:bodyPr wrap="square" lIns="121896" tIns="60948" rIns="121896" bIns="60948">
              <a:spAutoFit/>
            </a:bodyPr>
            <a:lstStyle/>
            <a:p>
              <a:pPr algn="ctr">
                <a:defRPr/>
              </a:pPr>
              <a:r>
                <a:rPr lang="en-US" altLang="zh-CN" sz="20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rPr>
                <a:t>Segmentation sub-network</a:t>
              </a:r>
              <a:endParaRPr lang="zh-CN" altLang="en-US" sz="20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grpSp>
        <p:nvGrpSpPr>
          <p:cNvPr id="34" name="组合 33"/>
          <p:cNvGrpSpPr/>
          <p:nvPr>
            <p:custDataLst>
              <p:tags r:id="rId5"/>
            </p:custDataLst>
          </p:nvPr>
        </p:nvGrpSpPr>
        <p:grpSpPr>
          <a:xfrm>
            <a:off x="3297936" y="1307465"/>
            <a:ext cx="4195064" cy="516890"/>
            <a:chOff x="4077" y="2634"/>
            <a:chExt cx="2925" cy="805"/>
          </a:xfrm>
          <a:solidFill>
            <a:schemeClr val="accent1">
              <a:lumMod val="75000"/>
            </a:schemeClr>
          </a:solidFill>
        </p:grpSpPr>
        <p:sp>
          <p:nvSpPr>
            <p:cNvPr id="35" name="圆角矩形 23"/>
            <p:cNvSpPr/>
            <p:nvPr>
              <p:custDataLst>
                <p:tags r:id="rId6"/>
              </p:custDataLst>
            </p:nvPr>
          </p:nvSpPr>
          <p:spPr>
            <a:xfrm>
              <a:off x="4077" y="2634"/>
              <a:ext cx="2925" cy="805"/>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6" name="矩形 35"/>
            <p:cNvSpPr/>
            <p:nvPr>
              <p:custDataLst>
                <p:tags r:id="rId7"/>
              </p:custDataLst>
            </p:nvPr>
          </p:nvSpPr>
          <p:spPr>
            <a:xfrm>
              <a:off x="4184" y="2699"/>
              <a:ext cx="2728" cy="671"/>
            </a:xfrm>
            <a:prstGeom prst="rect">
              <a:avLst/>
            </a:prstGeom>
            <a:grpFill/>
          </p:spPr>
          <p:txBody>
            <a:bodyPr wrap="square" lIns="121896" tIns="60948" rIns="121896" bIns="60948">
              <a:spAutoFit/>
            </a:bodyPr>
            <a:lstStyle/>
            <a:p>
              <a:pPr algn="ctr">
                <a:defRPr/>
              </a:pPr>
              <a:r>
                <a:rPr lang="en-US" altLang="zh-CN" sz="20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rPr>
                <a:t>Reconstruction sub-network</a:t>
              </a:r>
              <a:endParaRPr lang="zh-CN" altLang="zh-CN" sz="20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39" name="文本框 38"/>
          <p:cNvSpPr txBox="1"/>
          <p:nvPr/>
        </p:nvSpPr>
        <p:spPr>
          <a:xfrm>
            <a:off x="758157" y="2289944"/>
            <a:ext cx="7083425" cy="398780"/>
          </a:xfrm>
          <a:prstGeom prst="rect">
            <a:avLst/>
          </a:prstGeom>
          <a:noFill/>
        </p:spPr>
        <p:txBody>
          <a:bodyPr wrap="none" rtlCol="0">
            <a:spAutoFit/>
          </a:bodyPr>
          <a:lstStyle/>
          <a:p>
            <a:pPr algn="l"/>
            <a:r>
              <a:rPr lang="en-US" altLang="zh-CN" sz="2000" dirty="0">
                <a:latin typeface="Times New Roman" panose="02020603050405020304" pitchFamily="18" charset="0"/>
                <a:ea typeface="黑体" panose="02010609060101010101" charset="-122"/>
                <a:cs typeface="Times New Roman" panose="02020603050405020304" pitchFamily="18" charset="0"/>
              </a:rPr>
              <a:t>observation2</a:t>
            </a:r>
            <a:r>
              <a:rPr lang="zh-CN" altLang="en-US" sz="2000" dirty="0">
                <a:latin typeface="Times New Roman" panose="02020603050405020304" pitchFamily="18" charset="0"/>
                <a:ea typeface="黑体" panose="02010609060101010101" charset="-122"/>
                <a:cs typeface="Times New Roman" panose="02020603050405020304" pitchFamily="18" charset="0"/>
              </a:rPr>
              <a:t>：修复不同类型的异常需要注入不同规模的噪声。</a:t>
            </a:r>
            <a:endParaRPr lang="zh-CN" altLang="en-US" sz="2000" dirty="0">
              <a:latin typeface="Times New Roman" panose="02020603050405020304" pitchFamily="18" charset="0"/>
              <a:ea typeface="黑体" panose="02010609060101010101" charset="-122"/>
              <a:cs typeface="Times New Roman" panose="02020603050405020304" pitchFamily="18" charset="0"/>
            </a:endParaRPr>
          </a:p>
        </p:txBody>
      </p:sp>
      <p:pic>
        <p:nvPicPr>
          <p:cNvPr id="4" name="图片 3" descr="手机屏幕截图&#10;&#10;AI 生成的内容可能不正确。"/>
          <p:cNvPicPr>
            <a:picLocks noChangeAspect="1"/>
          </p:cNvPicPr>
          <p:nvPr/>
        </p:nvPicPr>
        <p:blipFill>
          <a:blip r:embed="rId8"/>
          <a:stretch>
            <a:fillRect/>
          </a:stretch>
        </p:blipFill>
        <p:spPr>
          <a:xfrm>
            <a:off x="482815" y="2915385"/>
            <a:ext cx="8221222" cy="3591426"/>
          </a:xfrm>
          <a:prstGeom prst="rect">
            <a:avLst/>
          </a:prstGeom>
        </p:spPr>
      </p:pic>
      <p:sp>
        <p:nvSpPr>
          <p:cNvPr id="2" name="文本框 1"/>
          <p:cNvSpPr txBox="1"/>
          <p:nvPr/>
        </p:nvSpPr>
        <p:spPr>
          <a:xfrm>
            <a:off x="8865870" y="2289810"/>
            <a:ext cx="2740025" cy="3830955"/>
          </a:xfrm>
          <a:prstGeom prst="rect">
            <a:avLst/>
          </a:prstGeom>
          <a:noFill/>
        </p:spPr>
        <p:txBody>
          <a:bodyPr wrap="square" rtlCol="0">
            <a:spAutoFit/>
          </a:bodyPr>
          <a:p>
            <a:pPr indent="0" fontAlgn="auto">
              <a:lnSpc>
                <a:spcPct val="150000"/>
              </a:lnSpc>
            </a:pPr>
            <a:r>
              <a:rPr lang="zh-CN" altLang="en-US">
                <a:latin typeface="黑体" panose="02010609060101010101" charset="-122"/>
                <a:ea typeface="黑体" panose="02010609060101010101" charset="-122"/>
              </a:rPr>
              <a:t>当异常区域较小时，小规模的噪声扰动恢复的无异常区域质量更高。</a:t>
            </a:r>
            <a:endParaRPr lang="zh-CN" altLang="en-US">
              <a:latin typeface="黑体" panose="02010609060101010101" charset="-122"/>
              <a:ea typeface="黑体" panose="02010609060101010101" charset="-122"/>
            </a:endParaRPr>
          </a:p>
          <a:p>
            <a:pPr indent="0" fontAlgn="auto">
              <a:lnSpc>
                <a:spcPct val="150000"/>
              </a:lnSpc>
            </a:pPr>
            <a:r>
              <a:rPr lang="zh-CN" altLang="en-US">
                <a:latin typeface="黑体" panose="02010609060101010101" charset="-122"/>
                <a:ea typeface="黑体" panose="02010609060101010101" charset="-122"/>
              </a:rPr>
              <a:t>在异常区域较大或呈现语义变化的情况下，小规模的噪声扰动会使恢复的图像残留部分原始异常，需要增大扰动才能实现无异常恢复。</a:t>
            </a:r>
            <a:endParaRPr lang="zh-CN" altLang="en-US">
              <a:latin typeface="黑体" panose="02010609060101010101" charset="-122"/>
              <a:ea typeface="黑体" panose="02010609060101010101"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Text"/>
          <p:cNvSpPr txBox="1"/>
          <p:nvPr/>
        </p:nvSpPr>
        <p:spPr>
          <a:xfrm>
            <a:off x="418674" y="462779"/>
            <a:ext cx="3295624"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dirty="0">
                <a:latin typeface="Times New Roman" panose="02020603050405020304" pitchFamily="18" charset="0"/>
                <a:ea typeface="微软雅黑" panose="020B0503020204020204" charset="-122"/>
                <a:cs typeface="Times New Roman" panose="02020603050405020304" pitchFamily="18" charset="0"/>
                <a:sym typeface="+mn-lt"/>
              </a:rPr>
              <a:t>Method</a:t>
            </a:r>
            <a:endParaRPr lang="en-US" altLang="zh-CN" sz="3200" b="1" dirty="0">
              <a:latin typeface="Times New Roman" panose="02020603050405020304" pitchFamily="18" charset="0"/>
              <a:ea typeface="微软雅黑" panose="020B0503020204020204" charset="-122"/>
              <a:cs typeface="Times New Roman" panose="02020603050405020304" pitchFamily="18" charset="0"/>
              <a:sym typeface="+mn-lt"/>
            </a:endParaRPr>
          </a:p>
        </p:txBody>
      </p:sp>
      <p:sp>
        <p:nvSpPr>
          <p:cNvPr id="3" name="矩形 2"/>
          <p:cNvSpPr/>
          <p:nvPr/>
        </p:nvSpPr>
        <p:spPr>
          <a:xfrm>
            <a:off x="11556365" y="13335"/>
            <a:ext cx="641350" cy="53911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800" b="1">
                <a:latin typeface="微软雅黑" panose="020B0503020204020204" charset="-122"/>
                <a:ea typeface="微软雅黑" panose="020B0503020204020204" charset="-122"/>
              </a:rPr>
              <a:t>7</a:t>
            </a:r>
            <a:endParaRPr lang="en-US" altLang="zh-CN" sz="2800" b="1">
              <a:latin typeface="微软雅黑" panose="020B0503020204020204" charset="-122"/>
              <a:ea typeface="微软雅黑" panose="020B0503020204020204" charset="-122"/>
            </a:endParaRPr>
          </a:p>
        </p:txBody>
      </p:sp>
      <p:sp>
        <p:nvSpPr>
          <p:cNvPr id="5" name="矩形 4"/>
          <p:cNvSpPr/>
          <p:nvPr/>
        </p:nvSpPr>
        <p:spPr>
          <a:xfrm>
            <a:off x="-3810" y="6506845"/>
            <a:ext cx="12204065" cy="3543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r>
              <a:rPr lang="en-US" altLang="zh-CN" dirty="0" err="1">
                <a:latin typeface="Times New Roman" panose="02020603050405020304" pitchFamily="18" charset="0"/>
                <a:cs typeface="Times New Roman" panose="02020603050405020304" pitchFamily="18" charset="0"/>
              </a:rPr>
              <a:t>DiffusionAD</a:t>
            </a:r>
            <a:r>
              <a:rPr lang="en-US" altLang="zh-CN" dirty="0">
                <a:latin typeface="Times New Roman" panose="02020603050405020304" pitchFamily="18" charset="0"/>
                <a:cs typeface="Times New Roman" panose="02020603050405020304" pitchFamily="18" charset="0"/>
              </a:rPr>
              <a:t>: Norm-Guided One-Step Denoising  Diffusion for Anomaly Detection_TPAMI2025.</a:t>
            </a:r>
            <a:endParaRPr lang="zh-CN" altLang="en-US" dirty="0">
              <a:latin typeface="Times New Roman" panose="02020603050405020304" pitchFamily="18" charset="0"/>
              <a:cs typeface="Times New Roman" panose="02020603050405020304" pitchFamily="18" charset="0"/>
            </a:endParaRPr>
          </a:p>
        </p:txBody>
      </p:sp>
      <p:sp>
        <p:nvSpPr>
          <p:cNvPr id="27" name="矩形 26"/>
          <p:cNvSpPr/>
          <p:nvPr/>
        </p:nvSpPr>
        <p:spPr>
          <a:xfrm>
            <a:off x="482600" y="1169670"/>
            <a:ext cx="11363325" cy="817245"/>
          </a:xfrm>
          <a:prstGeom prst="rect">
            <a:avLst/>
          </a:prstGeom>
          <a:noFill/>
          <a:ln w="19050" cap="rnd" cmpd="sng">
            <a:solidFill>
              <a:schemeClr val="accent1"/>
            </a:solidFill>
            <a:prstDash val="lg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8" name="矩形 27"/>
          <p:cNvSpPr/>
          <p:nvPr>
            <p:custDataLst>
              <p:tags r:id="rId1"/>
            </p:custDataLst>
          </p:nvPr>
        </p:nvSpPr>
        <p:spPr>
          <a:xfrm>
            <a:off x="585939" y="1325570"/>
            <a:ext cx="2435606" cy="474345"/>
          </a:xfrm>
          <a:prstGeom prst="rect">
            <a:avLst/>
          </a:prstGeom>
        </p:spPr>
        <p:txBody>
          <a:bodyPr wrap="square" lIns="121896" tIns="60948" rIns="121896" bIns="60948">
            <a:noAutofit/>
          </a:bodyPr>
          <a:lstStyle/>
          <a:p>
            <a:pPr algn="ctr">
              <a:defRPr/>
            </a:pPr>
            <a:r>
              <a:rPr lang="en-US" altLang="zh-CN" sz="2800" b="1" kern="100" dirty="0" err="1">
                <a:solidFill>
                  <a:schemeClr val="accent1"/>
                </a:solidFill>
                <a:latin typeface="Times New Roman" panose="02020603050405020304" pitchFamily="18" charset="0"/>
                <a:ea typeface="微软雅黑" panose="020B0503020204020204" charset="-122"/>
                <a:cs typeface="Times New Roman" panose="02020603050405020304" pitchFamily="18" charset="0"/>
              </a:rPr>
              <a:t>DiffusionAD</a:t>
            </a:r>
            <a:endParaRPr lang="en-US" sz="2800" b="1" kern="100" dirty="0">
              <a:solidFill>
                <a:schemeClr val="accent1"/>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29" name="组合 28"/>
          <p:cNvGrpSpPr/>
          <p:nvPr>
            <p:custDataLst>
              <p:tags r:id="rId2"/>
            </p:custDataLst>
          </p:nvPr>
        </p:nvGrpSpPr>
        <p:grpSpPr>
          <a:xfrm>
            <a:off x="8204200" y="1307465"/>
            <a:ext cx="3426464" cy="516890"/>
            <a:chOff x="2915" y="2634"/>
            <a:chExt cx="4721" cy="805"/>
          </a:xfrm>
          <a:solidFill>
            <a:schemeClr val="bg2">
              <a:lumMod val="75000"/>
            </a:schemeClr>
          </a:solidFill>
        </p:grpSpPr>
        <p:sp>
          <p:nvSpPr>
            <p:cNvPr id="30" name="圆角矩形 17"/>
            <p:cNvSpPr/>
            <p:nvPr>
              <p:custDataLst>
                <p:tags r:id="rId3"/>
              </p:custDataLst>
            </p:nvPr>
          </p:nvSpPr>
          <p:spPr>
            <a:xfrm>
              <a:off x="2915" y="2634"/>
              <a:ext cx="4721" cy="805"/>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1" name="矩形 30"/>
            <p:cNvSpPr/>
            <p:nvPr>
              <p:custDataLst>
                <p:tags r:id="rId4"/>
              </p:custDataLst>
            </p:nvPr>
          </p:nvSpPr>
          <p:spPr>
            <a:xfrm>
              <a:off x="2960" y="2699"/>
              <a:ext cx="4642" cy="671"/>
            </a:xfrm>
            <a:prstGeom prst="rect">
              <a:avLst/>
            </a:prstGeom>
            <a:grpFill/>
          </p:spPr>
          <p:txBody>
            <a:bodyPr wrap="square" lIns="121896" tIns="60948" rIns="121896" bIns="60948">
              <a:spAutoFit/>
            </a:bodyPr>
            <a:lstStyle/>
            <a:p>
              <a:pPr algn="ctr">
                <a:defRPr/>
              </a:pPr>
              <a:r>
                <a:rPr lang="en-US" altLang="zh-CN" sz="20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rPr>
                <a:t>Segmentation sub-network</a:t>
              </a:r>
              <a:endParaRPr lang="zh-CN" altLang="en-US" sz="20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grpSp>
        <p:nvGrpSpPr>
          <p:cNvPr id="34" name="组合 33"/>
          <p:cNvGrpSpPr/>
          <p:nvPr>
            <p:custDataLst>
              <p:tags r:id="rId5"/>
            </p:custDataLst>
          </p:nvPr>
        </p:nvGrpSpPr>
        <p:grpSpPr>
          <a:xfrm>
            <a:off x="3297936" y="1307465"/>
            <a:ext cx="4195064" cy="516890"/>
            <a:chOff x="4077" y="2634"/>
            <a:chExt cx="2925" cy="805"/>
          </a:xfrm>
          <a:solidFill>
            <a:schemeClr val="accent1">
              <a:lumMod val="75000"/>
            </a:schemeClr>
          </a:solidFill>
        </p:grpSpPr>
        <p:sp>
          <p:nvSpPr>
            <p:cNvPr id="35" name="圆角矩形 23"/>
            <p:cNvSpPr/>
            <p:nvPr>
              <p:custDataLst>
                <p:tags r:id="rId6"/>
              </p:custDataLst>
            </p:nvPr>
          </p:nvSpPr>
          <p:spPr>
            <a:xfrm>
              <a:off x="4077" y="2634"/>
              <a:ext cx="2925" cy="805"/>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6" name="矩形 35"/>
            <p:cNvSpPr/>
            <p:nvPr>
              <p:custDataLst>
                <p:tags r:id="rId7"/>
              </p:custDataLst>
            </p:nvPr>
          </p:nvSpPr>
          <p:spPr>
            <a:xfrm>
              <a:off x="4184" y="2699"/>
              <a:ext cx="2728" cy="671"/>
            </a:xfrm>
            <a:prstGeom prst="rect">
              <a:avLst/>
            </a:prstGeom>
            <a:grpFill/>
          </p:spPr>
          <p:txBody>
            <a:bodyPr wrap="square" lIns="121896" tIns="60948" rIns="121896" bIns="60948">
              <a:spAutoFit/>
            </a:bodyPr>
            <a:lstStyle/>
            <a:p>
              <a:pPr algn="ctr">
                <a:defRPr/>
              </a:pPr>
              <a:r>
                <a:rPr lang="en-US" altLang="zh-CN" sz="20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rPr>
                <a:t>Reconstruction sub-network</a:t>
              </a:r>
              <a:endParaRPr lang="zh-CN" altLang="zh-CN" sz="20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39" name="文本框 38"/>
          <p:cNvSpPr txBox="1"/>
          <p:nvPr/>
        </p:nvSpPr>
        <p:spPr>
          <a:xfrm>
            <a:off x="908017" y="2294389"/>
            <a:ext cx="5993130" cy="368300"/>
          </a:xfrm>
          <a:prstGeom prst="rect">
            <a:avLst/>
          </a:prstGeom>
          <a:noFill/>
        </p:spPr>
        <p:txBody>
          <a:bodyPr wrap="none" rtlCol="0">
            <a:spAutoFit/>
          </a:bodyPr>
          <a:lstStyle/>
          <a:p>
            <a:pPr algn="l"/>
            <a:r>
              <a:rPr lang="en-US" altLang="zh-CN" dirty="0">
                <a:latin typeface="Times New Roman" panose="02020603050405020304" pitchFamily="18" charset="0"/>
                <a:ea typeface="黑体" panose="02010609060101010101" charset="-122"/>
                <a:cs typeface="Times New Roman" panose="02020603050405020304" pitchFamily="18" charset="0"/>
              </a:rPr>
              <a:t>Norm-guided Denoising(</a:t>
            </a:r>
            <a:r>
              <a:rPr lang="zh-CN" altLang="en-US" dirty="0">
                <a:latin typeface="Times New Roman" panose="02020603050405020304" pitchFamily="18" charset="0"/>
                <a:ea typeface="黑体" panose="02010609060101010101" charset="-122"/>
                <a:cs typeface="Times New Roman" panose="02020603050405020304" pitchFamily="18" charset="0"/>
              </a:rPr>
              <a:t>利用绝对正常图片引导扩散采样</a:t>
            </a:r>
            <a:r>
              <a:rPr lang="en-US" altLang="zh-CN" dirty="0">
                <a:latin typeface="Times New Roman" panose="02020603050405020304" pitchFamily="18" charset="0"/>
                <a:ea typeface="黑体" panose="02010609060101010101" charset="-122"/>
                <a:cs typeface="Times New Roman" panose="02020603050405020304" pitchFamily="18" charset="0"/>
              </a:rPr>
              <a:t>)</a:t>
            </a:r>
            <a:r>
              <a:rPr lang="zh-CN" altLang="en-US" dirty="0">
                <a:latin typeface="Times New Roman" panose="02020603050405020304" pitchFamily="18" charset="0"/>
                <a:ea typeface="黑体" panose="02010609060101010101" charset="-122"/>
                <a:cs typeface="Times New Roman" panose="02020603050405020304" pitchFamily="18" charset="0"/>
              </a:rPr>
              <a:t>：</a:t>
            </a:r>
            <a:endParaRPr lang="zh-CN" altLang="en-US" dirty="0">
              <a:latin typeface="Times New Roman" panose="02020603050405020304" pitchFamily="18" charset="0"/>
              <a:ea typeface="黑体" panose="02010609060101010101"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 name="文本框 1"/>
              <p:cNvSpPr txBox="1"/>
              <p:nvPr/>
            </p:nvSpPr>
            <p:spPr>
              <a:xfrm>
                <a:off x="929640" y="3682365"/>
                <a:ext cx="664210" cy="368300"/>
              </a:xfrm>
              <a:prstGeom prst="rect">
                <a:avLst/>
              </a:prstGeom>
              <a:noFill/>
            </p:spPr>
            <p:txBody>
              <a:bodyPr wrap="square" rtlCol="0">
                <a:spAutoFit/>
              </a:bodyPr>
              <a:p>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𝑥</m:t>
                          </m:r>
                        </m:e>
                        <m:sub>
                          <m:r>
                            <a:rPr lang="en-US" altLang="zh-CN" i="1">
                              <a:latin typeface="Cambria Math" panose="02040503050406030204" charset="0"/>
                              <a:cs typeface="Cambria Math" panose="02040503050406030204" charset="0"/>
                            </a:rPr>
                            <m:t>0</m:t>
                          </m:r>
                        </m:sub>
                      </m:sSub>
                    </m:oMath>
                  </m:oMathPara>
                </a14:m>
                <a:endParaRPr lang="zh-CN" altLang="en-US"/>
              </a:p>
            </p:txBody>
          </p:sp>
        </mc:Choice>
        <mc:Fallback>
          <p:sp>
            <p:nvSpPr>
              <p:cNvPr id="2" name="文本框 1"/>
              <p:cNvSpPr txBox="1">
                <a:spLocks noRot="1" noChangeAspect="1" noMove="1" noResize="1" noEditPoints="1" noAdjustHandles="1" noChangeArrowheads="1" noChangeShapeType="1" noTextEdit="1"/>
              </p:cNvSpPr>
              <p:nvPr/>
            </p:nvSpPr>
            <p:spPr>
              <a:xfrm>
                <a:off x="929640" y="3682365"/>
                <a:ext cx="664210" cy="368300"/>
              </a:xfrm>
              <a:prstGeom prst="rect">
                <a:avLst/>
              </a:prstGeom>
              <a:blipFill rotWithShape="1">
                <a:blip r:embed="rId8"/>
                <a:stretch>
                  <a:fillRect/>
                </a:stretch>
              </a:blipFill>
            </p:spPr>
            <p:txBody>
              <a:bodyPr/>
              <a:lstStyle/>
              <a:p>
                <a:r>
                  <a:rPr lang="zh-CN" altLang="en-US">
                    <a:noFill/>
                  </a:rPr>
                  <a:t> </a:t>
                </a:r>
              </a:p>
            </p:txBody>
          </p:sp>
        </mc:Fallback>
      </mc:AlternateContent>
      <p:cxnSp>
        <p:nvCxnSpPr>
          <p:cNvPr id="4" name="直接箭头连接符 3"/>
          <p:cNvCxnSpPr/>
          <p:nvPr/>
        </p:nvCxnSpPr>
        <p:spPr>
          <a:xfrm flipV="1">
            <a:off x="1598930" y="3314700"/>
            <a:ext cx="332105" cy="45783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6" name="直接箭头连接符 5"/>
          <p:cNvCxnSpPr/>
          <p:nvPr/>
        </p:nvCxnSpPr>
        <p:spPr>
          <a:xfrm>
            <a:off x="1598930" y="3899535"/>
            <a:ext cx="270510" cy="39179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mc:AlternateContent xmlns:mc="http://schemas.openxmlformats.org/markup-compatibility/2006">
        <mc:Choice xmlns:a14="http://schemas.microsoft.com/office/drawing/2010/main" Requires="a14">
          <p:sp>
            <p:nvSpPr>
              <p:cNvPr id="7" name="文本框 6"/>
              <p:cNvSpPr txBox="1"/>
              <p:nvPr/>
            </p:nvSpPr>
            <p:spPr>
              <a:xfrm>
                <a:off x="650240" y="3404235"/>
                <a:ext cx="4064000" cy="368300"/>
              </a:xfrm>
              <a:prstGeom prst="rect">
                <a:avLst/>
              </a:prstGeom>
              <a:noFill/>
            </p:spPr>
            <p:txBody>
              <a:bodyPr wrap="square" rtlCol="0">
                <a:spAutoFit/>
              </a:bodyPr>
              <a:p>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𝑡</m:t>
                          </m:r>
                        </m:e>
                        <m:sub>
                          <m:r>
                            <a:rPr lang="en-US" altLang="zh-CN" i="1">
                              <a:latin typeface="Cambria Math" panose="02040503050406030204" charset="0"/>
                              <a:cs typeface="Cambria Math" panose="02040503050406030204" charset="0"/>
                            </a:rPr>
                            <m:t>𝑠</m:t>
                          </m:r>
                        </m:sub>
                      </m:sSub>
                      <m:r>
                        <a:rPr lang="en-US" altLang="zh-CN" i="1">
                          <a:latin typeface="Cambria Math" panose="02040503050406030204" charset="0"/>
                          <a:cs typeface="Cambria Math" panose="02040503050406030204" charset="0"/>
                        </a:rPr>
                        <m:t>∈</m:t>
                      </m:r>
                      <m:d>
                        <m:dPr>
                          <m:begChr m:val="{"/>
                          <m:endChr m:val="}"/>
                          <m:ctrlPr>
                            <a:rPr lang="en-US" altLang="zh-CN" i="1">
                              <a:latin typeface="Cambria Math" panose="02040503050406030204" charset="0"/>
                              <a:cs typeface="Cambria Math" panose="02040503050406030204" charset="0"/>
                            </a:rPr>
                          </m:ctrlPr>
                        </m:dPr>
                        <m:e>
                          <m:r>
                            <a:rPr lang="en-US" altLang="zh-CN" i="1">
                              <a:latin typeface="Cambria Math" panose="02040503050406030204" charset="0"/>
                              <a:cs typeface="Cambria Math" panose="02040503050406030204" charset="0"/>
                            </a:rPr>
                            <m:t>0</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1</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𝜏</m:t>
                          </m:r>
                        </m:e>
                      </m:d>
                    </m:oMath>
                  </m:oMathPara>
                </a14:m>
                <a:endParaRPr lang="zh-CN" altLang="en-US"/>
              </a:p>
            </p:txBody>
          </p:sp>
        </mc:Choice>
        <mc:Fallback>
          <p:sp>
            <p:nvSpPr>
              <p:cNvPr id="7" name="文本框 6"/>
              <p:cNvSpPr txBox="1">
                <a:spLocks noRot="1" noChangeAspect="1" noMove="1" noResize="1" noEditPoints="1" noAdjustHandles="1" noChangeArrowheads="1" noChangeShapeType="1" noTextEdit="1"/>
              </p:cNvSpPr>
              <p:nvPr/>
            </p:nvSpPr>
            <p:spPr>
              <a:xfrm>
                <a:off x="650240" y="3404235"/>
                <a:ext cx="4064000" cy="368300"/>
              </a:xfrm>
              <a:prstGeom prst="rect">
                <a:avLst/>
              </a:prstGeom>
              <a:blipFill rotWithShape="1">
                <a:blip r:embed="rId9"/>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文本框 7"/>
              <p:cNvSpPr txBox="1"/>
              <p:nvPr/>
            </p:nvSpPr>
            <p:spPr>
              <a:xfrm>
                <a:off x="1061720" y="3829050"/>
                <a:ext cx="4064000" cy="368300"/>
              </a:xfrm>
              <a:prstGeom prst="rect">
                <a:avLst/>
              </a:prstGeom>
              <a:noFill/>
            </p:spPr>
            <p:txBody>
              <a:bodyPr wrap="square" rtlCol="0">
                <a:spAutoFit/>
              </a:bodyPr>
              <a:p>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𝑡</m:t>
                          </m:r>
                        </m:e>
                        <m:sub>
                          <m:r>
                            <a:rPr lang="en-US" altLang="zh-CN" i="1">
                              <a:latin typeface="Cambria Math" panose="02040503050406030204" charset="0"/>
                              <a:cs typeface="Cambria Math" panose="02040503050406030204" charset="0"/>
                            </a:rPr>
                            <m:t>𝑏</m:t>
                          </m:r>
                        </m:sub>
                      </m:sSub>
                      <m:r>
                        <a:rPr lang="en-US" altLang="zh-CN" i="1">
                          <a:latin typeface="Cambria Math" panose="02040503050406030204" charset="0"/>
                          <a:cs typeface="Cambria Math" panose="02040503050406030204" charset="0"/>
                        </a:rPr>
                        <m:t>∈</m:t>
                      </m:r>
                      <m:d>
                        <m:dPr>
                          <m:begChr m:val="{"/>
                          <m:endChr m:val="}"/>
                          <m:ctrlPr>
                            <a:rPr lang="en-US" altLang="zh-CN" i="1">
                              <a:latin typeface="Cambria Math" panose="02040503050406030204" charset="0"/>
                              <a:cs typeface="Cambria Math" panose="02040503050406030204" charset="0"/>
                            </a:rPr>
                          </m:ctrlPr>
                        </m:dPr>
                        <m:e>
                          <m:r>
                            <a:rPr lang="en-US" altLang="zh-CN" i="1">
                              <a:latin typeface="Cambria Math" panose="02040503050406030204" charset="0"/>
                              <a:cs typeface="Cambria Math" panose="02040503050406030204" charset="0"/>
                            </a:rPr>
                            <m:t>𝜏</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1</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𝜏</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2</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𝑇</m:t>
                          </m:r>
                        </m:e>
                      </m:d>
                    </m:oMath>
                  </m:oMathPara>
                </a14:m>
                <a:endParaRPr lang="zh-CN" altLang="en-US"/>
              </a:p>
            </p:txBody>
          </p:sp>
        </mc:Choice>
        <mc:Fallback>
          <p:sp>
            <p:nvSpPr>
              <p:cNvPr id="8" name="文本框 7"/>
              <p:cNvSpPr txBox="1">
                <a:spLocks noRot="1" noChangeAspect="1" noMove="1" noResize="1" noEditPoints="1" noAdjustHandles="1" noChangeArrowheads="1" noChangeShapeType="1" noTextEdit="1"/>
              </p:cNvSpPr>
              <p:nvPr/>
            </p:nvSpPr>
            <p:spPr>
              <a:xfrm>
                <a:off x="1061720" y="3829050"/>
                <a:ext cx="4064000" cy="368300"/>
              </a:xfrm>
              <a:prstGeom prst="rect">
                <a:avLst/>
              </a:prstGeom>
              <a:blipFill rotWithShape="1">
                <a:blip r:embed="rId10"/>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文本框 8"/>
              <p:cNvSpPr txBox="1"/>
              <p:nvPr/>
            </p:nvSpPr>
            <p:spPr>
              <a:xfrm>
                <a:off x="2053526" y="2998724"/>
                <a:ext cx="541020" cy="382270"/>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𝑥</m:t>
                          </m:r>
                        </m:e>
                        <m:sub>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𝑡</m:t>
                              </m:r>
                            </m:e>
                            <m:sub>
                              <m:r>
                                <a:rPr lang="en-US" altLang="zh-CN" i="1">
                                  <a:latin typeface="Cambria Math" panose="02040503050406030204" charset="0"/>
                                  <a:cs typeface="Cambria Math" panose="02040503050406030204" charset="0"/>
                                </a:rPr>
                                <m:t>𝑠</m:t>
                              </m:r>
                            </m:sub>
                          </m:sSub>
                        </m:sub>
                      </m:sSub>
                    </m:oMath>
                  </m:oMathPara>
                </a14:m>
                <a:endParaRPr lang="zh-CN" altLang="en-US"/>
              </a:p>
            </p:txBody>
          </p:sp>
        </mc:Choice>
        <mc:Fallback>
          <p:sp>
            <p:nvSpPr>
              <p:cNvPr id="9" name="文本框 8"/>
              <p:cNvSpPr txBox="1">
                <a:spLocks noRot="1" noChangeAspect="1" noMove="1" noResize="1" noEditPoints="1" noAdjustHandles="1" noChangeArrowheads="1" noChangeShapeType="1" noTextEdit="1"/>
              </p:cNvSpPr>
              <p:nvPr/>
            </p:nvSpPr>
            <p:spPr>
              <a:xfrm>
                <a:off x="2053526" y="2998724"/>
                <a:ext cx="541020" cy="382270"/>
              </a:xfrm>
              <a:prstGeom prst="rect">
                <a:avLst/>
              </a:prstGeom>
              <a:blipFill rotWithShape="1">
                <a:blip r:embed="rId11"/>
                <a:stretch>
                  <a:fillRect l="-106" t="-66" r="106" b="6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文本框 9"/>
              <p:cNvSpPr txBox="1"/>
              <p:nvPr/>
            </p:nvSpPr>
            <p:spPr>
              <a:xfrm>
                <a:off x="2091626" y="4197604"/>
                <a:ext cx="502920" cy="382270"/>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𝑥</m:t>
                          </m:r>
                        </m:e>
                        <m:sub>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𝑡</m:t>
                              </m:r>
                            </m:e>
                            <m:sub>
                              <m:r>
                                <a:rPr lang="en-US" altLang="zh-CN" i="1">
                                  <a:latin typeface="Cambria Math" panose="02040503050406030204" charset="0"/>
                                  <a:cs typeface="Cambria Math" panose="02040503050406030204" charset="0"/>
                                </a:rPr>
                                <m:t>𝑏</m:t>
                              </m:r>
                            </m:sub>
                          </m:sSub>
                        </m:sub>
                      </m:sSub>
                    </m:oMath>
                  </m:oMathPara>
                </a14:m>
                <a:endParaRPr lang="zh-CN" altLang="en-US"/>
              </a:p>
            </p:txBody>
          </p:sp>
        </mc:Choice>
        <mc:Fallback>
          <p:sp>
            <p:nvSpPr>
              <p:cNvPr id="10" name="文本框 9"/>
              <p:cNvSpPr txBox="1">
                <a:spLocks noRot="1" noChangeAspect="1" noMove="1" noResize="1" noEditPoints="1" noAdjustHandles="1" noChangeArrowheads="1" noChangeShapeType="1" noTextEdit="1"/>
              </p:cNvSpPr>
              <p:nvPr/>
            </p:nvSpPr>
            <p:spPr>
              <a:xfrm>
                <a:off x="2091626" y="4197604"/>
                <a:ext cx="502920" cy="382270"/>
              </a:xfrm>
              <a:prstGeom prst="rect">
                <a:avLst/>
              </a:prstGeom>
              <a:blipFill rotWithShape="1">
                <a:blip r:embed="rId12"/>
                <a:stretch>
                  <a:fillRect l="-114" t="-66" r="114" b="66"/>
                </a:stretch>
              </a:blipFill>
            </p:spPr>
            <p:txBody>
              <a:bodyPr/>
              <a:lstStyle/>
              <a:p>
                <a:r>
                  <a:rPr lang="zh-CN" altLang="en-US">
                    <a:noFill/>
                  </a:rPr>
                  <a:t> </a:t>
                </a:r>
              </a:p>
            </p:txBody>
          </p:sp>
        </mc:Fallback>
      </mc:AlternateContent>
      <p:cxnSp>
        <p:nvCxnSpPr>
          <p:cNvPr id="11" name="直接箭头连接符 10"/>
          <p:cNvCxnSpPr>
            <a:stCxn id="9" idx="3"/>
          </p:cNvCxnSpPr>
          <p:nvPr/>
        </p:nvCxnSpPr>
        <p:spPr>
          <a:xfrm flipV="1">
            <a:off x="2594610" y="3183890"/>
            <a:ext cx="709930" cy="571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2" name="直接箭头连接符 11"/>
          <p:cNvCxnSpPr/>
          <p:nvPr/>
        </p:nvCxnSpPr>
        <p:spPr>
          <a:xfrm flipV="1">
            <a:off x="2588260" y="4468495"/>
            <a:ext cx="709930" cy="571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mc:AlternateContent xmlns:mc="http://schemas.openxmlformats.org/markup-compatibility/2006">
        <mc:Choice xmlns:a14="http://schemas.microsoft.com/office/drawing/2010/main" Requires="a14">
          <p:sp>
            <p:nvSpPr>
              <p:cNvPr id="13" name="文本框 12"/>
              <p:cNvSpPr txBox="1"/>
              <p:nvPr/>
            </p:nvSpPr>
            <p:spPr>
              <a:xfrm>
                <a:off x="3362896" y="2994914"/>
                <a:ext cx="868680" cy="365760"/>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𝜖</m:t>
                          </m:r>
                        </m:e>
                        <m:sub>
                          <m:r>
                            <a:rPr lang="en-US" altLang="zh-CN" i="1">
                              <a:latin typeface="Cambria Math" panose="02040503050406030204" charset="0"/>
                              <a:cs typeface="Cambria Math" panose="02040503050406030204" charset="0"/>
                            </a:rPr>
                            <m:t>𝜃</m:t>
                          </m:r>
                        </m:sub>
                      </m:sSub>
                      <m:r>
                        <a:rPr lang="en-US" altLang="zh-CN" i="1">
                          <a:latin typeface="Cambria Math" panose="02040503050406030204" charset="0"/>
                          <a:cs typeface="Cambria Math" panose="02040503050406030204" charset="0"/>
                        </a:rPr>
                        <m:t>(</m:t>
                      </m:r>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𝑥</m:t>
                          </m:r>
                        </m:e>
                        <m:sub>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𝑡</m:t>
                              </m:r>
                            </m:e>
                            <m:sub>
                              <m:r>
                                <a:rPr lang="en-US" altLang="zh-CN" i="1">
                                  <a:latin typeface="Cambria Math" panose="02040503050406030204" charset="0"/>
                                  <a:cs typeface="Cambria Math" panose="02040503050406030204" charset="0"/>
                                </a:rPr>
                                <m:t>𝑠</m:t>
                              </m:r>
                            </m:sub>
                          </m:sSub>
                        </m:sub>
                      </m:sSub>
                      <m:r>
                        <a:rPr lang="en-US" altLang="zh-CN" i="1">
                          <a:latin typeface="Cambria Math" panose="02040503050406030204" charset="0"/>
                          <a:cs typeface="Cambria Math" panose="02040503050406030204" charset="0"/>
                        </a:rPr>
                        <m:t>)</m:t>
                      </m:r>
                    </m:oMath>
                  </m:oMathPara>
                </a14:m>
                <a:endParaRPr lang="zh-CN" altLang="en-US"/>
              </a:p>
            </p:txBody>
          </p:sp>
        </mc:Choice>
        <mc:Fallback>
          <p:sp>
            <p:nvSpPr>
              <p:cNvPr id="13" name="文本框 12"/>
              <p:cNvSpPr txBox="1">
                <a:spLocks noRot="1" noChangeAspect="1" noMove="1" noResize="1" noEditPoints="1" noAdjustHandles="1" noChangeArrowheads="1" noChangeShapeType="1" noTextEdit="1"/>
              </p:cNvSpPr>
              <p:nvPr/>
            </p:nvSpPr>
            <p:spPr>
              <a:xfrm>
                <a:off x="3362896" y="2994914"/>
                <a:ext cx="868680" cy="365760"/>
              </a:xfrm>
              <a:prstGeom prst="rect">
                <a:avLst/>
              </a:prstGeom>
              <a:blipFill rotWithShape="1">
                <a:blip r:embed="rId13"/>
                <a:stretch>
                  <a:fillRect l="-66" t="-69" r="-1031" b="6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4" name="文本框 13"/>
              <p:cNvSpPr txBox="1"/>
              <p:nvPr/>
            </p:nvSpPr>
            <p:spPr>
              <a:xfrm>
                <a:off x="3304540" y="4291330"/>
                <a:ext cx="939800" cy="365760"/>
              </a:xfrm>
              <a:prstGeom prst="rect">
                <a:avLst/>
              </a:prstGeom>
              <a:noFill/>
            </p:spPr>
            <p:txBody>
              <a:bodyPr wrap="square" rtlCol="0" anchor="t">
                <a:spAutoFit/>
              </a:bodyPr>
              <a:p>
                <a:pPr algn="l"/>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𝜖</m:t>
                          </m:r>
                        </m:e>
                        <m:sub>
                          <m:r>
                            <a:rPr lang="en-US" altLang="zh-CN" i="1">
                              <a:latin typeface="Cambria Math" panose="02040503050406030204" charset="0"/>
                              <a:cs typeface="Cambria Math" panose="02040503050406030204" charset="0"/>
                            </a:rPr>
                            <m:t>𝜃</m:t>
                          </m:r>
                        </m:sub>
                      </m:sSub>
                      <m:r>
                        <a:rPr lang="en-US" altLang="zh-CN" i="1">
                          <a:latin typeface="Cambria Math" panose="02040503050406030204" charset="0"/>
                          <a:cs typeface="Cambria Math" panose="02040503050406030204" charset="0"/>
                        </a:rPr>
                        <m:t>(</m:t>
                      </m:r>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𝑥</m:t>
                          </m:r>
                        </m:e>
                        <m:sub>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𝑡</m:t>
                              </m:r>
                            </m:e>
                            <m:sub>
                              <m:r>
                                <a:rPr lang="en-US" altLang="zh-CN" i="1">
                                  <a:latin typeface="Cambria Math" panose="02040503050406030204" charset="0"/>
                                  <a:cs typeface="Cambria Math" panose="02040503050406030204" charset="0"/>
                                </a:rPr>
                                <m:t>𝑏</m:t>
                              </m:r>
                            </m:sub>
                          </m:sSub>
                        </m:sub>
                      </m:sSub>
                      <m:r>
                        <a:rPr lang="en-US" altLang="zh-CN" i="1">
                          <a:latin typeface="Cambria Math" panose="02040503050406030204" charset="0"/>
                          <a:cs typeface="Cambria Math" panose="02040503050406030204" charset="0"/>
                        </a:rPr>
                        <m:t>)</m:t>
                      </m:r>
                    </m:oMath>
                  </m:oMathPara>
                </a14:m>
                <a:endParaRPr lang="en-US" altLang="zh-CN" i="1">
                  <a:latin typeface="Cambria Math" panose="02040503050406030204" charset="0"/>
                  <a:cs typeface="Cambria Math" panose="02040503050406030204" charset="0"/>
                </a:endParaRPr>
              </a:p>
            </p:txBody>
          </p:sp>
        </mc:Choice>
        <mc:Fallback>
          <p:sp>
            <p:nvSpPr>
              <p:cNvPr id="14" name="文本框 13"/>
              <p:cNvSpPr txBox="1">
                <a:spLocks noRot="1" noChangeAspect="1" noMove="1" noResize="1" noEditPoints="1" noAdjustHandles="1" noChangeArrowheads="1" noChangeShapeType="1" noTextEdit="1"/>
              </p:cNvSpPr>
              <p:nvPr/>
            </p:nvSpPr>
            <p:spPr>
              <a:xfrm>
                <a:off x="3304540" y="4291330"/>
                <a:ext cx="939800" cy="365760"/>
              </a:xfrm>
              <a:prstGeom prst="rect">
                <a:avLst/>
              </a:prstGeom>
              <a:blipFill rotWithShape="1">
                <a:blip r:embed="rId14"/>
                <a:stretch>
                  <a:fillRect/>
                </a:stretch>
              </a:blipFill>
            </p:spPr>
            <p:txBody>
              <a:bodyPr/>
              <a:lstStyle/>
              <a:p>
                <a:r>
                  <a:rPr lang="zh-CN" altLang="en-US">
                    <a:noFill/>
                  </a:rPr>
                  <a:t> </a:t>
                </a:r>
              </a:p>
            </p:txBody>
          </p:sp>
        </mc:Fallback>
      </mc:AlternateContent>
      <p:cxnSp>
        <p:nvCxnSpPr>
          <p:cNvPr id="15" name="直接箭头连接符 14"/>
          <p:cNvCxnSpPr/>
          <p:nvPr/>
        </p:nvCxnSpPr>
        <p:spPr>
          <a:xfrm flipV="1">
            <a:off x="4250690" y="4462780"/>
            <a:ext cx="709930" cy="571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mc:AlternateContent xmlns:mc="http://schemas.openxmlformats.org/markup-compatibility/2006">
        <mc:Choice xmlns:a14="http://schemas.microsoft.com/office/drawing/2010/main" Requires="a14">
          <p:sp>
            <p:nvSpPr>
              <p:cNvPr id="16" name="文本框 15"/>
              <p:cNvSpPr txBox="1"/>
              <p:nvPr/>
            </p:nvSpPr>
            <p:spPr>
              <a:xfrm>
                <a:off x="5076126" y="4291584"/>
                <a:ext cx="821690" cy="372110"/>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acc>
                        <m:accPr>
                          <m:ctrlPr>
                            <a:rPr lang="en-US" altLang="zh-CN" i="1">
                              <a:latin typeface="Cambria Math" panose="02040503050406030204" charset="0"/>
                              <a:cs typeface="Cambria Math" panose="02040503050406030204" charset="0"/>
                            </a:rPr>
                          </m:ctrlPr>
                        </m:accPr>
                        <m:e>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𝑥</m:t>
                              </m:r>
                            </m:e>
                            <m:sub>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0</m:t>
                                  </m:r>
                                </m:e>
                                <m:sub>
                                  <m:r>
                                    <a:rPr lang="en-US" altLang="zh-CN" i="1">
                                      <a:latin typeface="Cambria Math" panose="02040503050406030204" charset="0"/>
                                      <a:cs typeface="Cambria Math" panose="02040503050406030204" charset="0"/>
                                    </a:rPr>
                                    <m:t>𝑏</m:t>
                                  </m:r>
                                </m:sub>
                              </m:sSub>
                            </m:sub>
                          </m:sSub>
                        </m:e>
                      </m:acc>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𝑛</m:t>
                      </m:r>
                      <m:r>
                        <a:rPr lang="en-US" altLang="zh-CN" i="1">
                          <a:latin typeface="Cambria Math" panose="02040503050406030204" charset="0"/>
                          <a:cs typeface="Cambria Math" panose="02040503050406030204" charset="0"/>
                        </a:rPr>
                        <m:t>)</m:t>
                      </m:r>
                    </m:oMath>
                  </m:oMathPara>
                </a14:m>
                <a:endParaRPr lang="zh-CN" altLang="en-US"/>
              </a:p>
            </p:txBody>
          </p:sp>
        </mc:Choice>
        <mc:Fallback>
          <p:sp>
            <p:nvSpPr>
              <p:cNvPr id="16" name="文本框 15"/>
              <p:cNvSpPr txBox="1">
                <a:spLocks noRot="1" noChangeAspect="1" noMove="1" noResize="1" noEditPoints="1" noAdjustHandles="1" noChangeArrowheads="1" noChangeShapeType="1" noTextEdit="1"/>
              </p:cNvSpPr>
              <p:nvPr/>
            </p:nvSpPr>
            <p:spPr>
              <a:xfrm>
                <a:off x="5076126" y="4291584"/>
                <a:ext cx="821690" cy="372110"/>
              </a:xfrm>
              <a:prstGeom prst="rect">
                <a:avLst/>
              </a:prstGeom>
              <a:blipFill rotWithShape="1">
                <a:blip r:embed="rId15"/>
                <a:stretch>
                  <a:fillRect l="-69" t="-68" r="-1090" b="68"/>
                </a:stretch>
              </a:blipFill>
            </p:spPr>
            <p:txBody>
              <a:bodyPr/>
              <a:lstStyle/>
              <a:p>
                <a:r>
                  <a:rPr lang="zh-CN" altLang="en-US">
                    <a:noFill/>
                  </a:rPr>
                  <a:t> </a:t>
                </a:r>
              </a:p>
            </p:txBody>
          </p:sp>
        </mc:Fallback>
      </mc:AlternateContent>
      <p:pic>
        <p:nvPicPr>
          <p:cNvPr id="17" name="图片 16"/>
          <p:cNvPicPr>
            <a:picLocks noChangeAspect="1"/>
          </p:cNvPicPr>
          <p:nvPr/>
        </p:nvPicPr>
        <p:blipFill>
          <a:blip r:embed="rId16"/>
          <a:stretch>
            <a:fillRect/>
          </a:stretch>
        </p:blipFill>
        <p:spPr>
          <a:xfrm>
            <a:off x="929640" y="4878705"/>
            <a:ext cx="5189220" cy="488315"/>
          </a:xfrm>
          <a:prstGeom prst="rect">
            <a:avLst/>
          </a:prstGeom>
        </p:spPr>
      </p:pic>
      <p:pic>
        <p:nvPicPr>
          <p:cNvPr id="18" name="图片 17"/>
          <p:cNvPicPr>
            <a:picLocks noChangeAspect="1"/>
          </p:cNvPicPr>
          <p:nvPr/>
        </p:nvPicPr>
        <p:blipFill>
          <a:blip r:embed="rId17"/>
          <a:stretch>
            <a:fillRect/>
          </a:stretch>
        </p:blipFill>
        <p:spPr>
          <a:xfrm>
            <a:off x="929640" y="5588635"/>
            <a:ext cx="4490720" cy="708660"/>
          </a:xfrm>
          <a:prstGeom prst="rect">
            <a:avLst/>
          </a:prstGeom>
        </p:spPr>
      </p:pic>
      <p:cxnSp>
        <p:nvCxnSpPr>
          <p:cNvPr id="19" name="直接箭头连接符 18"/>
          <p:cNvCxnSpPr/>
          <p:nvPr/>
        </p:nvCxnSpPr>
        <p:spPr>
          <a:xfrm flipV="1">
            <a:off x="4250690" y="3156585"/>
            <a:ext cx="709930" cy="571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mc:AlternateContent xmlns:mc="http://schemas.openxmlformats.org/markup-compatibility/2006">
        <mc:Choice xmlns:a14="http://schemas.microsoft.com/office/drawing/2010/main" Requires="a14">
          <p:sp>
            <p:nvSpPr>
              <p:cNvPr id="21" name="文本框 20"/>
              <p:cNvSpPr txBox="1"/>
              <p:nvPr/>
            </p:nvSpPr>
            <p:spPr>
              <a:xfrm>
                <a:off x="5076126" y="3036189"/>
                <a:ext cx="579755" cy="372110"/>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acc>
                        <m:accPr>
                          <m:ctrlPr>
                            <a:rPr lang="en-US" altLang="zh-CN" i="1">
                              <a:latin typeface="Cambria Math" panose="02040503050406030204" charset="0"/>
                              <a:cs typeface="Cambria Math" panose="02040503050406030204" charset="0"/>
                            </a:rPr>
                          </m:ctrlPr>
                        </m:accPr>
                        <m:e>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𝑥</m:t>
                              </m:r>
                            </m:e>
                            <m:sub>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0</m:t>
                                  </m:r>
                                </m:e>
                                <m:sub>
                                  <m:r>
                                    <a:rPr lang="en-US" altLang="zh-CN" i="1">
                                      <a:latin typeface="Cambria Math" panose="02040503050406030204" charset="0"/>
                                      <a:cs typeface="Cambria Math" panose="02040503050406030204" charset="0"/>
                                    </a:rPr>
                                    <m:t>𝑠</m:t>
                                  </m:r>
                                </m:sub>
                              </m:sSub>
                            </m:sub>
                          </m:sSub>
                        </m:e>
                      </m:acc>
                    </m:oMath>
                  </m:oMathPara>
                </a14:m>
                <a:endParaRPr lang="zh-CN" altLang="en-US"/>
              </a:p>
            </p:txBody>
          </p:sp>
        </mc:Choice>
        <mc:Fallback>
          <p:sp>
            <p:nvSpPr>
              <p:cNvPr id="21" name="文本框 20"/>
              <p:cNvSpPr txBox="1">
                <a:spLocks noRot="1" noChangeAspect="1" noMove="1" noResize="1" noEditPoints="1" noAdjustHandles="1" noChangeArrowheads="1" noChangeShapeType="1" noTextEdit="1"/>
              </p:cNvSpPr>
              <p:nvPr/>
            </p:nvSpPr>
            <p:spPr>
              <a:xfrm>
                <a:off x="5076126" y="3036189"/>
                <a:ext cx="579755" cy="372110"/>
              </a:xfrm>
              <a:prstGeom prst="rect">
                <a:avLst/>
              </a:prstGeom>
              <a:blipFill rotWithShape="1">
                <a:blip r:embed="rId18"/>
                <a:stretch>
                  <a:fillRect l="-98" t="-68" r="98" b="68"/>
                </a:stretch>
              </a:blipFill>
            </p:spPr>
            <p:txBody>
              <a:bodyPr/>
              <a:lstStyle/>
              <a:p>
                <a:r>
                  <a:rPr lang="zh-CN" altLang="en-US">
                    <a:noFill/>
                  </a:rPr>
                  <a:t> </a:t>
                </a:r>
              </a:p>
            </p:txBody>
          </p:sp>
        </mc:Fallback>
      </mc:AlternateContent>
      <p:sp>
        <p:nvSpPr>
          <p:cNvPr id="23" name="文本框 22"/>
          <p:cNvSpPr txBox="1"/>
          <p:nvPr/>
        </p:nvSpPr>
        <p:spPr>
          <a:xfrm>
            <a:off x="5986145" y="3035935"/>
            <a:ext cx="1583690" cy="368300"/>
          </a:xfrm>
          <a:prstGeom prst="rect">
            <a:avLst/>
          </a:prstGeom>
          <a:noFill/>
        </p:spPr>
        <p:txBody>
          <a:bodyPr wrap="square" rtlCol="0">
            <a:spAutoFit/>
          </a:bodyPr>
          <a:p>
            <a:r>
              <a:rPr lang="zh-CN" altLang="en-US">
                <a:latin typeface="黑体" panose="02010609060101010101" charset="-122"/>
                <a:ea typeface="黑体" panose="02010609060101010101" charset="-122"/>
              </a:rPr>
              <a:t>细节保真图像</a:t>
            </a:r>
            <a:endParaRPr lang="zh-CN" altLang="en-US">
              <a:latin typeface="黑体" panose="02010609060101010101" charset="-122"/>
              <a:ea typeface="黑体" panose="02010609060101010101" charset="-122"/>
            </a:endParaRPr>
          </a:p>
        </p:txBody>
      </p:sp>
      <p:sp>
        <p:nvSpPr>
          <p:cNvPr id="24" name="文本框 23"/>
          <p:cNvSpPr txBox="1"/>
          <p:nvPr/>
        </p:nvSpPr>
        <p:spPr>
          <a:xfrm>
            <a:off x="6137275" y="4311015"/>
            <a:ext cx="1649730" cy="368300"/>
          </a:xfrm>
          <a:prstGeom prst="rect">
            <a:avLst/>
          </a:prstGeom>
          <a:noFill/>
        </p:spPr>
        <p:txBody>
          <a:bodyPr wrap="square" rtlCol="0">
            <a:spAutoFit/>
          </a:bodyPr>
          <a:p>
            <a:r>
              <a:rPr lang="zh-CN" altLang="en-US">
                <a:latin typeface="黑体" panose="02010609060101010101" charset="-122"/>
                <a:ea typeface="黑体" panose="02010609060101010101" charset="-122"/>
              </a:rPr>
              <a:t>语义正常图像</a:t>
            </a:r>
            <a:endParaRPr lang="zh-CN" altLang="en-US">
              <a:latin typeface="黑体" panose="02010609060101010101" charset="-122"/>
              <a:ea typeface="黑体" panose="02010609060101010101" charset="-122"/>
            </a:endParaRPr>
          </a:p>
        </p:txBody>
      </p:sp>
      <p:sp>
        <p:nvSpPr>
          <p:cNvPr id="25" name="文本框 24"/>
          <p:cNvSpPr txBox="1"/>
          <p:nvPr/>
        </p:nvSpPr>
        <p:spPr>
          <a:xfrm>
            <a:off x="5458460" y="5777230"/>
            <a:ext cx="4064000" cy="368300"/>
          </a:xfrm>
          <a:prstGeom prst="rect">
            <a:avLst/>
          </a:prstGeom>
          <a:noFill/>
        </p:spPr>
        <p:txBody>
          <a:bodyPr wrap="square" rtlCol="0">
            <a:spAutoFit/>
          </a:bodyPr>
          <a:p>
            <a:r>
              <a:rPr lang="zh-CN" altLang="en-US">
                <a:latin typeface="黑体" panose="02010609060101010101" charset="-122"/>
                <a:ea typeface="黑体" panose="02010609060101010101" charset="-122"/>
              </a:rPr>
              <a:t>兼顾细节与语义的最终图像</a:t>
            </a:r>
            <a:endParaRPr lang="zh-CN" altLang="en-US">
              <a:latin typeface="黑体" panose="02010609060101010101" charset="-122"/>
              <a:ea typeface="黑体" panose="02010609060101010101" charset="-122"/>
            </a:endParaRPr>
          </a:p>
        </p:txBody>
      </p:sp>
      <p:pic>
        <p:nvPicPr>
          <p:cNvPr id="26" name="图片 25"/>
          <p:cNvPicPr>
            <a:picLocks noChangeAspect="1"/>
          </p:cNvPicPr>
          <p:nvPr/>
        </p:nvPicPr>
        <p:blipFill>
          <a:blip r:embed="rId19"/>
          <a:stretch>
            <a:fillRect/>
          </a:stretch>
        </p:blipFill>
        <p:spPr>
          <a:xfrm>
            <a:off x="8595360" y="1986915"/>
            <a:ext cx="3185160" cy="44938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Text"/>
          <p:cNvSpPr txBox="1"/>
          <p:nvPr/>
        </p:nvSpPr>
        <p:spPr>
          <a:xfrm>
            <a:off x="418674" y="462779"/>
            <a:ext cx="3295624"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dirty="0">
                <a:latin typeface="Times New Roman" panose="02020603050405020304" pitchFamily="18" charset="0"/>
                <a:ea typeface="微软雅黑" panose="020B0503020204020204" charset="-122"/>
                <a:cs typeface="Times New Roman" panose="02020603050405020304" pitchFamily="18" charset="0"/>
                <a:sym typeface="+mn-lt"/>
              </a:rPr>
              <a:t>Method</a:t>
            </a:r>
            <a:endParaRPr lang="en-US" altLang="zh-CN" sz="3200" b="1" dirty="0">
              <a:latin typeface="Times New Roman" panose="02020603050405020304" pitchFamily="18" charset="0"/>
              <a:ea typeface="微软雅黑" panose="020B0503020204020204" charset="-122"/>
              <a:cs typeface="Times New Roman" panose="02020603050405020304" pitchFamily="18" charset="0"/>
              <a:sym typeface="+mn-lt"/>
            </a:endParaRPr>
          </a:p>
        </p:txBody>
      </p:sp>
      <p:sp>
        <p:nvSpPr>
          <p:cNvPr id="3" name="矩形 2"/>
          <p:cNvSpPr/>
          <p:nvPr/>
        </p:nvSpPr>
        <p:spPr>
          <a:xfrm>
            <a:off x="11556365" y="13335"/>
            <a:ext cx="641350" cy="53911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800" b="1">
                <a:latin typeface="微软雅黑" panose="020B0503020204020204" charset="-122"/>
                <a:ea typeface="微软雅黑" panose="020B0503020204020204" charset="-122"/>
              </a:rPr>
              <a:t>8</a:t>
            </a:r>
            <a:endParaRPr lang="en-US" altLang="zh-CN" sz="2800" b="1">
              <a:latin typeface="微软雅黑" panose="020B0503020204020204" charset="-122"/>
              <a:ea typeface="微软雅黑" panose="020B0503020204020204" charset="-122"/>
            </a:endParaRPr>
          </a:p>
        </p:txBody>
      </p:sp>
      <p:sp>
        <p:nvSpPr>
          <p:cNvPr id="5" name="矩形 4"/>
          <p:cNvSpPr/>
          <p:nvPr/>
        </p:nvSpPr>
        <p:spPr>
          <a:xfrm>
            <a:off x="-3810" y="6506845"/>
            <a:ext cx="12204065" cy="3543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r>
              <a:rPr lang="en-US" altLang="zh-CN" dirty="0" err="1">
                <a:latin typeface="Times New Roman" panose="02020603050405020304" pitchFamily="18" charset="0"/>
                <a:cs typeface="Times New Roman" panose="02020603050405020304" pitchFamily="18" charset="0"/>
              </a:rPr>
              <a:t>DiffusionAD</a:t>
            </a:r>
            <a:r>
              <a:rPr lang="en-US" altLang="zh-CN" dirty="0">
                <a:latin typeface="Times New Roman" panose="02020603050405020304" pitchFamily="18" charset="0"/>
                <a:cs typeface="Times New Roman" panose="02020603050405020304" pitchFamily="18" charset="0"/>
              </a:rPr>
              <a:t>: Norm-Guided One-Step Denoising  Diffusion for Anomaly Detection_TPAMI2025.</a:t>
            </a:r>
            <a:endParaRPr lang="zh-CN" altLang="en-US" dirty="0">
              <a:latin typeface="Times New Roman" panose="02020603050405020304" pitchFamily="18" charset="0"/>
              <a:cs typeface="Times New Roman" panose="02020603050405020304" pitchFamily="18" charset="0"/>
            </a:endParaRPr>
          </a:p>
        </p:txBody>
      </p:sp>
      <p:sp>
        <p:nvSpPr>
          <p:cNvPr id="27" name="矩形 26"/>
          <p:cNvSpPr/>
          <p:nvPr/>
        </p:nvSpPr>
        <p:spPr>
          <a:xfrm>
            <a:off x="482600" y="1169670"/>
            <a:ext cx="11363325" cy="817245"/>
          </a:xfrm>
          <a:prstGeom prst="rect">
            <a:avLst/>
          </a:prstGeom>
          <a:noFill/>
          <a:ln w="19050" cap="rnd" cmpd="sng">
            <a:solidFill>
              <a:schemeClr val="accent1"/>
            </a:solidFill>
            <a:prstDash val="lg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8" name="矩形 27"/>
          <p:cNvSpPr/>
          <p:nvPr>
            <p:custDataLst>
              <p:tags r:id="rId1"/>
            </p:custDataLst>
          </p:nvPr>
        </p:nvSpPr>
        <p:spPr>
          <a:xfrm>
            <a:off x="585939" y="1325570"/>
            <a:ext cx="2435606" cy="474345"/>
          </a:xfrm>
          <a:prstGeom prst="rect">
            <a:avLst/>
          </a:prstGeom>
        </p:spPr>
        <p:txBody>
          <a:bodyPr wrap="square" lIns="121896" tIns="60948" rIns="121896" bIns="60948">
            <a:noAutofit/>
          </a:bodyPr>
          <a:lstStyle/>
          <a:p>
            <a:pPr algn="ctr">
              <a:defRPr/>
            </a:pPr>
            <a:r>
              <a:rPr lang="en-US" altLang="zh-CN" sz="2800" b="1" kern="100" dirty="0" err="1">
                <a:solidFill>
                  <a:schemeClr val="accent1"/>
                </a:solidFill>
                <a:latin typeface="Times New Roman" panose="02020603050405020304" pitchFamily="18" charset="0"/>
                <a:ea typeface="微软雅黑" panose="020B0503020204020204" charset="-122"/>
                <a:cs typeface="Times New Roman" panose="02020603050405020304" pitchFamily="18" charset="0"/>
              </a:rPr>
              <a:t>DiffusionAD</a:t>
            </a:r>
            <a:endParaRPr lang="en-US" sz="2800" b="1" kern="100" dirty="0">
              <a:solidFill>
                <a:schemeClr val="accent1"/>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29" name="组合 28"/>
          <p:cNvGrpSpPr/>
          <p:nvPr>
            <p:custDataLst>
              <p:tags r:id="rId2"/>
            </p:custDataLst>
          </p:nvPr>
        </p:nvGrpSpPr>
        <p:grpSpPr>
          <a:xfrm>
            <a:off x="8204200" y="1307465"/>
            <a:ext cx="3426464" cy="516890"/>
            <a:chOff x="2915" y="2634"/>
            <a:chExt cx="4721" cy="805"/>
          </a:xfrm>
          <a:solidFill>
            <a:schemeClr val="bg2">
              <a:lumMod val="75000"/>
            </a:schemeClr>
          </a:solidFill>
        </p:grpSpPr>
        <p:sp>
          <p:nvSpPr>
            <p:cNvPr id="30" name="圆角矩形 17"/>
            <p:cNvSpPr/>
            <p:nvPr>
              <p:custDataLst>
                <p:tags r:id="rId3"/>
              </p:custDataLst>
            </p:nvPr>
          </p:nvSpPr>
          <p:spPr>
            <a:xfrm>
              <a:off x="2915" y="2634"/>
              <a:ext cx="4721" cy="805"/>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1" name="矩形 30"/>
            <p:cNvSpPr/>
            <p:nvPr>
              <p:custDataLst>
                <p:tags r:id="rId4"/>
              </p:custDataLst>
            </p:nvPr>
          </p:nvSpPr>
          <p:spPr>
            <a:xfrm>
              <a:off x="2960" y="2699"/>
              <a:ext cx="4642" cy="671"/>
            </a:xfrm>
            <a:prstGeom prst="rect">
              <a:avLst/>
            </a:prstGeom>
            <a:grpFill/>
          </p:spPr>
          <p:txBody>
            <a:bodyPr wrap="square" lIns="121896" tIns="60948" rIns="121896" bIns="60948">
              <a:spAutoFit/>
            </a:bodyPr>
            <a:lstStyle/>
            <a:p>
              <a:pPr algn="ctr">
                <a:defRPr/>
              </a:pPr>
              <a:r>
                <a:rPr lang="en-US" altLang="zh-CN" sz="20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rPr>
                <a:t>Segmentation sub-network</a:t>
              </a:r>
              <a:endParaRPr lang="zh-CN" altLang="en-US" sz="20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grpSp>
        <p:nvGrpSpPr>
          <p:cNvPr id="34" name="组合 33"/>
          <p:cNvGrpSpPr/>
          <p:nvPr>
            <p:custDataLst>
              <p:tags r:id="rId5"/>
            </p:custDataLst>
          </p:nvPr>
        </p:nvGrpSpPr>
        <p:grpSpPr>
          <a:xfrm>
            <a:off x="3297936" y="1307465"/>
            <a:ext cx="4195064" cy="516890"/>
            <a:chOff x="4077" y="2634"/>
            <a:chExt cx="2925" cy="805"/>
          </a:xfrm>
          <a:solidFill>
            <a:schemeClr val="accent1">
              <a:lumMod val="75000"/>
            </a:schemeClr>
          </a:solidFill>
        </p:grpSpPr>
        <p:sp>
          <p:nvSpPr>
            <p:cNvPr id="35" name="圆角矩形 23"/>
            <p:cNvSpPr/>
            <p:nvPr>
              <p:custDataLst>
                <p:tags r:id="rId6"/>
              </p:custDataLst>
            </p:nvPr>
          </p:nvSpPr>
          <p:spPr>
            <a:xfrm>
              <a:off x="4077" y="2634"/>
              <a:ext cx="2925" cy="805"/>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6" name="矩形 35"/>
            <p:cNvSpPr/>
            <p:nvPr>
              <p:custDataLst>
                <p:tags r:id="rId7"/>
              </p:custDataLst>
            </p:nvPr>
          </p:nvSpPr>
          <p:spPr>
            <a:xfrm>
              <a:off x="4184" y="2699"/>
              <a:ext cx="2728" cy="671"/>
            </a:xfrm>
            <a:prstGeom prst="rect">
              <a:avLst/>
            </a:prstGeom>
            <a:grpFill/>
          </p:spPr>
          <p:txBody>
            <a:bodyPr wrap="square" lIns="121896" tIns="60948" rIns="121896" bIns="60948">
              <a:spAutoFit/>
            </a:bodyPr>
            <a:lstStyle/>
            <a:p>
              <a:pPr algn="ctr">
                <a:defRPr/>
              </a:pPr>
              <a:r>
                <a:rPr lang="en-US" altLang="zh-CN" sz="20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rPr>
                <a:t>Reconstruction sub-network</a:t>
              </a:r>
              <a:endParaRPr lang="zh-CN" altLang="zh-CN" sz="20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pic>
        <p:nvPicPr>
          <p:cNvPr id="38" name="图片 37" descr="图示&#10;&#10;AI 生成的内容可能不正确。"/>
          <p:cNvPicPr>
            <a:picLocks noChangeAspect="1"/>
          </p:cNvPicPr>
          <p:nvPr/>
        </p:nvPicPr>
        <p:blipFill>
          <a:blip r:embed="rId8"/>
          <a:stretch>
            <a:fillRect/>
          </a:stretch>
        </p:blipFill>
        <p:spPr>
          <a:xfrm>
            <a:off x="321310" y="2576830"/>
            <a:ext cx="5515610" cy="3340100"/>
          </a:xfrm>
          <a:prstGeom prst="rect">
            <a:avLst/>
          </a:prstGeom>
        </p:spPr>
      </p:pic>
      <p:sp>
        <p:nvSpPr>
          <p:cNvPr id="39" name="文本框 38"/>
          <p:cNvSpPr txBox="1"/>
          <p:nvPr/>
        </p:nvSpPr>
        <p:spPr>
          <a:xfrm>
            <a:off x="5845142" y="3507874"/>
            <a:ext cx="6355080" cy="368300"/>
          </a:xfrm>
          <a:prstGeom prst="rect">
            <a:avLst/>
          </a:prstGeom>
          <a:noFill/>
        </p:spPr>
        <p:txBody>
          <a:bodyPr wrap="none" rtlCol="0">
            <a:spAutoFit/>
          </a:bodyPr>
          <a:lstStyle/>
          <a:p>
            <a:r>
              <a:rPr lang="zh-CN" altLang="en-US" dirty="0">
                <a:latin typeface="黑体" panose="02010609060101010101" charset="-122"/>
                <a:ea typeface="黑体" panose="02010609060101010101" charset="-122"/>
              </a:rPr>
              <a:t>重建子网络：只采用正常图像训练，最终的重建损失</a:t>
            </a:r>
            <a:r>
              <a:rPr lang="zh-CN" altLang="en-US" dirty="0">
                <a:latin typeface="黑体" panose="02010609060101010101" charset="-122"/>
                <a:ea typeface="黑体" panose="02010609060101010101" charset="-122"/>
              </a:rPr>
              <a:t>定义为：</a:t>
            </a:r>
            <a:endParaRPr lang="zh-CN" altLang="en-US" dirty="0">
              <a:latin typeface="黑体" panose="02010609060101010101" charset="-122"/>
              <a:ea typeface="黑体" panose="02010609060101010101" charset="-122"/>
            </a:endParaRPr>
          </a:p>
        </p:txBody>
      </p:sp>
      <p:pic>
        <p:nvPicPr>
          <p:cNvPr id="2" name="图片 1"/>
          <p:cNvPicPr>
            <a:picLocks noChangeAspect="1"/>
          </p:cNvPicPr>
          <p:nvPr/>
        </p:nvPicPr>
        <p:blipFill>
          <a:blip r:embed="rId9"/>
          <a:stretch>
            <a:fillRect/>
          </a:stretch>
        </p:blipFill>
        <p:spPr>
          <a:xfrm>
            <a:off x="5845175" y="4203065"/>
            <a:ext cx="5904865" cy="7531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Text"/>
          <p:cNvSpPr txBox="1"/>
          <p:nvPr/>
        </p:nvSpPr>
        <p:spPr>
          <a:xfrm>
            <a:off x="418674" y="462779"/>
            <a:ext cx="3295624"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dirty="0">
                <a:latin typeface="Times New Roman" panose="02020603050405020304" pitchFamily="18" charset="0"/>
                <a:ea typeface="微软雅黑" panose="020B0503020204020204" charset="-122"/>
                <a:cs typeface="Times New Roman" panose="02020603050405020304" pitchFamily="18" charset="0"/>
                <a:sym typeface="+mn-lt"/>
              </a:rPr>
              <a:t>Method</a:t>
            </a:r>
            <a:endParaRPr lang="en-US" altLang="zh-CN" sz="3200" b="1" dirty="0">
              <a:latin typeface="Times New Roman" panose="02020603050405020304" pitchFamily="18" charset="0"/>
              <a:ea typeface="微软雅黑" panose="020B0503020204020204" charset="-122"/>
              <a:cs typeface="Times New Roman" panose="02020603050405020304" pitchFamily="18" charset="0"/>
              <a:sym typeface="+mn-lt"/>
            </a:endParaRPr>
          </a:p>
        </p:txBody>
      </p:sp>
      <p:sp>
        <p:nvSpPr>
          <p:cNvPr id="3" name="矩形 2"/>
          <p:cNvSpPr/>
          <p:nvPr/>
        </p:nvSpPr>
        <p:spPr>
          <a:xfrm>
            <a:off x="11556365" y="13335"/>
            <a:ext cx="641350" cy="53911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800" b="1">
                <a:latin typeface="微软雅黑" panose="020B0503020204020204" charset="-122"/>
                <a:ea typeface="微软雅黑" panose="020B0503020204020204" charset="-122"/>
              </a:rPr>
              <a:t>9</a:t>
            </a:r>
            <a:endParaRPr lang="en-US" altLang="zh-CN" sz="2800" b="1">
              <a:latin typeface="微软雅黑" panose="020B0503020204020204" charset="-122"/>
              <a:ea typeface="微软雅黑" panose="020B0503020204020204" charset="-122"/>
            </a:endParaRPr>
          </a:p>
        </p:txBody>
      </p:sp>
      <p:sp>
        <p:nvSpPr>
          <p:cNvPr id="5" name="矩形 4"/>
          <p:cNvSpPr/>
          <p:nvPr/>
        </p:nvSpPr>
        <p:spPr>
          <a:xfrm>
            <a:off x="-3810" y="6506845"/>
            <a:ext cx="12204065" cy="3543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r>
              <a:rPr lang="en-US" altLang="zh-CN" dirty="0" err="1">
                <a:latin typeface="Times New Roman" panose="02020603050405020304" pitchFamily="18" charset="0"/>
                <a:cs typeface="Times New Roman" panose="02020603050405020304" pitchFamily="18" charset="0"/>
              </a:rPr>
              <a:t>DiffusionAD</a:t>
            </a:r>
            <a:r>
              <a:rPr lang="en-US" altLang="zh-CN" dirty="0">
                <a:latin typeface="Times New Roman" panose="02020603050405020304" pitchFamily="18" charset="0"/>
                <a:cs typeface="Times New Roman" panose="02020603050405020304" pitchFamily="18" charset="0"/>
              </a:rPr>
              <a:t>: Norm-Guided One-Step Denoising  Diffusion for Anomaly Detection_TPAMI2025.</a:t>
            </a:r>
            <a:endParaRPr lang="zh-CN" altLang="en-US" dirty="0">
              <a:latin typeface="Times New Roman" panose="02020603050405020304" pitchFamily="18" charset="0"/>
              <a:cs typeface="Times New Roman" panose="02020603050405020304" pitchFamily="18" charset="0"/>
            </a:endParaRPr>
          </a:p>
        </p:txBody>
      </p:sp>
      <p:sp>
        <p:nvSpPr>
          <p:cNvPr id="27" name="矩形 26"/>
          <p:cNvSpPr/>
          <p:nvPr/>
        </p:nvSpPr>
        <p:spPr>
          <a:xfrm>
            <a:off x="482600" y="1169670"/>
            <a:ext cx="11363325" cy="817245"/>
          </a:xfrm>
          <a:prstGeom prst="rect">
            <a:avLst/>
          </a:prstGeom>
          <a:noFill/>
          <a:ln w="19050" cap="rnd" cmpd="sng">
            <a:solidFill>
              <a:schemeClr val="accent1"/>
            </a:solidFill>
            <a:prstDash val="lg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8" name="矩形 27"/>
          <p:cNvSpPr/>
          <p:nvPr>
            <p:custDataLst>
              <p:tags r:id="rId1"/>
            </p:custDataLst>
          </p:nvPr>
        </p:nvSpPr>
        <p:spPr>
          <a:xfrm>
            <a:off x="585939" y="1325570"/>
            <a:ext cx="2435606" cy="474345"/>
          </a:xfrm>
          <a:prstGeom prst="rect">
            <a:avLst/>
          </a:prstGeom>
        </p:spPr>
        <p:txBody>
          <a:bodyPr wrap="square" lIns="121896" tIns="60948" rIns="121896" bIns="60948">
            <a:noAutofit/>
          </a:bodyPr>
          <a:lstStyle/>
          <a:p>
            <a:pPr algn="ctr">
              <a:defRPr/>
            </a:pPr>
            <a:r>
              <a:rPr lang="en-US" altLang="zh-CN" sz="2800" b="1" kern="100" dirty="0" err="1">
                <a:solidFill>
                  <a:schemeClr val="accent1"/>
                </a:solidFill>
                <a:latin typeface="Times New Roman" panose="02020603050405020304" pitchFamily="18" charset="0"/>
                <a:ea typeface="微软雅黑" panose="020B0503020204020204" charset="-122"/>
                <a:cs typeface="Times New Roman" panose="02020603050405020304" pitchFamily="18" charset="0"/>
              </a:rPr>
              <a:t>DiffusionAD</a:t>
            </a:r>
            <a:endParaRPr lang="en-US" sz="2800" b="1" kern="100" dirty="0">
              <a:solidFill>
                <a:schemeClr val="accent1"/>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29" name="组合 28"/>
          <p:cNvGrpSpPr/>
          <p:nvPr>
            <p:custDataLst>
              <p:tags r:id="rId2"/>
            </p:custDataLst>
          </p:nvPr>
        </p:nvGrpSpPr>
        <p:grpSpPr>
          <a:xfrm>
            <a:off x="8204200" y="1307465"/>
            <a:ext cx="3426464" cy="516890"/>
            <a:chOff x="2915" y="2634"/>
            <a:chExt cx="4721" cy="805"/>
          </a:xfrm>
          <a:solidFill>
            <a:schemeClr val="accent1">
              <a:lumMod val="75000"/>
            </a:schemeClr>
          </a:solidFill>
        </p:grpSpPr>
        <p:sp>
          <p:nvSpPr>
            <p:cNvPr id="30" name="圆角矩形 17"/>
            <p:cNvSpPr/>
            <p:nvPr>
              <p:custDataLst>
                <p:tags r:id="rId3"/>
              </p:custDataLst>
            </p:nvPr>
          </p:nvSpPr>
          <p:spPr>
            <a:xfrm>
              <a:off x="2915" y="2634"/>
              <a:ext cx="4721" cy="805"/>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1" name="矩形 30"/>
            <p:cNvSpPr/>
            <p:nvPr>
              <p:custDataLst>
                <p:tags r:id="rId4"/>
              </p:custDataLst>
            </p:nvPr>
          </p:nvSpPr>
          <p:spPr>
            <a:xfrm>
              <a:off x="2960" y="2699"/>
              <a:ext cx="4642" cy="671"/>
            </a:xfrm>
            <a:prstGeom prst="rect">
              <a:avLst/>
            </a:prstGeom>
            <a:grpFill/>
          </p:spPr>
          <p:txBody>
            <a:bodyPr wrap="square" lIns="121896" tIns="60948" rIns="121896" bIns="60948">
              <a:spAutoFit/>
            </a:bodyPr>
            <a:lstStyle/>
            <a:p>
              <a:pPr algn="ctr">
                <a:defRPr/>
              </a:pPr>
              <a:r>
                <a:rPr lang="en-US" altLang="zh-CN" sz="20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rPr>
                <a:t>Segmentation sub-network</a:t>
              </a:r>
              <a:endParaRPr lang="zh-CN" altLang="en-US" sz="20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grpSp>
        <p:nvGrpSpPr>
          <p:cNvPr id="34" name="组合 33"/>
          <p:cNvGrpSpPr/>
          <p:nvPr>
            <p:custDataLst>
              <p:tags r:id="rId5"/>
            </p:custDataLst>
          </p:nvPr>
        </p:nvGrpSpPr>
        <p:grpSpPr>
          <a:xfrm>
            <a:off x="3297936" y="1307465"/>
            <a:ext cx="4195064" cy="516890"/>
            <a:chOff x="4077" y="2634"/>
            <a:chExt cx="2925" cy="805"/>
          </a:xfrm>
          <a:solidFill>
            <a:schemeClr val="bg1">
              <a:lumMod val="65000"/>
            </a:schemeClr>
          </a:solidFill>
        </p:grpSpPr>
        <p:sp>
          <p:nvSpPr>
            <p:cNvPr id="35" name="圆角矩形 23"/>
            <p:cNvSpPr/>
            <p:nvPr>
              <p:custDataLst>
                <p:tags r:id="rId6"/>
              </p:custDataLst>
            </p:nvPr>
          </p:nvSpPr>
          <p:spPr>
            <a:xfrm>
              <a:off x="4077" y="2634"/>
              <a:ext cx="2925" cy="805"/>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6" name="矩形 35"/>
            <p:cNvSpPr/>
            <p:nvPr>
              <p:custDataLst>
                <p:tags r:id="rId7"/>
              </p:custDataLst>
            </p:nvPr>
          </p:nvSpPr>
          <p:spPr>
            <a:xfrm>
              <a:off x="4184" y="2699"/>
              <a:ext cx="2728" cy="671"/>
            </a:xfrm>
            <a:prstGeom prst="rect">
              <a:avLst/>
            </a:prstGeom>
            <a:grpFill/>
          </p:spPr>
          <p:txBody>
            <a:bodyPr wrap="square" lIns="121896" tIns="60948" rIns="121896" bIns="60948">
              <a:spAutoFit/>
            </a:bodyPr>
            <a:lstStyle/>
            <a:p>
              <a:pPr algn="ctr">
                <a:defRPr/>
              </a:pPr>
              <a:r>
                <a:rPr lang="en-US" altLang="zh-CN" sz="20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rPr>
                <a:t>Reconstruction sub-network</a:t>
              </a:r>
              <a:endParaRPr lang="zh-CN" altLang="zh-CN" sz="2000" b="1" kern="100" dirty="0">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39" name="文本框 38"/>
          <p:cNvSpPr txBox="1"/>
          <p:nvPr/>
        </p:nvSpPr>
        <p:spPr>
          <a:xfrm>
            <a:off x="7070090" y="2312670"/>
            <a:ext cx="4560570" cy="3412490"/>
          </a:xfrm>
          <a:prstGeom prst="rect">
            <a:avLst/>
          </a:prstGeom>
          <a:noFill/>
        </p:spPr>
        <p:txBody>
          <a:bodyPr wrap="square" rtlCol="0">
            <a:spAutoFit/>
          </a:bodyPr>
          <a:lstStyle/>
          <a:p>
            <a:pPr indent="0" algn="l" fontAlgn="auto">
              <a:lnSpc>
                <a:spcPct val="120000"/>
              </a:lnSpc>
            </a:pPr>
            <a:r>
              <a:rPr lang="zh-CN" altLang="en-US" dirty="0">
                <a:latin typeface="等线" panose="02010600030101010101" pitchFamily="2" charset="-122"/>
                <a:ea typeface="等线" panose="02010600030101010101" pitchFamily="2" charset="-122"/>
                <a:cs typeface="等线" panose="02010600030101010101" pitchFamily="2" charset="-122"/>
              </a:rPr>
              <a:t>分割子网络在正常训练图片的基础上引入了部分合成的伪异常图片进行训练。</a:t>
            </a:r>
            <a:endParaRPr lang="zh-CN" altLang="en-US" dirty="0">
              <a:latin typeface="等线" panose="02010600030101010101" pitchFamily="2" charset="-122"/>
              <a:ea typeface="等线" panose="02010600030101010101" pitchFamily="2" charset="-122"/>
              <a:cs typeface="等线" panose="02010600030101010101" pitchFamily="2" charset="-122"/>
            </a:endParaRPr>
          </a:p>
          <a:p>
            <a:pPr indent="0" algn="l" fontAlgn="auto">
              <a:lnSpc>
                <a:spcPct val="120000"/>
              </a:lnSpc>
            </a:pPr>
            <a:r>
              <a:rPr lang="zh-CN" altLang="en-US" dirty="0">
                <a:latin typeface="等线" panose="02010600030101010101" pitchFamily="2" charset="-122"/>
                <a:ea typeface="等线" panose="02010600030101010101" pitchFamily="2" charset="-122"/>
                <a:cs typeface="等线" panose="02010600030101010101" pitchFamily="2" charset="-122"/>
              </a:rPr>
              <a:t>首先利用</a:t>
            </a:r>
            <a:r>
              <a:rPr lang="en-US" altLang="zh-CN" dirty="0">
                <a:latin typeface="等线" panose="02010600030101010101" pitchFamily="2" charset="-122"/>
                <a:ea typeface="等线" panose="02010600030101010101" pitchFamily="2" charset="-122"/>
                <a:cs typeface="等线" panose="02010600030101010101" pitchFamily="2" charset="-122"/>
              </a:rPr>
              <a:t> Perlin </a:t>
            </a:r>
            <a:r>
              <a:rPr lang="zh-CN" altLang="en-US" dirty="0">
                <a:latin typeface="等线" panose="02010600030101010101" pitchFamily="2" charset="-122"/>
                <a:ea typeface="等线" panose="02010600030101010101" pitchFamily="2" charset="-122"/>
                <a:cs typeface="等线" panose="02010600030101010101" pitchFamily="2" charset="-122"/>
              </a:rPr>
              <a:t>噪声生成随机且不规则的异常区域</a:t>
            </a:r>
            <a:r>
              <a:rPr lang="en-US" altLang="zh-CN" dirty="0">
                <a:latin typeface="等线" panose="02010600030101010101" pitchFamily="2" charset="-122"/>
                <a:ea typeface="等线" panose="02010600030101010101" pitchFamily="2" charset="-122"/>
                <a:cs typeface="等线" panose="02010600030101010101" pitchFamily="2" charset="-122"/>
              </a:rPr>
              <a:t>(P)</a:t>
            </a:r>
            <a:r>
              <a:rPr lang="zh-CN" altLang="en-US" dirty="0">
                <a:latin typeface="等线" panose="02010600030101010101" pitchFamily="2" charset="-122"/>
                <a:ea typeface="等线" panose="02010600030101010101" pitchFamily="2" charset="-122"/>
                <a:cs typeface="等线" panose="02010600030101010101" pitchFamily="2" charset="-122"/>
              </a:rPr>
              <a:t>，然后将其与正常样本的物体前景区域</a:t>
            </a:r>
            <a:r>
              <a:rPr lang="en-US" altLang="zh-CN" dirty="0">
                <a:latin typeface="等线" panose="02010600030101010101" pitchFamily="2" charset="-122"/>
                <a:ea typeface="等线" panose="02010600030101010101" pitchFamily="2" charset="-122"/>
                <a:cs typeface="等线" panose="02010600030101010101" pitchFamily="2" charset="-122"/>
              </a:rPr>
              <a:t>(F)</a:t>
            </a:r>
            <a:r>
              <a:rPr lang="zh-CN" altLang="en-US" dirty="0">
                <a:latin typeface="等线" panose="02010600030101010101" pitchFamily="2" charset="-122"/>
                <a:ea typeface="等线" panose="02010600030101010101" pitchFamily="2" charset="-122"/>
                <a:cs typeface="等线" panose="02010600030101010101" pitchFamily="2" charset="-122"/>
              </a:rPr>
              <a:t>进行逐元素相乘，从而得到</a:t>
            </a:r>
            <a:r>
              <a:rPr lang="en-US" altLang="zh-CN" dirty="0">
                <a:latin typeface="等线" panose="02010600030101010101" pitchFamily="2" charset="-122"/>
                <a:ea typeface="等线" panose="02010600030101010101" pitchFamily="2" charset="-122"/>
                <a:cs typeface="等线" panose="02010600030101010101" pitchFamily="2" charset="-122"/>
              </a:rPr>
              <a:t>ground truth(M).</a:t>
            </a:r>
            <a:endParaRPr lang="en-US" altLang="zh-CN" dirty="0">
              <a:latin typeface="等线" panose="02010600030101010101" pitchFamily="2" charset="-122"/>
              <a:ea typeface="等线" panose="02010600030101010101" pitchFamily="2" charset="-122"/>
              <a:cs typeface="等线" panose="02010600030101010101" pitchFamily="2" charset="-122"/>
            </a:endParaRPr>
          </a:p>
          <a:p>
            <a:pPr indent="0" algn="l" fontAlgn="auto">
              <a:lnSpc>
                <a:spcPct val="120000"/>
              </a:lnSpc>
            </a:pPr>
            <a:r>
              <a:rPr lang="zh-CN" altLang="en-US" dirty="0">
                <a:latin typeface="等线" panose="02010600030101010101" pitchFamily="2" charset="-122"/>
                <a:ea typeface="等线" panose="02010600030101010101" pitchFamily="2" charset="-122"/>
                <a:cs typeface="等线" panose="02010600030101010101" pitchFamily="2" charset="-122"/>
              </a:rPr>
              <a:t>对于纹理数据集，由于没有明确的前景物体，前景区域会被整张图像中的随机区域所替代。</a:t>
            </a:r>
            <a:endParaRPr lang="zh-CN" altLang="en-US" dirty="0">
              <a:latin typeface="等线" panose="02010600030101010101" pitchFamily="2" charset="-122"/>
              <a:ea typeface="等线" panose="02010600030101010101" pitchFamily="2" charset="-122"/>
              <a:cs typeface="等线" panose="02010600030101010101" pitchFamily="2" charset="-122"/>
            </a:endParaRPr>
          </a:p>
          <a:p>
            <a:pPr indent="0" algn="l" fontAlgn="auto">
              <a:lnSpc>
                <a:spcPct val="120000"/>
              </a:lnSpc>
            </a:pPr>
            <a:r>
              <a:rPr lang="zh-CN" altLang="en-US" dirty="0">
                <a:latin typeface="等线" panose="02010600030101010101" pitchFamily="2" charset="-122"/>
                <a:ea typeface="等线" panose="02010600030101010101" pitchFamily="2" charset="-122"/>
                <a:cs typeface="等线" panose="02010600030101010101" pitchFamily="2" charset="-122"/>
              </a:rPr>
              <a:t>视觉上的异常外观区域</a:t>
            </a:r>
            <a:r>
              <a:rPr lang="en-US" altLang="zh-CN" dirty="0">
                <a:latin typeface="等线" panose="02010600030101010101" pitchFamily="2" charset="-122"/>
                <a:ea typeface="等线" panose="02010600030101010101" pitchFamily="2" charset="-122"/>
                <a:cs typeface="等线" panose="02010600030101010101" pitchFamily="2" charset="-122"/>
              </a:rPr>
              <a:t>(A)</a:t>
            </a:r>
            <a:r>
              <a:rPr lang="zh-CN" altLang="en-US" dirty="0">
                <a:latin typeface="等线" panose="02010600030101010101" pitchFamily="2" charset="-122"/>
                <a:ea typeface="等线" panose="02010600030101010101" pitchFamily="2" charset="-122"/>
                <a:cs typeface="等线" panose="02010600030101010101" pitchFamily="2" charset="-122"/>
              </a:rPr>
              <a:t>主要来源于：</a:t>
            </a:r>
            <a:endParaRPr lang="en-US" altLang="zh-CN" dirty="0">
              <a:latin typeface="等线" panose="02010600030101010101" pitchFamily="2" charset="-122"/>
              <a:ea typeface="等线" panose="02010600030101010101" pitchFamily="2" charset="-122"/>
              <a:cs typeface="等线" panose="02010600030101010101" pitchFamily="2" charset="-122"/>
            </a:endParaRPr>
          </a:p>
          <a:p>
            <a:pPr indent="0" algn="l" fontAlgn="auto">
              <a:lnSpc>
                <a:spcPct val="120000"/>
              </a:lnSpc>
            </a:pPr>
            <a:r>
              <a:rPr lang="zh-CN" altLang="en-US" dirty="0">
                <a:latin typeface="等线" panose="02010600030101010101" pitchFamily="2" charset="-122"/>
                <a:ea typeface="等线" panose="02010600030101010101" pitchFamily="2" charset="-122"/>
                <a:cs typeface="等线" panose="02010600030101010101" pitchFamily="2" charset="-122"/>
              </a:rPr>
              <a:t>正常样本自身的自增强和</a:t>
            </a:r>
            <a:r>
              <a:rPr lang="en-US" altLang="zh-CN" dirty="0">
                <a:latin typeface="等线" panose="02010600030101010101" pitchFamily="2" charset="-122"/>
                <a:ea typeface="等线" panose="02010600030101010101" pitchFamily="2" charset="-122"/>
                <a:cs typeface="等线" panose="02010600030101010101" pitchFamily="2" charset="-122"/>
              </a:rPr>
              <a:t> DTD</a:t>
            </a:r>
            <a:r>
              <a:rPr lang="zh-CN" altLang="en-US" dirty="0">
                <a:latin typeface="等线" panose="02010600030101010101" pitchFamily="2" charset="-122"/>
                <a:ea typeface="等线" panose="02010600030101010101" pitchFamily="2" charset="-122"/>
                <a:cs typeface="等线" panose="02010600030101010101" pitchFamily="2" charset="-122"/>
              </a:rPr>
              <a:t>纹理数据集</a:t>
            </a:r>
            <a:r>
              <a:rPr lang="en-US" altLang="zh-CN" dirty="0">
                <a:latin typeface="等线" panose="02010600030101010101" pitchFamily="2" charset="-122"/>
                <a:ea typeface="等线" panose="02010600030101010101" pitchFamily="2" charset="-122"/>
                <a:cs typeface="等线" panose="02010600030101010101" pitchFamily="2" charset="-122"/>
              </a:rPr>
              <a:t>.</a:t>
            </a:r>
            <a:endParaRPr lang="en-US" altLang="zh-CN" dirty="0">
              <a:latin typeface="等线" panose="02010600030101010101" pitchFamily="2" charset="-122"/>
              <a:ea typeface="等线" panose="02010600030101010101" pitchFamily="2" charset="-122"/>
              <a:cs typeface="等线" panose="02010600030101010101" pitchFamily="2" charset="-122"/>
            </a:endParaRPr>
          </a:p>
        </p:txBody>
      </p:sp>
      <p:pic>
        <p:nvPicPr>
          <p:cNvPr id="4" name="图片 3" descr="图示&#10;&#10;AI 生成的内容可能不正确。"/>
          <p:cNvPicPr>
            <a:picLocks noChangeAspect="1"/>
          </p:cNvPicPr>
          <p:nvPr/>
        </p:nvPicPr>
        <p:blipFill>
          <a:blip r:embed="rId8"/>
          <a:stretch>
            <a:fillRect/>
          </a:stretch>
        </p:blipFill>
        <p:spPr>
          <a:xfrm>
            <a:off x="653509" y="2066294"/>
            <a:ext cx="6121577" cy="4361171"/>
          </a:xfrm>
          <a:prstGeom prst="rect">
            <a:avLst/>
          </a:prstGeom>
        </p:spPr>
      </p:pic>
      <p:pic>
        <p:nvPicPr>
          <p:cNvPr id="9" name="图片 8"/>
          <p:cNvPicPr>
            <a:picLocks noChangeAspect="1"/>
          </p:cNvPicPr>
          <p:nvPr/>
        </p:nvPicPr>
        <p:blipFill>
          <a:blip r:embed="rId9"/>
          <a:stretch>
            <a:fillRect/>
          </a:stretch>
        </p:blipFill>
        <p:spPr>
          <a:xfrm>
            <a:off x="7110095" y="5795645"/>
            <a:ext cx="4794885" cy="417195"/>
          </a:xfrm>
          <a:prstGeom prst="rect">
            <a:avLst/>
          </a:prstGeom>
        </p:spPr>
      </p:pic>
    </p:spTree>
  </p:cSld>
  <p:clrMapOvr>
    <a:masterClrMapping/>
  </p:clrMapOvr>
</p:sld>
</file>

<file path=ppt/tags/tag1.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10.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11.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12.xml><?xml version="1.0" encoding="utf-8"?>
<p:tagLst xmlns:p="http://schemas.openxmlformats.org/presentationml/2006/main">
  <p:tag name="KSO_WM_DIAGRAM_VIRTUALLY_FRAME" val="{&quot;height&quot;:42.6,&quot;left&quot;:145.75,&quot;top&quot;:131.05,&quot;width&quot;:691.889382768064}"/>
</p:tagLst>
</file>

<file path=ppt/tags/tag13.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14.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15.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16.xml><?xml version="1.0" encoding="utf-8"?>
<p:tagLst xmlns:p="http://schemas.openxmlformats.org/presentationml/2006/main">
  <p:tag name="KSO_WM_DIAGRAM_VIRTUALLY_FRAME" val="{&quot;height&quot;:42.6,&quot;left&quot;:145.75,&quot;top&quot;:131.05,&quot;width&quot;:691.889382768064}"/>
</p:tagLst>
</file>

<file path=ppt/tags/tag17.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18.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19.xml><?xml version="1.0" encoding="utf-8"?>
<p:tagLst xmlns:p="http://schemas.openxmlformats.org/presentationml/2006/main">
  <p:tag name="KSO_WM_DIAGRAM_VIRTUALLY_FRAME" val="{&quot;height&quot;:42.6,&quot;left&quot;:145.75,&quot;top&quot;:131.05,&quot;width&quot;:691.889382768064}"/>
</p:tagLst>
</file>

<file path=ppt/tags/tag2.xml><?xml version="1.0" encoding="utf-8"?>
<p:tagLst xmlns:p="http://schemas.openxmlformats.org/presentationml/2006/main">
  <p:tag name="KSO_WM_DIAGRAM_VIRTUALLY_FRAME" val="{&quot;height&quot;:42.6,&quot;left&quot;:145.75,&quot;top&quot;:131.05,&quot;width&quot;:691.889382768064}"/>
</p:tagLst>
</file>

<file path=ppt/tags/tag20.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21.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22.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23.xml><?xml version="1.0" encoding="utf-8"?>
<p:tagLst xmlns:p="http://schemas.openxmlformats.org/presentationml/2006/main">
  <p:tag name="KSO_WM_DIAGRAM_VIRTUALLY_FRAME" val="{&quot;height&quot;:42.6,&quot;left&quot;:145.75,&quot;top&quot;:131.05,&quot;width&quot;:691.889382768064}"/>
</p:tagLst>
</file>

<file path=ppt/tags/tag24.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25.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26.xml><?xml version="1.0" encoding="utf-8"?>
<p:tagLst xmlns:p="http://schemas.openxmlformats.org/presentationml/2006/main">
  <p:tag name="KSO_WM_DIAGRAM_VIRTUALLY_FRAME" val="{&quot;height&quot;:42.6,&quot;left&quot;:145.75,&quot;top&quot;:131.05,&quot;width&quot;:691.889382768064}"/>
</p:tagLst>
</file>

<file path=ppt/tags/tag27.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28.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29.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3.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30.xml><?xml version="1.0" encoding="utf-8"?>
<p:tagLst xmlns:p="http://schemas.openxmlformats.org/presentationml/2006/main">
  <p:tag name="KSO_WM_DIAGRAM_VIRTUALLY_FRAME" val="{&quot;height&quot;:42.6,&quot;left&quot;:145.75,&quot;top&quot;:131.05,&quot;width&quot;:691.889382768064}"/>
</p:tagLst>
</file>

<file path=ppt/tags/tag31.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32.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33.xml><?xml version="1.0" encoding="utf-8"?>
<p:tagLst xmlns:p="http://schemas.openxmlformats.org/presentationml/2006/main">
  <p:tag name="KSO_WM_DIAGRAM_VIRTUALLY_FRAME" val="{&quot;height&quot;:42.6,&quot;left&quot;:145.75,&quot;top&quot;:131.05,&quot;width&quot;:691.889382768064}"/>
</p:tagLst>
</file>

<file path=ppt/tags/tag34.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35.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36.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37.xml><?xml version="1.0" encoding="utf-8"?>
<p:tagLst xmlns:p="http://schemas.openxmlformats.org/presentationml/2006/main">
  <p:tag name="KSO_WM_DIAGRAM_VIRTUALLY_FRAME" val="{&quot;height&quot;:42.6,&quot;left&quot;:145.75,&quot;top&quot;:131.05,&quot;width&quot;:691.889382768064}"/>
</p:tagLst>
</file>

<file path=ppt/tags/tag38.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39.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4.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40.xml><?xml version="1.0" encoding="utf-8"?>
<p:tagLst xmlns:p="http://schemas.openxmlformats.org/presentationml/2006/main">
  <p:tag name="KSO_WM_DIAGRAM_VIRTUALLY_FRAME" val="{&quot;height&quot;:42.6,&quot;left&quot;:145.75,&quot;top&quot;:131.05,&quot;width&quot;:691.889382768064}"/>
</p:tagLst>
</file>

<file path=ppt/tags/tag41.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42.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43.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44.xml><?xml version="1.0" encoding="utf-8"?>
<p:tagLst xmlns:p="http://schemas.openxmlformats.org/presentationml/2006/main">
  <p:tag name="KSO_WM_DIAGRAM_VIRTUALLY_FRAME" val="{&quot;height&quot;:42.6,&quot;left&quot;:145.75,&quot;top&quot;:131.05,&quot;width&quot;:691.889382768064}"/>
</p:tagLst>
</file>

<file path=ppt/tags/tag45.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46.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47.xml><?xml version="1.0" encoding="utf-8"?>
<p:tagLst xmlns:p="http://schemas.openxmlformats.org/presentationml/2006/main">
  <p:tag name="KSO_WM_DIAGRAM_VIRTUALLY_FRAME" val="{&quot;height&quot;:42.6,&quot;left&quot;:145.75,&quot;top&quot;:131.05,&quot;width&quot;:691.889382768064}"/>
</p:tagLst>
</file>

<file path=ppt/tags/tag48.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49.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5.xml><?xml version="1.0" encoding="utf-8"?>
<p:tagLst xmlns:p="http://schemas.openxmlformats.org/presentationml/2006/main">
  <p:tag name="KSO_WM_DIAGRAM_VIRTUALLY_FRAME" val="{&quot;height&quot;:42.6,&quot;left&quot;:145.75,&quot;top&quot;:131.05,&quot;width&quot;:691.889382768064}"/>
</p:tagLst>
</file>

<file path=ppt/tags/tag50.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51.xml><?xml version="1.0" encoding="utf-8"?>
<p:tagLst xmlns:p="http://schemas.openxmlformats.org/presentationml/2006/main">
  <p:tag name="KSO_WM_DIAGRAM_VIRTUALLY_FRAME" val="{&quot;height&quot;:42.6,&quot;left&quot;:145.75,&quot;top&quot;:131.05,&quot;width&quot;:691.889382768064}"/>
</p:tagLst>
</file>

<file path=ppt/tags/tag52.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53.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54.xml><?xml version="1.0" encoding="utf-8"?>
<p:tagLst xmlns:p="http://schemas.openxmlformats.org/presentationml/2006/main">
  <p:tag name="KSO_WM_DIAGRAM_VIRTUALLY_FRAME" val="{&quot;height&quot;:42.6,&quot;left&quot;:145.75,&quot;top&quot;:131.05,&quot;width&quot;:691.889382768064}"/>
</p:tagLst>
</file>

<file path=ppt/tags/tag55.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56.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57.xml><?xml version="1.0" encoding="utf-8"?>
<p:tagLst xmlns:p="http://schemas.openxmlformats.org/presentationml/2006/main">
  <p:tag name="KSO_WM_DIAGRAM_VIRTUALLY_FRAME" val="{&quot;height&quot;:50,&quot;left&quot;:74.13488188976378,&quot;top&quot;:380.7,&quot;width&quot;:348.2322047244094}"/>
</p:tagLst>
</file>

<file path=ppt/tags/tag58.xml><?xml version="1.0" encoding="utf-8"?>
<p:tagLst xmlns:p="http://schemas.openxmlformats.org/presentationml/2006/main">
  <p:tag name="RESOURCE_RECORD_KEY" val="{&quot;13&quot;:[19951196,19971666,20419716,19965465,4650225,4695716,20042469]}"/>
  <p:tag name="COMMONDATA" val="eyJjb3VudCI6MSwiaGRpZCI6ImMwZjQwNDY5NzM1MzY5MzYzYzZjMTYzYjc0N2ZhYThkIiwidXNlckNvdW50IjoxfQ=="/>
</p:tagLst>
</file>

<file path=ppt/tags/tag6.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7.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8.xml><?xml version="1.0" encoding="utf-8"?>
<p:tagLst xmlns:p="http://schemas.openxmlformats.org/presentationml/2006/main">
  <p:tag name="KSO_WM_BEAUTIFY_FLAG" val=""/>
  <p:tag name="KSO_WM_DIAGRAM_VIRTUALLY_FRAME" val="{&quot;height&quot;:42.6,&quot;left&quot;:145.75,&quot;top&quot;:131.05,&quot;width&quot;:691.889382768064}"/>
</p:tagLst>
</file>

<file path=ppt/tags/tag9.xml><?xml version="1.0" encoding="utf-8"?>
<p:tagLst xmlns:p="http://schemas.openxmlformats.org/presentationml/2006/main">
  <p:tag name="KSO_WM_DIAGRAM_VIRTUALLY_FRAME" val="{&quot;height&quot;:42.6,&quot;left&quot;:145.75,&quot;top&quot;:131.05,&quot;width&quot;:691.889382768064}"/>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15CAA"/>
      </a:accent1>
      <a:accent2>
        <a:srgbClr val="239DD9"/>
      </a:accent2>
      <a:accent3>
        <a:srgbClr val="EB6206"/>
      </a:accent3>
      <a:accent4>
        <a:srgbClr val="FCCB02"/>
      </a:accent4>
      <a:accent5>
        <a:srgbClr val="4174F4"/>
      </a:accent5>
      <a:accent6>
        <a:srgbClr val="14B5C7"/>
      </a:accent6>
      <a:hlink>
        <a:srgbClr val="115CAA"/>
      </a:hlink>
      <a:folHlink>
        <a:srgbClr val="BFBFBF"/>
      </a:folHlink>
    </a:clrScheme>
    <a:fontScheme name="5uxjcnfp">
      <a:majorFont>
        <a:latin typeface="AvantGarde Bk BT"/>
        <a:ea typeface="汉仪铁线黑-45简"/>
        <a:cs typeface=""/>
      </a:majorFont>
      <a:minorFont>
        <a:latin typeface="AvantGarde Bk BT"/>
        <a:ea typeface="汉仪铁线黑-45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汉仪铁线黑-45简"/>
        <a:ea typeface=""/>
        <a:cs typeface=""/>
        <a:font script="Jpan" typeface="游ゴシック"/>
        <a:font script="Hang" typeface="맑은 고딕"/>
        <a:font script="Hans" typeface="汉仪铁线黑-45简"/>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汉仪铁线黑-45简"/>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汉仪铁线黑-45简"/>
        <a:ea typeface=""/>
        <a:cs typeface=""/>
        <a:font script="Jpan" typeface="ＭＳ Ｐゴシック"/>
        <a:font script="Hang" typeface="맑은 고딕"/>
        <a:font script="Hans" typeface="汉仪铁线黑-45简"/>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15CAA"/>
    </a:accent1>
    <a:accent2>
      <a:srgbClr val="239DD9"/>
    </a:accent2>
    <a:accent3>
      <a:srgbClr val="EB6206"/>
    </a:accent3>
    <a:accent4>
      <a:srgbClr val="FCCB02"/>
    </a:accent4>
    <a:accent5>
      <a:srgbClr val="4174F4"/>
    </a:accent5>
    <a:accent6>
      <a:srgbClr val="14B5C7"/>
    </a:accent6>
    <a:hlink>
      <a:srgbClr val="115C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3217</Words>
  <Application>WPS 演示</Application>
  <PresentationFormat>宽屏</PresentationFormat>
  <Paragraphs>220</Paragraphs>
  <Slides>15</Slides>
  <Notes>13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15</vt:i4>
      </vt:variant>
    </vt:vector>
  </HeadingPairs>
  <TitlesOfParts>
    <vt:vector size="31" baseType="lpstr">
      <vt:lpstr>Arial</vt:lpstr>
      <vt:lpstr>宋体</vt:lpstr>
      <vt:lpstr>Wingdings</vt:lpstr>
      <vt:lpstr>AvantGarde Bk BT</vt:lpstr>
      <vt:lpstr>汉仪铁线黑-45简</vt:lpstr>
      <vt:lpstr>Times New Roman</vt:lpstr>
      <vt:lpstr>微软雅黑</vt:lpstr>
      <vt:lpstr>黑体</vt:lpstr>
      <vt:lpstr>Arial Unicode MS</vt:lpstr>
      <vt:lpstr>Cambria Math</vt:lpstr>
      <vt:lpstr>等线</vt:lpstr>
      <vt:lpstr>MS Mincho</vt:lpstr>
      <vt:lpstr>Segoe Print</vt:lpstr>
      <vt:lpstr>Yu Gothic UI Semilight</vt:lpstr>
      <vt:lpstr>华文中宋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office2016mac62028</dc:creator>
  <cp:lastModifiedBy>lsy泛之</cp:lastModifiedBy>
  <cp:revision>48</cp:revision>
  <dcterms:created xsi:type="dcterms:W3CDTF">2021-02-18T09:30:00Z</dcterms:created>
  <dcterms:modified xsi:type="dcterms:W3CDTF">2026-03-11T12:26:23Z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KSOTemplateUUID">
    <vt:lpwstr>v1.0_mb_UCf7kRfYd9CStmvMFhzrUA==</vt:lpwstr>
  </property>
  <property fmtid="{D5CDD505-2E9C-101B-9397-08002B2CF9AE}" pid="4" name="ICV">
    <vt:lpwstr>FC834EF47C39475D858414E226099FD3_13</vt:lpwstr>
  </property>
</Properties>
</file>