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4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75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575" r:id="rId2"/>
    <p:sldId id="663" r:id="rId3"/>
    <p:sldId id="2325" r:id="rId4"/>
    <p:sldId id="2324" r:id="rId5"/>
    <p:sldId id="2326" r:id="rId6"/>
    <p:sldId id="2327" r:id="rId7"/>
    <p:sldId id="2328" r:id="rId8"/>
    <p:sldId id="2348" r:id="rId9"/>
    <p:sldId id="2330" r:id="rId10"/>
    <p:sldId id="2329" r:id="rId11"/>
    <p:sldId id="2349" r:id="rId12"/>
    <p:sldId id="2331" r:id="rId13"/>
    <p:sldId id="2350" r:id="rId14"/>
    <p:sldId id="2351" r:id="rId15"/>
    <p:sldId id="2332" r:id="rId16"/>
    <p:sldId id="2333" r:id="rId17"/>
    <p:sldId id="2334" r:id="rId18"/>
    <p:sldId id="2335" r:id="rId19"/>
    <p:sldId id="2336" r:id="rId20"/>
    <p:sldId id="2195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6000"/>
    <a:srgbClr val="01518E"/>
    <a:srgbClr val="3977A7"/>
    <a:srgbClr val="93DF88"/>
    <a:srgbClr val="28A9A1"/>
    <a:srgbClr val="548235"/>
    <a:srgbClr val="046586"/>
    <a:srgbClr val="2F5597"/>
    <a:srgbClr val="9DC3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1"/>
    <p:restoredTop sz="86753" autoAdjust="0"/>
  </p:normalViewPr>
  <p:slideViewPr>
    <p:cSldViewPr snapToGrid="0" snapToObjects="1">
      <p:cViewPr varScale="1">
        <p:scale>
          <a:sx n="99" d="100"/>
          <a:sy n="99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60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2FF95-9BCF-4E14-9AFC-71FCE68BDE2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C7BB9-657F-4ECE-B7F1-EE78DB8B15D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75E4B-D810-8209-0FFF-A968DB52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8DD9F32-D729-B424-A6D7-B4FA32C2F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EEFDF4B-892B-568A-7059-6B0DCED4B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73B753-5D6D-44B4-3F25-03DBEC62B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797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4CBE4-7677-56C5-7C5C-89FF6DE21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C0C340-15C0-DAC8-E8B3-16E7AAE65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0552B6-1C97-2B0D-4305-491891D548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BA1218D-E9A1-C6F3-3566-2ABFED720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136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8808B-B1B5-0D59-9043-4EBCF5438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DAC672-2314-E7E9-CBBC-5F1E4E663F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181345B-192A-78E7-BEA9-CC9E0ECB3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580B15-6E81-0B2D-DB3E-4E6D0CCE95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45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C3834-442C-9CE9-81B3-8A428E21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D501A7-99B5-471E-E294-2B9140849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F221129-9D80-790C-C55D-1351FA45F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BF8BB3-B699-B3CD-26D1-5BEBB0D45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747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A5F51-5F40-A60F-2C22-7D4073D1B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A753681-E2DA-DD25-AA1A-32064D4574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CD0BB1-A985-90E6-850E-817131D62C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B3A1ED-0C3E-4E43-B523-A7BE9C718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779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A9BBA-1FF6-9B5F-ED77-76F59A791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C5C5B11-1141-4A80-1F9F-A3E57369F0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91ABBC-23C8-4C51-4EA9-F05C5508D0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B3A97D-214C-FC14-297D-ED480D16B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742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1EFF7-7884-50EB-38ED-7CEA0213C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02877C-00C4-A02C-86EA-536FADA1AF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E5626EF-9277-F65B-19A9-1C7E411F59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086C9A-E37D-DA6B-084E-76C74D4B51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660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8FA8-B3B9-B746-CC72-E08286B0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36FF356-1CFB-8572-3FD4-3A94C26E6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6EAC8A-35DB-2EFA-9B82-167E54C78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7C7A7B-1E5A-A563-DAC6-BE3FED1874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9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D8958-26D0-2054-A1C6-2B71E21F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6000B6-D7D4-6A86-39A4-1C36C140B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161957A-EF84-3486-B10A-A97810930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917859-C600-6080-1DE8-70828082D8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69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782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D7DCB-969D-907B-BD8D-1461E021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8E7BF7B-1A5D-7E6E-AA81-E9CDE0CE53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EEE3F82-BCF6-D30C-1C5B-29CF76F670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727499-808D-00DA-430A-97F8ACD4E8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08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DC0F1-46DA-0FAA-B9EF-9B881B4C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CE00094-1A76-C2EF-6FCD-BBC2702D9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E2B68B-12D0-C219-719B-BEB14A2BD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663C9C7-95A9-17E1-08D8-4F93F7709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9663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EFFE1-6E51-A4B0-2323-AD9DBC985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58E502B-809E-A9C7-CF24-7BB180395C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8378CBB-A23D-9BF3-E800-C14CE63C4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CB30B93-CB15-5C87-3209-2A78509AED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18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7E3AE-51E3-39DC-C144-7690FF7A8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81A5ECB-7472-7CAC-671D-1043AD4B84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51E4E7-2533-FE4B-E068-0CE1E2118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7DC8A7-1764-8438-45A6-904B5D7F1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890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874C8-5AD3-432D-56DF-2C85C9DAA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3986CDC-C415-D194-BC13-4D8D5D62E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49F96FB-E848-3F70-69C2-24DC59D009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6E78DB-7C7E-196D-F4BD-8CE7C85BF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060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E224-AC31-9C01-93B3-74A470BC4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C52C25-C2FA-2CC9-5406-69F17ACAF7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89E7610-3E14-0A78-AAF4-03EBB1D3C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515C10-CB5E-106F-FA51-1A89BF064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90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999C7-5AD8-D14E-E7DD-20EB61E1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EC47DE7-6F60-7F5A-279D-5FF17D799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8F9F59C-05B5-2EB3-020A-AD68A8827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66113B-8D28-490C-4C64-1EAAD6186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764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C3FE0-6A79-22C9-E50D-04AF75142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7F331E-3AD1-DBAC-4E8B-83A5CC9C4B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D81D30-1889-999B-9DA0-D60BA4DE1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92E8102-493C-D87B-1B88-60B5100A0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C7BB9-657F-4ECE-B7F1-EE78DB8B15D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82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D8B6EA-1E87-4AF7-B7AA-E48A2D24CFD7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0197A96-0054-4B7C-A754-4C0A6D58F14F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F7EEF87-EB67-4004-B672-766297D8549F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54434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16F218F2-EBC7-4D88-A6E5-4983CFFFDB87}" type="slidenum">
              <a:rPr lang="zh-CN" altLang="en-US" smtClean="0"/>
              <a:pPr/>
              <a:t>‹#›</a:t>
            </a:fld>
            <a:endParaRPr lang="zh-CN" altLang="en-US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11368D-27E5-4521-A7BC-A1E7417D2F42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DCD8FA-A465-43AC-BA82-91F064B70E0A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0AC174-B719-424B-BC83-DA2C1D0BAF15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4CCEAC5-9B53-467C-9E50-DD332CF1545A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1358B91-848F-40DF-AA4F-FD8DE17CF855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7FFF805-672E-473C-B570-4EDAC944ECA5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7E7AB8-D292-4790-AD83-C3A33BEA9509}" type="datetime1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6F218F2-EBC7-4D88-A6E5-4983CFFFDB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3159" y="10"/>
            <a:ext cx="5241203" cy="826468"/>
          </a:xfrm>
          <a:prstGeom prst="rect">
            <a:avLst/>
          </a:prstGeom>
          <a:solidFill>
            <a:srgbClr val="41A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7905683" y="1"/>
            <a:ext cx="1422853" cy="826469"/>
          </a:xfrm>
          <a:prstGeom prst="rect">
            <a:avLst/>
          </a:prstGeom>
          <a:solidFill>
            <a:srgbClr val="41A2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9" rIns="91435" bIns="45719" rtlCol="0" anchor="ctr"/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-3156" y="6623051"/>
            <a:ext cx="12195157" cy="234950"/>
            <a:chOff x="-2368" y="6669231"/>
            <a:chExt cx="12196749" cy="188775"/>
          </a:xfrm>
        </p:grpSpPr>
        <p:sp>
          <p:nvSpPr>
            <p:cNvPr id="10" name="矩形 9"/>
            <p:cNvSpPr/>
            <p:nvPr userDrawn="1"/>
          </p:nvSpPr>
          <p:spPr>
            <a:xfrm>
              <a:off x="-2368" y="6669231"/>
              <a:ext cx="2354111" cy="188775"/>
            </a:xfrm>
            <a:prstGeom prst="rect">
              <a:avLst/>
            </a:prstGeom>
            <a:solidFill>
              <a:srgbClr val="41A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9" rIns="91435" bIns="45719" rtlCol="0" anchor="ctr"/>
            <a:lstStyle/>
            <a:p>
              <a:pPr marL="0" marR="0" lvl="0" indent="0" algn="ctr" defTabSz="3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4918921" y="6669231"/>
              <a:ext cx="2354111" cy="188775"/>
            </a:xfrm>
            <a:prstGeom prst="rect">
              <a:avLst/>
            </a:prstGeom>
            <a:solidFill>
              <a:srgbClr val="41A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9" rIns="91435" bIns="45719" rtlCol="0" anchor="ctr"/>
            <a:lstStyle/>
            <a:p>
              <a:pPr marL="0" marR="0" lvl="0" indent="0" algn="ctr" defTabSz="3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9831126" y="6669231"/>
              <a:ext cx="2363255" cy="188775"/>
            </a:xfrm>
            <a:prstGeom prst="rect">
              <a:avLst/>
            </a:prstGeom>
            <a:solidFill>
              <a:srgbClr val="41A2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9" rIns="91435" bIns="45719" rtlCol="0" anchor="ctr"/>
            <a:lstStyle/>
            <a:p>
              <a:pPr marL="0" marR="0" lvl="0" indent="0" algn="ctr" defTabSz="3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2442565" y="6669231"/>
              <a:ext cx="2357659" cy="18877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9" rIns="91435" bIns="45719" rtlCol="0" anchor="ctr"/>
            <a:lstStyle/>
            <a:p>
              <a:pPr marL="0" marR="0" lvl="0" indent="0" algn="ctr" defTabSz="3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373241" y="6669231"/>
              <a:ext cx="2357659" cy="18877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9" rIns="91435" bIns="45719" rtlCol="0" anchor="ctr"/>
            <a:lstStyle/>
            <a:p>
              <a:pPr marL="0" marR="0" lvl="0" indent="0" algn="ctr" defTabSz="3422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11491" r="4807" b="10010"/>
          <a:stretch>
            <a:fillRect/>
          </a:stretch>
        </p:blipFill>
        <p:spPr>
          <a:xfrm>
            <a:off x="5332909" y="-6161"/>
            <a:ext cx="2477911" cy="8264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32559" r="6426" b="14780"/>
          <a:stretch>
            <a:fillRect/>
          </a:stretch>
        </p:blipFill>
        <p:spPr>
          <a:xfrm>
            <a:off x="9423401" y="1"/>
            <a:ext cx="2768600" cy="82646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391" y="83907"/>
            <a:ext cx="983439" cy="646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61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10" Type="http://schemas.openxmlformats.org/officeDocument/2006/relationships/tags" Target="../tags/tag69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4.xml"/><Relationship Id="rId7" Type="http://schemas.openxmlformats.org/officeDocument/2006/relationships/image" Target="../media/image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10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1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notesSlide" Target="../notesSlides/notesSlide7.xml"/><Relationship Id="rId2" Type="http://schemas.openxmlformats.org/officeDocument/2006/relationships/tags" Target="../tags/tag46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 txBox="1"/>
          <p:nvPr/>
        </p:nvSpPr>
        <p:spPr bwMode="auto">
          <a:xfrm>
            <a:off x="859277" y="1754322"/>
            <a:ext cx="10473442" cy="8780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 b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黑体" panose="02010609060101010101" pitchFamily="49" charset="-122"/>
                <a:cs typeface="黑体" panose="02010609060101010101" pitchFamily="49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49" charset="-122"/>
                <a:cs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>
              <a:defRPr/>
            </a:pPr>
            <a:r>
              <a:rPr lang="en-US" altLang="zh-CN" sz="3200" b="1" kern="0" dirty="0" err="1">
                <a:solidFill>
                  <a:srgbClr val="01518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LifeAlign</a:t>
            </a:r>
            <a:r>
              <a:rPr lang="en-US" altLang="zh-CN" sz="3200" b="1" kern="0" dirty="0">
                <a:solidFill>
                  <a:srgbClr val="01518E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: Lifelong Alignment for Large Language Models with Memory-Augmented Focalized Preference Optimization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891" y="0"/>
            <a:ext cx="2413719" cy="82679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DE2D5A0-A27F-12A7-1AFD-5B223235E6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81" y="5805204"/>
            <a:ext cx="2189185" cy="51297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7229F7-09DD-ECB5-3DD2-9B4CF0EF67C6}"/>
              </a:ext>
            </a:extLst>
          </p:cNvPr>
          <p:cNvSpPr txBox="1"/>
          <p:nvPr/>
        </p:nvSpPr>
        <p:spPr>
          <a:xfrm>
            <a:off x="3114545" y="5225237"/>
            <a:ext cx="609765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AAAI 2026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51291720-B15E-1DEC-FD50-28F983EA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2C08FA-3588-23D5-89FB-F97775870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544" y="3363410"/>
            <a:ext cx="8830907" cy="15718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5D7A-D193-83A2-1FFC-D7A462E14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E80C6AF-A41C-491F-A133-50D665FD6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06" y="1023602"/>
            <a:ext cx="6091619" cy="536870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20650B6-FF3F-13DE-252E-354D9C2034AF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FPO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F8AAE6-CA9F-7DAE-5A6E-7A9C9A646CD9}"/>
              </a:ext>
            </a:extLst>
          </p:cNvPr>
          <p:cNvSpPr txBox="1"/>
          <p:nvPr/>
        </p:nvSpPr>
        <p:spPr>
          <a:xfrm>
            <a:off x="6698138" y="1152387"/>
            <a:ext cx="44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DPO (Direct Preference Optimization)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1D3FD2-B5CF-FAC9-02D3-BB350BADA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6480" y="1503613"/>
            <a:ext cx="4649002" cy="10629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76337F-4CFD-D384-3193-CD415F993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945" y="2497397"/>
            <a:ext cx="2067036" cy="4607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91A8FE-8A42-4287-4B7A-640E549F1F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184" y="5509306"/>
            <a:ext cx="3267531" cy="50489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0152BFC-07E1-ED2A-0231-7F89AF00143F}"/>
              </a:ext>
            </a:extLst>
          </p:cNvPr>
          <p:cNvSpPr txBox="1"/>
          <p:nvPr/>
        </p:nvSpPr>
        <p:spPr>
          <a:xfrm>
            <a:off x="6938907" y="5087299"/>
            <a:ext cx="44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加权学习困难样本：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413E109-F030-4AF7-CD82-612EEE19E494}"/>
              </a:ext>
            </a:extLst>
          </p:cNvPr>
          <p:cNvSpPr txBox="1"/>
          <p:nvPr/>
        </p:nvSpPr>
        <p:spPr>
          <a:xfrm>
            <a:off x="9785071" y="2516098"/>
            <a:ext cx="24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/>
              <a:t>σ</a:t>
            </a:r>
            <a:r>
              <a:rPr lang="zh-CN" altLang="en-US" dirty="0"/>
              <a:t>：</a:t>
            </a:r>
            <a:r>
              <a:rPr lang="en-US" altLang="zh-CN" dirty="0"/>
              <a:t>Sigmoid </a:t>
            </a:r>
            <a:r>
              <a:rPr lang="zh-CN" altLang="en-US" dirty="0"/>
              <a:t>激活函数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C246D4B-D35F-4BBF-EDE8-7CCECBB6C26E}"/>
              </a:ext>
            </a:extLst>
          </p:cNvPr>
          <p:cNvSpPr txBox="1"/>
          <p:nvPr/>
        </p:nvSpPr>
        <p:spPr>
          <a:xfrm>
            <a:off x="6903135" y="3227710"/>
            <a:ext cx="50844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问题：无差别地对所有样本施加相同的学习压力，而不管样本是新的、旧的、容易的还是困难的，这会导致模型覆盖掉过去任务中已经牢固建立的知识。</a:t>
            </a:r>
          </a:p>
        </p:txBody>
      </p:sp>
    </p:spTree>
    <p:extLst>
      <p:ext uri="{BB962C8B-B14F-4D97-AF65-F5344CB8AC3E}">
        <p14:creationId xmlns:p14="http://schemas.microsoft.com/office/powerpoint/2010/main" val="203972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AE2DB-5D3D-68B3-C6B8-7BB88CEC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368E6C2-BEBA-162C-8604-6BB2657264CD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SLMC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C80ADE8-A4B3-E042-0910-B9D34BC8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0" y="1331424"/>
            <a:ext cx="5553516" cy="44944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CC25129-CA56-CE70-9724-560380EF6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830" y="2085940"/>
            <a:ext cx="1690784" cy="61916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3CEBC5-F1DB-1680-C4B3-BF0AF69FD17E}"/>
              </a:ext>
            </a:extLst>
          </p:cNvPr>
          <p:cNvSpPr txBox="1"/>
          <p:nvPr/>
        </p:nvSpPr>
        <p:spPr>
          <a:xfrm>
            <a:off x="6617662" y="2221433"/>
            <a:ext cx="1566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奇异值分解：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BB17D4-AD9D-DA6D-4F80-66FFDCEBF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2770" y="3414655"/>
            <a:ext cx="1571844" cy="8287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E280CAB-DF84-5E09-DF52-74DFDA0D0E4A}"/>
              </a:ext>
            </a:extLst>
          </p:cNvPr>
          <p:cNvSpPr txBox="1"/>
          <p:nvPr/>
        </p:nvSpPr>
        <p:spPr>
          <a:xfrm>
            <a:off x="5955303" y="3459719"/>
            <a:ext cx="182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剪枝（</a:t>
            </a:r>
            <a:r>
              <a:rPr lang="en-US" altLang="zh-CN" b="1" dirty="0"/>
              <a:t>Prune</a:t>
            </a:r>
            <a:r>
              <a:rPr lang="zh-CN" altLang="en-US" b="1" dirty="0"/>
              <a:t>）：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3AA687-87A4-2F79-D44F-4F7BE6B243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662" y="4274317"/>
            <a:ext cx="5039428" cy="42868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4C12093-DC29-903A-3319-5D45BDEDB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1826" y="4733873"/>
            <a:ext cx="1914792" cy="45726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256B69A-D567-8B65-FFC6-408EE7B2EABA}"/>
              </a:ext>
            </a:extLst>
          </p:cNvPr>
          <p:cNvSpPr txBox="1"/>
          <p:nvPr/>
        </p:nvSpPr>
        <p:spPr>
          <a:xfrm>
            <a:off x="5857875" y="1297531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短期记忆去噪 </a:t>
            </a:r>
            <a:r>
              <a:rPr lang="en-US" altLang="zh-CN" sz="2000" b="1" dirty="0"/>
              <a:t>(Denoising Short-Term Memory)</a:t>
            </a:r>
            <a:endParaRPr lang="zh-CN" altLang="en-US" sz="20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56B1544-9287-1F2B-3FC4-BF5DC9C0B8D4}"/>
              </a:ext>
            </a:extLst>
          </p:cNvPr>
          <p:cNvSpPr txBox="1"/>
          <p:nvPr/>
        </p:nvSpPr>
        <p:spPr>
          <a:xfrm>
            <a:off x="6358770" y="5825855"/>
            <a:ext cx="16503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提炼核心知识</a:t>
            </a:r>
          </a:p>
        </p:txBody>
      </p:sp>
    </p:spTree>
    <p:extLst>
      <p:ext uri="{BB962C8B-B14F-4D97-AF65-F5344CB8AC3E}">
        <p14:creationId xmlns:p14="http://schemas.microsoft.com/office/powerpoint/2010/main" val="1029544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F40AB-345D-2762-93CE-94A16083A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63A63D-5D6B-086B-E36D-FA4EF7CF7B17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SLMC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062C43C-464F-054B-0C3A-DF6DD46B4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70" y="1347770"/>
            <a:ext cx="5553516" cy="449443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9C7B0736-3E61-820A-8985-4AE5F68CDA9F}"/>
              </a:ext>
            </a:extLst>
          </p:cNvPr>
          <p:cNvSpPr txBox="1"/>
          <p:nvPr/>
        </p:nvSpPr>
        <p:spPr>
          <a:xfrm>
            <a:off x="5944430" y="116310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冲突感知细化 </a:t>
            </a:r>
            <a:r>
              <a:rPr lang="en-US" altLang="zh-CN" sz="2000" b="1" dirty="0"/>
              <a:t>(Conflict-Aware Refinement):</a:t>
            </a:r>
            <a:endParaRPr lang="zh-CN" altLang="en-US" sz="2000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9FFC1C6-C0EA-2FC1-4923-90CAB895CB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438" y="1703717"/>
            <a:ext cx="3391373" cy="133368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74F73077-A55B-76EA-1AD3-A39DE24FA835}"/>
              </a:ext>
            </a:extLst>
          </p:cNvPr>
          <p:cNvSpPr txBox="1"/>
          <p:nvPr/>
        </p:nvSpPr>
        <p:spPr>
          <a:xfrm>
            <a:off x="6060469" y="1999475"/>
            <a:ext cx="1828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历史</a:t>
            </a:r>
            <a:r>
              <a:rPr lang="en-US" altLang="zh-CN" dirty="0" err="1"/>
              <a:t>LoRA</a:t>
            </a:r>
            <a:r>
              <a:rPr lang="zh-CN" altLang="en-US" dirty="0"/>
              <a:t>矩阵展平拼接：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638F973-86A1-D81D-BD3A-CAADA52ABFDD}"/>
              </a:ext>
            </a:extLst>
          </p:cNvPr>
          <p:cNvSpPr txBox="1"/>
          <p:nvPr/>
        </p:nvSpPr>
        <p:spPr>
          <a:xfrm>
            <a:off x="6236486" y="3135344"/>
            <a:ext cx="1476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经济型 </a:t>
            </a:r>
            <a:r>
              <a:rPr lang="en-US" altLang="zh-CN" dirty="0"/>
              <a:t>SVD</a:t>
            </a:r>
            <a:r>
              <a:rPr lang="zh-CN" altLang="en-US" dirty="0"/>
              <a:t>：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DDE953EB-82B6-CDB7-9A13-D405CF706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438" y="3132811"/>
            <a:ext cx="1243091" cy="3718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2FED51E-5207-D389-08A7-694F524EA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2565" y="3747066"/>
            <a:ext cx="4077269" cy="81926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FC7B9AE-CD31-4BBA-CDB4-373D252FB0E4}"/>
              </a:ext>
            </a:extLst>
          </p:cNvPr>
          <p:cNvSpPr txBox="1"/>
          <p:nvPr/>
        </p:nvSpPr>
        <p:spPr>
          <a:xfrm>
            <a:off x="6096000" y="4009009"/>
            <a:ext cx="133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去噪后的</a:t>
            </a:r>
            <a:r>
              <a:rPr lang="en-US" altLang="zh-CN" dirty="0" err="1"/>
              <a:t>LoRA</a:t>
            </a:r>
            <a:r>
              <a:rPr lang="zh-CN" altLang="en-US" dirty="0"/>
              <a:t>投影：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596C0034-6175-1C80-67A5-94689D0814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9212" y="4655340"/>
            <a:ext cx="2657846" cy="428685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0F48DFC9-5B6A-9A55-6526-15F74FA3C99B}"/>
              </a:ext>
            </a:extLst>
          </p:cNvPr>
          <p:cNvSpPr txBox="1"/>
          <p:nvPr/>
        </p:nvSpPr>
        <p:spPr>
          <a:xfrm>
            <a:off x="5944430" y="56675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确保新的、去噪的知识不会破坏性地覆盖关键的过往学习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2F1F5091-556C-36F2-7129-10CB069B7F2E}"/>
              </a:ext>
            </a:extLst>
          </p:cNvPr>
          <p:cNvPicPr>
            <a:picLocks/>
          </p:cNvPicPr>
          <p:nvPr/>
        </p:nvPicPr>
        <p:blipFill>
          <a:blip r:embed="rId8"/>
          <a:srcRect t="12820" b="7704"/>
          <a:stretch>
            <a:fillRect/>
          </a:stretch>
        </p:blipFill>
        <p:spPr>
          <a:xfrm>
            <a:off x="10687507" y="4731544"/>
            <a:ext cx="1019317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02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AC34E-FA77-C49B-05D5-B512D3094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8647DEF-97D3-701D-B958-644C86D3EB6B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SLMC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C3ED64-18D0-8FEC-73C0-EF9C7B99E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45" y="976295"/>
            <a:ext cx="3877505" cy="31380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19B8E7C-AE75-197A-0B28-D7535C425F84}"/>
              </a:ext>
            </a:extLst>
          </p:cNvPr>
          <p:cNvSpPr txBox="1"/>
          <p:nvPr/>
        </p:nvSpPr>
        <p:spPr>
          <a:xfrm>
            <a:off x="4744280" y="179605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长期记忆整合 </a:t>
            </a:r>
            <a:r>
              <a:rPr lang="en-US" altLang="zh-CN" sz="2000" b="1" dirty="0"/>
              <a:t>(Long-Term Memory Integration)</a:t>
            </a:r>
            <a:endParaRPr lang="zh-CN" altLang="en-US" sz="20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62B8A9-5D20-0846-4E02-C08ABF271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0" y="2545317"/>
            <a:ext cx="3505689" cy="4667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411209E-C554-3A44-3382-F12115DB0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676" y="4405176"/>
            <a:ext cx="11450648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3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A9B5B-439A-A550-3C97-29A78D0FF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>
            <a:extLst>
              <a:ext uri="{FF2B5EF4-FFF2-40B4-BE49-F238E27FC236}">
                <a16:creationId xmlns:a16="http://schemas.microsoft.com/office/drawing/2014/main" id="{A8C307FB-2596-EE2A-68FB-93015875A3A3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647375" y="2066127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梯形 67">
            <a:extLst>
              <a:ext uri="{FF2B5EF4-FFF2-40B4-BE49-F238E27FC236}">
                <a16:creationId xmlns:a16="http://schemas.microsoft.com/office/drawing/2014/main" id="{B48DD0AC-C1D5-D929-7FCF-AB956101A9E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flipV="1">
            <a:off x="5867720" y="2535392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DB5CFCAD-2295-6DA6-780E-90368C0498F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993450" y="2017232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01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52285FC-4111-721C-B439-F0ACDA58A8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59259" y="2059142"/>
            <a:ext cx="3424556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AD6A4601-7303-2C52-D232-729B6B52F1E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664398" y="4266510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梯形 72">
            <a:extLst>
              <a:ext uri="{FF2B5EF4-FFF2-40B4-BE49-F238E27FC236}">
                <a16:creationId xmlns:a16="http://schemas.microsoft.com/office/drawing/2014/main" id="{42199F0A-1D4F-5EB9-1F77-830E3990554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V="1">
            <a:off x="5884743" y="473577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梯形 73">
            <a:extLst>
              <a:ext uri="{FF2B5EF4-FFF2-40B4-BE49-F238E27FC236}">
                <a16:creationId xmlns:a16="http://schemas.microsoft.com/office/drawing/2014/main" id="{A5476486-2732-50A8-B5A4-8D1068371D6D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85378" y="422015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5B293C51-A7E0-41E6-ADCD-8EE88CAC0D06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010473" y="4217615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03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B857DDB9-FEC0-79D8-B254-6D8BAE1B118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76283" y="4259525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BE7EA876-D3DB-9AE5-29B6-E4DF474C9381}"/>
              </a:ext>
            </a:extLst>
          </p:cNvPr>
          <p:cNvSpPr/>
          <p:nvPr/>
        </p:nvSpPr>
        <p:spPr>
          <a:xfrm>
            <a:off x="677839" y="110848"/>
            <a:ext cx="392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汇报内容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F9FD6D9-7CAB-C579-42EC-8889C7B3658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43806" y="2807191"/>
            <a:ext cx="1861268" cy="11815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5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5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66">
            <a:extLst>
              <a:ext uri="{FF2B5EF4-FFF2-40B4-BE49-F238E27FC236}">
                <a16:creationId xmlns:a16="http://schemas.microsoft.com/office/drawing/2014/main" id="{7B25E7E5-89BB-CC14-88F7-517EAA7B2E3B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664398" y="3167413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27E8B11F-8979-F964-F9B0-95C40ED4B112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flipV="1">
            <a:off x="5884743" y="363667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E4DB1380-0452-003A-5CC3-29A81D5607EF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885378" y="312105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832909B-F1F0-D3FF-82C6-3807FA6DBBB8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10473" y="3118518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FDC7905-D935-281E-3547-A7FA445396E7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76283" y="3160428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Methodology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A582C24C-2ADC-8A1D-04AF-11D701457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59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1ECE7-86D9-02D3-2BFB-CD94A7BB8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E8458DB-B776-9908-8B6D-DAAF6C509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67" y="1619150"/>
            <a:ext cx="11489489" cy="237583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BCDB4B1-08A6-2298-7DE9-5E282847BAAB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实验设置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A83219B-F846-FA7B-94D9-600C5BA257F9}"/>
              </a:ext>
            </a:extLst>
          </p:cNvPr>
          <p:cNvSpPr txBox="1"/>
          <p:nvPr/>
        </p:nvSpPr>
        <p:spPr>
          <a:xfrm>
            <a:off x="392001" y="1098800"/>
            <a:ext cx="146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数据集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AEFBF3-58E3-9EA2-923F-233665C5D490}"/>
              </a:ext>
            </a:extLst>
          </p:cNvPr>
          <p:cNvSpPr txBox="1"/>
          <p:nvPr/>
        </p:nvSpPr>
        <p:spPr>
          <a:xfrm>
            <a:off x="544401" y="4656901"/>
            <a:ext cx="146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硬件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4033CD-98B3-DFDD-9A74-555A3CBFB1B4}"/>
              </a:ext>
            </a:extLst>
          </p:cNvPr>
          <p:cNvSpPr txBox="1"/>
          <p:nvPr/>
        </p:nvSpPr>
        <p:spPr>
          <a:xfrm>
            <a:off x="873492" y="5238850"/>
            <a:ext cx="8405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We train our models on </a:t>
            </a:r>
            <a:r>
              <a:rPr lang="zh-CN" altLang="en-US" dirty="0">
                <a:solidFill>
                  <a:srgbClr val="C00000"/>
                </a:solidFill>
              </a:rPr>
              <a:t>eight A800-80GB GPUs </a:t>
            </a:r>
            <a:r>
              <a:rPr lang="zh-CN" altLang="en-US" dirty="0"/>
              <a:t>using the LLaMA-Factory framework 1.</a:t>
            </a:r>
          </a:p>
        </p:txBody>
      </p:sp>
    </p:spTree>
    <p:extLst>
      <p:ext uri="{BB962C8B-B14F-4D97-AF65-F5344CB8AC3E}">
        <p14:creationId xmlns:p14="http://schemas.microsoft.com/office/powerpoint/2010/main" val="15306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3A9B5-1591-6E77-60C5-901C14172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3C2CD6A-A374-4E84-DC14-1AA7ACD7FBEF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评价指标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4F667E9-1E2C-D0AD-F20A-398635A54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02" y="920363"/>
            <a:ext cx="11073623" cy="70856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8B8A2A1-7FB3-9E18-719D-F8B46594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02" y="1829694"/>
            <a:ext cx="11445098" cy="1209428"/>
          </a:xfrm>
          <a:prstGeom prst="rect">
            <a:avLst/>
          </a:prstGeom>
        </p:spPr>
      </p:pic>
      <p:sp>
        <p:nvSpPr>
          <p:cNvPr id="3" name="矩形: 圆角 50">
            <a:extLst>
              <a:ext uri="{FF2B5EF4-FFF2-40B4-BE49-F238E27FC236}">
                <a16:creationId xmlns:a16="http://schemas.microsoft.com/office/drawing/2014/main" id="{616BB6F3-EB5A-EE2E-B284-22C94679414E}"/>
              </a:ext>
            </a:extLst>
          </p:cNvPr>
          <p:cNvSpPr/>
          <p:nvPr/>
        </p:nvSpPr>
        <p:spPr>
          <a:xfrm>
            <a:off x="9159044" y="1295400"/>
            <a:ext cx="1718505" cy="33353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: 圆角 50">
            <a:extLst>
              <a:ext uri="{FF2B5EF4-FFF2-40B4-BE49-F238E27FC236}">
                <a16:creationId xmlns:a16="http://schemas.microsoft.com/office/drawing/2014/main" id="{528C7951-75AD-70DF-CDB8-37429BA8A5FB}"/>
              </a:ext>
            </a:extLst>
          </p:cNvPr>
          <p:cNvSpPr/>
          <p:nvPr/>
        </p:nvSpPr>
        <p:spPr>
          <a:xfrm>
            <a:off x="2072444" y="2120822"/>
            <a:ext cx="4595056" cy="33353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DAD9973-1216-CF51-DE80-75454E77E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031" y="3105797"/>
            <a:ext cx="8225319" cy="954173"/>
          </a:xfrm>
          <a:prstGeom prst="rect">
            <a:avLst/>
          </a:prstGeom>
        </p:spPr>
      </p:pic>
      <p:sp>
        <p:nvSpPr>
          <p:cNvPr id="9" name="矩形: 圆角 50">
            <a:extLst>
              <a:ext uri="{FF2B5EF4-FFF2-40B4-BE49-F238E27FC236}">
                <a16:creationId xmlns:a16="http://schemas.microsoft.com/office/drawing/2014/main" id="{290C2FE2-B629-615B-4C6F-A16CC9F266BC}"/>
              </a:ext>
            </a:extLst>
          </p:cNvPr>
          <p:cNvSpPr/>
          <p:nvPr/>
        </p:nvSpPr>
        <p:spPr>
          <a:xfrm>
            <a:off x="643694" y="3770967"/>
            <a:ext cx="5299906" cy="33353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E09E527-7512-0862-24D3-4FFCE24171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001" y="5499573"/>
            <a:ext cx="2556723" cy="59656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5CBEAB3-A64E-181B-4FFD-7667CB3E33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4843" y="5502299"/>
            <a:ext cx="3657045" cy="5965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AA7A714-CAA7-B109-4C88-3A1CDD88F5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8007" y="5502299"/>
            <a:ext cx="3345672" cy="6318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3AD1D9B-51A4-577D-8FFE-5A8DD275619C}"/>
              </a:ext>
            </a:extLst>
          </p:cNvPr>
          <p:cNvSpPr txBox="1"/>
          <p:nvPr/>
        </p:nvSpPr>
        <p:spPr>
          <a:xfrm>
            <a:off x="392001" y="4949660"/>
            <a:ext cx="146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最终性能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31CACF-6290-5D99-7372-FF39D1EBDAF4}"/>
              </a:ext>
            </a:extLst>
          </p:cNvPr>
          <p:cNvSpPr txBox="1"/>
          <p:nvPr/>
        </p:nvSpPr>
        <p:spPr>
          <a:xfrm>
            <a:off x="3838701" y="4949660"/>
            <a:ext cx="146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后向转移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E4B4E1E-94CB-F9A9-B95B-1D295731B137}"/>
              </a:ext>
            </a:extLst>
          </p:cNvPr>
          <p:cNvSpPr txBox="1"/>
          <p:nvPr/>
        </p:nvSpPr>
        <p:spPr>
          <a:xfrm>
            <a:off x="8296401" y="4902005"/>
            <a:ext cx="14653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平均性能</a:t>
            </a:r>
          </a:p>
        </p:txBody>
      </p:sp>
    </p:spTree>
    <p:extLst>
      <p:ext uri="{BB962C8B-B14F-4D97-AF65-F5344CB8AC3E}">
        <p14:creationId xmlns:p14="http://schemas.microsoft.com/office/powerpoint/2010/main" val="36929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76B8B-F7A8-C2D0-E57A-54B73327E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4057BA7-3E6F-3781-929D-722800DBB2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80" y="1282732"/>
            <a:ext cx="11660227" cy="4010585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4B80AFF-8135-5963-1E46-BC920BE59E9B}"/>
              </a:ext>
            </a:extLst>
          </p:cNvPr>
          <p:cNvGrpSpPr/>
          <p:nvPr/>
        </p:nvGrpSpPr>
        <p:grpSpPr>
          <a:xfrm>
            <a:off x="132536" y="5805896"/>
            <a:ext cx="11792763" cy="533271"/>
            <a:chOff x="0" y="841376"/>
            <a:chExt cx="11792763" cy="53327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DE5A808-1AD7-6371-2706-32FFD6AA3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4177" y="841376"/>
              <a:ext cx="2135737" cy="49833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385BC1-C816-2382-D4C4-1604745B3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5422" y="904671"/>
              <a:ext cx="2881156" cy="46997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C7C7EDF-F4B6-A36D-47D0-4DA8C6E4D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8945" y="862719"/>
              <a:ext cx="2633818" cy="497373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E4369E-E87F-4D69-4937-E74917B1414E}"/>
                </a:ext>
              </a:extLst>
            </p:cNvPr>
            <p:cNvSpPr txBox="1"/>
            <p:nvPr/>
          </p:nvSpPr>
          <p:spPr>
            <a:xfrm>
              <a:off x="0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最终性能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B690C5F-CBBE-2332-415A-8A8F61E9C61D}"/>
                </a:ext>
              </a:extLst>
            </p:cNvPr>
            <p:cNvSpPr txBox="1"/>
            <p:nvPr/>
          </p:nvSpPr>
          <p:spPr>
            <a:xfrm>
              <a:off x="3550096" y="954993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后向转移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B450018-52A1-BCD5-AAB2-54C5E3C6350B}"/>
                </a:ext>
              </a:extLst>
            </p:cNvPr>
            <p:cNvSpPr txBox="1"/>
            <p:nvPr/>
          </p:nvSpPr>
          <p:spPr>
            <a:xfrm>
              <a:off x="7909217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平均性能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16B96CE6-126A-189C-BDE4-E40F077C8997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对比实验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722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2667C-4C65-BF2F-0B5A-749E3FDE6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4B47C7A-985F-5CCA-A74B-98095B574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" y="2727153"/>
            <a:ext cx="5763429" cy="22101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EC8BD75-B27D-DF10-306B-1AA205D23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124" y="2042705"/>
            <a:ext cx="5571814" cy="336724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4AC9A5D-CC5A-DF43-0F26-A1B0EA5ADDBD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消融实验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819A357-626F-2C12-BC2C-1904A8E2679F}"/>
              </a:ext>
            </a:extLst>
          </p:cNvPr>
          <p:cNvGrpSpPr/>
          <p:nvPr/>
        </p:nvGrpSpPr>
        <p:grpSpPr>
          <a:xfrm>
            <a:off x="132536" y="5805896"/>
            <a:ext cx="11792763" cy="533271"/>
            <a:chOff x="0" y="841376"/>
            <a:chExt cx="11792763" cy="533271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AB0723-386B-510B-B8A6-9110CF132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177" y="841376"/>
              <a:ext cx="2135737" cy="49833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BABBEF7-C303-9BD6-EFD1-52EB10CA9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422" y="904671"/>
              <a:ext cx="2881156" cy="46997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26EF8ED-98FD-CBCB-6E6A-E2B4860FD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8945" y="862719"/>
              <a:ext cx="2633818" cy="497373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8570E0FE-7890-BC10-A757-D6D7DE979893}"/>
                </a:ext>
              </a:extLst>
            </p:cNvPr>
            <p:cNvSpPr txBox="1"/>
            <p:nvPr/>
          </p:nvSpPr>
          <p:spPr>
            <a:xfrm>
              <a:off x="0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最终性能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BE5FF50-0F82-DC4E-1E9C-130359854A6E}"/>
                </a:ext>
              </a:extLst>
            </p:cNvPr>
            <p:cNvSpPr txBox="1"/>
            <p:nvPr/>
          </p:nvSpPr>
          <p:spPr>
            <a:xfrm>
              <a:off x="3550096" y="954993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后向转移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51FA969-E3D1-0A74-AAA2-7AEC4C8D02F6}"/>
                </a:ext>
              </a:extLst>
            </p:cNvPr>
            <p:cNvSpPr txBox="1"/>
            <p:nvPr/>
          </p:nvSpPr>
          <p:spPr>
            <a:xfrm>
              <a:off x="7909217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平均性能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396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DE0DA-01D0-A5CE-288B-7488842DC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A5854F2-9E5E-F0FB-3D2E-F47F633A1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443"/>
            <a:ext cx="5707112" cy="43489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7BC780D-20E8-9364-69FD-E8C068A22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621" y="1102767"/>
            <a:ext cx="5840669" cy="416231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FCCB86-C488-D7EB-78CA-4D326688A862}"/>
              </a:ext>
            </a:extLst>
          </p:cNvPr>
          <p:cNvGrpSpPr/>
          <p:nvPr/>
        </p:nvGrpSpPr>
        <p:grpSpPr>
          <a:xfrm>
            <a:off x="132536" y="5805896"/>
            <a:ext cx="11792763" cy="533271"/>
            <a:chOff x="0" y="841376"/>
            <a:chExt cx="11792763" cy="53327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9B2CECE-1182-C2CF-D699-D4DA86E4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4177" y="841376"/>
              <a:ext cx="2135737" cy="49833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312D77FC-E030-3E4D-8CFA-8C7B56A5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55422" y="904671"/>
              <a:ext cx="2881156" cy="469976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54D8945-7F1C-F9FF-F6D6-7EAE292B6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58945" y="862719"/>
              <a:ext cx="2633818" cy="49737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8C7A6FB-A975-7AAA-2128-976F92ED0945}"/>
                </a:ext>
              </a:extLst>
            </p:cNvPr>
            <p:cNvSpPr txBox="1"/>
            <p:nvPr/>
          </p:nvSpPr>
          <p:spPr>
            <a:xfrm>
              <a:off x="0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最终性能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689F746-BACA-086E-2500-25BAEA4D1BAE}"/>
                </a:ext>
              </a:extLst>
            </p:cNvPr>
            <p:cNvSpPr txBox="1"/>
            <p:nvPr/>
          </p:nvSpPr>
          <p:spPr>
            <a:xfrm>
              <a:off x="3550096" y="954993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后向转移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4839DBC-747E-1977-08F8-40D30ED3E6EF}"/>
                </a:ext>
              </a:extLst>
            </p:cNvPr>
            <p:cNvSpPr txBox="1"/>
            <p:nvPr/>
          </p:nvSpPr>
          <p:spPr>
            <a:xfrm>
              <a:off x="7909217" y="926740"/>
              <a:ext cx="14653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b="1" dirty="0"/>
                <a:t>平均性能</a:t>
              </a: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96FBA5F6-1591-EF7C-096F-90B9976B676D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超参数实验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5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>
            <p:custDataLst>
              <p:tags r:id="rId1"/>
            </p:custDataLst>
          </p:nvPr>
        </p:nvSpPr>
        <p:spPr bwMode="auto">
          <a:xfrm>
            <a:off x="5647375" y="2066127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梯形 67"/>
          <p:cNvSpPr/>
          <p:nvPr>
            <p:custDataLst>
              <p:tags r:id="rId2"/>
            </p:custDataLst>
          </p:nvPr>
        </p:nvSpPr>
        <p:spPr bwMode="auto">
          <a:xfrm flipV="1">
            <a:off x="5867720" y="2535392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/>
          <p:cNvSpPr/>
          <p:nvPr>
            <p:custDataLst>
              <p:tags r:id="rId3"/>
            </p:custDataLst>
          </p:nvPr>
        </p:nvSpPr>
        <p:spPr bwMode="auto">
          <a:xfrm>
            <a:off x="5993450" y="2017232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01</a:t>
            </a:r>
          </a:p>
        </p:txBody>
      </p:sp>
      <p:sp>
        <p:nvSpPr>
          <p:cNvPr id="71" name="文本框 70"/>
          <p:cNvSpPr txBox="1"/>
          <p:nvPr>
            <p:custDataLst>
              <p:tags r:id="rId4"/>
            </p:custDataLst>
          </p:nvPr>
        </p:nvSpPr>
        <p:spPr>
          <a:xfrm>
            <a:off x="6759259" y="2059142"/>
            <a:ext cx="3424556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72" name="圆角矩形 71"/>
          <p:cNvSpPr/>
          <p:nvPr>
            <p:custDataLst>
              <p:tags r:id="rId5"/>
            </p:custDataLst>
          </p:nvPr>
        </p:nvSpPr>
        <p:spPr bwMode="auto">
          <a:xfrm>
            <a:off x="5664398" y="4266510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梯形 72"/>
          <p:cNvSpPr/>
          <p:nvPr>
            <p:custDataLst>
              <p:tags r:id="rId6"/>
            </p:custDataLst>
          </p:nvPr>
        </p:nvSpPr>
        <p:spPr bwMode="auto">
          <a:xfrm flipV="1">
            <a:off x="5884743" y="473577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梯形 73"/>
          <p:cNvSpPr/>
          <p:nvPr>
            <p:custDataLst>
              <p:tags r:id="rId7"/>
            </p:custDataLst>
          </p:nvPr>
        </p:nvSpPr>
        <p:spPr bwMode="auto">
          <a:xfrm>
            <a:off x="5885378" y="422015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/>
          <p:cNvSpPr/>
          <p:nvPr>
            <p:custDataLst>
              <p:tags r:id="rId8"/>
            </p:custDataLst>
          </p:nvPr>
        </p:nvSpPr>
        <p:spPr bwMode="auto">
          <a:xfrm>
            <a:off x="6010473" y="4217615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03</a:t>
            </a:r>
          </a:p>
        </p:txBody>
      </p:sp>
      <p:sp>
        <p:nvSpPr>
          <p:cNvPr id="76" name="文本框 75"/>
          <p:cNvSpPr txBox="1"/>
          <p:nvPr>
            <p:custDataLst>
              <p:tags r:id="rId9"/>
            </p:custDataLst>
          </p:nvPr>
        </p:nvSpPr>
        <p:spPr>
          <a:xfrm>
            <a:off x="6776283" y="4259525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</p:txBody>
      </p:sp>
      <p:sp>
        <p:nvSpPr>
          <p:cNvPr id="82" name="矩形 81"/>
          <p:cNvSpPr/>
          <p:nvPr/>
        </p:nvSpPr>
        <p:spPr>
          <a:xfrm>
            <a:off x="677839" y="110848"/>
            <a:ext cx="392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汇报内容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A078D8C-3ED3-8B63-9BB6-D77768DB000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43806" y="2807191"/>
            <a:ext cx="1861268" cy="11815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5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5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66">
            <a:extLst>
              <a:ext uri="{FF2B5EF4-FFF2-40B4-BE49-F238E27FC236}">
                <a16:creationId xmlns:a16="http://schemas.microsoft.com/office/drawing/2014/main" id="{61D3FAF1-F2DD-E7BD-BD23-DB7FC94C2EE1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664398" y="3167413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8BB3CA97-9EE2-2205-E85A-849E497F425A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flipV="1">
            <a:off x="5884743" y="363667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0463C1E3-DBD1-18C4-A84F-DD0097F1AB9C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885378" y="312105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64C8EE0-4BCD-69D4-9939-BEFA1F7524F3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10473" y="3118518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94C4E9-99DE-1F44-8A0F-9069C71E8403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76283" y="3160428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Methodology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DC35E88-B3BA-FA86-36EA-458C575F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4DF6E50-CD3B-7BFF-E1EC-45FB870D337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194059" y="2759969"/>
            <a:ext cx="7692623" cy="1181597"/>
          </a:xfrm>
          <a:prstGeom prst="rect">
            <a:avLst/>
          </a:prstGeom>
          <a:noFill/>
        </p:spPr>
        <p:txBody>
          <a:bodyPr wrap="square" rtlCol="0" anchor="ctr" anchorCtr="0">
            <a:normAutofit lnSpcReduction="10000"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72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批 评 指 正 ！</a:t>
            </a:r>
            <a:endParaRPr lang="en-US" altLang="zh-CN" sz="72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90F8A01-9770-8CC7-D192-F2581C92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07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C6FD-DC8C-B6B1-ED2F-5034DA86C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>
            <a:extLst>
              <a:ext uri="{FF2B5EF4-FFF2-40B4-BE49-F238E27FC236}">
                <a16:creationId xmlns:a16="http://schemas.microsoft.com/office/drawing/2014/main" id="{AF9027EA-27F0-5A5E-4AE5-A0A32066DBEE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647375" y="2066127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梯形 67">
            <a:extLst>
              <a:ext uri="{FF2B5EF4-FFF2-40B4-BE49-F238E27FC236}">
                <a16:creationId xmlns:a16="http://schemas.microsoft.com/office/drawing/2014/main" id="{EB91FD61-D5F1-7676-6AAE-58DFCB6A3CF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flipV="1">
            <a:off x="5867720" y="2535392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9F22914-2DAA-1AA4-60BD-B15E864F0BB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993450" y="2017232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01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1FE26B51-2D05-68BF-A310-B90229F41EA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59259" y="2059142"/>
            <a:ext cx="3424556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B7465BAA-582F-99ED-73B0-6A7278F121BB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664398" y="4266510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梯形 72">
            <a:extLst>
              <a:ext uri="{FF2B5EF4-FFF2-40B4-BE49-F238E27FC236}">
                <a16:creationId xmlns:a16="http://schemas.microsoft.com/office/drawing/2014/main" id="{6FADDEEE-16C1-A0C8-9701-65C0F5E9740D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V="1">
            <a:off x="5884743" y="473577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梯形 73">
            <a:extLst>
              <a:ext uri="{FF2B5EF4-FFF2-40B4-BE49-F238E27FC236}">
                <a16:creationId xmlns:a16="http://schemas.microsoft.com/office/drawing/2014/main" id="{CF7FD476-3E41-B838-F53D-E64DB4C8AA5E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85378" y="422015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5F1B8B5E-DDD4-AC04-3280-CC6AE92EBDF4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010473" y="4217615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03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A96856E2-BF31-C442-A1B0-50E61750441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76283" y="4259525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F923369B-2378-1EF8-2802-61A1C4070E79}"/>
              </a:ext>
            </a:extLst>
          </p:cNvPr>
          <p:cNvSpPr/>
          <p:nvPr/>
        </p:nvSpPr>
        <p:spPr>
          <a:xfrm>
            <a:off x="677839" y="110848"/>
            <a:ext cx="392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汇报内容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8B7A17C-C197-49E9-9093-F83F14D073F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43806" y="2807191"/>
            <a:ext cx="1861268" cy="11815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5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5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66">
            <a:extLst>
              <a:ext uri="{FF2B5EF4-FFF2-40B4-BE49-F238E27FC236}">
                <a16:creationId xmlns:a16="http://schemas.microsoft.com/office/drawing/2014/main" id="{9A49C2B5-FFA5-DD44-76DD-EA6FA60A5D40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664398" y="3167413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1600122B-E780-E99A-5FB0-10161A836DF9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flipV="1">
            <a:off x="5884743" y="363667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9F6A766C-5A57-6EBD-BFDE-B7886883E6F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885378" y="312105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6866588-C8A9-F8F2-28EB-5CA195AA5FC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10473" y="3118518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A3641D5-EB92-AB42-E0BE-A275A114A07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76283" y="3160428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Methodology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4852C725-F1C2-9D70-D25F-F4CB3CE3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2962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DA769-5137-8366-9121-CB257AB8E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31C6B13-E30E-66DD-6DC3-06411D55B236}"/>
              </a:ext>
            </a:extLst>
          </p:cNvPr>
          <p:cNvSpPr/>
          <p:nvPr/>
        </p:nvSpPr>
        <p:spPr>
          <a:xfrm>
            <a:off x="572976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研究背景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2F3579-52B8-80A9-7C03-3D94366E3ED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48041" y="917295"/>
            <a:ext cx="6207800" cy="646331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LLM Training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23463CD-F5FA-3816-6D4E-00EC63AB230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6302" y="1834884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预训练阶段 </a:t>
            </a: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(Pre-training stage)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412501-40D7-FA57-2911-4886A7857363}"/>
              </a:ext>
            </a:extLst>
          </p:cNvPr>
          <p:cNvSpPr txBox="1"/>
          <p:nvPr/>
        </p:nvSpPr>
        <p:spPr>
          <a:xfrm>
            <a:off x="236301" y="2310939"/>
            <a:ext cx="444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根据之前的所有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预测下一个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token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，在海量语料库上进行自监督学习，目标是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掌握语言的语法规则和通用知识。</a:t>
            </a: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8A1E1C4-150D-15CB-67DE-6B1D429F526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712499" y="1805188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微调阶段 </a:t>
            </a: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(Fine-tuning stage)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4451941-667D-756A-A420-6D33652613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382" y="3241877"/>
            <a:ext cx="3267531" cy="85737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F49D0798-0A09-E0B2-A89D-C29DB16D0FCA}"/>
              </a:ext>
            </a:extLst>
          </p:cNvPr>
          <p:cNvSpPr txBox="1"/>
          <p:nvPr/>
        </p:nvSpPr>
        <p:spPr>
          <a:xfrm>
            <a:off x="6712498" y="2288368"/>
            <a:ext cx="444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使用高质量的指令数据集进行有监督微调（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SFT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 。其优化目标是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让模型的输出与人类提供的指令或目标回复对齐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09F4CBE-03F3-FF57-8606-3C9FB887EF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126" y="3282060"/>
            <a:ext cx="2695951" cy="809738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0E4E10B-77FA-F2BF-D5CF-5176ADFBCA2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30860" y="4576790"/>
            <a:ext cx="9296292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对齐阶段 </a:t>
            </a: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(Alignment stage)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F5D0772-201B-5739-2DC1-ACB281609DAD}"/>
              </a:ext>
            </a:extLst>
          </p:cNvPr>
          <p:cNvSpPr txBox="1"/>
          <p:nvPr/>
        </p:nvSpPr>
        <p:spPr>
          <a:xfrm>
            <a:off x="1205347" y="5164769"/>
            <a:ext cx="929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此阶段利用人类反馈对模型进行优化，确保其</a:t>
            </a:r>
            <a:r>
              <a:rPr lang="zh-CN" altLang="en-US" b="1" dirty="0"/>
              <a:t>输出符合人类的偏好和价值观 </a:t>
            </a:r>
            <a:r>
              <a:rPr lang="zh-CN" altLang="en-US" dirty="0"/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: 圆角 50">
            <a:extLst>
              <a:ext uri="{FF2B5EF4-FFF2-40B4-BE49-F238E27FC236}">
                <a16:creationId xmlns:a16="http://schemas.microsoft.com/office/drawing/2014/main" id="{02760D44-5CE4-126A-6A81-DA43931F5277}"/>
              </a:ext>
            </a:extLst>
          </p:cNvPr>
          <p:cNvSpPr/>
          <p:nvPr/>
        </p:nvSpPr>
        <p:spPr>
          <a:xfrm>
            <a:off x="1052947" y="4508150"/>
            <a:ext cx="8928451" cy="146952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46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3D9C9-9944-7EB3-4B24-E29E0D1B1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69837FD-82F8-0F05-221F-B177EC31AD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00288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对齐阶段 </a:t>
            </a: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(Alignment stage)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F81BDA-4FE3-683C-C4B7-29505B1D9E31}"/>
              </a:ext>
            </a:extLst>
          </p:cNvPr>
          <p:cNvSpPr txBox="1"/>
          <p:nvPr/>
        </p:nvSpPr>
        <p:spPr>
          <a:xfrm>
            <a:off x="184053" y="1947119"/>
            <a:ext cx="444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此阶段利用人类反馈对模型进行优化，确保其</a:t>
            </a:r>
            <a:r>
              <a:rPr lang="zh-CN" altLang="en-US" b="1" dirty="0"/>
              <a:t>输出符合人类的偏好和价值观 </a:t>
            </a:r>
            <a:r>
              <a:rPr lang="zh-CN" altLang="en-US" dirty="0"/>
              <a:t>。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0527F7F-8637-873E-1ADF-93E8C539F6B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848746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预训练阶段 </a:t>
            </a: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(Pre-training stage)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344AEE6-59E9-82DE-F376-CA845D7F6FB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41577" y="848746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微调阶段 </a:t>
            </a: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(Fine-tuning stage)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96CF3FF-7564-5896-FEC6-FCF3BBEEC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80" y="2998900"/>
            <a:ext cx="3565639" cy="166845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56814346-DD73-78F5-11AA-0F7EC9E756F9}"/>
              </a:ext>
            </a:extLst>
          </p:cNvPr>
          <p:cNvSpPr txBox="1"/>
          <p:nvPr/>
        </p:nvSpPr>
        <p:spPr>
          <a:xfrm>
            <a:off x="270680" y="5019103"/>
            <a:ext cx="4441577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Query</a:t>
            </a:r>
            <a:r>
              <a:rPr lang="zh-CN" altLang="en-US" sz="1600" b="1" dirty="0"/>
              <a:t>：仅仅通过触摸，你能治愈某人什么疾病？</a:t>
            </a:r>
            <a:endParaRPr lang="en-US" altLang="zh-CN" sz="1600" b="1" dirty="0"/>
          </a:p>
          <a:p>
            <a:r>
              <a:rPr lang="en-US" altLang="zh-CN" sz="1600" b="1" dirty="0"/>
              <a:t>Chosen</a:t>
            </a:r>
            <a:r>
              <a:rPr lang="zh-CN" altLang="en-US" sz="1600" b="1" dirty="0"/>
              <a:t>：通过触摸某人来治愈疾病是不太可能的。</a:t>
            </a:r>
            <a:endParaRPr lang="en-US" altLang="zh-CN" sz="1600" b="1" dirty="0"/>
          </a:p>
          <a:p>
            <a:r>
              <a:rPr lang="en-US" altLang="zh-CN" sz="1600" b="1" dirty="0"/>
              <a:t>Rejected</a:t>
            </a:r>
            <a:r>
              <a:rPr lang="zh-CN" altLang="en-US" sz="1600" b="1" dirty="0"/>
              <a:t>：麻风病人仅仅通过触摸就能被治愈。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6E21E73-4290-919E-E8C2-E64589B84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8736" y="1713355"/>
            <a:ext cx="6762584" cy="4565639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63FDCF5A-D31C-69C1-7C9A-3BD92B81F1F0}"/>
              </a:ext>
            </a:extLst>
          </p:cNvPr>
          <p:cNvSpPr/>
          <p:nvPr/>
        </p:nvSpPr>
        <p:spPr>
          <a:xfrm>
            <a:off x="572976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研究背景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16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D47EF-4347-0F5D-35BA-95EF4D4A1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E3B1CD20-CFF1-09E6-012C-A6C9AAEA354C}"/>
              </a:ext>
            </a:extLst>
          </p:cNvPr>
          <p:cNvSpPr/>
          <p:nvPr/>
        </p:nvSpPr>
        <p:spPr>
          <a:xfrm>
            <a:off x="572976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问题定义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B72285-A5C0-41FD-6B94-9FA5F0390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26" y="1603491"/>
            <a:ext cx="3565639" cy="1668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F09A0D9-A124-1E35-27CE-11C59C320F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623" y="3598624"/>
            <a:ext cx="4308375" cy="48195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E164BE8-65DC-6F6E-33D6-7B67CA947611}"/>
              </a:ext>
            </a:extLst>
          </p:cNvPr>
          <p:cNvSpPr txBox="1"/>
          <p:nvPr/>
        </p:nvSpPr>
        <p:spPr>
          <a:xfrm>
            <a:off x="0" y="4524678"/>
            <a:ext cx="44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DPO (Direct Preference Optimization)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57E7E24-10F4-416E-D061-CE76369A6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616" y="4952292"/>
            <a:ext cx="4649002" cy="106299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3FF76E-4564-1A9A-2BC9-90A7DA30F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5340" y="1882195"/>
            <a:ext cx="3731259" cy="54603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56BEB0-5C9F-F70F-FC43-147C1F7D181A}"/>
              </a:ext>
            </a:extLst>
          </p:cNvPr>
          <p:cNvPicPr>
            <a:picLocks/>
          </p:cNvPicPr>
          <p:nvPr/>
        </p:nvPicPr>
        <p:blipFill>
          <a:blip r:embed="rId10"/>
          <a:srcRect l="798"/>
          <a:stretch>
            <a:fillRect/>
          </a:stretch>
        </p:blipFill>
        <p:spPr>
          <a:xfrm>
            <a:off x="7165340" y="2404746"/>
            <a:ext cx="3731258" cy="5829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09CF2A8-9BDF-2AB8-67F4-D9767DEFE8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27142" y="4075047"/>
            <a:ext cx="5666975" cy="1377686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3F24930-4AAA-5E78-18A2-FAF5705ECD11}"/>
              </a:ext>
            </a:extLst>
          </p:cNvPr>
          <p:cNvSpPr txBox="1"/>
          <p:nvPr/>
        </p:nvSpPr>
        <p:spPr>
          <a:xfrm>
            <a:off x="5953125" y="3881809"/>
            <a:ext cx="444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最大化以下目标：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2528CCF-AC0A-DEF7-C50C-F1BAA138BD9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5927" y="992347"/>
            <a:ext cx="1654774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2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静态对齐</a:t>
            </a:r>
            <a:endParaRPr lang="en-US" altLang="zh-CN" sz="2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5D7B67A-BCF3-4197-2CB8-8001E9D1037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100220" y="1098100"/>
            <a:ext cx="1654774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2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持续对齐</a:t>
            </a:r>
            <a:endParaRPr lang="en-US" altLang="zh-CN" sz="2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B488B74-32A5-46DF-B1CF-AE6C95F112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7711" y="3090156"/>
            <a:ext cx="3426516" cy="72289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A7877015-258E-E33A-BDDA-4965D327C1F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02346" y="5664349"/>
            <a:ext cx="2057245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灾难性遗忘问题</a:t>
            </a:r>
            <a:endParaRPr lang="en-US" altLang="zh-CN" sz="2000" b="1" kern="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560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88EB0-7407-8408-8912-A55DB1CE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73FEF12-EA7D-11E1-CB46-254B2D6FDDE0}"/>
              </a:ext>
            </a:extLst>
          </p:cNvPr>
          <p:cNvSpPr/>
          <p:nvPr/>
        </p:nvSpPr>
        <p:spPr>
          <a:xfrm>
            <a:off x="572976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相关工作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8E4F61-6573-0483-2301-F5FB9AFB440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0" y="1300288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对齐阶段 </a:t>
            </a: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(Alignment stage)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7DCD7EE-C75D-1C32-FB7B-0E672722807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848746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预训练阶段 </a:t>
            </a: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(Pre-training stage)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831F9AA-6EAF-272B-DBC7-ADF372DF9EA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441577" y="848746"/>
            <a:ext cx="4441577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微调阶段 </a:t>
            </a:r>
            <a:r>
              <a:rPr lang="en-US" altLang="zh-CN" sz="2000" b="1" kern="0" dirty="0">
                <a:solidFill>
                  <a:srgbClr val="01518E">
                    <a:alpha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(Fine-tuning stage)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2454DBF-6301-6A2A-C9C7-8C0FA0E63758}"/>
              </a:ext>
            </a:extLst>
          </p:cNvPr>
          <p:cNvGrpSpPr/>
          <p:nvPr/>
        </p:nvGrpSpPr>
        <p:grpSpPr>
          <a:xfrm>
            <a:off x="912018" y="2517180"/>
            <a:ext cx="9775031" cy="3483291"/>
            <a:chOff x="87200" y="2789630"/>
            <a:chExt cx="9775031" cy="3483291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67E7C3E-EEC8-D38E-A159-F092638A65EC}"/>
                </a:ext>
              </a:extLst>
            </p:cNvPr>
            <p:cNvSpPr txBox="1"/>
            <p:nvPr/>
          </p:nvSpPr>
          <p:spPr>
            <a:xfrm>
              <a:off x="87200" y="2789630"/>
              <a:ext cx="895588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2000" b="1" dirty="0"/>
                <a:t>大多数先前研究集中在两个主要阶段：持续预训练</a:t>
              </a:r>
              <a:r>
                <a:rPr lang="en-US" altLang="zh-CN" sz="2000" b="1" dirty="0"/>
                <a:t> </a:t>
              </a:r>
              <a:r>
                <a:rPr lang="zh-CN" altLang="en-US" sz="2000" b="1" dirty="0"/>
                <a:t>和 持续微调。</a:t>
              </a:r>
              <a:endParaRPr lang="en-US" altLang="zh-CN" sz="2000" b="1" dirty="0"/>
            </a:p>
            <a:p>
              <a:pPr marL="285750" indent="-285750">
                <a:buFont typeface="Wingdings" panose="05000000000000000000" pitchFamily="2" charset="2"/>
                <a:buChar char="l"/>
              </a:pPr>
              <a:endParaRPr lang="en-US" altLang="zh-CN" sz="2000" b="1" dirty="0"/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zh-CN" altLang="en-US" sz="2000" b="1" dirty="0"/>
                <a:t>持续对齐研究：</a:t>
              </a:r>
              <a:endParaRPr lang="en-US" altLang="zh-CN" sz="2000" b="1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altLang="zh-CN" sz="2000" b="1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240AF31-DC48-CEF4-87F4-2ACD9B3E4C8D}"/>
                </a:ext>
              </a:extLst>
            </p:cNvPr>
            <p:cNvSpPr txBox="1"/>
            <p:nvPr/>
          </p:nvSpPr>
          <p:spPr>
            <a:xfrm>
              <a:off x="1083468" y="4026152"/>
              <a:ext cx="877876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2000" dirty="0"/>
                <a:t>CPPO</a:t>
              </a:r>
              <a:r>
                <a:rPr lang="zh-CN" altLang="en-US" sz="2000" dirty="0"/>
                <a:t>（</a:t>
              </a:r>
              <a:r>
                <a:rPr lang="en-US" altLang="zh-CN" sz="2000" dirty="0"/>
                <a:t>ICLR24</a:t>
              </a:r>
              <a:r>
                <a:rPr lang="zh-CN" altLang="en-US" sz="2000" dirty="0"/>
                <a:t>）</a:t>
              </a:r>
              <a:r>
                <a:rPr lang="en-US" altLang="zh-CN" sz="2000" dirty="0"/>
                <a:t> </a:t>
              </a:r>
              <a:r>
                <a:rPr lang="zh-CN" altLang="en-US" sz="2000" dirty="0"/>
                <a:t>将数据集一分为二，在一半上应用监督微调，在另一半上应用 </a:t>
              </a:r>
              <a:r>
                <a:rPr lang="en-US" altLang="zh-CN" sz="2000" dirty="0"/>
                <a:t>PPO</a:t>
              </a:r>
              <a:r>
                <a:rPr lang="zh-CN" altLang="en-US" sz="2000" dirty="0"/>
                <a:t>，并评估第一部分。</a:t>
              </a:r>
              <a:endParaRPr lang="en-US" altLang="zh-CN" sz="2000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en-US" altLang="zh-CN" sz="2000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en-US" altLang="zh-CN" sz="2000" dirty="0"/>
                <a:t>COPR</a:t>
              </a:r>
              <a:r>
                <a:rPr lang="zh-CN" altLang="en-US" sz="2000" dirty="0"/>
                <a:t>（</a:t>
              </a:r>
              <a:r>
                <a:rPr lang="en-US" altLang="zh-CN" sz="2000" dirty="0"/>
                <a:t>ACL25</a:t>
              </a:r>
              <a:r>
                <a:rPr lang="zh-CN" altLang="en-US" sz="2000" dirty="0"/>
                <a:t>）</a:t>
              </a:r>
              <a:r>
                <a:rPr lang="en-US" altLang="zh-CN" sz="2000" dirty="0"/>
                <a:t> </a:t>
              </a:r>
              <a:r>
                <a:rPr lang="zh-CN" altLang="en-US" sz="2000" dirty="0"/>
                <a:t>通过使用三个数据集来扩展这一点。</a:t>
              </a:r>
              <a:endParaRPr lang="en-US" altLang="zh-CN" sz="2000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endParaRPr lang="en-US" altLang="zh-CN" sz="2000" b="1" dirty="0"/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2000" b="1" dirty="0"/>
                <a:t>然而，这两种方法都受限于少量任务，未能捕捉真实的价值转变，也未能针对不断演变的偏好测试模型。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3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962D1-7BD6-AB1C-8761-A877DF37C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>
            <a:extLst>
              <a:ext uri="{FF2B5EF4-FFF2-40B4-BE49-F238E27FC236}">
                <a16:creationId xmlns:a16="http://schemas.microsoft.com/office/drawing/2014/main" id="{D8DEABA8-3D35-F0C8-1EA4-39703FBD1BCB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647375" y="2066127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梯形 67">
            <a:extLst>
              <a:ext uri="{FF2B5EF4-FFF2-40B4-BE49-F238E27FC236}">
                <a16:creationId xmlns:a16="http://schemas.microsoft.com/office/drawing/2014/main" id="{4DB0CC89-FFBD-B187-0047-398604EB6DD0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 flipV="1">
            <a:off x="5867720" y="2535392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F07F7052-E534-5F62-9BCD-A13F4F2428C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5993450" y="2017232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01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52E9852-45AD-6292-4472-E6EC546DB4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759259" y="2059142"/>
            <a:ext cx="3424556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</a:p>
        </p:txBody>
      </p:sp>
      <p:sp>
        <p:nvSpPr>
          <p:cNvPr id="72" name="圆角矩形 71">
            <a:extLst>
              <a:ext uri="{FF2B5EF4-FFF2-40B4-BE49-F238E27FC236}">
                <a16:creationId xmlns:a16="http://schemas.microsoft.com/office/drawing/2014/main" id="{23DA76C4-0D34-E7CE-7A69-0899CD116E5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664398" y="4266510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3" name="梯形 72">
            <a:extLst>
              <a:ext uri="{FF2B5EF4-FFF2-40B4-BE49-F238E27FC236}">
                <a16:creationId xmlns:a16="http://schemas.microsoft.com/office/drawing/2014/main" id="{4A280B80-4DE2-0171-5BD0-64B1C50C933E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 flipV="1">
            <a:off x="5884743" y="473577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4" name="梯形 73">
            <a:extLst>
              <a:ext uri="{FF2B5EF4-FFF2-40B4-BE49-F238E27FC236}">
                <a16:creationId xmlns:a16="http://schemas.microsoft.com/office/drawing/2014/main" id="{5DB9002C-95BB-CAB9-675F-C13FEC207358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5885378" y="4220155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F8A38FC4-9D80-683A-ACA8-D62E03CAB335}"/>
              </a:ext>
            </a:extLst>
          </p:cNvPr>
          <p:cNvSpPr/>
          <p:nvPr>
            <p:custDataLst>
              <p:tags r:id="rId8"/>
            </p:custDataLst>
          </p:nvPr>
        </p:nvSpPr>
        <p:spPr bwMode="auto">
          <a:xfrm>
            <a:off x="6010473" y="4217615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03</a:t>
            </a: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215CA03E-BC38-07BE-A97F-979C9D9CCFE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6776283" y="4259525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Experiments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4FE4E393-FAEF-6C86-5DD5-0CD26891E0F5}"/>
              </a:ext>
            </a:extLst>
          </p:cNvPr>
          <p:cNvSpPr/>
          <p:nvPr/>
        </p:nvSpPr>
        <p:spPr>
          <a:xfrm>
            <a:off x="677839" y="110848"/>
            <a:ext cx="392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汇报内容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9AD937-EC2B-BFDB-A9EF-DBA1410035F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43806" y="2807191"/>
            <a:ext cx="1861268" cy="11815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zh-CN" altLang="en-US" sz="5400" b="1" kern="0" dirty="0">
                <a:solidFill>
                  <a:srgbClr val="01518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en-US" altLang="zh-CN" sz="5400" b="1" kern="0" dirty="0">
              <a:solidFill>
                <a:srgbClr val="01518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66">
            <a:extLst>
              <a:ext uri="{FF2B5EF4-FFF2-40B4-BE49-F238E27FC236}">
                <a16:creationId xmlns:a16="http://schemas.microsoft.com/office/drawing/2014/main" id="{2C04A1AF-0DE5-5E6C-E8E2-82635AE22C2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5664398" y="3167413"/>
            <a:ext cx="4410710" cy="469900"/>
          </a:xfrm>
          <a:prstGeom prst="roundRect">
            <a:avLst/>
          </a:prstGeom>
          <a:noFill/>
          <a:ln w="9525">
            <a:solidFill>
              <a:schemeClr val="accent1"/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85108F1A-1290-7500-4DAF-A606BE470969}"/>
              </a:ext>
            </a:extLst>
          </p:cNvPr>
          <p:cNvSpPr/>
          <p:nvPr>
            <p:custDataLst>
              <p:tags r:id="rId12"/>
            </p:custDataLst>
          </p:nvPr>
        </p:nvSpPr>
        <p:spPr bwMode="auto">
          <a:xfrm flipV="1">
            <a:off x="5884743" y="363667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梯形 4">
            <a:extLst>
              <a:ext uri="{FF2B5EF4-FFF2-40B4-BE49-F238E27FC236}">
                <a16:creationId xmlns:a16="http://schemas.microsoft.com/office/drawing/2014/main" id="{E8DE00BD-9F7A-845D-1B90-9DF12BC3009A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5885378" y="3121058"/>
            <a:ext cx="880110" cy="46355"/>
          </a:xfrm>
          <a:prstGeom prst="trapezoid">
            <a:avLst>
              <a:gd name="adj" fmla="val 154634"/>
            </a:avLst>
          </a:prstGeom>
          <a:solidFill>
            <a:srgbClr val="2E699C"/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9338A4-A0A4-9E43-B55C-6C2B21679D35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6010473" y="3118518"/>
            <a:ext cx="628650" cy="565785"/>
          </a:xfrm>
          <a:prstGeom prst="rect">
            <a:avLst/>
          </a:prstGeom>
          <a:solidFill>
            <a:srgbClr val="407EB2"/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02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53780A-B9BE-E580-EA14-7C3AB4BA18F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776283" y="3160428"/>
            <a:ext cx="3215640" cy="48323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lvl="0">
              <a:buSzPct val="100000"/>
              <a:defRPr/>
            </a:pPr>
            <a:r>
              <a:rPr lang="en-US" altLang="zh-CN" sz="20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Methodology</a:t>
            </a: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206E085-0571-3681-AE8A-64756470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218F2-EBC7-4D88-A6E5-4983CFFFDB87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8754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FA40A-9D2B-24E6-5F17-6BF1B766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951AE6-7BDA-F614-9B5D-1D83893660E1}"/>
              </a:ext>
            </a:extLst>
          </p:cNvPr>
          <p:cNvSpPr/>
          <p:nvPr/>
        </p:nvSpPr>
        <p:spPr>
          <a:xfrm>
            <a:off x="392001" y="110848"/>
            <a:ext cx="417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422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重放机制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0FE90F1-3263-BA55-E4A6-C34568CE8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76" y="1652451"/>
            <a:ext cx="11450648" cy="1952898"/>
          </a:xfrm>
          <a:prstGeom prst="rect">
            <a:avLst/>
          </a:prstGeom>
        </p:spPr>
      </p:pic>
      <p:sp>
        <p:nvSpPr>
          <p:cNvPr id="5" name="矩形: 圆角 50">
            <a:extLst>
              <a:ext uri="{FF2B5EF4-FFF2-40B4-BE49-F238E27FC236}">
                <a16:creationId xmlns:a16="http://schemas.microsoft.com/office/drawing/2014/main" id="{981ABFBD-F75C-F22D-F5AF-A85CCE14B5C5}"/>
              </a:ext>
            </a:extLst>
          </p:cNvPr>
          <p:cNvSpPr/>
          <p:nvPr/>
        </p:nvSpPr>
        <p:spPr>
          <a:xfrm>
            <a:off x="577020" y="1771650"/>
            <a:ext cx="1011380" cy="41507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0">
            <a:extLst>
              <a:ext uri="{FF2B5EF4-FFF2-40B4-BE49-F238E27FC236}">
                <a16:creationId xmlns:a16="http://schemas.microsoft.com/office/drawing/2014/main" id="{A2FA194C-297D-AFE3-923D-C6D0674D1B92}"/>
              </a:ext>
            </a:extLst>
          </p:cNvPr>
          <p:cNvSpPr/>
          <p:nvPr/>
        </p:nvSpPr>
        <p:spPr>
          <a:xfrm>
            <a:off x="1367595" y="3057525"/>
            <a:ext cx="1011380" cy="415070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: 圆角 50">
            <a:extLst>
              <a:ext uri="{FF2B5EF4-FFF2-40B4-BE49-F238E27FC236}">
                <a16:creationId xmlns:a16="http://schemas.microsoft.com/office/drawing/2014/main" id="{F5553C64-5D92-BCE4-6DE5-B96008B04862}"/>
              </a:ext>
            </a:extLst>
          </p:cNvPr>
          <p:cNvSpPr/>
          <p:nvPr/>
        </p:nvSpPr>
        <p:spPr>
          <a:xfrm>
            <a:off x="3034469" y="2428875"/>
            <a:ext cx="1116155" cy="481745"/>
          </a:xfrm>
          <a:prstGeom prst="roundRect">
            <a:avLst/>
          </a:prstGeom>
          <a:noFill/>
          <a:ln w="19050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DE1526-5802-E9E2-C4E5-AEB93310067A}"/>
              </a:ext>
            </a:extLst>
          </p:cNvPr>
          <p:cNvSpPr txBox="1"/>
          <p:nvPr/>
        </p:nvSpPr>
        <p:spPr>
          <a:xfrm>
            <a:off x="577020" y="3852157"/>
            <a:ext cx="1093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对于每一个新任务，缓冲区内的数据会与当前新数据合并、打乱并联合训练 。</a:t>
            </a:r>
            <a:endParaRPr lang="en-US" altLang="zh-CN" sz="2000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训练结束后，随机采样 </a:t>
            </a:r>
            <a:r>
              <a:rPr lang="en-US" altLang="zh-CN" sz="2000" dirty="0"/>
              <a:t>20% </a:t>
            </a:r>
            <a:r>
              <a:rPr lang="zh-CN" altLang="en-US" sz="2000" dirty="0"/>
              <a:t>的新任务数据加入缓冲区（如果缓冲区已满，则移除最旧的样本）</a:t>
            </a:r>
            <a:endParaRPr lang="en-US" altLang="zh-CN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F83AF21-0D2A-1F74-62B6-988C5FFEAD8A}"/>
              </a:ext>
            </a:extLst>
          </p:cNvPr>
          <p:cNvSpPr txBox="1"/>
          <p:nvPr/>
        </p:nvSpPr>
        <p:spPr>
          <a:xfrm>
            <a:off x="627459" y="5372100"/>
            <a:ext cx="10937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焦点偏好优化 </a:t>
            </a:r>
            <a:r>
              <a:rPr lang="en-US" altLang="zh-CN" sz="2000" dirty="0"/>
              <a:t>(Focalized Preference Optimization, FPO)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/>
              <a:t>长短期记忆巩固 </a:t>
            </a:r>
            <a:r>
              <a:rPr lang="en-US" altLang="zh-CN" sz="2000" dirty="0"/>
              <a:t>(Short-to-Long Memory Consolidation, SLMC)</a:t>
            </a:r>
          </a:p>
        </p:txBody>
      </p:sp>
    </p:spTree>
    <p:extLst>
      <p:ext uri="{BB962C8B-B14F-4D97-AF65-F5344CB8AC3E}">
        <p14:creationId xmlns:p14="http://schemas.microsoft.com/office/powerpoint/2010/main" val="368214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79b02dfc-d045-4c17-b9d5-392587dd6f5e"/>
  <p:tag name="COMMONDATA" val="eyJoZGlkIjoiZTYzMGM3Mzg4NGMyYjY3YzliZmU1OWJmOGMzNzllMz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3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1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3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1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3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1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3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1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3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2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2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2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f*1_1_1"/>
  <p:tag name="KSO_WM_UNIT_PRESET_TEXT" val="单击此处添加标题内容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LAYERLEVEL" val="1_1_1"/>
  <p:tag name="KSO_WM_TAG_VERSION" val="1.0"/>
  <p:tag name="KSO_WM_BEAUTIFY_FLAG" val="#wm#"/>
  <p:tag name="KSO_WM_TEMPLATE_CATEGORY" val="custom"/>
  <p:tag name="KSO_WM_TEMPLATE_INDEX" val="20204599"/>
  <p:tag name="KSO_WM_UNIT_ID" val="custom20204599_4*l_h_i*1_3_1"/>
  <p:tag name="KSO_WM_UNIT_FILL_FORE_SCHEMECOLOR_INDEX" val="14"/>
  <p:tag name="KSO_WM_UNIT_FILL_TYPE" val="1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4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10899</TotalTime>
  <Words>685</Words>
  <Application>Microsoft Office PowerPoint</Application>
  <PresentationFormat>宽屏</PresentationFormat>
  <Paragraphs>137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微软雅黑</vt:lpstr>
      <vt:lpstr>Arial</vt:lpstr>
      <vt:lpstr>Calibri</vt:lpstr>
      <vt:lpstr>Times New Roman</vt:lpstr>
      <vt:lpstr>Wingdings</vt:lpstr>
      <vt:lpstr>4_Office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曹兵</dc:creator>
  <cp:lastModifiedBy>yz t</cp:lastModifiedBy>
  <cp:revision>371</cp:revision>
  <dcterms:created xsi:type="dcterms:W3CDTF">2020-11-24T09:01:00Z</dcterms:created>
  <dcterms:modified xsi:type="dcterms:W3CDTF">2026-04-02T14:03:03Z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8D082B24D2ED4FF59D1A1FCE35A27DDB</vt:lpwstr>
  </property>
  <property fmtid="{D5CDD505-2E9C-101B-9397-08002B2CF9AE}" pid="3" name="KSOProductBuildVer">
    <vt:lpwstr>2052-11.1.0.12132</vt:lpwstr>
  </property>
</Properties>
</file>