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480" r:id="rId2"/>
    <p:sldId id="556" r:id="rId3"/>
    <p:sldId id="557" r:id="rId4"/>
    <p:sldId id="558" r:id="rId5"/>
    <p:sldId id="566" r:id="rId6"/>
    <p:sldId id="582" r:id="rId7"/>
    <p:sldId id="567" r:id="rId8"/>
    <p:sldId id="568" r:id="rId9"/>
    <p:sldId id="569" r:id="rId10"/>
    <p:sldId id="559" r:id="rId11"/>
    <p:sldId id="565" r:id="rId12"/>
    <p:sldId id="560" r:id="rId13"/>
    <p:sldId id="583" r:id="rId14"/>
    <p:sldId id="570" r:id="rId15"/>
    <p:sldId id="574" r:id="rId16"/>
    <p:sldId id="573" r:id="rId17"/>
    <p:sldId id="562" r:id="rId18"/>
    <p:sldId id="576" r:id="rId19"/>
    <p:sldId id="575" r:id="rId20"/>
    <p:sldId id="578" r:id="rId21"/>
    <p:sldId id="563" r:id="rId22"/>
    <p:sldId id="577" r:id="rId23"/>
    <p:sldId id="579" r:id="rId24"/>
    <p:sldId id="580" r:id="rId25"/>
    <p:sldId id="581" r:id="rId26"/>
    <p:sldId id="55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jack" initials="sj" lastIdx="1" clrIdx="0"/>
  <p:cmAuthor id="2" name="shuo wang" initials="sw" lastIdx="1" clrIdx="1">
    <p:extLst>
      <p:ext uri="{19B8F6BF-5375-455C-9EA6-DF929625EA0E}">
        <p15:presenceInfo xmlns:p15="http://schemas.microsoft.com/office/powerpoint/2012/main" userId="5b4ff0c49c40ef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DC8E7"/>
    <a:srgbClr val="E7F1E1"/>
    <a:srgbClr val="FFFFFF"/>
    <a:srgbClr val="FBFCFD"/>
    <a:srgbClr val="6F8BBE"/>
    <a:srgbClr val="7CA3C6"/>
    <a:srgbClr val="AFC7DD"/>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3695" autoAdjust="0"/>
  </p:normalViewPr>
  <p:slideViewPr>
    <p:cSldViewPr snapToGrid="0" showGuides="1">
      <p:cViewPr varScale="1">
        <p:scale>
          <a:sx n="103" d="100"/>
          <a:sy n="103" d="100"/>
        </p:scale>
        <p:origin x="396" y="68"/>
      </p:cViewPr>
      <p:guideLst>
        <p:guide orient="horz" pos="2135"/>
        <p:guide pos="3826"/>
      </p:guideLst>
    </p:cSldViewPr>
  </p:slideViewPr>
  <p:notesTextViewPr>
    <p:cViewPr>
      <p:scale>
        <a:sx n="1" d="1"/>
        <a:sy n="1" d="1"/>
      </p:scale>
      <p:origin x="0" y="0"/>
    </p:cViewPr>
  </p:notesTextViewPr>
  <p:sorterViewPr>
    <p:cViewPr>
      <p:scale>
        <a:sx n="100" d="100"/>
        <a:sy n="100" d="100"/>
      </p:scale>
      <p:origin x="0" y="-43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F5BD2-C27D-4F3F-95DF-498D73E9F148}" type="datetimeFigureOut">
              <a:rPr lang="zh-CN" altLang="en-US" smtClean="0"/>
              <a:t>2026/4/2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FFF0D-1DCA-4802-ADAD-E8DD53D69C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8773-0BE5-9E6C-C30B-9E6B8B562FE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CEBFFC4-142D-FEA6-D4F3-BA269075E5E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A2C2B15-F2EF-74A8-330E-F476C0409C5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7E5BDAB-06A1-AE84-374F-67D64546D278}"/>
              </a:ext>
            </a:extLst>
          </p:cNvPr>
          <p:cNvSpPr>
            <a:spLocks noGrp="1"/>
          </p:cNvSpPr>
          <p:nvPr>
            <p:ph type="sldNum" sz="quarter" idx="5"/>
          </p:nvPr>
        </p:nvSpPr>
        <p:spPr/>
        <p:txBody>
          <a:bodyPr/>
          <a:lstStyle/>
          <a:p>
            <a:fld id="{07EFFF0D-1DCA-4802-ADAD-E8DD53D69C10}" type="slidenum">
              <a:rPr lang="zh-CN" altLang="en-US" smtClean="0"/>
              <a:t>10</a:t>
            </a:fld>
            <a:endParaRPr lang="zh-CN" altLang="en-US"/>
          </a:p>
        </p:txBody>
      </p:sp>
    </p:spTree>
    <p:extLst>
      <p:ext uri="{BB962C8B-B14F-4D97-AF65-F5344CB8AC3E}">
        <p14:creationId xmlns:p14="http://schemas.microsoft.com/office/powerpoint/2010/main" val="413976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45E58-EF45-7E49-0A2D-D2EFFBE944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E22553-2C57-C74A-490A-C4C45AF70D0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724B62FC-31CB-23A8-DB80-860E328B621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284A402-3608-BCDD-134F-2D8DC1B06970}"/>
              </a:ext>
            </a:extLst>
          </p:cNvPr>
          <p:cNvSpPr>
            <a:spLocks noGrp="1"/>
          </p:cNvSpPr>
          <p:nvPr>
            <p:ph type="sldNum" sz="quarter" idx="5"/>
          </p:nvPr>
        </p:nvSpPr>
        <p:spPr/>
        <p:txBody>
          <a:bodyPr/>
          <a:lstStyle/>
          <a:p>
            <a:fld id="{07EFFF0D-1DCA-4802-ADAD-E8DD53D69C10}" type="slidenum">
              <a:rPr lang="zh-CN" altLang="en-US" smtClean="0"/>
              <a:t>11</a:t>
            </a:fld>
            <a:endParaRPr lang="zh-CN" altLang="en-US"/>
          </a:p>
        </p:txBody>
      </p:sp>
    </p:spTree>
    <p:extLst>
      <p:ext uri="{BB962C8B-B14F-4D97-AF65-F5344CB8AC3E}">
        <p14:creationId xmlns:p14="http://schemas.microsoft.com/office/powerpoint/2010/main" val="47558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9C95-563A-253D-7655-0F562F74F1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A79709E-7CD9-4F67-4D81-A05F1E30DC3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150CCEE-E7C4-00C2-88F6-9A0657FFB93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55E04A6-7EA3-310E-E18C-068662FCD379}"/>
              </a:ext>
            </a:extLst>
          </p:cNvPr>
          <p:cNvSpPr>
            <a:spLocks noGrp="1"/>
          </p:cNvSpPr>
          <p:nvPr>
            <p:ph type="sldNum" sz="quarter" idx="5"/>
          </p:nvPr>
        </p:nvSpPr>
        <p:spPr/>
        <p:txBody>
          <a:bodyPr/>
          <a:lstStyle/>
          <a:p>
            <a:fld id="{07EFFF0D-1DCA-4802-ADAD-E8DD53D69C10}" type="slidenum">
              <a:rPr lang="zh-CN" altLang="en-US" smtClean="0"/>
              <a:t>12</a:t>
            </a:fld>
            <a:endParaRPr lang="zh-CN" altLang="en-US"/>
          </a:p>
        </p:txBody>
      </p:sp>
    </p:spTree>
    <p:extLst>
      <p:ext uri="{BB962C8B-B14F-4D97-AF65-F5344CB8AC3E}">
        <p14:creationId xmlns:p14="http://schemas.microsoft.com/office/powerpoint/2010/main" val="191997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77DA-769F-B920-8967-0C5556318FA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E6AAD50-ED70-30F6-CA7B-4E0DE0CD76B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76D1A08-5E3D-57B1-8364-C46CB640EF5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C69A0BE-C6B0-C1BA-57A2-8769FB960CD7}"/>
              </a:ext>
            </a:extLst>
          </p:cNvPr>
          <p:cNvSpPr>
            <a:spLocks noGrp="1"/>
          </p:cNvSpPr>
          <p:nvPr>
            <p:ph type="sldNum" sz="quarter" idx="5"/>
          </p:nvPr>
        </p:nvSpPr>
        <p:spPr/>
        <p:txBody>
          <a:bodyPr/>
          <a:lstStyle/>
          <a:p>
            <a:fld id="{07EFFF0D-1DCA-4802-ADAD-E8DD53D69C10}" type="slidenum">
              <a:rPr lang="zh-CN" altLang="en-US" smtClean="0"/>
              <a:t>13</a:t>
            </a:fld>
            <a:endParaRPr lang="zh-CN" altLang="en-US"/>
          </a:p>
        </p:txBody>
      </p:sp>
    </p:spTree>
    <p:extLst>
      <p:ext uri="{BB962C8B-B14F-4D97-AF65-F5344CB8AC3E}">
        <p14:creationId xmlns:p14="http://schemas.microsoft.com/office/powerpoint/2010/main" val="23454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D5C5-68DA-F94A-CC08-49C09DA49A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CD284E-33C6-FACA-F541-F168CAA03FA1}"/>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F718B56F-06E0-EF0A-5C32-C5EE3CD4D8B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7464AF7-71C7-9CED-7E6B-BB51B555D200}"/>
              </a:ext>
            </a:extLst>
          </p:cNvPr>
          <p:cNvSpPr>
            <a:spLocks noGrp="1"/>
          </p:cNvSpPr>
          <p:nvPr>
            <p:ph type="sldNum" sz="quarter" idx="5"/>
          </p:nvPr>
        </p:nvSpPr>
        <p:spPr/>
        <p:txBody>
          <a:bodyPr/>
          <a:lstStyle/>
          <a:p>
            <a:fld id="{07EFFF0D-1DCA-4802-ADAD-E8DD53D69C10}" type="slidenum">
              <a:rPr lang="zh-CN" altLang="en-US" smtClean="0"/>
              <a:t>14</a:t>
            </a:fld>
            <a:endParaRPr lang="zh-CN" altLang="en-US"/>
          </a:p>
        </p:txBody>
      </p:sp>
    </p:spTree>
    <p:extLst>
      <p:ext uri="{BB962C8B-B14F-4D97-AF65-F5344CB8AC3E}">
        <p14:creationId xmlns:p14="http://schemas.microsoft.com/office/powerpoint/2010/main" val="23391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AB79-0314-C90B-F95F-BA6A2529A9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C58A04-1120-1FCD-6D21-037C1B36FF4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35BFE96-5F33-FC6B-5FAA-D54C6C90A48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A4E9E52-BFE9-DB17-0FC2-A98DB743497E}"/>
              </a:ext>
            </a:extLst>
          </p:cNvPr>
          <p:cNvSpPr>
            <a:spLocks noGrp="1"/>
          </p:cNvSpPr>
          <p:nvPr>
            <p:ph type="sldNum" sz="quarter" idx="5"/>
          </p:nvPr>
        </p:nvSpPr>
        <p:spPr/>
        <p:txBody>
          <a:bodyPr/>
          <a:lstStyle/>
          <a:p>
            <a:fld id="{07EFFF0D-1DCA-4802-ADAD-E8DD53D69C10}" type="slidenum">
              <a:rPr lang="zh-CN" altLang="en-US" smtClean="0"/>
              <a:t>15</a:t>
            </a:fld>
            <a:endParaRPr lang="zh-CN" altLang="en-US"/>
          </a:p>
        </p:txBody>
      </p:sp>
    </p:spTree>
    <p:extLst>
      <p:ext uri="{BB962C8B-B14F-4D97-AF65-F5344CB8AC3E}">
        <p14:creationId xmlns:p14="http://schemas.microsoft.com/office/powerpoint/2010/main" val="173748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AC961-BA17-CE45-5656-9BA827BC8E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36F7329-E3D9-51DB-111C-93C6A1A102A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EFE51F8-D0C5-F2E7-7C17-7360BABA64A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14414B7-5BD4-9484-1FB5-B27CA491A639}"/>
              </a:ext>
            </a:extLst>
          </p:cNvPr>
          <p:cNvSpPr>
            <a:spLocks noGrp="1"/>
          </p:cNvSpPr>
          <p:nvPr>
            <p:ph type="sldNum" sz="quarter" idx="5"/>
          </p:nvPr>
        </p:nvSpPr>
        <p:spPr/>
        <p:txBody>
          <a:bodyPr/>
          <a:lstStyle/>
          <a:p>
            <a:fld id="{07EFFF0D-1DCA-4802-ADAD-E8DD53D69C10}" type="slidenum">
              <a:rPr lang="zh-CN" altLang="en-US" smtClean="0"/>
              <a:t>16</a:t>
            </a:fld>
            <a:endParaRPr lang="zh-CN" altLang="en-US"/>
          </a:p>
        </p:txBody>
      </p:sp>
    </p:spTree>
    <p:extLst>
      <p:ext uri="{BB962C8B-B14F-4D97-AF65-F5344CB8AC3E}">
        <p14:creationId xmlns:p14="http://schemas.microsoft.com/office/powerpoint/2010/main" val="2021948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4AAA-5ED6-6CF7-2984-0013A0D1472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FDF6E4-134A-F3BE-605F-4983246D7D7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4D8A3D8-FA99-9F06-5730-7A00E7E8F78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E25BCAA-AF70-50B8-45DC-D977058BCFDB}"/>
              </a:ext>
            </a:extLst>
          </p:cNvPr>
          <p:cNvSpPr>
            <a:spLocks noGrp="1"/>
          </p:cNvSpPr>
          <p:nvPr>
            <p:ph type="sldNum" sz="quarter" idx="5"/>
          </p:nvPr>
        </p:nvSpPr>
        <p:spPr/>
        <p:txBody>
          <a:bodyPr/>
          <a:lstStyle/>
          <a:p>
            <a:fld id="{07EFFF0D-1DCA-4802-ADAD-E8DD53D69C10}" type="slidenum">
              <a:rPr lang="zh-CN" altLang="en-US" smtClean="0"/>
              <a:t>17</a:t>
            </a:fld>
            <a:endParaRPr lang="zh-CN" altLang="en-US"/>
          </a:p>
        </p:txBody>
      </p:sp>
    </p:spTree>
    <p:extLst>
      <p:ext uri="{BB962C8B-B14F-4D97-AF65-F5344CB8AC3E}">
        <p14:creationId xmlns:p14="http://schemas.microsoft.com/office/powerpoint/2010/main" val="407697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EFE66-1364-115A-0B13-BF2E55FC81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26F6C29-13E7-305F-96C7-D53D00666F5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9DBE3F1-500B-FF74-19DE-91889F389E0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1FF21AF-B5B1-4254-73C0-8A30EE8F4D25}"/>
              </a:ext>
            </a:extLst>
          </p:cNvPr>
          <p:cNvSpPr>
            <a:spLocks noGrp="1"/>
          </p:cNvSpPr>
          <p:nvPr>
            <p:ph type="sldNum" sz="quarter" idx="5"/>
          </p:nvPr>
        </p:nvSpPr>
        <p:spPr/>
        <p:txBody>
          <a:bodyPr/>
          <a:lstStyle/>
          <a:p>
            <a:fld id="{07EFFF0D-1DCA-4802-ADAD-E8DD53D69C10}" type="slidenum">
              <a:rPr lang="zh-CN" altLang="en-US" smtClean="0"/>
              <a:t>18</a:t>
            </a:fld>
            <a:endParaRPr lang="zh-CN" altLang="en-US"/>
          </a:p>
        </p:txBody>
      </p:sp>
    </p:spTree>
    <p:extLst>
      <p:ext uri="{BB962C8B-B14F-4D97-AF65-F5344CB8AC3E}">
        <p14:creationId xmlns:p14="http://schemas.microsoft.com/office/powerpoint/2010/main" val="199384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DF18-2A84-17A1-E021-936C0774BBD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E9C7F00-BB94-D7D2-9772-F2AAD3B0C7B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5B090D9C-CE43-A645-3B30-0CB84EB2324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35B1DC9-1242-F6F3-3C5F-3E4ECB0704E6}"/>
              </a:ext>
            </a:extLst>
          </p:cNvPr>
          <p:cNvSpPr>
            <a:spLocks noGrp="1"/>
          </p:cNvSpPr>
          <p:nvPr>
            <p:ph type="sldNum" sz="quarter" idx="5"/>
          </p:nvPr>
        </p:nvSpPr>
        <p:spPr/>
        <p:txBody>
          <a:bodyPr/>
          <a:lstStyle/>
          <a:p>
            <a:fld id="{07EFFF0D-1DCA-4802-ADAD-E8DD53D69C10}" type="slidenum">
              <a:rPr lang="zh-CN" altLang="en-US" smtClean="0"/>
              <a:t>19</a:t>
            </a:fld>
            <a:endParaRPr lang="zh-CN" altLang="en-US"/>
          </a:p>
        </p:txBody>
      </p:sp>
    </p:spTree>
    <p:extLst>
      <p:ext uri="{BB962C8B-B14F-4D97-AF65-F5344CB8AC3E}">
        <p14:creationId xmlns:p14="http://schemas.microsoft.com/office/powerpoint/2010/main" val="233042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FA30F-B80D-B1F7-9CF4-9FF61974DB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5E3E72-3833-05BC-5EC4-8E08C985B55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5B665BA5-3F35-530A-D305-9AC186058FB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909060E-821E-FDDD-6AE9-54745FFAC4E0}"/>
              </a:ext>
            </a:extLst>
          </p:cNvPr>
          <p:cNvSpPr>
            <a:spLocks noGrp="1"/>
          </p:cNvSpPr>
          <p:nvPr>
            <p:ph type="sldNum" sz="quarter" idx="5"/>
          </p:nvPr>
        </p:nvSpPr>
        <p:spPr/>
        <p:txBody>
          <a:bodyPr/>
          <a:lstStyle/>
          <a:p>
            <a:fld id="{07EFFF0D-1DCA-4802-ADAD-E8DD53D69C10}" type="slidenum">
              <a:rPr lang="zh-CN" altLang="en-US" smtClean="0"/>
              <a:t>2</a:t>
            </a:fld>
            <a:endParaRPr lang="zh-CN" altLang="en-US"/>
          </a:p>
        </p:txBody>
      </p:sp>
    </p:spTree>
    <p:extLst>
      <p:ext uri="{BB962C8B-B14F-4D97-AF65-F5344CB8AC3E}">
        <p14:creationId xmlns:p14="http://schemas.microsoft.com/office/powerpoint/2010/main" val="419009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5E85A-AF22-2848-2133-F70BD683C8B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4FEEACB-F15E-3F8B-07D8-E4415CF0C17C}"/>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73738AD-EA47-F345-9AC5-D2C897273FA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0968FCC-EC6B-CCAC-98BF-1E58331DE251}"/>
              </a:ext>
            </a:extLst>
          </p:cNvPr>
          <p:cNvSpPr>
            <a:spLocks noGrp="1"/>
          </p:cNvSpPr>
          <p:nvPr>
            <p:ph type="sldNum" sz="quarter" idx="5"/>
          </p:nvPr>
        </p:nvSpPr>
        <p:spPr/>
        <p:txBody>
          <a:bodyPr/>
          <a:lstStyle/>
          <a:p>
            <a:fld id="{07EFFF0D-1DCA-4802-ADAD-E8DD53D69C10}" type="slidenum">
              <a:rPr lang="zh-CN" altLang="en-US" smtClean="0"/>
              <a:t>20</a:t>
            </a:fld>
            <a:endParaRPr lang="zh-CN" altLang="en-US"/>
          </a:p>
        </p:txBody>
      </p:sp>
    </p:spTree>
    <p:extLst>
      <p:ext uri="{BB962C8B-B14F-4D97-AF65-F5344CB8AC3E}">
        <p14:creationId xmlns:p14="http://schemas.microsoft.com/office/powerpoint/2010/main" val="87812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16351-99C4-6669-5DCE-99DA188DA1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D62921-520B-46C8-EB01-F7D90E266807}"/>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F5E40D37-211C-D87C-BDED-468AC9E9D9D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2D2CC15-7A9B-D219-C23E-48BDDD6D86F2}"/>
              </a:ext>
            </a:extLst>
          </p:cNvPr>
          <p:cNvSpPr>
            <a:spLocks noGrp="1"/>
          </p:cNvSpPr>
          <p:nvPr>
            <p:ph type="sldNum" sz="quarter" idx="5"/>
          </p:nvPr>
        </p:nvSpPr>
        <p:spPr/>
        <p:txBody>
          <a:bodyPr/>
          <a:lstStyle/>
          <a:p>
            <a:fld id="{07EFFF0D-1DCA-4802-ADAD-E8DD53D69C10}" type="slidenum">
              <a:rPr lang="zh-CN" altLang="en-US" smtClean="0"/>
              <a:t>21</a:t>
            </a:fld>
            <a:endParaRPr lang="zh-CN" altLang="en-US"/>
          </a:p>
        </p:txBody>
      </p:sp>
    </p:spTree>
    <p:extLst>
      <p:ext uri="{BB962C8B-B14F-4D97-AF65-F5344CB8AC3E}">
        <p14:creationId xmlns:p14="http://schemas.microsoft.com/office/powerpoint/2010/main" val="2791843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8AC3D-37F6-5B60-AE92-BDE3BABF7CE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5520FA-30F9-B67B-C112-815B1BCDAAA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37D9F0E8-9C0B-7FBE-3FC5-48EB3418D4D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DF74370-CB0A-5E5D-98CA-6044F3311369}"/>
              </a:ext>
            </a:extLst>
          </p:cNvPr>
          <p:cNvSpPr>
            <a:spLocks noGrp="1"/>
          </p:cNvSpPr>
          <p:nvPr>
            <p:ph type="sldNum" sz="quarter" idx="5"/>
          </p:nvPr>
        </p:nvSpPr>
        <p:spPr/>
        <p:txBody>
          <a:bodyPr/>
          <a:lstStyle/>
          <a:p>
            <a:fld id="{07EFFF0D-1DCA-4802-ADAD-E8DD53D69C10}" type="slidenum">
              <a:rPr lang="zh-CN" altLang="en-US" smtClean="0"/>
              <a:t>22</a:t>
            </a:fld>
            <a:endParaRPr lang="zh-CN" altLang="en-US"/>
          </a:p>
        </p:txBody>
      </p:sp>
    </p:spTree>
    <p:extLst>
      <p:ext uri="{BB962C8B-B14F-4D97-AF65-F5344CB8AC3E}">
        <p14:creationId xmlns:p14="http://schemas.microsoft.com/office/powerpoint/2010/main" val="40380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ED101-98B1-B191-8DC9-E1F3B60D6A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284E03-8C03-5ADA-4417-8462A1546F3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BD3003F-6EA2-9DF1-4C6C-5CA51577836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931C520-86E3-CCE7-8C5F-ACA085BA935D}"/>
              </a:ext>
            </a:extLst>
          </p:cNvPr>
          <p:cNvSpPr>
            <a:spLocks noGrp="1"/>
          </p:cNvSpPr>
          <p:nvPr>
            <p:ph type="sldNum" sz="quarter" idx="5"/>
          </p:nvPr>
        </p:nvSpPr>
        <p:spPr/>
        <p:txBody>
          <a:bodyPr/>
          <a:lstStyle/>
          <a:p>
            <a:fld id="{07EFFF0D-1DCA-4802-ADAD-E8DD53D69C10}" type="slidenum">
              <a:rPr lang="zh-CN" altLang="en-US" smtClean="0"/>
              <a:t>23</a:t>
            </a:fld>
            <a:endParaRPr lang="zh-CN" altLang="en-US"/>
          </a:p>
        </p:txBody>
      </p:sp>
    </p:spTree>
    <p:extLst>
      <p:ext uri="{BB962C8B-B14F-4D97-AF65-F5344CB8AC3E}">
        <p14:creationId xmlns:p14="http://schemas.microsoft.com/office/powerpoint/2010/main" val="3136079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47FEC-701F-8C59-AA62-2ECE60DBFF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25549E-6905-F19D-F99E-6EB551A0594D}"/>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470F29AB-ED4A-3552-9DAF-16196CD994A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6638CBA-BF14-A496-7555-62A69E851EDB}"/>
              </a:ext>
            </a:extLst>
          </p:cNvPr>
          <p:cNvSpPr>
            <a:spLocks noGrp="1"/>
          </p:cNvSpPr>
          <p:nvPr>
            <p:ph type="sldNum" sz="quarter" idx="5"/>
          </p:nvPr>
        </p:nvSpPr>
        <p:spPr/>
        <p:txBody>
          <a:bodyPr/>
          <a:lstStyle/>
          <a:p>
            <a:fld id="{07EFFF0D-1DCA-4802-ADAD-E8DD53D69C10}" type="slidenum">
              <a:rPr lang="zh-CN" altLang="en-US" smtClean="0"/>
              <a:t>24</a:t>
            </a:fld>
            <a:endParaRPr lang="zh-CN" altLang="en-US"/>
          </a:p>
        </p:txBody>
      </p:sp>
    </p:spTree>
    <p:extLst>
      <p:ext uri="{BB962C8B-B14F-4D97-AF65-F5344CB8AC3E}">
        <p14:creationId xmlns:p14="http://schemas.microsoft.com/office/powerpoint/2010/main" val="83502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B2A6D-D20E-4C72-61DA-988BAF5D43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0D9B69D-BDA8-4749-5C42-0AC897E6EFF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E19F782-9EFD-3608-416E-CAA8E574BA8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95CB5EC-07A6-CD42-1B3E-DD037308414D}"/>
              </a:ext>
            </a:extLst>
          </p:cNvPr>
          <p:cNvSpPr>
            <a:spLocks noGrp="1"/>
          </p:cNvSpPr>
          <p:nvPr>
            <p:ph type="sldNum" sz="quarter" idx="5"/>
          </p:nvPr>
        </p:nvSpPr>
        <p:spPr/>
        <p:txBody>
          <a:bodyPr/>
          <a:lstStyle/>
          <a:p>
            <a:fld id="{07EFFF0D-1DCA-4802-ADAD-E8DD53D69C10}" type="slidenum">
              <a:rPr lang="zh-CN" altLang="en-US" smtClean="0"/>
              <a:t>25</a:t>
            </a:fld>
            <a:endParaRPr lang="zh-CN" altLang="en-US"/>
          </a:p>
        </p:txBody>
      </p:sp>
    </p:spTree>
    <p:extLst>
      <p:ext uri="{BB962C8B-B14F-4D97-AF65-F5344CB8AC3E}">
        <p14:creationId xmlns:p14="http://schemas.microsoft.com/office/powerpoint/2010/main" val="2344722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2CC01-7D0C-492B-F559-A4E356F9B9A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374C13-AD16-DFCB-7458-9816D4B082F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483048A5-F8E4-D1A2-C956-81B64AB049A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31C80F8-1198-6362-66EF-7C10F325A0E8}"/>
              </a:ext>
            </a:extLst>
          </p:cNvPr>
          <p:cNvSpPr>
            <a:spLocks noGrp="1"/>
          </p:cNvSpPr>
          <p:nvPr>
            <p:ph type="sldNum" sz="quarter" idx="5"/>
          </p:nvPr>
        </p:nvSpPr>
        <p:spPr/>
        <p:txBody>
          <a:bodyPr/>
          <a:lstStyle/>
          <a:p>
            <a:fld id="{07EFFF0D-1DCA-4802-ADAD-E8DD53D69C10}" type="slidenum">
              <a:rPr lang="zh-CN" altLang="en-US" smtClean="0"/>
              <a:t>26</a:t>
            </a:fld>
            <a:endParaRPr lang="zh-CN" altLang="en-US"/>
          </a:p>
        </p:txBody>
      </p:sp>
    </p:spTree>
    <p:extLst>
      <p:ext uri="{BB962C8B-B14F-4D97-AF65-F5344CB8AC3E}">
        <p14:creationId xmlns:p14="http://schemas.microsoft.com/office/powerpoint/2010/main" val="293676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B8251-C4DD-4591-E9AB-FD466FB7FEB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DFB877E-1D45-7A3D-F658-7A69A230051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9D06691-B541-4497-346F-0228771A91E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F380DC1-E954-A6D1-0DF9-12BC7D3CCA91}"/>
              </a:ext>
            </a:extLst>
          </p:cNvPr>
          <p:cNvSpPr>
            <a:spLocks noGrp="1"/>
          </p:cNvSpPr>
          <p:nvPr>
            <p:ph type="sldNum" sz="quarter" idx="5"/>
          </p:nvPr>
        </p:nvSpPr>
        <p:spPr/>
        <p:txBody>
          <a:bodyPr/>
          <a:lstStyle/>
          <a:p>
            <a:fld id="{07EFFF0D-1DCA-4802-ADAD-E8DD53D69C10}" type="slidenum">
              <a:rPr lang="zh-CN" altLang="en-US" smtClean="0"/>
              <a:t>3</a:t>
            </a:fld>
            <a:endParaRPr lang="zh-CN" altLang="en-US"/>
          </a:p>
        </p:txBody>
      </p:sp>
    </p:spTree>
    <p:extLst>
      <p:ext uri="{BB962C8B-B14F-4D97-AF65-F5344CB8AC3E}">
        <p14:creationId xmlns:p14="http://schemas.microsoft.com/office/powerpoint/2010/main" val="116601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C8DD1-EF1D-70D3-BCE6-D93EF0A772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EAC9383-E3F9-74E0-D938-D684DD74DA4E}"/>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737C1065-A845-CE60-A686-53E099EE3AC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00F2830-1FDF-23DE-FB2C-C1D29949319A}"/>
              </a:ext>
            </a:extLst>
          </p:cNvPr>
          <p:cNvSpPr>
            <a:spLocks noGrp="1"/>
          </p:cNvSpPr>
          <p:nvPr>
            <p:ph type="sldNum" sz="quarter" idx="5"/>
          </p:nvPr>
        </p:nvSpPr>
        <p:spPr/>
        <p:txBody>
          <a:bodyPr/>
          <a:lstStyle/>
          <a:p>
            <a:fld id="{07EFFF0D-1DCA-4802-ADAD-E8DD53D69C10}" type="slidenum">
              <a:rPr lang="zh-CN" altLang="en-US" smtClean="0"/>
              <a:t>4</a:t>
            </a:fld>
            <a:endParaRPr lang="zh-CN" altLang="en-US"/>
          </a:p>
        </p:txBody>
      </p:sp>
    </p:spTree>
    <p:extLst>
      <p:ext uri="{BB962C8B-B14F-4D97-AF65-F5344CB8AC3E}">
        <p14:creationId xmlns:p14="http://schemas.microsoft.com/office/powerpoint/2010/main" val="121792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AD11-9766-FE4C-CFF1-A206614F4A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061D1EB-F223-A2A5-B995-435134B2433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4062DBA-F3F4-F40A-C9C6-32A57B292D1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5DFCE8E-1A48-379A-E818-43D0C1BAD235}"/>
              </a:ext>
            </a:extLst>
          </p:cNvPr>
          <p:cNvSpPr>
            <a:spLocks noGrp="1"/>
          </p:cNvSpPr>
          <p:nvPr>
            <p:ph type="sldNum" sz="quarter" idx="5"/>
          </p:nvPr>
        </p:nvSpPr>
        <p:spPr/>
        <p:txBody>
          <a:bodyPr/>
          <a:lstStyle/>
          <a:p>
            <a:fld id="{07EFFF0D-1DCA-4802-ADAD-E8DD53D69C10}" type="slidenum">
              <a:rPr lang="zh-CN" altLang="en-US" smtClean="0"/>
              <a:t>5</a:t>
            </a:fld>
            <a:endParaRPr lang="zh-CN" altLang="en-US"/>
          </a:p>
        </p:txBody>
      </p:sp>
    </p:spTree>
    <p:extLst>
      <p:ext uri="{BB962C8B-B14F-4D97-AF65-F5344CB8AC3E}">
        <p14:creationId xmlns:p14="http://schemas.microsoft.com/office/powerpoint/2010/main" val="182112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6C0D-14AE-843C-78F3-879E39E50C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1615BD-12A6-B978-4AF5-60CF371E26EE}"/>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D7D85C9-D8A6-6DF5-520D-526AA53A679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5AE9C3E-543E-850F-8F52-E57791EFF5AE}"/>
              </a:ext>
            </a:extLst>
          </p:cNvPr>
          <p:cNvSpPr>
            <a:spLocks noGrp="1"/>
          </p:cNvSpPr>
          <p:nvPr>
            <p:ph type="sldNum" sz="quarter" idx="5"/>
          </p:nvPr>
        </p:nvSpPr>
        <p:spPr/>
        <p:txBody>
          <a:bodyPr/>
          <a:lstStyle/>
          <a:p>
            <a:fld id="{07EFFF0D-1DCA-4802-ADAD-E8DD53D69C10}" type="slidenum">
              <a:rPr lang="zh-CN" altLang="en-US" smtClean="0"/>
              <a:t>6</a:t>
            </a:fld>
            <a:endParaRPr lang="zh-CN" altLang="en-US"/>
          </a:p>
        </p:txBody>
      </p:sp>
    </p:spTree>
    <p:extLst>
      <p:ext uri="{BB962C8B-B14F-4D97-AF65-F5344CB8AC3E}">
        <p14:creationId xmlns:p14="http://schemas.microsoft.com/office/powerpoint/2010/main" val="100512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C2074-BA4A-DCA3-94A4-D02BE5F19F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27167A7-5121-802F-80A1-25D57E7AF23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79A2E80-385E-3A05-B015-D517254EDAA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E5F63F6-22F6-E176-7CD7-4E1886641DD6}"/>
              </a:ext>
            </a:extLst>
          </p:cNvPr>
          <p:cNvSpPr>
            <a:spLocks noGrp="1"/>
          </p:cNvSpPr>
          <p:nvPr>
            <p:ph type="sldNum" sz="quarter" idx="5"/>
          </p:nvPr>
        </p:nvSpPr>
        <p:spPr/>
        <p:txBody>
          <a:bodyPr/>
          <a:lstStyle/>
          <a:p>
            <a:fld id="{07EFFF0D-1DCA-4802-ADAD-E8DD53D69C10}" type="slidenum">
              <a:rPr lang="zh-CN" altLang="en-US" smtClean="0"/>
              <a:t>7</a:t>
            </a:fld>
            <a:endParaRPr lang="zh-CN" altLang="en-US"/>
          </a:p>
        </p:txBody>
      </p:sp>
    </p:spTree>
    <p:extLst>
      <p:ext uri="{BB962C8B-B14F-4D97-AF65-F5344CB8AC3E}">
        <p14:creationId xmlns:p14="http://schemas.microsoft.com/office/powerpoint/2010/main" val="159452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60477-B405-CDED-224F-03B67EB33C4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99B3BB-72C9-D8E7-49FE-3DA90FFCEA6D}"/>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22F9D452-B92C-5E2F-9B1E-F3431689151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720E313-39F4-A6D7-7C3D-D91FC0F1CD6C}"/>
              </a:ext>
            </a:extLst>
          </p:cNvPr>
          <p:cNvSpPr>
            <a:spLocks noGrp="1"/>
          </p:cNvSpPr>
          <p:nvPr>
            <p:ph type="sldNum" sz="quarter" idx="5"/>
          </p:nvPr>
        </p:nvSpPr>
        <p:spPr/>
        <p:txBody>
          <a:bodyPr/>
          <a:lstStyle/>
          <a:p>
            <a:fld id="{07EFFF0D-1DCA-4802-ADAD-E8DD53D69C10}" type="slidenum">
              <a:rPr lang="zh-CN" altLang="en-US" smtClean="0"/>
              <a:t>8</a:t>
            </a:fld>
            <a:endParaRPr lang="zh-CN" altLang="en-US"/>
          </a:p>
        </p:txBody>
      </p:sp>
    </p:spTree>
    <p:extLst>
      <p:ext uri="{BB962C8B-B14F-4D97-AF65-F5344CB8AC3E}">
        <p14:creationId xmlns:p14="http://schemas.microsoft.com/office/powerpoint/2010/main" val="421590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8091-C20C-0D0A-33EA-8670C54E7A3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BCC7A7-74F1-6029-F699-F2C4AE511E49}"/>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1A25A4D0-BC07-4811-E2CF-A1454B02BBF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FBBB55D-9062-7733-FA4F-49AE51DDC903}"/>
              </a:ext>
            </a:extLst>
          </p:cNvPr>
          <p:cNvSpPr>
            <a:spLocks noGrp="1"/>
          </p:cNvSpPr>
          <p:nvPr>
            <p:ph type="sldNum" sz="quarter" idx="5"/>
          </p:nvPr>
        </p:nvSpPr>
        <p:spPr/>
        <p:txBody>
          <a:bodyPr/>
          <a:lstStyle/>
          <a:p>
            <a:fld id="{07EFFF0D-1DCA-4802-ADAD-E8DD53D69C10}" type="slidenum">
              <a:rPr lang="zh-CN" altLang="en-US" smtClean="0"/>
              <a:t>9</a:t>
            </a:fld>
            <a:endParaRPr lang="zh-CN" altLang="en-US"/>
          </a:p>
        </p:txBody>
      </p:sp>
    </p:spTree>
    <p:extLst>
      <p:ext uri="{BB962C8B-B14F-4D97-AF65-F5344CB8AC3E}">
        <p14:creationId xmlns:p14="http://schemas.microsoft.com/office/powerpoint/2010/main" val="20791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2026/4/2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54AB0-D4A0-4A2F-8CCB-B10D0CDEE3A6}" type="datetimeFigureOut">
              <a:rPr lang="zh-CN" altLang="en-US" smtClean="0"/>
              <a:t>2026/4/2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0493-C828-4274-AE4B-A249225A4B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300250" y="2667572"/>
            <a:ext cx="7054210" cy="4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7448744" y="2572699"/>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7642088" y="2572700"/>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209894" y="2080441"/>
            <a:ext cx="7581824" cy="584775"/>
          </a:xfrm>
          <a:prstGeom prst="rect">
            <a:avLst/>
          </a:prstGeom>
          <a:noFill/>
        </p:spPr>
        <p:txBody>
          <a:bodyPr wrap="square" rtlCol="0">
            <a:spAutoFit/>
          </a:bodyPr>
          <a:lstStyle/>
          <a:p>
            <a:pPr algn="ctr"/>
            <a:r>
              <a:rPr lang="en-US" altLang="zh-CN" sz="3200" b="1" dirty="0">
                <a:solidFill>
                  <a:schemeClr val="accent1">
                    <a:lumMod val="75000"/>
                  </a:schemeClr>
                </a:solidFill>
                <a:latin typeface="+mj-lt"/>
                <a:cs typeface="+mn-ea"/>
                <a:sym typeface="+mn-lt"/>
              </a:rPr>
              <a:t>Qwen3-VL Technical Report</a:t>
            </a: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7265" t="9160" r="23350"/>
          <a:stretch>
            <a:fillRect/>
          </a:stretch>
        </p:blipFill>
        <p:spPr>
          <a:xfrm>
            <a:off x="8817762" y="65238"/>
            <a:ext cx="3421380" cy="6720450"/>
          </a:xfrm>
          <a:prstGeom prst="rect">
            <a:avLst/>
          </a:prstGeom>
        </p:spPr>
      </p:pic>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custDataLst>
              <p:tags r:id="rId1"/>
            </p:custDataLst>
          </p:nvPr>
        </p:nvSpPr>
        <p:spPr>
          <a:xfrm>
            <a:off x="4794922" y="5284930"/>
            <a:ext cx="2611386" cy="829945"/>
          </a:xfrm>
          <a:prstGeom prst="rect">
            <a:avLst/>
          </a:prstGeom>
          <a:noFill/>
        </p:spPr>
        <p:txBody>
          <a:bodyPr wrap="square" rtlCol="0">
            <a:spAutoFit/>
          </a:bodyPr>
          <a:lstStyle/>
          <a:p>
            <a:pPr algn="ctr"/>
            <a:r>
              <a:rPr lang="zh-CN" altLang="en-US" sz="2400" b="1" dirty="0">
                <a:solidFill>
                  <a:srgbClr val="0070C0"/>
                </a:solidFill>
                <a:cs typeface="+mn-ea"/>
                <a:sym typeface="+mn-lt"/>
              </a:rPr>
              <a:t>主讲人：王硕</a:t>
            </a:r>
            <a:br>
              <a:rPr lang="zh-CN" altLang="en-US" sz="2400" b="1" dirty="0">
                <a:solidFill>
                  <a:srgbClr val="0070C0"/>
                </a:solidFill>
                <a:cs typeface="+mn-ea"/>
                <a:sym typeface="+mn-lt"/>
              </a:rPr>
            </a:br>
            <a:r>
              <a:rPr lang="en-US" altLang="zh-CN" sz="2400" b="1" dirty="0">
                <a:solidFill>
                  <a:srgbClr val="0070C0"/>
                </a:solidFill>
                <a:cs typeface="+mn-ea"/>
                <a:sym typeface="+mn-lt"/>
              </a:rPr>
              <a:t>2026.4.3</a:t>
            </a:r>
            <a:endParaRPr lang="zh-CN" altLang="en-US" sz="2400" b="1" dirty="0">
              <a:solidFill>
                <a:srgbClr val="0070C0"/>
              </a:solidFill>
              <a:cs typeface="+mn-ea"/>
              <a:sym typeface="+mn-lt"/>
            </a:endParaRPr>
          </a:p>
        </p:txBody>
      </p:sp>
      <p:pic>
        <p:nvPicPr>
          <p:cNvPr id="5" name="图片 4">
            <a:extLst>
              <a:ext uri="{FF2B5EF4-FFF2-40B4-BE49-F238E27FC236}">
                <a16:creationId xmlns:a16="http://schemas.microsoft.com/office/drawing/2014/main" id="{CA6FEEEE-2C1B-36B9-EFD0-5C46AEF6865F}"/>
              </a:ext>
            </a:extLst>
          </p:cNvPr>
          <p:cNvPicPr>
            <a:picLocks noChangeAspect="1"/>
          </p:cNvPicPr>
          <p:nvPr/>
        </p:nvPicPr>
        <p:blipFill>
          <a:blip r:embed="rId5"/>
          <a:srcRect t="9421" r="9925"/>
          <a:stretch>
            <a:fillRect/>
          </a:stretch>
        </p:blipFill>
        <p:spPr>
          <a:xfrm>
            <a:off x="756422" y="2815318"/>
            <a:ext cx="6354109" cy="21781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4FBD9-1120-C76E-901A-6A6AB026EB0B}"/>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29FB3FB9-EE15-2DDE-4B54-676190A0DA4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7D56BFC-5358-0F91-9CB9-BBD46A23742A}"/>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FBF611B5-8555-9C17-EF0C-F6246784B172}"/>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DA0EED07-2B04-2FFA-C70B-EF7C1C0E2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6774509E-8EDE-9CD5-B8FB-F051310CC162}"/>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7651D5E8-70D0-0905-6814-1EA66C49AA33}"/>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2E9496DD-AC37-F580-7FA2-4C2A15DF302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80128570-649E-16F3-4094-A1CE3EAC9BDE}"/>
              </a:ext>
            </a:extLst>
          </p:cNvPr>
          <p:cNvSpPr txBox="1"/>
          <p:nvPr/>
        </p:nvSpPr>
        <p:spPr>
          <a:xfrm>
            <a:off x="6096000" y="1377626"/>
            <a:ext cx="5776279" cy="360098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a:solidFill>
                  <a:srgbClr val="0070C0"/>
                </a:solidFill>
              </a:rPr>
              <a:t>Qwen3-VL-8B</a:t>
            </a:r>
            <a:r>
              <a:rPr lang="zh-CN" altLang="en-US" b="1" dirty="0">
                <a:solidFill>
                  <a:srgbClr val="0070C0"/>
                </a:solidFill>
              </a:rPr>
              <a:t>中的视觉</a:t>
            </a:r>
            <a:r>
              <a:rPr lang="en-US" altLang="zh-CN" b="1" dirty="0">
                <a:solidFill>
                  <a:srgbClr val="0070C0"/>
                </a:solidFill>
              </a:rPr>
              <a:t>-</a:t>
            </a:r>
            <a:r>
              <a:rPr lang="zh-CN" altLang="en-US" b="1" dirty="0">
                <a:solidFill>
                  <a:srgbClr val="0070C0"/>
                </a:solidFill>
              </a:rPr>
              <a:t>文本融合模块：</a:t>
            </a:r>
            <a:endParaRPr lang="en-US" altLang="zh-CN" b="1" dirty="0">
              <a:solidFill>
                <a:srgbClr val="0070C0"/>
              </a:solidFill>
            </a:endParaRPr>
          </a:p>
          <a:p>
            <a:r>
              <a:rPr lang="en-US" altLang="zh-CN" sz="1400" dirty="0">
                <a:solidFill>
                  <a:srgbClr val="0070C0"/>
                </a:solidFill>
              </a:rPr>
              <a:t> (merger): Qwen3VLVisionPatchMerger(</a:t>
            </a:r>
          </a:p>
          <a:p>
            <a:r>
              <a:rPr lang="en-US" altLang="zh-CN" sz="1400" dirty="0">
                <a:solidFill>
                  <a:srgbClr val="0070C0"/>
                </a:solidFill>
              </a:rPr>
              <a:t>        (norm): </a:t>
            </a:r>
            <a:r>
              <a:rPr lang="en-US" altLang="zh-CN" sz="1400" dirty="0" err="1">
                <a:solidFill>
                  <a:srgbClr val="0070C0"/>
                </a:solidFill>
              </a:rPr>
              <a:t>LayerNorm</a:t>
            </a:r>
            <a:r>
              <a:rPr lang="en-US" altLang="zh-CN" sz="1400" dirty="0">
                <a:solidFill>
                  <a:srgbClr val="0070C0"/>
                </a:solidFill>
              </a:rPr>
              <a:t>((1152,), eps=1e-06, </a:t>
            </a:r>
            <a:r>
              <a:rPr lang="en-US" altLang="zh-CN" sz="1400" dirty="0" err="1">
                <a:solidFill>
                  <a:srgbClr val="0070C0"/>
                </a:solidFill>
              </a:rPr>
              <a:t>elementwise_affine</a:t>
            </a:r>
            <a:r>
              <a:rPr lang="en-US" altLang="zh-CN" sz="1400" dirty="0">
                <a:solidFill>
                  <a:srgbClr val="0070C0"/>
                </a:solidFill>
              </a:rPr>
              <a:t>=True)</a:t>
            </a:r>
          </a:p>
          <a:p>
            <a:r>
              <a:rPr lang="en-US" altLang="zh-CN" sz="1400" dirty="0">
                <a:solidFill>
                  <a:srgbClr val="0070C0"/>
                </a:solidFill>
              </a:rPr>
              <a:t>        (linear_fc1): Linear(</a:t>
            </a:r>
            <a:r>
              <a:rPr lang="en-US" altLang="zh-CN" sz="1400" dirty="0" err="1">
                <a:solidFill>
                  <a:srgbClr val="0070C0"/>
                </a:solidFill>
              </a:rPr>
              <a:t>in_features</a:t>
            </a:r>
            <a:r>
              <a:rPr lang="en-US" altLang="zh-CN" sz="1400" dirty="0">
                <a:solidFill>
                  <a:srgbClr val="0070C0"/>
                </a:solidFill>
              </a:rPr>
              <a:t>=4608, </a:t>
            </a:r>
            <a:r>
              <a:rPr lang="en-US" altLang="zh-CN" sz="1400" dirty="0" err="1">
                <a:solidFill>
                  <a:srgbClr val="0070C0"/>
                </a:solidFill>
              </a:rPr>
              <a:t>out_features</a:t>
            </a:r>
            <a:r>
              <a:rPr lang="en-US" altLang="zh-CN" sz="1400" dirty="0">
                <a:solidFill>
                  <a:srgbClr val="0070C0"/>
                </a:solidFill>
              </a:rPr>
              <a:t>=4608, bias=True)</a:t>
            </a:r>
          </a:p>
          <a:p>
            <a:r>
              <a:rPr lang="en-US" altLang="zh-CN" sz="1400" dirty="0">
                <a:solidFill>
                  <a:srgbClr val="0070C0"/>
                </a:solidFill>
              </a:rPr>
              <a:t>        (</a:t>
            </a:r>
            <a:r>
              <a:rPr lang="en-US" altLang="zh-CN" sz="1400" dirty="0" err="1">
                <a:solidFill>
                  <a:srgbClr val="0070C0"/>
                </a:solidFill>
              </a:rPr>
              <a:t>act_fn</a:t>
            </a:r>
            <a:r>
              <a:rPr lang="en-US" altLang="zh-CN" sz="1400" dirty="0">
                <a:solidFill>
                  <a:srgbClr val="0070C0"/>
                </a:solidFill>
              </a:rPr>
              <a:t>): GELU(approximate='none')</a:t>
            </a:r>
          </a:p>
          <a:p>
            <a:r>
              <a:rPr lang="en-US" altLang="zh-CN" sz="1400" dirty="0">
                <a:solidFill>
                  <a:srgbClr val="0070C0"/>
                </a:solidFill>
              </a:rPr>
              <a:t>        (linear_fc2): Linear(</a:t>
            </a:r>
            <a:r>
              <a:rPr lang="en-US" altLang="zh-CN" sz="1400" dirty="0" err="1">
                <a:solidFill>
                  <a:srgbClr val="0070C0"/>
                </a:solidFill>
              </a:rPr>
              <a:t>in_features</a:t>
            </a:r>
            <a:r>
              <a:rPr lang="en-US" altLang="zh-CN" sz="1400" dirty="0">
                <a:solidFill>
                  <a:srgbClr val="0070C0"/>
                </a:solidFill>
              </a:rPr>
              <a:t>=4608, </a:t>
            </a:r>
            <a:r>
              <a:rPr lang="en-US" altLang="zh-CN" sz="1400" dirty="0" err="1">
                <a:solidFill>
                  <a:srgbClr val="0070C0"/>
                </a:solidFill>
              </a:rPr>
              <a:t>out_features</a:t>
            </a:r>
            <a:r>
              <a:rPr lang="en-US" altLang="zh-CN" sz="1400" dirty="0">
                <a:solidFill>
                  <a:srgbClr val="0070C0"/>
                </a:solidFill>
              </a:rPr>
              <a:t>=4096, bias=True)</a:t>
            </a:r>
          </a:p>
          <a:p>
            <a:r>
              <a:rPr lang="en-US" altLang="zh-CN" sz="1400" dirty="0">
                <a:solidFill>
                  <a:srgbClr val="0070C0"/>
                </a:solidFill>
              </a:rPr>
              <a:t>      )</a:t>
            </a:r>
          </a:p>
          <a:p>
            <a:r>
              <a:rPr lang="en-US" altLang="zh-CN" sz="1400" dirty="0">
                <a:solidFill>
                  <a:srgbClr val="0070C0"/>
                </a:solidFill>
              </a:rPr>
              <a:t>      (</a:t>
            </a:r>
            <a:r>
              <a:rPr lang="en-US" altLang="zh-CN" sz="1400" dirty="0" err="1">
                <a:solidFill>
                  <a:srgbClr val="0070C0"/>
                </a:solidFill>
              </a:rPr>
              <a:t>deepstack_merger_list</a:t>
            </a:r>
            <a:r>
              <a:rPr lang="en-US" altLang="zh-CN" sz="1400" dirty="0">
                <a:solidFill>
                  <a:srgbClr val="0070C0"/>
                </a:solidFill>
              </a:rPr>
              <a:t>): </a:t>
            </a:r>
            <a:r>
              <a:rPr lang="en-US" altLang="zh-CN" sz="1400" dirty="0" err="1">
                <a:solidFill>
                  <a:srgbClr val="0070C0"/>
                </a:solidFill>
              </a:rPr>
              <a:t>ModuleList</a:t>
            </a:r>
            <a:r>
              <a:rPr lang="en-US" altLang="zh-CN" sz="1400" dirty="0">
                <a:solidFill>
                  <a:srgbClr val="0070C0"/>
                </a:solidFill>
              </a:rPr>
              <a:t>(</a:t>
            </a:r>
          </a:p>
          <a:p>
            <a:r>
              <a:rPr lang="en-US" altLang="zh-CN" sz="1400" dirty="0">
                <a:solidFill>
                  <a:srgbClr val="0070C0"/>
                </a:solidFill>
              </a:rPr>
              <a:t>        (0-2): 3 x Qwen3VLVisionPatchMerger(</a:t>
            </a:r>
          </a:p>
          <a:p>
            <a:r>
              <a:rPr lang="en-US" altLang="zh-CN" sz="1400" dirty="0">
                <a:solidFill>
                  <a:srgbClr val="0070C0"/>
                </a:solidFill>
              </a:rPr>
              <a:t>          (norm): </a:t>
            </a:r>
            <a:r>
              <a:rPr lang="en-US" altLang="zh-CN" sz="1400" dirty="0" err="1">
                <a:solidFill>
                  <a:srgbClr val="0070C0"/>
                </a:solidFill>
              </a:rPr>
              <a:t>LayerNorm</a:t>
            </a:r>
            <a:r>
              <a:rPr lang="en-US" altLang="zh-CN" sz="1400" dirty="0">
                <a:solidFill>
                  <a:srgbClr val="0070C0"/>
                </a:solidFill>
              </a:rPr>
              <a:t>((4608,), eps=1e-06, </a:t>
            </a:r>
            <a:r>
              <a:rPr lang="en-US" altLang="zh-CN" sz="1400" dirty="0" err="1">
                <a:solidFill>
                  <a:srgbClr val="0070C0"/>
                </a:solidFill>
              </a:rPr>
              <a:t>elementwise_affine</a:t>
            </a:r>
            <a:r>
              <a:rPr lang="en-US" altLang="zh-CN" sz="1400" dirty="0">
                <a:solidFill>
                  <a:srgbClr val="0070C0"/>
                </a:solidFill>
              </a:rPr>
              <a:t>=True)</a:t>
            </a:r>
          </a:p>
          <a:p>
            <a:r>
              <a:rPr lang="en-US" altLang="zh-CN" sz="1400" dirty="0">
                <a:solidFill>
                  <a:srgbClr val="0070C0"/>
                </a:solidFill>
              </a:rPr>
              <a:t>          (linear_fc1): Linear(</a:t>
            </a:r>
            <a:r>
              <a:rPr lang="en-US" altLang="zh-CN" sz="1400" dirty="0" err="1">
                <a:solidFill>
                  <a:srgbClr val="0070C0"/>
                </a:solidFill>
              </a:rPr>
              <a:t>in_features</a:t>
            </a:r>
            <a:r>
              <a:rPr lang="en-US" altLang="zh-CN" sz="1400" dirty="0">
                <a:solidFill>
                  <a:srgbClr val="0070C0"/>
                </a:solidFill>
              </a:rPr>
              <a:t>=4608, </a:t>
            </a:r>
            <a:r>
              <a:rPr lang="en-US" altLang="zh-CN" sz="1400" dirty="0" err="1">
                <a:solidFill>
                  <a:srgbClr val="0070C0"/>
                </a:solidFill>
              </a:rPr>
              <a:t>out_features</a:t>
            </a:r>
            <a:r>
              <a:rPr lang="en-US" altLang="zh-CN" sz="1400" dirty="0">
                <a:solidFill>
                  <a:srgbClr val="0070C0"/>
                </a:solidFill>
              </a:rPr>
              <a:t>=4608, bias=True)</a:t>
            </a:r>
          </a:p>
          <a:p>
            <a:r>
              <a:rPr lang="en-US" altLang="zh-CN" sz="1400" dirty="0">
                <a:solidFill>
                  <a:srgbClr val="0070C0"/>
                </a:solidFill>
              </a:rPr>
              <a:t>          (</a:t>
            </a:r>
            <a:r>
              <a:rPr lang="en-US" altLang="zh-CN" sz="1400" dirty="0" err="1">
                <a:solidFill>
                  <a:srgbClr val="0070C0"/>
                </a:solidFill>
              </a:rPr>
              <a:t>act_fn</a:t>
            </a:r>
            <a:r>
              <a:rPr lang="en-US" altLang="zh-CN" sz="1400" dirty="0">
                <a:solidFill>
                  <a:srgbClr val="0070C0"/>
                </a:solidFill>
              </a:rPr>
              <a:t>): GELU(approximate='none')</a:t>
            </a:r>
          </a:p>
          <a:p>
            <a:r>
              <a:rPr lang="en-US" altLang="zh-CN" sz="1400" dirty="0">
                <a:solidFill>
                  <a:srgbClr val="0070C0"/>
                </a:solidFill>
              </a:rPr>
              <a:t>          (linear_fc2): Linear(</a:t>
            </a:r>
            <a:r>
              <a:rPr lang="en-US" altLang="zh-CN" sz="1400" dirty="0" err="1">
                <a:solidFill>
                  <a:srgbClr val="0070C0"/>
                </a:solidFill>
              </a:rPr>
              <a:t>in_features</a:t>
            </a:r>
            <a:r>
              <a:rPr lang="en-US" altLang="zh-CN" sz="1400" dirty="0">
                <a:solidFill>
                  <a:srgbClr val="0070C0"/>
                </a:solidFill>
              </a:rPr>
              <a:t>=4608, </a:t>
            </a:r>
            <a:r>
              <a:rPr lang="en-US" altLang="zh-CN" sz="1400" dirty="0" err="1">
                <a:solidFill>
                  <a:srgbClr val="0070C0"/>
                </a:solidFill>
              </a:rPr>
              <a:t>out_features</a:t>
            </a:r>
            <a:r>
              <a:rPr lang="en-US" altLang="zh-CN" sz="1400" dirty="0">
                <a:solidFill>
                  <a:srgbClr val="0070C0"/>
                </a:solidFill>
              </a:rPr>
              <a:t>=4096, bias=True)</a:t>
            </a:r>
          </a:p>
          <a:p>
            <a:r>
              <a:rPr lang="en-US" altLang="zh-CN" sz="1400" dirty="0">
                <a:solidFill>
                  <a:srgbClr val="0070C0"/>
                </a:solidFill>
              </a:rPr>
              <a:t>        )</a:t>
            </a:r>
          </a:p>
          <a:p>
            <a:r>
              <a:rPr lang="en-US" altLang="zh-CN" sz="1400" dirty="0">
                <a:solidFill>
                  <a:srgbClr val="0070C0"/>
                </a:solidFill>
              </a:rPr>
              <a:t>      )</a:t>
            </a:r>
          </a:p>
          <a:p>
            <a:r>
              <a:rPr lang="en-US" altLang="zh-CN" sz="1400" dirty="0">
                <a:solidFill>
                  <a:srgbClr val="0070C0"/>
                </a:solidFill>
              </a:rPr>
              <a:t>    )</a:t>
            </a:r>
            <a:endParaRPr lang="zh-CN" altLang="en-US" sz="1400" dirty="0">
              <a:solidFill>
                <a:srgbClr val="0070C0"/>
              </a:solidFill>
            </a:endParaRPr>
          </a:p>
        </p:txBody>
      </p:sp>
      <p:sp>
        <p:nvSpPr>
          <p:cNvPr id="5" name="文本框 4">
            <a:extLst>
              <a:ext uri="{FF2B5EF4-FFF2-40B4-BE49-F238E27FC236}">
                <a16:creationId xmlns:a16="http://schemas.microsoft.com/office/drawing/2014/main" id="{3C8E1C3D-C5F8-ADC1-4171-BE6D31ABF621}"/>
              </a:ext>
            </a:extLst>
          </p:cNvPr>
          <p:cNvSpPr txBox="1"/>
          <p:nvPr/>
        </p:nvSpPr>
        <p:spPr>
          <a:xfrm>
            <a:off x="142816" y="1499152"/>
            <a:ext cx="5516233" cy="318805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dirty="0">
                <a:solidFill>
                  <a:srgbClr val="0070C0"/>
                </a:solidFill>
              </a:rPr>
              <a:t>视觉</a:t>
            </a:r>
            <a:r>
              <a:rPr lang="en-US" altLang="zh-CN" b="1" dirty="0">
                <a:solidFill>
                  <a:srgbClr val="0070C0"/>
                </a:solidFill>
              </a:rPr>
              <a:t>-</a:t>
            </a:r>
            <a:r>
              <a:rPr lang="zh-CN" altLang="en-US" b="1" dirty="0">
                <a:solidFill>
                  <a:srgbClr val="0070C0"/>
                </a:solidFill>
              </a:rPr>
              <a:t>文本融合：</a:t>
            </a:r>
            <a:endParaRPr lang="en-US" altLang="zh-CN" b="1" dirty="0">
              <a:solidFill>
                <a:srgbClr val="0070C0"/>
              </a:solidFill>
            </a:endParaRPr>
          </a:p>
          <a:p>
            <a:pPr marL="285750" indent="-285750">
              <a:lnSpc>
                <a:spcPct val="150000"/>
              </a:lnSpc>
              <a:buFont typeface="Arial" panose="020B0604020202020204" pitchFamily="34" charset="0"/>
              <a:buChar char="•"/>
            </a:pPr>
            <a:r>
              <a:rPr lang="zh-CN" altLang="en-US" dirty="0">
                <a:solidFill>
                  <a:srgbClr val="0070C0"/>
                </a:solidFill>
              </a:rPr>
              <a:t>两层 </a:t>
            </a:r>
            <a:r>
              <a:rPr lang="en-US" altLang="zh-CN" dirty="0">
                <a:solidFill>
                  <a:srgbClr val="0070C0"/>
                </a:solidFill>
              </a:rPr>
              <a:t>MLP </a:t>
            </a:r>
            <a:r>
              <a:rPr lang="zh-CN" altLang="en-US" dirty="0">
                <a:solidFill>
                  <a:srgbClr val="0070C0"/>
                </a:solidFill>
              </a:rPr>
              <a:t>结构，将 </a:t>
            </a:r>
            <a:r>
              <a:rPr lang="en-US" altLang="zh-CN" dirty="0">
                <a:solidFill>
                  <a:srgbClr val="0070C0"/>
                </a:solidFill>
              </a:rPr>
              <a:t>2×2 </a:t>
            </a:r>
            <a:r>
              <a:rPr lang="zh-CN" altLang="en-US" dirty="0">
                <a:solidFill>
                  <a:srgbClr val="0070C0"/>
                </a:solidFill>
              </a:rPr>
              <a:t>视觉特征压缩为单个视觉 </a:t>
            </a:r>
            <a:r>
              <a:rPr lang="en-US" altLang="zh-CN" dirty="0">
                <a:solidFill>
                  <a:srgbClr val="0070C0"/>
                </a:solidFill>
              </a:rPr>
              <a:t>token</a:t>
            </a:r>
          </a:p>
          <a:p>
            <a:pPr marL="285750" indent="-285750">
              <a:lnSpc>
                <a:spcPct val="150000"/>
              </a:lnSpc>
              <a:buFont typeface="Arial" panose="020B0604020202020204" pitchFamily="34" charset="0"/>
              <a:buChar char="•"/>
            </a:pPr>
            <a:r>
              <a:rPr lang="zh-CN" altLang="en-US" dirty="0">
                <a:solidFill>
                  <a:srgbClr val="0070C0"/>
                </a:solidFill>
              </a:rPr>
              <a:t>融入</a:t>
            </a:r>
            <a:r>
              <a:rPr lang="en-US" altLang="zh-CN" dirty="0" err="1">
                <a:solidFill>
                  <a:srgbClr val="0070C0"/>
                </a:solidFill>
              </a:rPr>
              <a:t>DeepStack</a:t>
            </a:r>
            <a:r>
              <a:rPr lang="en-US" altLang="zh-CN" dirty="0">
                <a:solidFill>
                  <a:srgbClr val="0070C0"/>
                </a:solidFill>
              </a:rPr>
              <a:t> </a:t>
            </a:r>
            <a:r>
              <a:rPr lang="zh-CN" altLang="en-US" dirty="0">
                <a:solidFill>
                  <a:srgbClr val="0070C0"/>
                </a:solidFill>
              </a:rPr>
              <a:t>跨层融合</a:t>
            </a:r>
            <a:endParaRPr lang="en-US" altLang="zh-CN" dirty="0">
              <a:solidFill>
                <a:srgbClr val="0070C0"/>
              </a:solidFill>
            </a:endParaRPr>
          </a:p>
          <a:p>
            <a:pPr>
              <a:lnSpc>
                <a:spcPct val="150000"/>
              </a:lnSpc>
            </a:pPr>
            <a:r>
              <a:rPr lang="en-US" altLang="zh-CN" sz="1600" b="1" dirty="0">
                <a:solidFill>
                  <a:srgbClr val="0070C0"/>
                </a:solidFill>
              </a:rPr>
              <a:t>Qwen3-VL-8B</a:t>
            </a:r>
            <a:r>
              <a:rPr lang="zh-CN" altLang="en-US" sz="1600" b="1" dirty="0">
                <a:solidFill>
                  <a:srgbClr val="0070C0"/>
                </a:solidFill>
              </a:rPr>
              <a:t>中的视觉</a:t>
            </a:r>
            <a:r>
              <a:rPr lang="en-US" altLang="zh-CN" sz="1600" b="1" dirty="0">
                <a:solidFill>
                  <a:srgbClr val="0070C0"/>
                </a:solidFill>
              </a:rPr>
              <a:t>-</a:t>
            </a:r>
            <a:r>
              <a:rPr lang="zh-CN" altLang="en-US" sz="1600" b="1" dirty="0">
                <a:solidFill>
                  <a:srgbClr val="0070C0"/>
                </a:solidFill>
              </a:rPr>
              <a:t>文本融合模块：</a:t>
            </a:r>
            <a:endParaRPr lang="en-US" altLang="zh-CN" sz="1600" b="1" dirty="0">
              <a:solidFill>
                <a:srgbClr val="0070C0"/>
              </a:solidFill>
            </a:endParaRPr>
          </a:p>
          <a:p>
            <a:pPr marL="285750" indent="-285750">
              <a:lnSpc>
                <a:spcPct val="150000"/>
              </a:lnSpc>
              <a:buFont typeface="Arial" panose="020B0604020202020204" pitchFamily="34" charset="0"/>
              <a:buChar char="•"/>
            </a:pPr>
            <a:r>
              <a:rPr lang="zh-CN" altLang="en-US" sz="1600" dirty="0">
                <a:solidFill>
                  <a:srgbClr val="0070C0"/>
                </a:solidFill>
              </a:rPr>
              <a:t>包含两层两层 </a:t>
            </a:r>
            <a:r>
              <a:rPr lang="en-US" altLang="zh-CN" sz="1600" dirty="0">
                <a:solidFill>
                  <a:srgbClr val="0070C0"/>
                </a:solidFill>
              </a:rPr>
              <a:t>MLP </a:t>
            </a:r>
            <a:r>
              <a:rPr lang="zh-CN" altLang="en-US" sz="1600" dirty="0">
                <a:solidFill>
                  <a:srgbClr val="0070C0"/>
                </a:solidFill>
              </a:rPr>
              <a:t>结构</a:t>
            </a:r>
            <a:endParaRPr lang="en-US" altLang="zh-CN" sz="1600" dirty="0">
              <a:solidFill>
                <a:srgbClr val="0070C0"/>
              </a:solidFill>
            </a:endParaRPr>
          </a:p>
          <a:p>
            <a:pPr marL="285750" indent="-285750">
              <a:lnSpc>
                <a:spcPct val="150000"/>
              </a:lnSpc>
              <a:buFont typeface="Arial" panose="020B0604020202020204" pitchFamily="34" charset="0"/>
              <a:buChar char="•"/>
            </a:pPr>
            <a:r>
              <a:rPr lang="zh-CN" altLang="en-US" sz="1600" dirty="0">
                <a:solidFill>
                  <a:srgbClr val="0070C0"/>
                </a:solidFill>
              </a:rPr>
              <a:t>包含</a:t>
            </a:r>
            <a:r>
              <a:rPr lang="en-US" altLang="zh-CN" sz="1600" dirty="0">
                <a:solidFill>
                  <a:srgbClr val="0070C0"/>
                </a:solidFill>
              </a:rPr>
              <a:t>3</a:t>
            </a:r>
            <a:r>
              <a:rPr lang="zh-CN" altLang="en-US" sz="1600" dirty="0">
                <a:solidFill>
                  <a:srgbClr val="0070C0"/>
                </a:solidFill>
              </a:rPr>
              <a:t>层</a:t>
            </a:r>
            <a:r>
              <a:rPr lang="en-US" altLang="zh-CN" sz="1600" dirty="0" err="1">
                <a:solidFill>
                  <a:srgbClr val="0070C0"/>
                </a:solidFill>
              </a:rPr>
              <a:t>DeepStack</a:t>
            </a:r>
            <a:r>
              <a:rPr lang="en-US" altLang="zh-CN" sz="1600" dirty="0">
                <a:solidFill>
                  <a:srgbClr val="0070C0"/>
                </a:solidFill>
              </a:rPr>
              <a:t> </a:t>
            </a:r>
            <a:r>
              <a:rPr lang="zh-CN" altLang="en-US" sz="1600" dirty="0">
                <a:solidFill>
                  <a:srgbClr val="0070C0"/>
                </a:solidFill>
              </a:rPr>
              <a:t>跨层融合，提取视觉编码器</a:t>
            </a:r>
            <a:r>
              <a:rPr lang="en-US" altLang="zh-CN" sz="1600" dirty="0">
                <a:solidFill>
                  <a:srgbClr val="0070C0"/>
                </a:solidFill>
              </a:rPr>
              <a:t>3 </a:t>
            </a:r>
            <a:r>
              <a:rPr lang="zh-CN" altLang="en-US" sz="1600" dirty="0">
                <a:solidFill>
                  <a:srgbClr val="0070C0"/>
                </a:solidFill>
              </a:rPr>
              <a:t>个不同层级的特征，注入 </a:t>
            </a:r>
            <a:r>
              <a:rPr lang="en-US" altLang="zh-CN" sz="1600" dirty="0">
                <a:solidFill>
                  <a:srgbClr val="0070C0"/>
                </a:solidFill>
              </a:rPr>
              <a:t>LLM </a:t>
            </a:r>
            <a:r>
              <a:rPr lang="zh-CN" altLang="en-US" sz="1600" dirty="0">
                <a:solidFill>
                  <a:srgbClr val="0070C0"/>
                </a:solidFill>
              </a:rPr>
              <a:t>前 </a:t>
            </a:r>
            <a:r>
              <a:rPr lang="en-US" altLang="zh-CN" sz="1600" dirty="0">
                <a:solidFill>
                  <a:srgbClr val="0070C0"/>
                </a:solidFill>
              </a:rPr>
              <a:t>3 </a:t>
            </a:r>
            <a:r>
              <a:rPr lang="zh-CN" altLang="en-US" sz="1600" dirty="0">
                <a:solidFill>
                  <a:srgbClr val="0070C0"/>
                </a:solidFill>
              </a:rPr>
              <a:t>层。</a:t>
            </a:r>
            <a:endParaRPr lang="en-US" altLang="zh-CN" sz="1600" dirty="0">
              <a:solidFill>
                <a:srgbClr val="0070C0"/>
              </a:solidFill>
            </a:endParaRPr>
          </a:p>
        </p:txBody>
      </p:sp>
    </p:spTree>
    <p:extLst>
      <p:ext uri="{BB962C8B-B14F-4D97-AF65-F5344CB8AC3E}">
        <p14:creationId xmlns:p14="http://schemas.microsoft.com/office/powerpoint/2010/main" val="278273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E2F7-C243-B8AD-1D44-4CFFC87DD1C5}"/>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478A7149-B746-E522-A59C-F309AD3407B7}"/>
              </a:ext>
            </a:extLst>
          </p:cNvPr>
          <p:cNvPicPr>
            <a:picLocks noChangeAspect="1"/>
          </p:cNvPicPr>
          <p:nvPr/>
        </p:nvPicPr>
        <p:blipFill>
          <a:blip r:embed="rId3"/>
          <a:stretch>
            <a:fillRect/>
          </a:stretch>
        </p:blipFill>
        <p:spPr>
          <a:xfrm>
            <a:off x="1245751" y="878291"/>
            <a:ext cx="5320890" cy="2907249"/>
          </a:xfrm>
          <a:prstGeom prst="rect">
            <a:avLst/>
          </a:prstGeom>
        </p:spPr>
      </p:pic>
      <p:sp>
        <p:nvSpPr>
          <p:cNvPr id="16" name="矩形 15">
            <a:extLst>
              <a:ext uri="{FF2B5EF4-FFF2-40B4-BE49-F238E27FC236}">
                <a16:creationId xmlns:a16="http://schemas.microsoft.com/office/drawing/2014/main" id="{68969125-D4CA-CD83-36D3-D8898F5601B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93AC3A7-3925-8012-C7AB-83EDF90640C2}"/>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9F45E032-F932-49BF-075E-56A6A2A85755}"/>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332838BA-EA11-D11B-43F3-790C011A9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BF69B894-EFAD-2396-3CAE-A6CFFD19AC81}"/>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2C3E200B-C4EC-F0F0-8688-B282A91CBC9A}"/>
              </a:ext>
            </a:extLst>
          </p:cNvPr>
          <p:cNvSpPr txBox="1"/>
          <p:nvPr/>
        </p:nvSpPr>
        <p:spPr>
          <a:xfrm>
            <a:off x="1393156" y="470840"/>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9B3F4550-A474-6F8E-86AA-63C690387C4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7A28DF8E-E3A7-1464-F738-ADFA899935E5}"/>
              </a:ext>
            </a:extLst>
          </p:cNvPr>
          <p:cNvPicPr>
            <a:picLocks noChangeAspect="1"/>
          </p:cNvPicPr>
          <p:nvPr/>
        </p:nvPicPr>
        <p:blipFill>
          <a:blip r:embed="rId5"/>
          <a:stretch>
            <a:fillRect/>
          </a:stretch>
        </p:blipFill>
        <p:spPr>
          <a:xfrm>
            <a:off x="7796102" y="934711"/>
            <a:ext cx="3313297" cy="2850829"/>
          </a:xfrm>
          <a:prstGeom prst="rect">
            <a:avLst/>
          </a:prstGeom>
        </p:spPr>
      </p:pic>
      <p:sp>
        <p:nvSpPr>
          <p:cNvPr id="10" name="文本框 9">
            <a:extLst>
              <a:ext uri="{FF2B5EF4-FFF2-40B4-BE49-F238E27FC236}">
                <a16:creationId xmlns:a16="http://schemas.microsoft.com/office/drawing/2014/main" id="{6DDA1BD3-A361-A7F9-CA06-3F219D5E4169}"/>
              </a:ext>
            </a:extLst>
          </p:cNvPr>
          <p:cNvSpPr txBox="1"/>
          <p:nvPr/>
        </p:nvSpPr>
        <p:spPr>
          <a:xfrm>
            <a:off x="7177335" y="4345398"/>
            <a:ext cx="4333275" cy="139294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b="1" dirty="0">
                <a:solidFill>
                  <a:srgbClr val="0070C0"/>
                </a:solidFill>
              </a:rPr>
              <a:t>在</a:t>
            </a:r>
            <a:r>
              <a:rPr lang="en-US" altLang="zh-CN" sz="1600" b="1" dirty="0">
                <a:solidFill>
                  <a:srgbClr val="0070C0"/>
                </a:solidFill>
              </a:rPr>
              <a:t>Qwen3-VL</a:t>
            </a:r>
            <a:r>
              <a:rPr lang="zh-CN" altLang="en-US" sz="1600" b="1" dirty="0">
                <a:solidFill>
                  <a:srgbClr val="0070C0"/>
                </a:solidFill>
              </a:rPr>
              <a:t>中：</a:t>
            </a:r>
            <a:endParaRPr lang="en-US" altLang="zh-CN" sz="1600" b="1" dirty="0">
              <a:solidFill>
                <a:srgbClr val="0070C0"/>
              </a:solidFill>
            </a:endParaRPr>
          </a:p>
          <a:p>
            <a:pPr algn="l">
              <a:lnSpc>
                <a:spcPct val="150000"/>
              </a:lnSpc>
            </a:pPr>
            <a:r>
              <a:rPr lang="zh-CN" altLang="en-US" sz="1400" dirty="0">
                <a:solidFill>
                  <a:srgbClr val="0070C0"/>
                </a:solidFill>
              </a:rPr>
              <a:t>从视觉编码器的三个不同层级提取特征，随后视觉</a:t>
            </a:r>
            <a:r>
              <a:rPr lang="en-US" altLang="zh-CN" sz="1400" dirty="0">
                <a:solidFill>
                  <a:srgbClr val="0070C0"/>
                </a:solidFill>
              </a:rPr>
              <a:t>-</a:t>
            </a:r>
            <a:r>
              <a:rPr lang="zh-CN" altLang="en-US" sz="1400" dirty="0">
                <a:solidFill>
                  <a:srgbClr val="0070C0"/>
                </a:solidFill>
              </a:rPr>
              <a:t>语言融合模块将这些多尺度特征投影为视觉标记，再将其直接添加到前三个大语言模型层的对应隐藏状态中。</a:t>
            </a:r>
          </a:p>
        </p:txBody>
      </p:sp>
      <p:sp>
        <p:nvSpPr>
          <p:cNvPr id="11" name="文本框 10">
            <a:extLst>
              <a:ext uri="{FF2B5EF4-FFF2-40B4-BE49-F238E27FC236}">
                <a16:creationId xmlns:a16="http://schemas.microsoft.com/office/drawing/2014/main" id="{E284598D-68BE-4759-04A1-9956F7EA1B92}"/>
              </a:ext>
            </a:extLst>
          </p:cNvPr>
          <p:cNvSpPr txBox="1"/>
          <p:nvPr/>
        </p:nvSpPr>
        <p:spPr>
          <a:xfrm>
            <a:off x="1082601" y="3592200"/>
            <a:ext cx="5882853" cy="300877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en-US" altLang="zh-CN" sz="1600" dirty="0" err="1">
                <a:solidFill>
                  <a:srgbClr val="0070C0"/>
                </a:solidFill>
              </a:rPr>
              <a:t>DeepStack</a:t>
            </a:r>
            <a:r>
              <a:rPr lang="en-US" altLang="zh-CN" sz="1600" dirty="0">
                <a:solidFill>
                  <a:srgbClr val="0070C0"/>
                </a:solidFill>
              </a:rPr>
              <a:t> </a:t>
            </a:r>
            <a:r>
              <a:rPr lang="zh-CN" altLang="en-US" sz="1600" dirty="0">
                <a:solidFill>
                  <a:srgbClr val="0070C0"/>
                </a:solidFill>
              </a:rPr>
              <a:t>算法思路：</a:t>
            </a:r>
            <a:endParaRPr lang="en-US" altLang="zh-CN" sz="16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打破传统：摒弃把所有视觉 </a:t>
            </a:r>
            <a:r>
              <a:rPr lang="en-US" altLang="zh-CN" sz="1400" dirty="0">
                <a:solidFill>
                  <a:srgbClr val="0070C0"/>
                </a:solidFill>
              </a:rPr>
              <a:t>Token </a:t>
            </a:r>
            <a:r>
              <a:rPr lang="zh-CN" altLang="en-US" sz="1400" dirty="0">
                <a:solidFill>
                  <a:srgbClr val="0070C0"/>
                </a:solidFill>
              </a:rPr>
              <a:t>展平成一维序列、仅输入 </a:t>
            </a:r>
            <a:r>
              <a:rPr lang="en-US" altLang="zh-CN" sz="1400" dirty="0">
                <a:solidFill>
                  <a:srgbClr val="0070C0"/>
                </a:solidFill>
              </a:rPr>
              <a:t>LLM </a:t>
            </a:r>
            <a:r>
              <a:rPr lang="zh-CN" altLang="en-US" sz="1400" dirty="0">
                <a:solidFill>
                  <a:srgbClr val="0070C0"/>
                </a:solidFill>
              </a:rPr>
              <a:t>首层的旧范式，解决高分辨率下计算开销大、细粒度信息丢失的问题。</a:t>
            </a:r>
            <a:endParaRPr lang="en-US" altLang="zh-CN" sz="14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分层注入：将视觉 </a:t>
            </a:r>
            <a:r>
              <a:rPr lang="en-US" altLang="zh-CN" sz="1400" dirty="0">
                <a:solidFill>
                  <a:srgbClr val="0070C0"/>
                </a:solidFill>
              </a:rPr>
              <a:t>Token </a:t>
            </a:r>
            <a:r>
              <a:rPr lang="zh-CN" altLang="en-US" sz="1400" dirty="0">
                <a:solidFill>
                  <a:srgbClr val="0070C0"/>
                </a:solidFill>
              </a:rPr>
              <a:t>分组，通过残差连接自底向上逐层注入 </a:t>
            </a:r>
            <a:r>
              <a:rPr lang="en-US" altLang="zh-CN" sz="1400" dirty="0">
                <a:solidFill>
                  <a:srgbClr val="0070C0"/>
                </a:solidFill>
              </a:rPr>
              <a:t>LLM/</a:t>
            </a:r>
            <a:r>
              <a:rPr lang="en-US" altLang="zh-CN" sz="1400" dirty="0" err="1">
                <a:solidFill>
                  <a:srgbClr val="0070C0"/>
                </a:solidFill>
              </a:rPr>
              <a:t>ViT</a:t>
            </a:r>
            <a:r>
              <a:rPr lang="en-US" altLang="zh-CN" sz="1400" dirty="0">
                <a:solidFill>
                  <a:srgbClr val="0070C0"/>
                </a:solidFill>
              </a:rPr>
              <a:t> </a:t>
            </a:r>
            <a:r>
              <a:rPr lang="zh-CN" altLang="en-US" sz="1400" dirty="0">
                <a:solidFill>
                  <a:srgbClr val="0070C0"/>
                </a:solidFill>
              </a:rPr>
              <a:t>的 </a:t>
            </a:r>
            <a:r>
              <a:rPr lang="en-US" altLang="zh-CN" sz="1400" dirty="0">
                <a:solidFill>
                  <a:srgbClr val="0070C0"/>
                </a:solidFill>
              </a:rPr>
              <a:t>Transformer </a:t>
            </a:r>
            <a:r>
              <a:rPr lang="zh-CN" altLang="en-US" sz="1400" dirty="0">
                <a:solidFill>
                  <a:srgbClr val="0070C0"/>
                </a:solidFill>
              </a:rPr>
              <a:t>各层，而非只喂首层。</a:t>
            </a:r>
            <a:endParaRPr lang="en-US" altLang="zh-CN" sz="14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双流互补：低分辨率全局 </a:t>
            </a:r>
            <a:r>
              <a:rPr lang="en-US" altLang="zh-CN" sz="1400" dirty="0">
                <a:solidFill>
                  <a:srgbClr val="0070C0"/>
                </a:solidFill>
              </a:rPr>
              <a:t>Token </a:t>
            </a:r>
            <a:r>
              <a:rPr lang="zh-CN" altLang="en-US" sz="1400" dirty="0">
                <a:solidFill>
                  <a:srgbClr val="0070C0"/>
                </a:solidFill>
              </a:rPr>
              <a:t>输首层保整体信息，高分辨率细粒度 </a:t>
            </a:r>
            <a:r>
              <a:rPr lang="en-US" altLang="zh-CN" sz="1400" dirty="0">
                <a:solidFill>
                  <a:srgbClr val="0070C0"/>
                </a:solidFill>
              </a:rPr>
              <a:t>Token </a:t>
            </a:r>
            <a:r>
              <a:rPr lang="zh-CN" altLang="en-US" sz="1400" dirty="0">
                <a:solidFill>
                  <a:srgbClr val="0070C0"/>
                </a:solidFill>
              </a:rPr>
              <a:t>经空间膨胀采样后分组，逐层叠加补充细节。</a:t>
            </a:r>
            <a:endParaRPr lang="en-US" altLang="zh-CN" sz="14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高效无损：不修改模型架构、不增加上下文长度，却能承载数倍视觉 </a:t>
            </a:r>
            <a:r>
              <a:rPr lang="en-US" altLang="zh-CN" sz="1400" dirty="0">
                <a:solidFill>
                  <a:srgbClr val="0070C0"/>
                </a:solidFill>
              </a:rPr>
              <a:t>Token</a:t>
            </a:r>
            <a:r>
              <a:rPr lang="zh-CN" altLang="en-US" sz="1400" dirty="0">
                <a:solidFill>
                  <a:srgbClr val="0070C0"/>
                </a:solidFill>
              </a:rPr>
              <a:t>，计算开销极小，大幅提升高分辨率视觉理解能力。</a:t>
            </a:r>
          </a:p>
        </p:txBody>
      </p:sp>
    </p:spTree>
    <p:extLst>
      <p:ext uri="{BB962C8B-B14F-4D97-AF65-F5344CB8AC3E}">
        <p14:creationId xmlns:p14="http://schemas.microsoft.com/office/powerpoint/2010/main" val="29904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8CA6-D2EA-1D27-B129-E19EB1D37CB0}"/>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880EA002-F9E4-E1F3-04CB-3E6CD9C645B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6FA83F54-628D-9616-CE2B-A16D74A825D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AF9D24B-0852-55BF-035C-6DE675C270EB}"/>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7B0B76FF-787D-2FA4-1655-C5183FA47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DE798C12-3A2F-B3D8-1197-A26C9FB40D68}"/>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F139F1D0-912F-24A7-7029-B50A8B710D99}"/>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4333BBFE-4CC0-6524-9860-476AE645640A}"/>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C3F271FD-BBE3-E373-DCCB-3DBBA1C6827A}"/>
              </a:ext>
            </a:extLst>
          </p:cNvPr>
          <p:cNvSpPr txBox="1"/>
          <p:nvPr/>
        </p:nvSpPr>
        <p:spPr>
          <a:xfrm>
            <a:off x="6184052" y="482204"/>
            <a:ext cx="6007947" cy="59708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a:solidFill>
                  <a:srgbClr val="0070C0"/>
                </a:solidFill>
              </a:rPr>
              <a:t>Qwen3-VL-8B</a:t>
            </a:r>
            <a:r>
              <a:rPr lang="zh-CN" altLang="en-US" b="1" dirty="0">
                <a:solidFill>
                  <a:srgbClr val="0070C0"/>
                </a:solidFill>
              </a:rPr>
              <a:t>中的解码器：</a:t>
            </a:r>
            <a:endParaRPr lang="en-US" altLang="zh-CN" b="1" dirty="0">
              <a:solidFill>
                <a:srgbClr val="0070C0"/>
              </a:solidFill>
            </a:endParaRPr>
          </a:p>
          <a:p>
            <a:r>
              <a:rPr lang="en-US" altLang="zh-CN" sz="1400" dirty="0">
                <a:solidFill>
                  <a:srgbClr val="0070C0"/>
                </a:solidFill>
              </a:rPr>
              <a:t> (</a:t>
            </a:r>
            <a:r>
              <a:rPr lang="en-US" altLang="zh-CN" sz="1400" dirty="0" err="1">
                <a:solidFill>
                  <a:srgbClr val="0070C0"/>
                </a:solidFill>
              </a:rPr>
              <a:t>language_model</a:t>
            </a:r>
            <a:r>
              <a:rPr lang="en-US" altLang="zh-CN" sz="1400" dirty="0">
                <a:solidFill>
                  <a:srgbClr val="0070C0"/>
                </a:solidFill>
              </a:rPr>
              <a:t>): Qwen3VLTextModel(</a:t>
            </a:r>
          </a:p>
          <a:p>
            <a:r>
              <a:rPr lang="en-US" altLang="zh-CN" sz="1400" dirty="0">
                <a:solidFill>
                  <a:srgbClr val="0070C0"/>
                </a:solidFill>
              </a:rPr>
              <a:t>      (</a:t>
            </a:r>
            <a:r>
              <a:rPr lang="en-US" altLang="zh-CN" sz="1400" dirty="0" err="1">
                <a:solidFill>
                  <a:srgbClr val="0070C0"/>
                </a:solidFill>
              </a:rPr>
              <a:t>embed_tokens</a:t>
            </a:r>
            <a:r>
              <a:rPr lang="en-US" altLang="zh-CN" sz="1400" dirty="0">
                <a:solidFill>
                  <a:srgbClr val="0070C0"/>
                </a:solidFill>
              </a:rPr>
              <a:t>): Embedding(151936, 4096)</a:t>
            </a:r>
          </a:p>
          <a:p>
            <a:r>
              <a:rPr lang="en-US" altLang="zh-CN" sz="1400" dirty="0">
                <a:solidFill>
                  <a:srgbClr val="0070C0"/>
                </a:solidFill>
              </a:rPr>
              <a:t>      (layers): </a:t>
            </a:r>
            <a:r>
              <a:rPr lang="en-US" altLang="zh-CN" sz="1400" dirty="0" err="1">
                <a:solidFill>
                  <a:srgbClr val="0070C0"/>
                </a:solidFill>
              </a:rPr>
              <a:t>ModuleList</a:t>
            </a:r>
            <a:r>
              <a:rPr lang="en-US" altLang="zh-CN" sz="1400" dirty="0">
                <a:solidFill>
                  <a:srgbClr val="0070C0"/>
                </a:solidFill>
              </a:rPr>
              <a:t>(</a:t>
            </a:r>
          </a:p>
          <a:p>
            <a:r>
              <a:rPr lang="en-US" altLang="zh-CN" sz="1400" dirty="0">
                <a:solidFill>
                  <a:srgbClr val="0070C0"/>
                </a:solidFill>
              </a:rPr>
              <a:t>        (0-35): 36 x Qwen3VLTextDecoderLayer(</a:t>
            </a:r>
          </a:p>
          <a:p>
            <a:r>
              <a:rPr lang="en-US" altLang="zh-CN" sz="1400" dirty="0">
                <a:solidFill>
                  <a:srgbClr val="0070C0"/>
                </a:solidFill>
              </a:rPr>
              <a:t>          (</a:t>
            </a:r>
            <a:r>
              <a:rPr lang="en-US" altLang="zh-CN" sz="1400" dirty="0" err="1">
                <a:solidFill>
                  <a:srgbClr val="0070C0"/>
                </a:solidFill>
              </a:rPr>
              <a:t>self_attn</a:t>
            </a:r>
            <a:r>
              <a:rPr lang="en-US" altLang="zh-CN" sz="1400" dirty="0">
                <a:solidFill>
                  <a:srgbClr val="0070C0"/>
                </a:solidFill>
              </a:rPr>
              <a:t>): Qwen3VLTextAttention(</a:t>
            </a:r>
          </a:p>
          <a:p>
            <a:r>
              <a:rPr lang="en-US" altLang="zh-CN" sz="1400" dirty="0">
                <a:solidFill>
                  <a:srgbClr val="0070C0"/>
                </a:solidFill>
              </a:rPr>
              <a:t>            (</a:t>
            </a:r>
            <a:r>
              <a:rPr lang="en-US" altLang="zh-CN" sz="1400" dirty="0" err="1">
                <a:solidFill>
                  <a:srgbClr val="0070C0"/>
                </a:solidFill>
              </a:rPr>
              <a:t>q_proj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=4096, bias=False)</a:t>
            </a:r>
          </a:p>
          <a:p>
            <a:r>
              <a:rPr lang="en-US" altLang="zh-CN" sz="1400" dirty="0">
                <a:solidFill>
                  <a:srgbClr val="0070C0"/>
                </a:solidFill>
              </a:rPr>
              <a:t>            (</a:t>
            </a:r>
            <a:r>
              <a:rPr lang="en-US" altLang="zh-CN" sz="1400" dirty="0" err="1">
                <a:solidFill>
                  <a:srgbClr val="0070C0"/>
                </a:solidFill>
              </a:rPr>
              <a:t>k_proj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=1024, bias=False)</a:t>
            </a:r>
          </a:p>
          <a:p>
            <a:r>
              <a:rPr lang="en-US" altLang="zh-CN" sz="1400" dirty="0">
                <a:solidFill>
                  <a:srgbClr val="0070C0"/>
                </a:solidFill>
              </a:rPr>
              <a:t>            (</a:t>
            </a:r>
            <a:r>
              <a:rPr lang="en-US" altLang="zh-CN" sz="1400" dirty="0" err="1">
                <a:solidFill>
                  <a:srgbClr val="0070C0"/>
                </a:solidFill>
              </a:rPr>
              <a:t>v_proj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=1024, bias=False)</a:t>
            </a:r>
          </a:p>
          <a:p>
            <a:r>
              <a:rPr lang="en-US" altLang="zh-CN" sz="1400" dirty="0">
                <a:solidFill>
                  <a:srgbClr val="0070C0"/>
                </a:solidFill>
              </a:rPr>
              <a:t>            (</a:t>
            </a:r>
            <a:r>
              <a:rPr lang="en-US" altLang="zh-CN" sz="1400" dirty="0" err="1">
                <a:solidFill>
                  <a:srgbClr val="0070C0"/>
                </a:solidFill>
              </a:rPr>
              <a:t>o_proj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=4096, bias=False)</a:t>
            </a:r>
          </a:p>
          <a:p>
            <a:r>
              <a:rPr lang="en-US" altLang="zh-CN" sz="1400" dirty="0">
                <a:solidFill>
                  <a:srgbClr val="0070C0"/>
                </a:solidFill>
              </a:rPr>
              <a:t>            (</a:t>
            </a:r>
            <a:r>
              <a:rPr lang="en-US" altLang="zh-CN" sz="1400" dirty="0" err="1">
                <a:solidFill>
                  <a:srgbClr val="0070C0"/>
                </a:solidFill>
              </a:rPr>
              <a:t>q_norm</a:t>
            </a:r>
            <a:r>
              <a:rPr lang="en-US" altLang="zh-CN" sz="1400" dirty="0">
                <a:solidFill>
                  <a:srgbClr val="0070C0"/>
                </a:solidFill>
              </a:rPr>
              <a:t>): Qwen3VLTextRMSNorm((128,), eps=1e-06)</a:t>
            </a:r>
          </a:p>
          <a:p>
            <a:r>
              <a:rPr lang="en-US" altLang="zh-CN" sz="1400" dirty="0">
                <a:solidFill>
                  <a:srgbClr val="0070C0"/>
                </a:solidFill>
              </a:rPr>
              <a:t>            (</a:t>
            </a:r>
            <a:r>
              <a:rPr lang="en-US" altLang="zh-CN" sz="1400" dirty="0" err="1">
                <a:solidFill>
                  <a:srgbClr val="0070C0"/>
                </a:solidFill>
              </a:rPr>
              <a:t>k_norm</a:t>
            </a:r>
            <a:r>
              <a:rPr lang="en-US" altLang="zh-CN" sz="1400" dirty="0">
                <a:solidFill>
                  <a:srgbClr val="0070C0"/>
                </a:solidFill>
              </a:rPr>
              <a:t>): Qwen3VLTextRMSNorm((128,), eps=1e-06)</a:t>
            </a:r>
          </a:p>
          <a:p>
            <a:r>
              <a:rPr lang="en-US" altLang="zh-CN" sz="1400" dirty="0">
                <a:solidFill>
                  <a:srgbClr val="0070C0"/>
                </a:solidFill>
              </a:rPr>
              <a:t>          )</a:t>
            </a:r>
          </a:p>
          <a:p>
            <a:r>
              <a:rPr lang="en-US" altLang="zh-CN" sz="1400" dirty="0">
                <a:solidFill>
                  <a:srgbClr val="0070C0"/>
                </a:solidFill>
              </a:rPr>
              <a:t>          (</a:t>
            </a:r>
            <a:r>
              <a:rPr lang="en-US" altLang="zh-CN" sz="1400" dirty="0" err="1">
                <a:solidFill>
                  <a:srgbClr val="0070C0"/>
                </a:solidFill>
              </a:rPr>
              <a:t>mlp</a:t>
            </a:r>
            <a:r>
              <a:rPr lang="en-US" altLang="zh-CN" sz="1400" dirty="0">
                <a:solidFill>
                  <a:srgbClr val="0070C0"/>
                </a:solidFill>
              </a:rPr>
              <a:t>): Qwen3VLTextMLP(</a:t>
            </a:r>
          </a:p>
          <a:p>
            <a:r>
              <a:rPr lang="en-US" altLang="zh-CN" sz="1400" dirty="0">
                <a:solidFill>
                  <a:srgbClr val="0070C0"/>
                </a:solidFill>
              </a:rPr>
              <a:t>            (</a:t>
            </a:r>
            <a:r>
              <a:rPr lang="en-US" altLang="zh-CN" sz="1400" dirty="0" err="1">
                <a:solidFill>
                  <a:srgbClr val="0070C0"/>
                </a:solidFill>
              </a:rPr>
              <a:t>gate_proj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=12288, bias=False)</a:t>
            </a:r>
          </a:p>
          <a:p>
            <a:r>
              <a:rPr lang="en-US" altLang="zh-CN" sz="1400" dirty="0">
                <a:solidFill>
                  <a:srgbClr val="0070C0"/>
                </a:solidFill>
              </a:rPr>
              <a:t>            (</a:t>
            </a:r>
            <a:r>
              <a:rPr lang="en-US" altLang="zh-CN" sz="1400" dirty="0" err="1">
                <a:solidFill>
                  <a:srgbClr val="0070C0"/>
                </a:solidFill>
              </a:rPr>
              <a:t>up_proj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=12288, bias=False)</a:t>
            </a:r>
          </a:p>
          <a:p>
            <a:r>
              <a:rPr lang="en-US" altLang="zh-CN" sz="1400" dirty="0">
                <a:solidFill>
                  <a:srgbClr val="0070C0"/>
                </a:solidFill>
              </a:rPr>
              <a:t>            (</a:t>
            </a:r>
            <a:r>
              <a:rPr lang="en-US" altLang="zh-CN" sz="1400" dirty="0" err="1">
                <a:solidFill>
                  <a:srgbClr val="0070C0"/>
                </a:solidFill>
              </a:rPr>
              <a:t>down_proj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=12288, </a:t>
            </a:r>
            <a:r>
              <a:rPr lang="en-US" altLang="zh-CN" sz="1400" dirty="0" err="1">
                <a:solidFill>
                  <a:srgbClr val="0070C0"/>
                </a:solidFill>
              </a:rPr>
              <a:t>out_features</a:t>
            </a:r>
            <a:r>
              <a:rPr lang="en-US" altLang="zh-CN" sz="1400" dirty="0">
                <a:solidFill>
                  <a:srgbClr val="0070C0"/>
                </a:solidFill>
              </a:rPr>
              <a:t>=4096, bias=False)</a:t>
            </a:r>
          </a:p>
          <a:p>
            <a:r>
              <a:rPr lang="en-US" altLang="zh-CN" sz="1400" dirty="0">
                <a:solidFill>
                  <a:srgbClr val="0070C0"/>
                </a:solidFill>
              </a:rPr>
              <a:t>            (</a:t>
            </a:r>
            <a:r>
              <a:rPr lang="en-US" altLang="zh-CN" sz="1400" dirty="0" err="1">
                <a:solidFill>
                  <a:srgbClr val="0070C0"/>
                </a:solidFill>
              </a:rPr>
              <a:t>act_fn</a:t>
            </a:r>
            <a:r>
              <a:rPr lang="en-US" altLang="zh-CN" sz="1400" dirty="0">
                <a:solidFill>
                  <a:srgbClr val="0070C0"/>
                </a:solidFill>
              </a:rPr>
              <a:t>): </a:t>
            </a:r>
            <a:r>
              <a:rPr lang="en-US" altLang="zh-CN" sz="1400" dirty="0" err="1">
                <a:solidFill>
                  <a:srgbClr val="0070C0"/>
                </a:solidFill>
              </a:rPr>
              <a:t>SiLUActivation</a:t>
            </a:r>
            <a:r>
              <a:rPr lang="en-US" altLang="zh-CN" sz="1400" dirty="0">
                <a:solidFill>
                  <a:srgbClr val="0070C0"/>
                </a:solidFill>
              </a:rPr>
              <a:t>()</a:t>
            </a:r>
          </a:p>
          <a:p>
            <a:r>
              <a:rPr lang="en-US" altLang="zh-CN" sz="1400" dirty="0">
                <a:solidFill>
                  <a:srgbClr val="0070C0"/>
                </a:solidFill>
              </a:rPr>
              <a:t>          )</a:t>
            </a:r>
          </a:p>
          <a:p>
            <a:r>
              <a:rPr lang="en-US" altLang="zh-CN" sz="1400" dirty="0">
                <a:solidFill>
                  <a:srgbClr val="0070C0"/>
                </a:solidFill>
              </a:rPr>
              <a:t>          (</a:t>
            </a:r>
            <a:r>
              <a:rPr lang="en-US" altLang="zh-CN" sz="1400" dirty="0" err="1">
                <a:solidFill>
                  <a:srgbClr val="0070C0"/>
                </a:solidFill>
              </a:rPr>
              <a:t>input_layernorm</a:t>
            </a:r>
            <a:r>
              <a:rPr lang="en-US" altLang="zh-CN" sz="1400" dirty="0">
                <a:solidFill>
                  <a:srgbClr val="0070C0"/>
                </a:solidFill>
              </a:rPr>
              <a:t>): Qwen3VLTextRMSNorm((4096,), eps=1e-06)</a:t>
            </a:r>
          </a:p>
          <a:p>
            <a:r>
              <a:rPr lang="en-US" altLang="zh-CN" sz="1400" dirty="0">
                <a:solidFill>
                  <a:srgbClr val="0070C0"/>
                </a:solidFill>
              </a:rPr>
              <a:t>          (</a:t>
            </a:r>
            <a:r>
              <a:rPr lang="en-US" altLang="zh-CN" sz="1400" dirty="0" err="1">
                <a:solidFill>
                  <a:srgbClr val="0070C0"/>
                </a:solidFill>
              </a:rPr>
              <a:t>post_attention_layernorm</a:t>
            </a:r>
            <a:r>
              <a:rPr lang="en-US" altLang="zh-CN" sz="1400" dirty="0">
                <a:solidFill>
                  <a:srgbClr val="0070C0"/>
                </a:solidFill>
              </a:rPr>
              <a:t>): Qwen3VLTextRMSNorm((4096,), eps=1e-06)</a:t>
            </a:r>
          </a:p>
          <a:p>
            <a:r>
              <a:rPr lang="en-US" altLang="zh-CN" sz="1400" dirty="0">
                <a:solidFill>
                  <a:srgbClr val="0070C0"/>
                </a:solidFill>
              </a:rPr>
              <a:t>        )</a:t>
            </a:r>
          </a:p>
          <a:p>
            <a:r>
              <a:rPr lang="en-US" altLang="zh-CN" sz="1400" dirty="0">
                <a:solidFill>
                  <a:srgbClr val="0070C0"/>
                </a:solidFill>
              </a:rPr>
              <a:t>      )</a:t>
            </a:r>
          </a:p>
          <a:p>
            <a:r>
              <a:rPr lang="en-US" altLang="zh-CN" sz="1400" dirty="0">
                <a:solidFill>
                  <a:srgbClr val="0070C0"/>
                </a:solidFill>
              </a:rPr>
              <a:t>      (norm): Qwen3VLTextRMSNorm((4096,), eps=1e-06)</a:t>
            </a:r>
          </a:p>
          <a:p>
            <a:r>
              <a:rPr lang="en-US" altLang="zh-CN" sz="1400" dirty="0">
                <a:solidFill>
                  <a:srgbClr val="0070C0"/>
                </a:solidFill>
              </a:rPr>
              <a:t>      (</a:t>
            </a:r>
            <a:r>
              <a:rPr lang="en-US" altLang="zh-CN" sz="1400" dirty="0" err="1">
                <a:solidFill>
                  <a:srgbClr val="0070C0"/>
                </a:solidFill>
              </a:rPr>
              <a:t>rotary_emb</a:t>
            </a:r>
            <a:r>
              <a:rPr lang="en-US" altLang="zh-CN" sz="1400" dirty="0">
                <a:solidFill>
                  <a:srgbClr val="0070C0"/>
                </a:solidFill>
              </a:rPr>
              <a:t>): Qwen3VLTextRotaryEmbedding()</a:t>
            </a:r>
          </a:p>
          <a:p>
            <a:r>
              <a:rPr lang="en-US" altLang="zh-CN" sz="1400" dirty="0">
                <a:solidFill>
                  <a:srgbClr val="0070C0"/>
                </a:solidFill>
              </a:rPr>
              <a:t>    )</a:t>
            </a:r>
          </a:p>
          <a:p>
            <a:r>
              <a:rPr lang="en-US" altLang="zh-CN" sz="1400" dirty="0">
                <a:solidFill>
                  <a:srgbClr val="0070C0"/>
                </a:solidFill>
              </a:rPr>
              <a:t>  )</a:t>
            </a:r>
            <a:endParaRPr lang="zh-CN" altLang="en-US" sz="1400" dirty="0">
              <a:solidFill>
                <a:srgbClr val="0070C0"/>
              </a:solidFill>
            </a:endParaRPr>
          </a:p>
        </p:txBody>
      </p:sp>
      <p:sp>
        <p:nvSpPr>
          <p:cNvPr id="5" name="文本框 4">
            <a:extLst>
              <a:ext uri="{FF2B5EF4-FFF2-40B4-BE49-F238E27FC236}">
                <a16:creationId xmlns:a16="http://schemas.microsoft.com/office/drawing/2014/main" id="{4111724E-28F8-3626-EEB6-18E108E27052}"/>
              </a:ext>
            </a:extLst>
          </p:cNvPr>
          <p:cNvSpPr txBox="1"/>
          <p:nvPr/>
        </p:nvSpPr>
        <p:spPr>
          <a:xfrm>
            <a:off x="1498522" y="5361990"/>
            <a:ext cx="3073075" cy="115608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600" b="1" dirty="0">
                <a:solidFill>
                  <a:srgbClr val="0070C0"/>
                </a:solidFill>
              </a:rPr>
              <a:t>Qwen3-VL-8B</a:t>
            </a:r>
            <a:r>
              <a:rPr lang="zh-CN" altLang="en-US" sz="1600" b="1" dirty="0">
                <a:solidFill>
                  <a:srgbClr val="0070C0"/>
                </a:solidFill>
              </a:rPr>
              <a:t>中的解码器：</a:t>
            </a:r>
            <a:endParaRPr lang="en-US" altLang="zh-CN" sz="1600" b="1" dirty="0">
              <a:solidFill>
                <a:srgbClr val="0070C0"/>
              </a:solidFill>
            </a:endParaRPr>
          </a:p>
          <a:p>
            <a:pPr marL="285750" indent="-285750">
              <a:lnSpc>
                <a:spcPct val="150000"/>
              </a:lnSpc>
              <a:buFont typeface="Arial" panose="020B0604020202020204" pitchFamily="34" charset="0"/>
              <a:buChar char="•"/>
            </a:pPr>
            <a:r>
              <a:rPr lang="en-US" altLang="zh-CN" sz="1600" dirty="0">
                <a:solidFill>
                  <a:srgbClr val="0070C0"/>
                </a:solidFill>
              </a:rPr>
              <a:t>36</a:t>
            </a:r>
            <a:r>
              <a:rPr lang="zh-CN" altLang="en-US" sz="1600" dirty="0">
                <a:solidFill>
                  <a:srgbClr val="0070C0"/>
                </a:solidFill>
              </a:rPr>
              <a:t>层</a:t>
            </a:r>
            <a:r>
              <a:rPr lang="en-US" altLang="zh-CN" sz="1600" dirty="0">
                <a:solidFill>
                  <a:srgbClr val="0070C0"/>
                </a:solidFill>
              </a:rPr>
              <a:t>Grouped-Query Attention</a:t>
            </a:r>
          </a:p>
          <a:p>
            <a:pPr marL="285750" indent="-285750">
              <a:lnSpc>
                <a:spcPct val="150000"/>
              </a:lnSpc>
              <a:buFont typeface="Arial" panose="020B0604020202020204" pitchFamily="34" charset="0"/>
              <a:buChar char="•"/>
            </a:pPr>
            <a:r>
              <a:rPr lang="en-US" altLang="zh-CN" sz="1600" dirty="0">
                <a:solidFill>
                  <a:srgbClr val="0070C0"/>
                </a:solidFill>
              </a:rPr>
              <a:t>GQA</a:t>
            </a:r>
            <a:r>
              <a:rPr lang="zh-CN" altLang="en-US" sz="1600" dirty="0">
                <a:solidFill>
                  <a:srgbClr val="0070C0"/>
                </a:solidFill>
              </a:rPr>
              <a:t>为每组</a:t>
            </a:r>
            <a:r>
              <a:rPr lang="en-US" altLang="zh-CN" sz="1600" dirty="0">
                <a:solidFill>
                  <a:srgbClr val="0070C0"/>
                </a:solidFill>
              </a:rPr>
              <a:t>KV4</a:t>
            </a:r>
            <a:r>
              <a:rPr lang="zh-CN" altLang="en-US" sz="1600" dirty="0">
                <a:solidFill>
                  <a:srgbClr val="0070C0"/>
                </a:solidFill>
              </a:rPr>
              <a:t>个</a:t>
            </a:r>
            <a:r>
              <a:rPr lang="en-US" altLang="zh-CN" sz="1600" dirty="0">
                <a:solidFill>
                  <a:srgbClr val="0070C0"/>
                </a:solidFill>
              </a:rPr>
              <a:t>Q</a:t>
            </a:r>
            <a:endParaRPr lang="zh-CN" altLang="en-US" sz="1600" dirty="0">
              <a:solidFill>
                <a:srgbClr val="0070C0"/>
              </a:solidFill>
            </a:endParaRPr>
          </a:p>
        </p:txBody>
      </p:sp>
      <p:pic>
        <p:nvPicPr>
          <p:cNvPr id="8" name="图片 7">
            <a:extLst>
              <a:ext uri="{FF2B5EF4-FFF2-40B4-BE49-F238E27FC236}">
                <a16:creationId xmlns:a16="http://schemas.microsoft.com/office/drawing/2014/main" id="{F2AC1A09-8C71-B293-4F91-58B6B8630027}"/>
              </a:ext>
            </a:extLst>
          </p:cNvPr>
          <p:cNvPicPr>
            <a:picLocks noChangeAspect="1"/>
          </p:cNvPicPr>
          <p:nvPr/>
        </p:nvPicPr>
        <p:blipFill>
          <a:blip r:embed="rId4"/>
          <a:stretch>
            <a:fillRect/>
          </a:stretch>
        </p:blipFill>
        <p:spPr>
          <a:xfrm>
            <a:off x="1190566" y="1362352"/>
            <a:ext cx="3963941" cy="4154124"/>
          </a:xfrm>
          <a:prstGeom prst="rect">
            <a:avLst/>
          </a:prstGeom>
        </p:spPr>
      </p:pic>
    </p:spTree>
    <p:extLst>
      <p:ext uri="{BB962C8B-B14F-4D97-AF65-F5344CB8AC3E}">
        <p14:creationId xmlns:p14="http://schemas.microsoft.com/office/powerpoint/2010/main" val="293765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B7505-2B8B-1DCC-320E-134600BCAA79}"/>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7B102F64-945D-A246-65C5-5B1AB855840C}"/>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CFB3AE1D-66FA-BBA8-AD31-B88358F64F8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7D43982F-1D84-503D-AA1C-CD8D40E10FA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4D9930B6-2BEF-23E7-7CB4-771441550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31233B58-DCEC-F58D-1400-1EF5D886BD19}"/>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5DE0C25B-B7D7-B212-639A-6AF73633732B}"/>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D12544B9-E917-19AC-16FC-5D5B8C0E646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0425A0FF-96B0-4A43-ABCE-05893D204A87}"/>
              </a:ext>
            </a:extLst>
          </p:cNvPr>
          <p:cNvSpPr txBox="1"/>
          <p:nvPr/>
        </p:nvSpPr>
        <p:spPr>
          <a:xfrm>
            <a:off x="6184052" y="482204"/>
            <a:ext cx="6007947" cy="59708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a:solidFill>
                  <a:srgbClr val="0070C0"/>
                </a:solidFill>
              </a:rPr>
              <a:t>Qwen3-VL-8B</a:t>
            </a:r>
            <a:r>
              <a:rPr lang="zh-CN" altLang="en-US" b="1" dirty="0">
                <a:solidFill>
                  <a:srgbClr val="0070C0"/>
                </a:solidFill>
              </a:rPr>
              <a:t>中的解码器：</a:t>
            </a:r>
            <a:endParaRPr lang="en-US" altLang="zh-CN" b="1" dirty="0">
              <a:solidFill>
                <a:srgbClr val="0070C0"/>
              </a:solidFill>
            </a:endParaRPr>
          </a:p>
          <a:p>
            <a:r>
              <a:rPr lang="en-US" altLang="zh-CN" sz="1400" dirty="0">
                <a:solidFill>
                  <a:srgbClr val="0070C0"/>
                </a:solidFill>
              </a:rPr>
              <a:t> (</a:t>
            </a:r>
            <a:r>
              <a:rPr lang="en-US" altLang="zh-CN" sz="1400" dirty="0" err="1">
                <a:solidFill>
                  <a:srgbClr val="0070C0"/>
                </a:solidFill>
              </a:rPr>
              <a:t>language_model</a:t>
            </a:r>
            <a:r>
              <a:rPr lang="en-US" altLang="zh-CN" sz="1400" dirty="0">
                <a:solidFill>
                  <a:srgbClr val="0070C0"/>
                </a:solidFill>
              </a:rPr>
              <a:t>): Qwen3VLTextModel(</a:t>
            </a:r>
          </a:p>
          <a:p>
            <a:r>
              <a:rPr lang="en-US" altLang="zh-CN" sz="1400" dirty="0">
                <a:solidFill>
                  <a:srgbClr val="0070C0"/>
                </a:solidFill>
              </a:rPr>
              <a:t>      (</a:t>
            </a:r>
            <a:r>
              <a:rPr lang="en-US" altLang="zh-CN" sz="1400" dirty="0" err="1">
                <a:solidFill>
                  <a:srgbClr val="0070C0"/>
                </a:solidFill>
              </a:rPr>
              <a:t>embed_tokens</a:t>
            </a:r>
            <a:r>
              <a:rPr lang="en-US" altLang="zh-CN" sz="1400" dirty="0">
                <a:solidFill>
                  <a:srgbClr val="0070C0"/>
                </a:solidFill>
              </a:rPr>
              <a:t>): Embedding(151936, 4096)</a:t>
            </a:r>
          </a:p>
          <a:p>
            <a:r>
              <a:rPr lang="en-US" altLang="zh-CN" sz="1400" dirty="0">
                <a:solidFill>
                  <a:srgbClr val="0070C0"/>
                </a:solidFill>
              </a:rPr>
              <a:t>      (layers): </a:t>
            </a:r>
            <a:r>
              <a:rPr lang="en-US" altLang="zh-CN" sz="1400" dirty="0" err="1">
                <a:solidFill>
                  <a:srgbClr val="0070C0"/>
                </a:solidFill>
              </a:rPr>
              <a:t>ModuleList</a:t>
            </a:r>
            <a:r>
              <a:rPr lang="en-US" altLang="zh-CN" sz="1400" dirty="0">
                <a:solidFill>
                  <a:srgbClr val="0070C0"/>
                </a:solidFill>
              </a:rPr>
              <a:t>(</a:t>
            </a:r>
          </a:p>
          <a:p>
            <a:r>
              <a:rPr lang="en-US" altLang="zh-CN" sz="1400" dirty="0">
                <a:solidFill>
                  <a:srgbClr val="0070C0"/>
                </a:solidFill>
              </a:rPr>
              <a:t>        (0-35): 36 x Qwen3VLTextDecoderLayer(</a:t>
            </a:r>
          </a:p>
          <a:p>
            <a:r>
              <a:rPr lang="en-US" altLang="zh-CN" sz="1400" dirty="0">
                <a:solidFill>
                  <a:srgbClr val="0070C0"/>
                </a:solidFill>
              </a:rPr>
              <a:t>          (</a:t>
            </a:r>
            <a:r>
              <a:rPr lang="en-US" altLang="zh-CN" sz="1400" dirty="0" err="1">
                <a:solidFill>
                  <a:srgbClr val="0070C0"/>
                </a:solidFill>
              </a:rPr>
              <a:t>self_attn</a:t>
            </a:r>
            <a:r>
              <a:rPr lang="en-US" altLang="zh-CN" sz="1400" dirty="0">
                <a:solidFill>
                  <a:srgbClr val="0070C0"/>
                </a:solidFill>
              </a:rPr>
              <a:t>): Qwen3VLTextAttention(</a:t>
            </a:r>
          </a:p>
          <a:p>
            <a:r>
              <a:rPr lang="en-US" altLang="zh-CN" sz="1400" dirty="0">
                <a:solidFill>
                  <a:srgbClr val="0070C0"/>
                </a:solidFill>
              </a:rPr>
              <a:t>            (</a:t>
            </a:r>
            <a:r>
              <a:rPr lang="en-US" altLang="zh-CN" sz="1400" dirty="0" err="1">
                <a:solidFill>
                  <a:srgbClr val="0070C0"/>
                </a:solidFill>
              </a:rPr>
              <a:t>q_proj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=4096, bias=False)</a:t>
            </a:r>
          </a:p>
          <a:p>
            <a:r>
              <a:rPr lang="en-US" altLang="zh-CN" sz="1400" dirty="0">
                <a:solidFill>
                  <a:srgbClr val="0070C0"/>
                </a:solidFill>
              </a:rPr>
              <a:t>            (</a:t>
            </a:r>
            <a:r>
              <a:rPr lang="en-US" altLang="zh-CN" sz="1400" dirty="0" err="1">
                <a:solidFill>
                  <a:srgbClr val="0070C0"/>
                </a:solidFill>
              </a:rPr>
              <a:t>k_proj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=1024, bias=False)</a:t>
            </a:r>
          </a:p>
          <a:p>
            <a:r>
              <a:rPr lang="en-US" altLang="zh-CN" sz="1400" dirty="0">
                <a:solidFill>
                  <a:srgbClr val="0070C0"/>
                </a:solidFill>
              </a:rPr>
              <a:t>            (</a:t>
            </a:r>
            <a:r>
              <a:rPr lang="en-US" altLang="zh-CN" sz="1400" dirty="0" err="1">
                <a:solidFill>
                  <a:srgbClr val="0070C0"/>
                </a:solidFill>
              </a:rPr>
              <a:t>v_proj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=1024, bias=False)</a:t>
            </a:r>
          </a:p>
          <a:p>
            <a:r>
              <a:rPr lang="en-US" altLang="zh-CN" sz="1400" dirty="0">
                <a:solidFill>
                  <a:srgbClr val="0070C0"/>
                </a:solidFill>
              </a:rPr>
              <a:t>            (</a:t>
            </a:r>
            <a:r>
              <a:rPr lang="en-US" altLang="zh-CN" sz="1400" dirty="0" err="1">
                <a:solidFill>
                  <a:srgbClr val="0070C0"/>
                </a:solidFill>
              </a:rPr>
              <a:t>o_proj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=4096, bias=False)</a:t>
            </a:r>
          </a:p>
          <a:p>
            <a:r>
              <a:rPr lang="en-US" altLang="zh-CN" sz="1400" dirty="0">
                <a:solidFill>
                  <a:srgbClr val="0070C0"/>
                </a:solidFill>
              </a:rPr>
              <a:t>            (</a:t>
            </a:r>
            <a:r>
              <a:rPr lang="en-US" altLang="zh-CN" sz="1400" dirty="0" err="1">
                <a:solidFill>
                  <a:srgbClr val="0070C0"/>
                </a:solidFill>
              </a:rPr>
              <a:t>q_norm</a:t>
            </a:r>
            <a:r>
              <a:rPr lang="en-US" altLang="zh-CN" sz="1400" dirty="0">
                <a:solidFill>
                  <a:srgbClr val="0070C0"/>
                </a:solidFill>
              </a:rPr>
              <a:t>): Qwen3VLTextRMSNorm((128,), eps=1e-06)</a:t>
            </a:r>
          </a:p>
          <a:p>
            <a:r>
              <a:rPr lang="en-US" altLang="zh-CN" sz="1400" dirty="0">
                <a:solidFill>
                  <a:srgbClr val="0070C0"/>
                </a:solidFill>
              </a:rPr>
              <a:t>            (</a:t>
            </a:r>
            <a:r>
              <a:rPr lang="en-US" altLang="zh-CN" sz="1400" dirty="0" err="1">
                <a:solidFill>
                  <a:srgbClr val="0070C0"/>
                </a:solidFill>
              </a:rPr>
              <a:t>k_norm</a:t>
            </a:r>
            <a:r>
              <a:rPr lang="en-US" altLang="zh-CN" sz="1400" dirty="0">
                <a:solidFill>
                  <a:srgbClr val="0070C0"/>
                </a:solidFill>
              </a:rPr>
              <a:t>): Qwen3VLTextRMSNorm((128,), eps=1e-06)</a:t>
            </a:r>
          </a:p>
          <a:p>
            <a:r>
              <a:rPr lang="en-US" altLang="zh-CN" sz="1400" dirty="0">
                <a:solidFill>
                  <a:srgbClr val="0070C0"/>
                </a:solidFill>
              </a:rPr>
              <a:t>          )</a:t>
            </a:r>
          </a:p>
          <a:p>
            <a:r>
              <a:rPr lang="en-US" altLang="zh-CN" sz="1400" dirty="0">
                <a:solidFill>
                  <a:srgbClr val="0070C0"/>
                </a:solidFill>
              </a:rPr>
              <a:t>          (</a:t>
            </a:r>
            <a:r>
              <a:rPr lang="en-US" altLang="zh-CN" sz="1400" dirty="0" err="1">
                <a:solidFill>
                  <a:srgbClr val="0070C0"/>
                </a:solidFill>
              </a:rPr>
              <a:t>mlp</a:t>
            </a:r>
            <a:r>
              <a:rPr lang="en-US" altLang="zh-CN" sz="1400" dirty="0">
                <a:solidFill>
                  <a:srgbClr val="0070C0"/>
                </a:solidFill>
              </a:rPr>
              <a:t>): Qwen3VLTextMLP(</a:t>
            </a:r>
          </a:p>
          <a:p>
            <a:r>
              <a:rPr lang="en-US" altLang="zh-CN" sz="1400" dirty="0">
                <a:solidFill>
                  <a:srgbClr val="0070C0"/>
                </a:solidFill>
              </a:rPr>
              <a:t>            (</a:t>
            </a:r>
            <a:r>
              <a:rPr lang="en-US" altLang="zh-CN" sz="1400" dirty="0" err="1">
                <a:solidFill>
                  <a:srgbClr val="0070C0"/>
                </a:solidFill>
              </a:rPr>
              <a:t>gate_proj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=12288, bias=False)</a:t>
            </a:r>
          </a:p>
          <a:p>
            <a:r>
              <a:rPr lang="en-US" altLang="zh-CN" sz="1400" dirty="0">
                <a:solidFill>
                  <a:srgbClr val="0070C0"/>
                </a:solidFill>
              </a:rPr>
              <a:t>            (</a:t>
            </a:r>
            <a:r>
              <a:rPr lang="en-US" altLang="zh-CN" sz="1400" dirty="0" err="1">
                <a:solidFill>
                  <a:srgbClr val="0070C0"/>
                </a:solidFill>
              </a:rPr>
              <a:t>up_proj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=4096, </a:t>
            </a:r>
            <a:r>
              <a:rPr lang="en-US" altLang="zh-CN" sz="1400" dirty="0" err="1">
                <a:solidFill>
                  <a:srgbClr val="0070C0"/>
                </a:solidFill>
              </a:rPr>
              <a:t>out_features</a:t>
            </a:r>
            <a:r>
              <a:rPr lang="en-US" altLang="zh-CN" sz="1400" dirty="0">
                <a:solidFill>
                  <a:srgbClr val="0070C0"/>
                </a:solidFill>
              </a:rPr>
              <a:t>=12288, bias=False)</a:t>
            </a:r>
          </a:p>
          <a:p>
            <a:r>
              <a:rPr lang="en-US" altLang="zh-CN" sz="1400" dirty="0">
                <a:solidFill>
                  <a:srgbClr val="0070C0"/>
                </a:solidFill>
              </a:rPr>
              <a:t>            (</a:t>
            </a:r>
            <a:r>
              <a:rPr lang="en-US" altLang="zh-CN" sz="1400" dirty="0" err="1">
                <a:solidFill>
                  <a:srgbClr val="0070C0"/>
                </a:solidFill>
              </a:rPr>
              <a:t>down_proj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=12288, </a:t>
            </a:r>
            <a:r>
              <a:rPr lang="en-US" altLang="zh-CN" sz="1400" dirty="0" err="1">
                <a:solidFill>
                  <a:srgbClr val="0070C0"/>
                </a:solidFill>
              </a:rPr>
              <a:t>out_features</a:t>
            </a:r>
            <a:r>
              <a:rPr lang="en-US" altLang="zh-CN" sz="1400" dirty="0">
                <a:solidFill>
                  <a:srgbClr val="0070C0"/>
                </a:solidFill>
              </a:rPr>
              <a:t>=4096, bias=False)</a:t>
            </a:r>
          </a:p>
          <a:p>
            <a:r>
              <a:rPr lang="en-US" altLang="zh-CN" sz="1400" dirty="0">
                <a:solidFill>
                  <a:srgbClr val="0070C0"/>
                </a:solidFill>
              </a:rPr>
              <a:t>            (</a:t>
            </a:r>
            <a:r>
              <a:rPr lang="en-US" altLang="zh-CN" sz="1400" dirty="0" err="1">
                <a:solidFill>
                  <a:srgbClr val="0070C0"/>
                </a:solidFill>
              </a:rPr>
              <a:t>act_fn</a:t>
            </a:r>
            <a:r>
              <a:rPr lang="en-US" altLang="zh-CN" sz="1400" dirty="0">
                <a:solidFill>
                  <a:srgbClr val="0070C0"/>
                </a:solidFill>
              </a:rPr>
              <a:t>): </a:t>
            </a:r>
            <a:r>
              <a:rPr lang="en-US" altLang="zh-CN" sz="1400" dirty="0" err="1">
                <a:solidFill>
                  <a:srgbClr val="0070C0"/>
                </a:solidFill>
              </a:rPr>
              <a:t>SiLUActivation</a:t>
            </a:r>
            <a:r>
              <a:rPr lang="en-US" altLang="zh-CN" sz="1400" dirty="0">
                <a:solidFill>
                  <a:srgbClr val="0070C0"/>
                </a:solidFill>
              </a:rPr>
              <a:t>()</a:t>
            </a:r>
          </a:p>
          <a:p>
            <a:r>
              <a:rPr lang="en-US" altLang="zh-CN" sz="1400" dirty="0">
                <a:solidFill>
                  <a:srgbClr val="0070C0"/>
                </a:solidFill>
              </a:rPr>
              <a:t>          )</a:t>
            </a:r>
          </a:p>
          <a:p>
            <a:r>
              <a:rPr lang="en-US" altLang="zh-CN" sz="1400" dirty="0">
                <a:solidFill>
                  <a:srgbClr val="0070C0"/>
                </a:solidFill>
              </a:rPr>
              <a:t>          (</a:t>
            </a:r>
            <a:r>
              <a:rPr lang="en-US" altLang="zh-CN" sz="1400" dirty="0" err="1">
                <a:solidFill>
                  <a:srgbClr val="0070C0"/>
                </a:solidFill>
              </a:rPr>
              <a:t>input_layernorm</a:t>
            </a:r>
            <a:r>
              <a:rPr lang="en-US" altLang="zh-CN" sz="1400" dirty="0">
                <a:solidFill>
                  <a:srgbClr val="0070C0"/>
                </a:solidFill>
              </a:rPr>
              <a:t>): Qwen3VLTextRMSNorm((4096,), eps=1e-06)</a:t>
            </a:r>
          </a:p>
          <a:p>
            <a:r>
              <a:rPr lang="en-US" altLang="zh-CN" sz="1400" dirty="0">
                <a:solidFill>
                  <a:srgbClr val="0070C0"/>
                </a:solidFill>
              </a:rPr>
              <a:t>          (</a:t>
            </a:r>
            <a:r>
              <a:rPr lang="en-US" altLang="zh-CN" sz="1400" dirty="0" err="1">
                <a:solidFill>
                  <a:srgbClr val="0070C0"/>
                </a:solidFill>
              </a:rPr>
              <a:t>post_attention_layernorm</a:t>
            </a:r>
            <a:r>
              <a:rPr lang="en-US" altLang="zh-CN" sz="1400" dirty="0">
                <a:solidFill>
                  <a:srgbClr val="0070C0"/>
                </a:solidFill>
              </a:rPr>
              <a:t>): Qwen3VLTextRMSNorm((4096,), eps=1e-06)</a:t>
            </a:r>
          </a:p>
          <a:p>
            <a:r>
              <a:rPr lang="en-US" altLang="zh-CN" sz="1400" dirty="0">
                <a:solidFill>
                  <a:srgbClr val="0070C0"/>
                </a:solidFill>
              </a:rPr>
              <a:t>        )</a:t>
            </a:r>
          </a:p>
          <a:p>
            <a:r>
              <a:rPr lang="en-US" altLang="zh-CN" sz="1400" dirty="0">
                <a:solidFill>
                  <a:srgbClr val="0070C0"/>
                </a:solidFill>
              </a:rPr>
              <a:t>      )</a:t>
            </a:r>
          </a:p>
          <a:p>
            <a:r>
              <a:rPr lang="en-US" altLang="zh-CN" sz="1400" dirty="0">
                <a:solidFill>
                  <a:srgbClr val="0070C0"/>
                </a:solidFill>
              </a:rPr>
              <a:t>      (norm): Qwen3VLTextRMSNorm((4096,), eps=1e-06)</a:t>
            </a:r>
          </a:p>
          <a:p>
            <a:r>
              <a:rPr lang="en-US" altLang="zh-CN" sz="1400" dirty="0">
                <a:solidFill>
                  <a:srgbClr val="0070C0"/>
                </a:solidFill>
              </a:rPr>
              <a:t>      (</a:t>
            </a:r>
            <a:r>
              <a:rPr lang="en-US" altLang="zh-CN" sz="1400" dirty="0" err="1">
                <a:solidFill>
                  <a:srgbClr val="0070C0"/>
                </a:solidFill>
              </a:rPr>
              <a:t>rotary_emb</a:t>
            </a:r>
            <a:r>
              <a:rPr lang="en-US" altLang="zh-CN" sz="1400" dirty="0">
                <a:solidFill>
                  <a:srgbClr val="0070C0"/>
                </a:solidFill>
              </a:rPr>
              <a:t>): Qwen3VLTextRotaryEmbedding()</a:t>
            </a:r>
          </a:p>
          <a:p>
            <a:r>
              <a:rPr lang="en-US" altLang="zh-CN" sz="1400" dirty="0">
                <a:solidFill>
                  <a:srgbClr val="0070C0"/>
                </a:solidFill>
              </a:rPr>
              <a:t>    )</a:t>
            </a:r>
          </a:p>
          <a:p>
            <a:r>
              <a:rPr lang="en-US" altLang="zh-CN" sz="1400" dirty="0">
                <a:solidFill>
                  <a:srgbClr val="0070C0"/>
                </a:solidFill>
              </a:rPr>
              <a:t>  )</a:t>
            </a:r>
            <a:endParaRPr lang="zh-CN" altLang="en-US" sz="1400" dirty="0">
              <a:solidFill>
                <a:srgbClr val="0070C0"/>
              </a:solidFill>
            </a:endParaRPr>
          </a:p>
        </p:txBody>
      </p:sp>
      <p:sp>
        <p:nvSpPr>
          <p:cNvPr id="5" name="文本框 4">
            <a:extLst>
              <a:ext uri="{FF2B5EF4-FFF2-40B4-BE49-F238E27FC236}">
                <a16:creationId xmlns:a16="http://schemas.microsoft.com/office/drawing/2014/main" id="{55D77A26-2F5F-78ED-65A6-E1299F723CCF}"/>
              </a:ext>
            </a:extLst>
          </p:cNvPr>
          <p:cNvSpPr txBox="1"/>
          <p:nvPr/>
        </p:nvSpPr>
        <p:spPr>
          <a:xfrm>
            <a:off x="1522521" y="5153440"/>
            <a:ext cx="3073075" cy="78675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50000"/>
              </a:lnSpc>
            </a:pPr>
            <a:r>
              <a:rPr lang="en-US" altLang="zh-CN" sz="1600" b="1" dirty="0">
                <a:solidFill>
                  <a:srgbClr val="0070C0"/>
                </a:solidFill>
              </a:rPr>
              <a:t>Grouped-Query Attention</a:t>
            </a:r>
          </a:p>
          <a:p>
            <a:pPr marL="285750" indent="-285750" algn="ctr">
              <a:lnSpc>
                <a:spcPct val="150000"/>
              </a:lnSpc>
              <a:buFont typeface="Arial" panose="020B0604020202020204" pitchFamily="34" charset="0"/>
              <a:buChar char="•"/>
            </a:pPr>
            <a:endParaRPr lang="zh-CN" altLang="en-US" sz="1600" b="1" dirty="0">
              <a:solidFill>
                <a:srgbClr val="0070C0"/>
              </a:solidFill>
            </a:endParaRPr>
          </a:p>
        </p:txBody>
      </p:sp>
      <p:pic>
        <p:nvPicPr>
          <p:cNvPr id="9" name="图片 8">
            <a:extLst>
              <a:ext uri="{FF2B5EF4-FFF2-40B4-BE49-F238E27FC236}">
                <a16:creationId xmlns:a16="http://schemas.microsoft.com/office/drawing/2014/main" id="{6BF930A0-E867-46C3-9C06-B05201E00ECA}"/>
              </a:ext>
            </a:extLst>
          </p:cNvPr>
          <p:cNvPicPr>
            <a:picLocks noChangeAspect="1"/>
          </p:cNvPicPr>
          <p:nvPr/>
        </p:nvPicPr>
        <p:blipFill>
          <a:blip r:embed="rId4"/>
          <a:stretch>
            <a:fillRect/>
          </a:stretch>
        </p:blipFill>
        <p:spPr>
          <a:xfrm>
            <a:off x="329917" y="2126558"/>
            <a:ext cx="5952851" cy="2758213"/>
          </a:xfrm>
          <a:prstGeom prst="rect">
            <a:avLst/>
          </a:prstGeom>
        </p:spPr>
      </p:pic>
    </p:spTree>
    <p:extLst>
      <p:ext uri="{BB962C8B-B14F-4D97-AF65-F5344CB8AC3E}">
        <p14:creationId xmlns:p14="http://schemas.microsoft.com/office/powerpoint/2010/main" val="253105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92D7-AFCE-4DF5-055B-4E58C22F29A6}"/>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23767A35-519E-561D-0E6A-41CD62208B2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B9EC8687-3EDE-9789-81B3-D41E8881AED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C298B98-DE99-7DDD-DB98-3823D5AC8ED7}"/>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0522E2AF-FB02-7EAE-EC59-A087862AD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B8A0AE4D-48B0-C797-7AC5-BF536EB2330E}"/>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75522B26-B4CE-D2A1-1342-472AF33C3147}"/>
              </a:ext>
            </a:extLst>
          </p:cNvPr>
          <p:cNvSpPr txBox="1"/>
          <p:nvPr/>
        </p:nvSpPr>
        <p:spPr>
          <a:xfrm>
            <a:off x="1311544" y="591127"/>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Pre-Training</a:t>
            </a:r>
          </a:p>
        </p:txBody>
      </p:sp>
      <p:sp>
        <p:nvSpPr>
          <p:cNvPr id="19" name="矩形 18">
            <a:extLst>
              <a:ext uri="{FF2B5EF4-FFF2-40B4-BE49-F238E27FC236}">
                <a16:creationId xmlns:a16="http://schemas.microsoft.com/office/drawing/2014/main" id="{4FC1C805-2F76-DE0F-0F8E-DC887BCCDC6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C4FBA494-11E6-4F32-D738-34CE6E6EF77B}"/>
              </a:ext>
            </a:extLst>
          </p:cNvPr>
          <p:cNvSpPr txBox="1"/>
          <p:nvPr/>
        </p:nvSpPr>
        <p:spPr>
          <a:xfrm>
            <a:off x="492369" y="1279073"/>
            <a:ext cx="11062322" cy="3003386"/>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分</a:t>
            </a:r>
            <a:r>
              <a:rPr lang="en-US" altLang="zh-CN" sz="1600" dirty="0">
                <a:solidFill>
                  <a:srgbClr val="0070C0"/>
                </a:solidFill>
              </a:rPr>
              <a:t>4 </a:t>
            </a:r>
            <a:r>
              <a:rPr lang="zh-CN" altLang="en-US" sz="1600" dirty="0">
                <a:solidFill>
                  <a:srgbClr val="0070C0"/>
                </a:solidFill>
              </a:rPr>
              <a:t>个阶段逐步提升模型能力，扩展上下文长度：</a:t>
            </a:r>
            <a:endParaRPr lang="en-US" altLang="zh-CN" sz="1600" dirty="0">
              <a:solidFill>
                <a:srgbClr val="0070C0"/>
              </a:solidFill>
            </a:endParaRPr>
          </a:p>
          <a:p>
            <a:pPr algn="l">
              <a:lnSpc>
                <a:spcPct val="150000"/>
              </a:lnSpc>
            </a:pPr>
            <a:r>
              <a:rPr lang="en-US" altLang="zh-CN" sz="1600" dirty="0">
                <a:solidFill>
                  <a:srgbClr val="0070C0"/>
                </a:solidFill>
              </a:rPr>
              <a:t>S0</a:t>
            </a:r>
            <a:r>
              <a:rPr lang="zh-CN" altLang="en-US" sz="1600" dirty="0">
                <a:solidFill>
                  <a:srgbClr val="0070C0"/>
                </a:solidFill>
              </a:rPr>
              <a:t>：视觉 </a:t>
            </a:r>
            <a:r>
              <a:rPr lang="en-US" altLang="zh-CN" sz="1600" dirty="0">
                <a:solidFill>
                  <a:srgbClr val="0070C0"/>
                </a:solidFill>
              </a:rPr>
              <a:t>- </a:t>
            </a:r>
            <a:r>
              <a:rPr lang="zh-CN" altLang="en-US" sz="1600" dirty="0">
                <a:solidFill>
                  <a:srgbClr val="0070C0"/>
                </a:solidFill>
              </a:rPr>
              <a:t>语言对齐，仅训练融合层，用于对齐视觉编码器和大语言模型的模态，数据集包含</a:t>
            </a:r>
            <a:r>
              <a:rPr lang="en-US" altLang="zh-CN" sz="1600" dirty="0">
                <a:solidFill>
                  <a:srgbClr val="0070C0"/>
                </a:solidFill>
              </a:rPr>
              <a:t>67B token</a:t>
            </a:r>
            <a:r>
              <a:rPr lang="zh-CN" altLang="en-US" sz="1600" dirty="0">
                <a:solidFill>
                  <a:srgbClr val="0070C0"/>
                </a:solidFill>
              </a:rPr>
              <a:t>，序列长度为</a:t>
            </a:r>
            <a:r>
              <a:rPr lang="en-US" altLang="zh-CN" sz="1600" dirty="0">
                <a:solidFill>
                  <a:srgbClr val="0070C0"/>
                </a:solidFill>
              </a:rPr>
              <a:t>8192</a:t>
            </a:r>
            <a:r>
              <a:rPr lang="zh-CN" altLang="en-US" sz="1600" dirty="0">
                <a:solidFill>
                  <a:srgbClr val="0070C0"/>
                </a:solidFill>
              </a:rPr>
              <a:t>。</a:t>
            </a:r>
            <a:endParaRPr lang="en-US" altLang="zh-CN" sz="1600" dirty="0">
              <a:solidFill>
                <a:srgbClr val="0070C0"/>
              </a:solidFill>
            </a:endParaRPr>
          </a:p>
          <a:p>
            <a:pPr>
              <a:lnSpc>
                <a:spcPct val="150000"/>
              </a:lnSpc>
            </a:pPr>
            <a:r>
              <a:rPr lang="en-US" altLang="zh-CN" sz="1600" dirty="0">
                <a:solidFill>
                  <a:srgbClr val="0070C0"/>
                </a:solidFill>
              </a:rPr>
              <a:t>S1</a:t>
            </a:r>
            <a:r>
              <a:rPr lang="zh-CN" altLang="en-US" sz="1600" dirty="0">
                <a:solidFill>
                  <a:srgbClr val="0070C0"/>
                </a:solidFill>
              </a:rPr>
              <a:t>：多模态全参数预训练，解冻全部参数进行端到端训练，数据集约</a:t>
            </a:r>
            <a:r>
              <a:rPr lang="en-US" altLang="zh-CN" sz="1600" dirty="0">
                <a:solidFill>
                  <a:srgbClr val="0070C0"/>
                </a:solidFill>
              </a:rPr>
              <a:t>1T tokens</a:t>
            </a:r>
            <a:r>
              <a:rPr lang="zh-CN" altLang="en-US" sz="1600" dirty="0">
                <a:solidFill>
                  <a:srgbClr val="0070C0"/>
                </a:solidFill>
              </a:rPr>
              <a:t>，包含视觉</a:t>
            </a:r>
            <a:r>
              <a:rPr lang="en-US" altLang="zh-CN" sz="1600" dirty="0">
                <a:solidFill>
                  <a:srgbClr val="0070C0"/>
                </a:solidFill>
              </a:rPr>
              <a:t>-</a:t>
            </a:r>
            <a:r>
              <a:rPr lang="zh-CN" altLang="en-US" sz="1600" dirty="0">
                <a:solidFill>
                  <a:srgbClr val="0070C0"/>
                </a:solidFill>
              </a:rPr>
              <a:t>语言数据和纯文本数据，序列长度为</a:t>
            </a:r>
            <a:r>
              <a:rPr lang="en-US" altLang="zh-CN" sz="1600" dirty="0">
                <a:solidFill>
                  <a:srgbClr val="0070C0"/>
                </a:solidFill>
              </a:rPr>
              <a:t>8192 </a:t>
            </a:r>
            <a:r>
              <a:rPr lang="zh-CN" altLang="en-US" sz="1600" dirty="0">
                <a:solidFill>
                  <a:srgbClr val="0070C0"/>
                </a:solidFill>
              </a:rPr>
              <a:t>。</a:t>
            </a:r>
            <a:endParaRPr lang="en-US" altLang="zh-CN" sz="1600" dirty="0">
              <a:solidFill>
                <a:srgbClr val="0070C0"/>
              </a:solidFill>
            </a:endParaRPr>
          </a:p>
          <a:p>
            <a:pPr algn="l">
              <a:lnSpc>
                <a:spcPct val="150000"/>
              </a:lnSpc>
            </a:pPr>
            <a:r>
              <a:rPr lang="en-US" altLang="zh-CN" sz="1600" dirty="0">
                <a:solidFill>
                  <a:srgbClr val="0070C0"/>
                </a:solidFill>
              </a:rPr>
              <a:t>S2</a:t>
            </a:r>
            <a:r>
              <a:rPr lang="zh-CN" altLang="en-US" sz="1600" dirty="0">
                <a:solidFill>
                  <a:srgbClr val="0070C0"/>
                </a:solidFill>
              </a:rPr>
              <a:t>：长上下文训练，旨在提升模型的上下文处理能力，解冻全部参数进行训练，数据集约</a:t>
            </a:r>
            <a:r>
              <a:rPr lang="en-US" altLang="zh-CN" sz="1600" dirty="0">
                <a:solidFill>
                  <a:srgbClr val="0070C0"/>
                </a:solidFill>
              </a:rPr>
              <a:t>1T tokens</a:t>
            </a:r>
            <a:r>
              <a:rPr lang="zh-CN" altLang="en-US" sz="1600" dirty="0">
                <a:solidFill>
                  <a:srgbClr val="0070C0"/>
                </a:solidFill>
              </a:rPr>
              <a:t>，为了强化长文本理解能力，纯文本数据占比增加，</a:t>
            </a:r>
            <a:r>
              <a:rPr lang="en-US" altLang="zh-CN" sz="1600" dirty="0">
                <a:solidFill>
                  <a:srgbClr val="0070C0"/>
                </a:solidFill>
              </a:rPr>
              <a:t> </a:t>
            </a:r>
            <a:r>
              <a:rPr lang="zh-CN" altLang="en-US" sz="1600" dirty="0">
                <a:solidFill>
                  <a:srgbClr val="0070C0"/>
                </a:solidFill>
              </a:rPr>
              <a:t>序列长度为</a:t>
            </a:r>
            <a:r>
              <a:rPr lang="en-US" altLang="zh-CN" sz="1600" dirty="0">
                <a:solidFill>
                  <a:srgbClr val="0070C0"/>
                </a:solidFill>
              </a:rPr>
              <a:t>32768</a:t>
            </a:r>
            <a:r>
              <a:rPr lang="zh-CN" altLang="en-US" sz="1600" dirty="0">
                <a:solidFill>
                  <a:srgbClr val="0070C0"/>
                </a:solidFill>
              </a:rPr>
              <a:t>。</a:t>
            </a:r>
            <a:endParaRPr lang="en-US" altLang="zh-CN" sz="1600" dirty="0">
              <a:solidFill>
                <a:srgbClr val="0070C0"/>
              </a:solidFill>
            </a:endParaRPr>
          </a:p>
          <a:p>
            <a:pPr algn="l">
              <a:lnSpc>
                <a:spcPct val="150000"/>
              </a:lnSpc>
            </a:pPr>
            <a:r>
              <a:rPr lang="en-US" altLang="zh-CN" sz="1600" dirty="0">
                <a:solidFill>
                  <a:srgbClr val="0070C0"/>
                </a:solidFill>
              </a:rPr>
              <a:t>S3</a:t>
            </a:r>
            <a:r>
              <a:rPr lang="zh-CN" altLang="en-US" sz="1600" dirty="0">
                <a:solidFill>
                  <a:srgbClr val="0070C0"/>
                </a:solidFill>
              </a:rPr>
              <a:t>：超长上下文适配，进一步提升模型的上下文窗口，巩固模型分析极长序列、文档和长视频等场景的能力，使用约</a:t>
            </a:r>
            <a:r>
              <a:rPr lang="en-US" altLang="zh-CN" sz="1600" dirty="0">
                <a:solidFill>
                  <a:srgbClr val="0070C0"/>
                </a:solidFill>
              </a:rPr>
              <a:t>100B tokens</a:t>
            </a:r>
            <a:r>
              <a:rPr lang="zh-CN" altLang="en-US" sz="1600" dirty="0">
                <a:solidFill>
                  <a:srgbClr val="0070C0"/>
                </a:solidFill>
              </a:rPr>
              <a:t>的大规模数据集，序列长度提升至</a:t>
            </a:r>
            <a:r>
              <a:rPr lang="en-US" altLang="zh-CN" sz="1600" dirty="0">
                <a:solidFill>
                  <a:srgbClr val="0070C0"/>
                </a:solidFill>
              </a:rPr>
              <a:t>262144</a:t>
            </a:r>
            <a:r>
              <a:rPr lang="zh-CN" altLang="en-US" sz="1600" dirty="0">
                <a:solidFill>
                  <a:srgbClr val="0070C0"/>
                </a:solidFill>
              </a:rPr>
              <a:t>。</a:t>
            </a:r>
          </a:p>
        </p:txBody>
      </p:sp>
      <p:pic>
        <p:nvPicPr>
          <p:cNvPr id="5" name="图片 4">
            <a:extLst>
              <a:ext uri="{FF2B5EF4-FFF2-40B4-BE49-F238E27FC236}">
                <a16:creationId xmlns:a16="http://schemas.microsoft.com/office/drawing/2014/main" id="{CCBB15A1-4136-18BA-541E-AC85B6F1CA9C}"/>
              </a:ext>
            </a:extLst>
          </p:cNvPr>
          <p:cNvPicPr>
            <a:picLocks noChangeAspect="1"/>
          </p:cNvPicPr>
          <p:nvPr/>
        </p:nvPicPr>
        <p:blipFill>
          <a:blip r:embed="rId4"/>
          <a:stretch>
            <a:fillRect/>
          </a:stretch>
        </p:blipFill>
        <p:spPr>
          <a:xfrm>
            <a:off x="1509915" y="4378213"/>
            <a:ext cx="9172170" cy="2188740"/>
          </a:xfrm>
          <a:prstGeom prst="rect">
            <a:avLst/>
          </a:prstGeom>
        </p:spPr>
      </p:pic>
    </p:spTree>
    <p:extLst>
      <p:ext uri="{BB962C8B-B14F-4D97-AF65-F5344CB8AC3E}">
        <p14:creationId xmlns:p14="http://schemas.microsoft.com/office/powerpoint/2010/main" val="380293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9547A-3C69-6C70-D0EE-0D41E2C795DA}"/>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18D113F5-ACF3-D915-0C3B-9CDC50A54E53}"/>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E6B5979-15AD-65AD-807D-08B04DE50464}"/>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87DF50F0-F2EA-4997-418D-9CF3732C16D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9BE6F017-D242-8B88-8999-A7CA8DBF8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C8A815E1-3E3F-38E3-CF14-B5A7A57425DC}"/>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2A773DE1-FB2D-1E02-51B3-A4130C2CEA5D}"/>
              </a:ext>
            </a:extLst>
          </p:cNvPr>
          <p:cNvSpPr txBox="1"/>
          <p:nvPr/>
        </p:nvSpPr>
        <p:spPr>
          <a:xfrm>
            <a:off x="1311544" y="591127"/>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Pre-Training</a:t>
            </a:r>
          </a:p>
        </p:txBody>
      </p:sp>
      <p:sp>
        <p:nvSpPr>
          <p:cNvPr id="19" name="矩形 18">
            <a:extLst>
              <a:ext uri="{FF2B5EF4-FFF2-40B4-BE49-F238E27FC236}">
                <a16:creationId xmlns:a16="http://schemas.microsoft.com/office/drawing/2014/main" id="{DB40E408-10FB-DAB2-F482-0E9BE8F9AD42}"/>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CB4C7C4A-4BA1-6F55-1CD2-F6155F581AF8}"/>
              </a:ext>
            </a:extLst>
          </p:cNvPr>
          <p:cNvPicPr>
            <a:picLocks noChangeAspect="1"/>
          </p:cNvPicPr>
          <p:nvPr/>
        </p:nvPicPr>
        <p:blipFill>
          <a:blip r:embed="rId4"/>
          <a:stretch>
            <a:fillRect/>
          </a:stretch>
        </p:blipFill>
        <p:spPr>
          <a:xfrm>
            <a:off x="0" y="1469093"/>
            <a:ext cx="12192000" cy="4678066"/>
          </a:xfrm>
          <a:prstGeom prst="rect">
            <a:avLst/>
          </a:prstGeom>
        </p:spPr>
      </p:pic>
    </p:spTree>
    <p:extLst>
      <p:ext uri="{BB962C8B-B14F-4D97-AF65-F5344CB8AC3E}">
        <p14:creationId xmlns:p14="http://schemas.microsoft.com/office/powerpoint/2010/main" val="165390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8887A9-01B4-F044-BADC-EC13A9A6D179}"/>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5A7B5A1A-EC72-339A-B8B0-DB7AF4A30B04}"/>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988A1BF-A7AE-15ED-C259-791156FE6F42}"/>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E5B39B0-065E-F1D4-3B57-0D72BDC280E4}"/>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5C8B1094-BCA7-C58D-ACB5-402691E3D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9BAD4C86-EB15-F5A9-FE9D-668953D262C7}"/>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BDAB2405-E854-8262-2786-654A1978010D}"/>
              </a:ext>
            </a:extLst>
          </p:cNvPr>
          <p:cNvSpPr txBox="1"/>
          <p:nvPr/>
        </p:nvSpPr>
        <p:spPr>
          <a:xfrm>
            <a:off x="1311544" y="591127"/>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Pre-Training</a:t>
            </a:r>
          </a:p>
        </p:txBody>
      </p:sp>
      <p:sp>
        <p:nvSpPr>
          <p:cNvPr id="19" name="矩形 18">
            <a:extLst>
              <a:ext uri="{FF2B5EF4-FFF2-40B4-BE49-F238E27FC236}">
                <a16:creationId xmlns:a16="http://schemas.microsoft.com/office/drawing/2014/main" id="{14953C33-2D9B-EB99-7BD3-49753BE4A16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7" name="表格 6">
            <a:extLst>
              <a:ext uri="{FF2B5EF4-FFF2-40B4-BE49-F238E27FC236}">
                <a16:creationId xmlns:a16="http://schemas.microsoft.com/office/drawing/2014/main" id="{1980AA61-5DC9-C9AE-00D6-4AE817BB3422}"/>
              </a:ext>
            </a:extLst>
          </p:cNvPr>
          <p:cNvGraphicFramePr>
            <a:graphicFrameLocks noGrp="1"/>
          </p:cNvGraphicFramePr>
          <p:nvPr>
            <p:extLst>
              <p:ext uri="{D42A27DB-BD31-4B8C-83A1-F6EECF244321}">
                <p14:modId xmlns:p14="http://schemas.microsoft.com/office/powerpoint/2010/main" val="14343178"/>
              </p:ext>
            </p:extLst>
          </p:nvPr>
        </p:nvGraphicFramePr>
        <p:xfrm>
          <a:off x="600330" y="1239578"/>
          <a:ext cx="11123119" cy="5463307"/>
        </p:xfrm>
        <a:graphic>
          <a:graphicData uri="http://schemas.openxmlformats.org/drawingml/2006/table">
            <a:tbl>
              <a:tblPr/>
              <a:tblGrid>
                <a:gridCol w="1697306">
                  <a:extLst>
                    <a:ext uri="{9D8B030D-6E8A-4147-A177-3AD203B41FA5}">
                      <a16:colId xmlns:a16="http://schemas.microsoft.com/office/drawing/2014/main" val="2617010540"/>
                    </a:ext>
                  </a:extLst>
                </a:gridCol>
                <a:gridCol w="3670388">
                  <a:extLst>
                    <a:ext uri="{9D8B030D-6E8A-4147-A177-3AD203B41FA5}">
                      <a16:colId xmlns:a16="http://schemas.microsoft.com/office/drawing/2014/main" val="1710218839"/>
                    </a:ext>
                  </a:extLst>
                </a:gridCol>
                <a:gridCol w="2974645">
                  <a:extLst>
                    <a:ext uri="{9D8B030D-6E8A-4147-A177-3AD203B41FA5}">
                      <a16:colId xmlns:a16="http://schemas.microsoft.com/office/drawing/2014/main" val="2356982804"/>
                    </a:ext>
                  </a:extLst>
                </a:gridCol>
                <a:gridCol w="2780780">
                  <a:extLst>
                    <a:ext uri="{9D8B030D-6E8A-4147-A177-3AD203B41FA5}">
                      <a16:colId xmlns:a16="http://schemas.microsoft.com/office/drawing/2014/main" val="3726811916"/>
                    </a:ext>
                  </a:extLst>
                </a:gridCol>
              </a:tblGrid>
              <a:tr h="373193">
                <a:tc>
                  <a:txBody>
                    <a:bodyPr/>
                    <a:lstStyle/>
                    <a:p>
                      <a:pPr algn="ctr">
                        <a:buNone/>
                      </a:pPr>
                      <a:r>
                        <a:rPr lang="zh-CN" altLang="en-US" sz="1400" b="1" dirty="0">
                          <a:solidFill>
                            <a:srgbClr val="0070C0"/>
                          </a:solidFill>
                          <a:effectLst/>
                          <a:latin typeface="+mn-ea"/>
                          <a:ea typeface="+mn-ea"/>
                        </a:rPr>
                        <a:t>数据类型</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400" b="1">
                          <a:solidFill>
                            <a:srgbClr val="0070C0"/>
                          </a:solidFill>
                          <a:effectLst/>
                          <a:latin typeface="+mn-ea"/>
                          <a:ea typeface="+mn-ea"/>
                        </a:rPr>
                        <a:t>数据内容</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400" b="1">
                          <a:solidFill>
                            <a:srgbClr val="0070C0"/>
                          </a:solidFill>
                          <a:effectLst/>
                          <a:latin typeface="+mn-ea"/>
                          <a:ea typeface="+mn-ea"/>
                        </a:rPr>
                        <a:t>数据特点</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400" b="1" dirty="0">
                          <a:solidFill>
                            <a:srgbClr val="0070C0"/>
                          </a:solidFill>
                          <a:effectLst/>
                          <a:latin typeface="+mn-ea"/>
                          <a:ea typeface="+mn-ea"/>
                        </a:rPr>
                        <a:t>处理方式</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198974"/>
                  </a:ext>
                </a:extLst>
              </a:tr>
              <a:tr h="636066">
                <a:tc>
                  <a:txBody>
                    <a:bodyPr/>
                    <a:lstStyle/>
                    <a:p>
                      <a:pPr algn="ctr">
                        <a:buNone/>
                      </a:pPr>
                      <a:r>
                        <a:rPr lang="zh-CN" altLang="en-US" sz="1400" dirty="0">
                          <a:solidFill>
                            <a:srgbClr val="0070C0"/>
                          </a:solidFill>
                          <a:effectLst/>
                          <a:latin typeface="+mn-ea"/>
                          <a:ea typeface="+mn-ea"/>
                        </a:rPr>
                        <a:t>图像描述与交错图文</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图像 </a:t>
                      </a:r>
                      <a:r>
                        <a:rPr lang="en-US" altLang="zh-CN" sz="1400" dirty="0">
                          <a:solidFill>
                            <a:srgbClr val="0070C0"/>
                          </a:solidFill>
                          <a:effectLst/>
                          <a:latin typeface="+mn-ea"/>
                          <a:ea typeface="+mn-ea"/>
                        </a:rPr>
                        <a:t>- </a:t>
                      </a:r>
                      <a:r>
                        <a:rPr lang="zh-CN" altLang="en-US" sz="1400" dirty="0">
                          <a:solidFill>
                            <a:srgbClr val="0070C0"/>
                          </a:solidFill>
                          <a:effectLst/>
                          <a:latin typeface="+mn-ea"/>
                          <a:ea typeface="+mn-ea"/>
                        </a:rPr>
                        <a:t>标题对、网页 </a:t>
                      </a:r>
                      <a:r>
                        <a:rPr lang="en-US" altLang="zh-CN" sz="1400" dirty="0">
                          <a:solidFill>
                            <a:srgbClr val="0070C0"/>
                          </a:solidFill>
                          <a:effectLst/>
                          <a:latin typeface="+mn-ea"/>
                          <a:ea typeface="+mn-ea"/>
                        </a:rPr>
                        <a:t>/ </a:t>
                      </a:r>
                      <a:r>
                        <a:rPr lang="zh-CN" altLang="en-US" sz="1400" dirty="0">
                          <a:solidFill>
                            <a:srgbClr val="0070C0"/>
                          </a:solidFill>
                          <a:effectLst/>
                          <a:latin typeface="+mn-ea"/>
                          <a:ea typeface="+mn-ea"/>
                        </a:rPr>
                        <a:t>书籍级交错图文文档</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多语言、细粒度、布局规整、无低质内容</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模型重标注 </a:t>
                      </a:r>
                      <a:r>
                        <a:rPr lang="en-US" altLang="zh-CN" sz="1400">
                          <a:solidFill>
                            <a:srgbClr val="0070C0"/>
                          </a:solidFill>
                          <a:effectLst/>
                          <a:latin typeface="+mn-ea"/>
                          <a:ea typeface="+mn-ea"/>
                        </a:rPr>
                        <a:t>caption</a:t>
                      </a:r>
                      <a:r>
                        <a:rPr lang="zh-CN" altLang="en-US" sz="1400">
                          <a:solidFill>
                            <a:srgbClr val="0070C0"/>
                          </a:solidFill>
                          <a:effectLst/>
                          <a:latin typeface="+mn-ea"/>
                          <a:ea typeface="+mn-ea"/>
                        </a:rPr>
                        <a:t>、语义去重、聚类增强长尾、过滤广告、合并为 </a:t>
                      </a:r>
                      <a:r>
                        <a:rPr lang="en-US" altLang="zh-CN" sz="1400">
                          <a:solidFill>
                            <a:srgbClr val="0070C0"/>
                          </a:solidFill>
                          <a:effectLst/>
                          <a:latin typeface="+mn-ea"/>
                          <a:ea typeface="+mn-ea"/>
                        </a:rPr>
                        <a:t>256K </a:t>
                      </a:r>
                      <a:r>
                        <a:rPr lang="zh-CN" altLang="en-US" sz="1400">
                          <a:solidFill>
                            <a:srgbClr val="0070C0"/>
                          </a:solidFill>
                          <a:effectLst/>
                          <a:latin typeface="+mn-ea"/>
                          <a:ea typeface="+mn-ea"/>
                        </a:rPr>
                        <a:t>序列</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4893343"/>
                  </a:ext>
                </a:extLst>
              </a:tr>
              <a:tr h="555090">
                <a:tc>
                  <a:txBody>
                    <a:bodyPr/>
                    <a:lstStyle/>
                    <a:p>
                      <a:pPr algn="ctr">
                        <a:buNone/>
                      </a:pPr>
                      <a:r>
                        <a:rPr lang="zh-CN" altLang="en-US" sz="1400">
                          <a:solidFill>
                            <a:srgbClr val="0070C0"/>
                          </a:solidFill>
                          <a:effectLst/>
                          <a:latin typeface="+mn-ea"/>
                          <a:ea typeface="+mn-ea"/>
                        </a:rPr>
                        <a:t>世界知识</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动物、植物、地标、物品等十多类实体图文</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覆盖长尾实体、描述丰富、平衡高低频概念</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重要性采样、</a:t>
                      </a:r>
                      <a:r>
                        <a:rPr lang="en-US" altLang="zh-CN" sz="1400">
                          <a:solidFill>
                            <a:srgbClr val="0070C0"/>
                          </a:solidFill>
                          <a:effectLst/>
                          <a:latin typeface="+mn-ea"/>
                          <a:ea typeface="+mn-ea"/>
                        </a:rPr>
                        <a:t>LLM </a:t>
                      </a:r>
                      <a:r>
                        <a:rPr lang="zh-CN" altLang="en-US" sz="1400">
                          <a:solidFill>
                            <a:srgbClr val="0070C0"/>
                          </a:solidFill>
                          <a:effectLst/>
                          <a:latin typeface="+mn-ea"/>
                          <a:ea typeface="+mn-ea"/>
                        </a:rPr>
                        <a:t>增强描述、过滤噪声与不对齐样本</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0849232"/>
                  </a:ext>
                </a:extLst>
              </a:tr>
              <a:tr h="555090">
                <a:tc>
                  <a:txBody>
                    <a:bodyPr/>
                    <a:lstStyle/>
                    <a:p>
                      <a:pPr algn="ctr">
                        <a:buNone/>
                      </a:pPr>
                      <a:r>
                        <a:rPr lang="en-US" sz="1400">
                          <a:solidFill>
                            <a:srgbClr val="0070C0"/>
                          </a:solidFill>
                          <a:effectLst/>
                          <a:latin typeface="+mn-ea"/>
                          <a:ea typeface="+mn-ea"/>
                        </a:rPr>
                        <a:t>OCR </a:t>
                      </a:r>
                      <a:r>
                        <a:rPr lang="zh-CN" altLang="en-US" sz="1400">
                          <a:solidFill>
                            <a:srgbClr val="0070C0"/>
                          </a:solidFill>
                          <a:effectLst/>
                          <a:latin typeface="+mn-ea"/>
                          <a:ea typeface="+mn-ea"/>
                        </a:rPr>
                        <a:t>与文档理解</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多语言 </a:t>
                      </a:r>
                      <a:r>
                        <a:rPr lang="en-US" altLang="zh-CN" sz="1400">
                          <a:solidFill>
                            <a:srgbClr val="0070C0"/>
                          </a:solidFill>
                          <a:effectLst/>
                          <a:latin typeface="+mn-ea"/>
                          <a:ea typeface="+mn-ea"/>
                        </a:rPr>
                        <a:t>OCR</a:t>
                      </a:r>
                      <a:r>
                        <a:rPr lang="zh-CN" altLang="en-US" sz="1400">
                          <a:solidFill>
                            <a:srgbClr val="0070C0"/>
                          </a:solidFill>
                          <a:effectLst/>
                          <a:latin typeface="+mn-ea"/>
                          <a:ea typeface="+mn-ea"/>
                        </a:rPr>
                        <a:t>、</a:t>
                      </a:r>
                      <a:r>
                        <a:rPr lang="en-US" altLang="zh-CN" sz="1400">
                          <a:solidFill>
                            <a:srgbClr val="0070C0"/>
                          </a:solidFill>
                          <a:effectLst/>
                          <a:latin typeface="+mn-ea"/>
                          <a:ea typeface="+mn-ea"/>
                        </a:rPr>
                        <a:t>PDF </a:t>
                      </a:r>
                      <a:r>
                        <a:rPr lang="zh-CN" altLang="en-US" sz="1400">
                          <a:solidFill>
                            <a:srgbClr val="0070C0"/>
                          </a:solidFill>
                          <a:effectLst/>
                          <a:latin typeface="+mn-ea"/>
                          <a:ea typeface="+mn-ea"/>
                        </a:rPr>
                        <a:t>解析、长文档 </a:t>
                      </a:r>
                      <a:r>
                        <a:rPr lang="en-US" altLang="zh-CN" sz="1400">
                          <a:solidFill>
                            <a:srgbClr val="0070C0"/>
                          </a:solidFill>
                          <a:effectLst/>
                          <a:latin typeface="+mn-ea"/>
                          <a:ea typeface="+mn-ea"/>
                        </a:rPr>
                        <a:t>VQA</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en-US" altLang="zh-CN" sz="1400" dirty="0">
                          <a:solidFill>
                            <a:srgbClr val="0070C0"/>
                          </a:solidFill>
                          <a:effectLst/>
                          <a:latin typeface="+mn-ea"/>
                          <a:ea typeface="+mn-ea"/>
                        </a:rPr>
                        <a:t>39 </a:t>
                      </a:r>
                      <a:r>
                        <a:rPr lang="zh-CN" altLang="en-US" sz="1400" dirty="0">
                          <a:solidFill>
                            <a:srgbClr val="0070C0"/>
                          </a:solidFill>
                          <a:effectLst/>
                          <a:latin typeface="+mn-ea"/>
                          <a:ea typeface="+mn-ea"/>
                        </a:rPr>
                        <a:t>种语言、</a:t>
                      </a:r>
                      <a:r>
                        <a:rPr lang="en-US" altLang="zh-CN" sz="1400" dirty="0">
                          <a:solidFill>
                            <a:srgbClr val="0070C0"/>
                          </a:solidFill>
                          <a:effectLst/>
                          <a:latin typeface="+mn-ea"/>
                          <a:ea typeface="+mn-ea"/>
                        </a:rPr>
                        <a:t>10 </a:t>
                      </a:r>
                      <a:r>
                        <a:rPr lang="zh-CN" altLang="en-US" sz="1400" dirty="0">
                          <a:solidFill>
                            <a:srgbClr val="0070C0"/>
                          </a:solidFill>
                          <a:effectLst/>
                          <a:latin typeface="+mn-ea"/>
                          <a:ea typeface="+mn-ea"/>
                        </a:rPr>
                        <a:t>类文档、支持 </a:t>
                      </a:r>
                      <a:r>
                        <a:rPr lang="en-US" sz="1400" dirty="0">
                          <a:solidFill>
                            <a:srgbClr val="0070C0"/>
                          </a:solidFill>
                          <a:effectLst/>
                          <a:latin typeface="+mn-ea"/>
                          <a:ea typeface="+mn-ea"/>
                        </a:rPr>
                        <a:t>HTML/Markdown</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粗到细 </a:t>
                      </a:r>
                      <a:r>
                        <a:rPr lang="en-US" altLang="zh-CN" sz="1400" dirty="0">
                          <a:solidFill>
                            <a:srgbClr val="0070C0"/>
                          </a:solidFill>
                          <a:effectLst/>
                          <a:latin typeface="+mn-ea"/>
                          <a:ea typeface="+mn-ea"/>
                        </a:rPr>
                        <a:t>OCR </a:t>
                      </a:r>
                      <a:r>
                        <a:rPr lang="zh-CN" altLang="en-US" sz="1400" dirty="0">
                          <a:solidFill>
                            <a:srgbClr val="0070C0"/>
                          </a:solidFill>
                          <a:effectLst/>
                          <a:latin typeface="+mn-ea"/>
                          <a:ea typeface="+mn-ea"/>
                        </a:rPr>
                        <a:t>标注、布局解析、合成超长文档、构建跨页 </a:t>
                      </a:r>
                      <a:r>
                        <a:rPr lang="en-US" altLang="zh-CN" sz="1400" dirty="0">
                          <a:solidFill>
                            <a:srgbClr val="0070C0"/>
                          </a:solidFill>
                          <a:effectLst/>
                          <a:latin typeface="+mn-ea"/>
                          <a:ea typeface="+mn-ea"/>
                        </a:rPr>
                        <a:t>VQA</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3630594"/>
                  </a:ext>
                </a:extLst>
              </a:tr>
              <a:tr h="555090">
                <a:tc>
                  <a:txBody>
                    <a:bodyPr/>
                    <a:lstStyle/>
                    <a:p>
                      <a:pPr algn="ctr">
                        <a:buNone/>
                      </a:pPr>
                      <a:r>
                        <a:rPr lang="zh-CN" altLang="en-US" sz="1400">
                          <a:solidFill>
                            <a:srgbClr val="0070C0"/>
                          </a:solidFill>
                          <a:effectLst/>
                          <a:latin typeface="+mn-ea"/>
                          <a:ea typeface="+mn-ea"/>
                        </a:rPr>
                        <a:t>定位与计数</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框定位、点定位、目标计数（直接 </a:t>
                      </a:r>
                      <a:r>
                        <a:rPr lang="en-US" altLang="zh-CN" sz="1400" dirty="0">
                          <a:solidFill>
                            <a:srgbClr val="0070C0"/>
                          </a:solidFill>
                          <a:effectLst/>
                          <a:latin typeface="+mn-ea"/>
                          <a:ea typeface="+mn-ea"/>
                        </a:rPr>
                        <a:t>/ </a:t>
                      </a:r>
                      <a:r>
                        <a:rPr lang="zh-CN" altLang="en-US" sz="1400" dirty="0">
                          <a:solidFill>
                            <a:srgbClr val="0070C0"/>
                          </a:solidFill>
                          <a:effectLst/>
                          <a:latin typeface="+mn-ea"/>
                          <a:ea typeface="+mn-ea"/>
                        </a:rPr>
                        <a:t>框 </a:t>
                      </a:r>
                      <a:r>
                        <a:rPr lang="en-US" altLang="zh-CN" sz="1400" dirty="0">
                          <a:solidFill>
                            <a:srgbClr val="0070C0"/>
                          </a:solidFill>
                          <a:effectLst/>
                          <a:latin typeface="+mn-ea"/>
                          <a:ea typeface="+mn-ea"/>
                        </a:rPr>
                        <a:t>/ </a:t>
                      </a:r>
                      <a:r>
                        <a:rPr lang="zh-CN" altLang="en-US" sz="1400" dirty="0">
                          <a:solidFill>
                            <a:srgbClr val="0070C0"/>
                          </a:solidFill>
                          <a:effectLst/>
                          <a:latin typeface="+mn-ea"/>
                          <a:ea typeface="+mn-ea"/>
                        </a:rPr>
                        <a:t>点）</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开放词汇、高精度、复杂场景</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融合公开数据集、自动化合成标注、坐标归一化到 </a:t>
                      </a:r>
                      <a:r>
                        <a:rPr lang="en-US" altLang="zh-CN" sz="1400" dirty="0">
                          <a:solidFill>
                            <a:srgbClr val="0070C0"/>
                          </a:solidFill>
                          <a:effectLst/>
                          <a:latin typeface="+mn-ea"/>
                          <a:ea typeface="+mn-ea"/>
                        </a:rPr>
                        <a:t>[0,1000]</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1049733"/>
                  </a:ext>
                </a:extLst>
              </a:tr>
              <a:tr h="555090">
                <a:tc>
                  <a:txBody>
                    <a:bodyPr/>
                    <a:lstStyle/>
                    <a:p>
                      <a:pPr algn="ctr">
                        <a:buNone/>
                      </a:pPr>
                      <a:r>
                        <a:rPr lang="zh-CN" altLang="en-US" sz="1400">
                          <a:solidFill>
                            <a:srgbClr val="0070C0"/>
                          </a:solidFill>
                          <a:effectLst/>
                          <a:latin typeface="+mn-ea"/>
                          <a:ea typeface="+mn-ea"/>
                        </a:rPr>
                        <a:t>空间与 </a:t>
                      </a:r>
                      <a:r>
                        <a:rPr lang="en-US" altLang="zh-CN" sz="1400">
                          <a:solidFill>
                            <a:srgbClr val="0070C0"/>
                          </a:solidFill>
                          <a:effectLst/>
                          <a:latin typeface="+mn-ea"/>
                          <a:ea typeface="+mn-ea"/>
                        </a:rPr>
                        <a:t>3</a:t>
                      </a:r>
                      <a:r>
                        <a:rPr lang="en-US" sz="1400">
                          <a:solidFill>
                            <a:srgbClr val="0070C0"/>
                          </a:solidFill>
                          <a:effectLst/>
                          <a:latin typeface="+mn-ea"/>
                          <a:ea typeface="+mn-ea"/>
                        </a:rPr>
                        <a:t>D </a:t>
                      </a:r>
                      <a:r>
                        <a:rPr lang="zh-CN" altLang="en-US" sz="1400">
                          <a:solidFill>
                            <a:srgbClr val="0070C0"/>
                          </a:solidFill>
                          <a:effectLst/>
                          <a:latin typeface="+mn-ea"/>
                          <a:ea typeface="+mn-ea"/>
                        </a:rPr>
                        <a:t>识别</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en-US" altLang="zh-CN" sz="1400" dirty="0">
                          <a:solidFill>
                            <a:srgbClr val="0070C0"/>
                          </a:solidFill>
                          <a:effectLst/>
                          <a:latin typeface="+mn-ea"/>
                          <a:ea typeface="+mn-ea"/>
                        </a:rPr>
                        <a:t>2D </a:t>
                      </a:r>
                      <a:r>
                        <a:rPr lang="zh-CN" altLang="en-US" sz="1400" dirty="0">
                          <a:solidFill>
                            <a:srgbClr val="0070C0"/>
                          </a:solidFill>
                          <a:effectLst/>
                          <a:latin typeface="+mn-ea"/>
                          <a:ea typeface="+mn-ea"/>
                        </a:rPr>
                        <a:t>空间关系、物体可操作性、单目 </a:t>
                      </a:r>
                      <a:r>
                        <a:rPr lang="en-US" altLang="zh-CN" sz="1400" dirty="0">
                          <a:solidFill>
                            <a:srgbClr val="0070C0"/>
                          </a:solidFill>
                          <a:effectLst/>
                          <a:latin typeface="+mn-ea"/>
                          <a:ea typeface="+mn-ea"/>
                        </a:rPr>
                        <a:t>3D </a:t>
                      </a:r>
                      <a:r>
                        <a:rPr lang="zh-CN" altLang="en-US" sz="1400" dirty="0">
                          <a:solidFill>
                            <a:srgbClr val="0070C0"/>
                          </a:solidFill>
                          <a:effectLst/>
                          <a:latin typeface="+mn-ea"/>
                          <a:ea typeface="+mn-ea"/>
                        </a:rPr>
                        <a:t>定位</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相对空间描述、</a:t>
                      </a:r>
                      <a:r>
                        <a:rPr lang="en-US" altLang="zh-CN" sz="1400" dirty="0">
                          <a:solidFill>
                            <a:srgbClr val="0070C0"/>
                          </a:solidFill>
                          <a:effectLst/>
                          <a:latin typeface="+mn-ea"/>
                          <a:ea typeface="+mn-ea"/>
                        </a:rPr>
                        <a:t>3D 9-DoF </a:t>
                      </a:r>
                      <a:r>
                        <a:rPr lang="zh-CN" altLang="en-US" sz="1400" dirty="0">
                          <a:solidFill>
                            <a:srgbClr val="0070C0"/>
                          </a:solidFill>
                          <a:effectLst/>
                          <a:latin typeface="+mn-ea"/>
                          <a:ea typeface="+mn-ea"/>
                        </a:rPr>
                        <a:t>框、物理场景</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生成关系 </a:t>
                      </a:r>
                      <a:r>
                        <a:rPr lang="en-US" altLang="zh-CN" sz="1400" dirty="0">
                          <a:solidFill>
                            <a:srgbClr val="0070C0"/>
                          </a:solidFill>
                          <a:effectLst/>
                          <a:latin typeface="+mn-ea"/>
                          <a:ea typeface="+mn-ea"/>
                        </a:rPr>
                        <a:t>/ </a:t>
                      </a:r>
                      <a:r>
                        <a:rPr lang="zh-CN" altLang="en-US" sz="1400" dirty="0">
                          <a:solidFill>
                            <a:srgbClr val="0070C0"/>
                          </a:solidFill>
                          <a:effectLst/>
                          <a:latin typeface="+mn-ea"/>
                          <a:ea typeface="+mn-ea"/>
                        </a:rPr>
                        <a:t>可操作性问答、过滤 </a:t>
                      </a:r>
                      <a:r>
                        <a:rPr lang="en-US" altLang="zh-CN" sz="1400" dirty="0">
                          <a:solidFill>
                            <a:srgbClr val="0070C0"/>
                          </a:solidFill>
                          <a:effectLst/>
                          <a:latin typeface="+mn-ea"/>
                          <a:ea typeface="+mn-ea"/>
                        </a:rPr>
                        <a:t>3D </a:t>
                      </a:r>
                      <a:r>
                        <a:rPr lang="zh-CN" altLang="en-US" sz="1400" dirty="0">
                          <a:solidFill>
                            <a:srgbClr val="0070C0"/>
                          </a:solidFill>
                          <a:effectLst/>
                          <a:latin typeface="+mn-ea"/>
                          <a:ea typeface="+mn-ea"/>
                        </a:rPr>
                        <a:t>噪声、统一坐标系、丰富描述</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976711"/>
                  </a:ext>
                </a:extLst>
              </a:tr>
              <a:tr h="555090">
                <a:tc>
                  <a:txBody>
                    <a:bodyPr/>
                    <a:lstStyle/>
                    <a:p>
                      <a:pPr algn="ctr">
                        <a:buNone/>
                      </a:pPr>
                      <a:r>
                        <a:rPr lang="zh-CN" altLang="en-US" sz="1400">
                          <a:solidFill>
                            <a:srgbClr val="0070C0"/>
                          </a:solidFill>
                          <a:effectLst/>
                          <a:latin typeface="+mn-ea"/>
                          <a:ea typeface="+mn-ea"/>
                        </a:rPr>
                        <a:t>多模态代码</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纯文本代码、</a:t>
                      </a:r>
                      <a:r>
                        <a:rPr lang="en-US" altLang="zh-CN" sz="1400">
                          <a:solidFill>
                            <a:srgbClr val="0070C0"/>
                          </a:solidFill>
                          <a:effectLst/>
                          <a:latin typeface="+mn-ea"/>
                          <a:ea typeface="+mn-ea"/>
                        </a:rPr>
                        <a:t>UI </a:t>
                      </a:r>
                      <a:r>
                        <a:rPr lang="zh-CN" altLang="en-US" sz="1400">
                          <a:solidFill>
                            <a:srgbClr val="0070C0"/>
                          </a:solidFill>
                          <a:effectLst/>
                          <a:latin typeface="+mn-ea"/>
                          <a:ea typeface="+mn-ea"/>
                        </a:rPr>
                        <a:t>转 </a:t>
                      </a:r>
                      <a:r>
                        <a:rPr lang="en-US" altLang="zh-CN" sz="1400">
                          <a:solidFill>
                            <a:srgbClr val="0070C0"/>
                          </a:solidFill>
                          <a:effectLst/>
                          <a:latin typeface="+mn-ea"/>
                          <a:ea typeface="+mn-ea"/>
                        </a:rPr>
                        <a:t>HTML</a:t>
                      </a:r>
                      <a:r>
                        <a:rPr lang="zh-CN" altLang="en-US" sz="1400">
                          <a:solidFill>
                            <a:srgbClr val="0070C0"/>
                          </a:solidFill>
                          <a:effectLst/>
                          <a:latin typeface="+mn-ea"/>
                          <a:ea typeface="+mn-ea"/>
                        </a:rPr>
                        <a:t>、图像转 </a:t>
                      </a:r>
                      <a:r>
                        <a:rPr lang="en-US" altLang="zh-CN" sz="1400">
                          <a:solidFill>
                            <a:srgbClr val="0070C0"/>
                          </a:solidFill>
                          <a:effectLst/>
                          <a:latin typeface="+mn-ea"/>
                          <a:ea typeface="+mn-ea"/>
                        </a:rPr>
                        <a:t>SVG</a:t>
                      </a:r>
                      <a:r>
                        <a:rPr lang="zh-CN" altLang="en-US" sz="1400">
                          <a:solidFill>
                            <a:srgbClr val="0070C0"/>
                          </a:solidFill>
                          <a:effectLst/>
                          <a:latin typeface="+mn-ea"/>
                          <a:ea typeface="+mn-ea"/>
                        </a:rPr>
                        <a:t>、图表转代码</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多语言、视觉 </a:t>
                      </a:r>
                      <a:r>
                        <a:rPr lang="en-US" altLang="zh-CN" sz="1400">
                          <a:solidFill>
                            <a:srgbClr val="0070C0"/>
                          </a:solidFill>
                          <a:effectLst/>
                          <a:latin typeface="+mn-ea"/>
                          <a:ea typeface="+mn-ea"/>
                        </a:rPr>
                        <a:t>- </a:t>
                      </a:r>
                      <a:r>
                        <a:rPr lang="zh-CN" altLang="en-US" sz="1400">
                          <a:solidFill>
                            <a:srgbClr val="0070C0"/>
                          </a:solidFill>
                          <a:effectLst/>
                          <a:latin typeface="+mn-ea"/>
                          <a:ea typeface="+mn-ea"/>
                        </a:rPr>
                        <a:t>代码对齐、覆盖前端 </a:t>
                      </a:r>
                      <a:r>
                        <a:rPr lang="en-US" altLang="zh-CN" sz="1400">
                          <a:solidFill>
                            <a:srgbClr val="0070C0"/>
                          </a:solidFill>
                          <a:effectLst/>
                          <a:latin typeface="+mn-ea"/>
                          <a:ea typeface="+mn-ea"/>
                        </a:rPr>
                        <a:t>/ </a:t>
                      </a:r>
                      <a:r>
                        <a:rPr lang="zh-CN" altLang="en-US" sz="1400">
                          <a:solidFill>
                            <a:srgbClr val="0070C0"/>
                          </a:solidFill>
                          <a:effectLst/>
                          <a:latin typeface="+mn-ea"/>
                          <a:ea typeface="+mn-ea"/>
                        </a:rPr>
                        <a:t>编程题</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复用 </a:t>
                      </a:r>
                      <a:r>
                        <a:rPr lang="en-US" altLang="zh-CN" sz="1400" dirty="0">
                          <a:solidFill>
                            <a:srgbClr val="0070C0"/>
                          </a:solidFill>
                          <a:effectLst/>
                          <a:latin typeface="+mn-ea"/>
                          <a:ea typeface="+mn-ea"/>
                        </a:rPr>
                        <a:t>Qwen3 </a:t>
                      </a:r>
                      <a:r>
                        <a:rPr lang="zh-CN" altLang="en-US" sz="1400" dirty="0">
                          <a:solidFill>
                            <a:srgbClr val="0070C0"/>
                          </a:solidFill>
                          <a:effectLst/>
                          <a:latin typeface="+mn-ea"/>
                          <a:ea typeface="+mn-ea"/>
                        </a:rPr>
                        <a:t>代码语料、构建多模态代码任务数据</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677862"/>
                  </a:ext>
                </a:extLst>
              </a:tr>
              <a:tr h="555090">
                <a:tc>
                  <a:txBody>
                    <a:bodyPr/>
                    <a:lstStyle/>
                    <a:p>
                      <a:pPr algn="ctr">
                        <a:buNone/>
                      </a:pPr>
                      <a:r>
                        <a:rPr lang="zh-CN" altLang="en-US" sz="1400">
                          <a:solidFill>
                            <a:srgbClr val="0070C0"/>
                          </a:solidFill>
                          <a:effectLst/>
                          <a:latin typeface="+mn-ea"/>
                          <a:ea typeface="+mn-ea"/>
                        </a:rPr>
                        <a:t>视频理解</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密集描述视频、时空定位视频、多品类视频</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带时间戳、长短结合、时序连贯</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短→长合成描述、自适应帧率采样、双格式时间戳</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651208"/>
                  </a:ext>
                </a:extLst>
              </a:tr>
              <a:tr h="555090">
                <a:tc>
                  <a:txBody>
                    <a:bodyPr/>
                    <a:lstStyle/>
                    <a:p>
                      <a:pPr algn="ctr">
                        <a:buNone/>
                      </a:pPr>
                      <a:r>
                        <a:rPr lang="en-US" sz="1400">
                          <a:solidFill>
                            <a:srgbClr val="0070C0"/>
                          </a:solidFill>
                          <a:effectLst/>
                          <a:latin typeface="+mn-ea"/>
                          <a:ea typeface="+mn-ea"/>
                        </a:rPr>
                        <a:t>STEM </a:t>
                      </a:r>
                      <a:r>
                        <a:rPr lang="zh-CN" altLang="en-US" sz="1400">
                          <a:solidFill>
                            <a:srgbClr val="0070C0"/>
                          </a:solidFill>
                          <a:effectLst/>
                          <a:latin typeface="+mn-ea"/>
                          <a:ea typeface="+mn-ea"/>
                        </a:rPr>
                        <a:t>推理</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几何图表、</a:t>
                      </a:r>
                      <a:r>
                        <a:rPr lang="en-US" altLang="zh-CN" sz="1400" dirty="0">
                          <a:solidFill>
                            <a:srgbClr val="0070C0"/>
                          </a:solidFill>
                          <a:effectLst/>
                          <a:latin typeface="+mn-ea"/>
                          <a:ea typeface="+mn-ea"/>
                        </a:rPr>
                        <a:t>K12 - </a:t>
                      </a:r>
                      <a:r>
                        <a:rPr lang="zh-CN" altLang="en-US" sz="1400" dirty="0">
                          <a:solidFill>
                            <a:srgbClr val="0070C0"/>
                          </a:solidFill>
                          <a:effectLst/>
                          <a:latin typeface="+mn-ea"/>
                          <a:ea typeface="+mn-ea"/>
                        </a:rPr>
                        <a:t>大学习题、长链推理图文题</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细粒度点定位、高质量步骤、高难度</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程序生成图表、清洗翻译习题、过滤无需视觉的题目、筛选难题</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548058"/>
                  </a:ext>
                </a:extLst>
              </a:tr>
              <a:tr h="555090">
                <a:tc>
                  <a:txBody>
                    <a:bodyPr/>
                    <a:lstStyle/>
                    <a:p>
                      <a:pPr algn="ctr">
                        <a:buNone/>
                      </a:pPr>
                      <a:r>
                        <a:rPr lang="zh-CN" altLang="en-US" sz="1400">
                          <a:solidFill>
                            <a:srgbClr val="0070C0"/>
                          </a:solidFill>
                          <a:effectLst/>
                          <a:latin typeface="+mn-ea"/>
                          <a:ea typeface="+mn-ea"/>
                        </a:rPr>
                        <a:t>多模态智能体</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en-US" altLang="zh-CN" sz="1400" dirty="0">
                          <a:solidFill>
                            <a:srgbClr val="0070C0"/>
                          </a:solidFill>
                          <a:effectLst/>
                          <a:latin typeface="+mn-ea"/>
                          <a:ea typeface="+mn-ea"/>
                        </a:rPr>
                        <a:t>GUI </a:t>
                      </a:r>
                      <a:r>
                        <a:rPr lang="zh-CN" altLang="en-US" sz="1400" dirty="0">
                          <a:solidFill>
                            <a:srgbClr val="0070C0"/>
                          </a:solidFill>
                          <a:effectLst/>
                          <a:latin typeface="+mn-ea"/>
                          <a:ea typeface="+mn-ea"/>
                        </a:rPr>
                        <a:t>交互、函数调用、搜索工具、多步任务轨迹</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a:solidFill>
                            <a:srgbClr val="0070C0"/>
                          </a:solidFill>
                          <a:effectLst/>
                          <a:latin typeface="+mn-ea"/>
                          <a:ea typeface="+mn-ea"/>
                        </a:rPr>
                        <a:t>跨平台界面、多轮交互、工具使用</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zh-CN" altLang="en-US" sz="1400" dirty="0">
                          <a:solidFill>
                            <a:srgbClr val="0070C0"/>
                          </a:solidFill>
                          <a:effectLst/>
                          <a:latin typeface="+mn-ea"/>
                          <a:ea typeface="+mn-ea"/>
                        </a:rPr>
                        <a:t>构建界面感知数据、合成多步轨迹、增强思维链与反思</a:t>
                      </a:r>
                    </a:p>
                  </a:txBody>
                  <a:tcPr marL="4657" marR="4657" marT="4657" marB="465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587985"/>
                  </a:ext>
                </a:extLst>
              </a:tr>
            </a:tbl>
          </a:graphicData>
        </a:graphic>
      </p:graphicFrame>
    </p:spTree>
    <p:extLst>
      <p:ext uri="{BB962C8B-B14F-4D97-AF65-F5344CB8AC3E}">
        <p14:creationId xmlns:p14="http://schemas.microsoft.com/office/powerpoint/2010/main" val="328576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7317-F6DE-BA10-9CD2-1964CB835C86}"/>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43C3E074-1D72-B6CE-56B3-CA5A3BBA684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09E50152-1C54-5F86-5C21-72E7DB85C51F}"/>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712A79FC-78E4-FF6F-B61C-6435EBC3F55F}"/>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F695C8AE-F6B9-32E8-227C-0485F4C74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D2DB80E6-D335-D9CE-777D-9D75D3DACCC4}"/>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617E514D-5AD1-A12A-6E3E-14C4B960C0CD}"/>
              </a:ext>
            </a:extLst>
          </p:cNvPr>
          <p:cNvSpPr txBox="1"/>
          <p:nvPr/>
        </p:nvSpPr>
        <p:spPr>
          <a:xfrm>
            <a:off x="1311544" y="591127"/>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Post-Training</a:t>
            </a:r>
          </a:p>
        </p:txBody>
      </p:sp>
      <p:sp>
        <p:nvSpPr>
          <p:cNvPr id="19" name="矩形 18">
            <a:extLst>
              <a:ext uri="{FF2B5EF4-FFF2-40B4-BE49-F238E27FC236}">
                <a16:creationId xmlns:a16="http://schemas.microsoft.com/office/drawing/2014/main" id="{8625AA8A-2BD5-548E-E12A-3A0C34C7ADC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9B23D761-6DC9-B9D1-3472-CF8A0609E8C9}"/>
              </a:ext>
            </a:extLst>
          </p:cNvPr>
          <p:cNvSpPr txBox="1"/>
          <p:nvPr/>
        </p:nvSpPr>
        <p:spPr>
          <a:xfrm>
            <a:off x="449740" y="1123830"/>
            <a:ext cx="10857700" cy="554748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400" dirty="0">
                <a:solidFill>
                  <a:srgbClr val="0070C0"/>
                </a:solidFill>
              </a:rPr>
              <a:t>Post-Training</a:t>
            </a:r>
            <a:r>
              <a:rPr lang="zh-CN" altLang="en-US" sz="1400" dirty="0">
                <a:solidFill>
                  <a:srgbClr val="0070C0"/>
                </a:solidFill>
              </a:rPr>
              <a:t>是一个三阶段过程，旨在优化模型的指令跟随能力、增强其推理能力，并使其与人类偏好保持一致。</a:t>
            </a:r>
            <a:endParaRPr lang="en-US" altLang="zh-CN" sz="1400" dirty="0">
              <a:solidFill>
                <a:srgbClr val="0070C0"/>
              </a:solidFill>
            </a:endParaRPr>
          </a:p>
          <a:p>
            <a:pPr marL="342900" indent="-342900">
              <a:lnSpc>
                <a:spcPct val="150000"/>
              </a:lnSpc>
              <a:buFont typeface="+mj-lt"/>
              <a:buAutoNum type="arabicPeriod"/>
            </a:pPr>
            <a:r>
              <a:rPr lang="zh-CN" altLang="en-US" sz="1400" b="1" dirty="0">
                <a:solidFill>
                  <a:srgbClr val="0070C0"/>
                </a:solidFill>
              </a:rPr>
              <a:t>有监督微调（</a:t>
            </a:r>
            <a:r>
              <a:rPr lang="en-US" altLang="zh-CN" sz="1400" b="1" dirty="0">
                <a:solidFill>
                  <a:srgbClr val="0070C0"/>
                </a:solidFill>
              </a:rPr>
              <a:t>SFT</a:t>
            </a:r>
            <a:r>
              <a:rPr lang="zh-CN" altLang="en-US" sz="1400" b="1" dirty="0">
                <a:solidFill>
                  <a:srgbClr val="0070C0"/>
                </a:solidFill>
              </a:rPr>
              <a:t>）。</a:t>
            </a:r>
            <a:r>
              <a:rPr lang="zh-CN" altLang="en-US" sz="1400" dirty="0">
                <a:solidFill>
                  <a:srgbClr val="0070C0"/>
                </a:solidFill>
              </a:rPr>
              <a:t>第一阶段赋予模型指令遵循能力并激活潜在推理技能。该过程分两个阶段进行：首先是</a:t>
            </a:r>
            <a:r>
              <a:rPr lang="en-US" altLang="zh-CN" sz="1400" dirty="0">
                <a:solidFill>
                  <a:srgbClr val="0070C0"/>
                </a:solidFill>
              </a:rPr>
              <a:t>32k</a:t>
            </a:r>
            <a:r>
              <a:rPr lang="zh-CN" altLang="en-US" sz="1400" dirty="0">
                <a:solidFill>
                  <a:srgbClr val="0070C0"/>
                </a:solidFill>
              </a:rPr>
              <a:t>上下文长度的初始阶段，随后扩展至</a:t>
            </a:r>
            <a:r>
              <a:rPr lang="en-US" altLang="zh-CN" sz="1400" dirty="0">
                <a:solidFill>
                  <a:srgbClr val="0070C0"/>
                </a:solidFill>
              </a:rPr>
              <a:t>256k</a:t>
            </a:r>
            <a:r>
              <a:rPr lang="zh-CN" altLang="en-US" sz="1400" dirty="0">
                <a:solidFill>
                  <a:srgbClr val="0070C0"/>
                </a:solidFill>
              </a:rPr>
              <a:t>上下文窗口，重点处理长文档和长视频数据。为满足不同需求，我们将训练数据划分为非思考型模型的标准格式和思考型模型的思维链（</a:t>
            </a:r>
            <a:r>
              <a:rPr lang="en-US" altLang="zh-CN" sz="1400" dirty="0" err="1">
                <a:solidFill>
                  <a:srgbClr val="0070C0"/>
                </a:solidFill>
              </a:rPr>
              <a:t>CoT</a:t>
            </a:r>
            <a:r>
              <a:rPr lang="zh-CN" altLang="en-US" sz="1400" dirty="0">
                <a:solidFill>
                  <a:srgbClr val="0070C0"/>
                </a:solidFill>
              </a:rPr>
              <a:t>）格式，后者会对推理过程进行显式建模。</a:t>
            </a:r>
            <a:endParaRPr lang="en-US" altLang="zh-CN" sz="1400" dirty="0">
              <a:solidFill>
                <a:srgbClr val="0070C0"/>
              </a:solidFill>
            </a:endParaRPr>
          </a:p>
          <a:p>
            <a:pPr marL="342900" indent="-342900">
              <a:lnSpc>
                <a:spcPct val="150000"/>
              </a:lnSpc>
              <a:buFont typeface="+mj-lt"/>
              <a:buAutoNum type="arabicPeriod"/>
            </a:pPr>
            <a:r>
              <a:rPr lang="zh-CN" altLang="en-US" sz="1400" b="1" dirty="0">
                <a:solidFill>
                  <a:srgbClr val="0070C0"/>
                </a:solidFill>
              </a:rPr>
              <a:t>强到弱的蒸馏。</a:t>
            </a:r>
            <a:r>
              <a:rPr lang="zh-CN" altLang="en-US" sz="1400" dirty="0">
                <a:solidFill>
                  <a:srgbClr val="0070C0"/>
                </a:solidFill>
              </a:rPr>
              <a:t>第二阶段采用知识蒸馏技术，由性能强大的教师模型将自身能力迁移至学生模型。关键在于，我们仅使用文本数据对大语言模型的主干网络进行微调。</a:t>
            </a:r>
            <a:endParaRPr lang="en-US" altLang="zh-CN" sz="1400" dirty="0">
              <a:solidFill>
                <a:srgbClr val="0070C0"/>
              </a:solidFill>
            </a:endParaRPr>
          </a:p>
          <a:p>
            <a:pPr marL="800100" lvl="1" indent="-342900">
              <a:lnSpc>
                <a:spcPct val="150000"/>
              </a:lnSpc>
              <a:buFont typeface="+mj-lt"/>
              <a:buAutoNum type="arabicPeriod"/>
            </a:pPr>
            <a:r>
              <a:rPr lang="zh-CN" altLang="en-US" sz="1400" b="1" dirty="0">
                <a:solidFill>
                  <a:srgbClr val="0070C0"/>
                </a:solidFill>
              </a:rPr>
              <a:t>离线策略蒸馏：</a:t>
            </a:r>
            <a:r>
              <a:rPr lang="zh-CN" altLang="en-US" sz="1400" dirty="0">
                <a:solidFill>
                  <a:srgbClr val="0070C0"/>
                </a:solidFill>
              </a:rPr>
              <a:t>在第一阶段，将教师模型生成的输出进行融合，以完成响应蒸馏。这有助于轻量化学生模型掌握基础推理能力，为后续在线策略训练奠定坚实基础。</a:t>
            </a:r>
            <a:endParaRPr lang="en-US" altLang="zh-CN" sz="1400" dirty="0">
              <a:solidFill>
                <a:srgbClr val="0070C0"/>
              </a:solidFill>
            </a:endParaRPr>
          </a:p>
          <a:p>
            <a:pPr marL="800100" lvl="1" indent="-342900">
              <a:lnSpc>
                <a:spcPct val="150000"/>
              </a:lnSpc>
              <a:buFont typeface="+mj-lt"/>
              <a:buAutoNum type="arabicPeriod"/>
            </a:pPr>
            <a:r>
              <a:rPr lang="zh-CN" altLang="en-US" sz="1400" b="1" dirty="0">
                <a:solidFill>
                  <a:srgbClr val="0070C0"/>
                </a:solidFill>
              </a:rPr>
              <a:t>在线策略蒸馏：</a:t>
            </a:r>
            <a:r>
              <a:rPr lang="zh-CN" altLang="en-US" sz="1400" dirty="0">
                <a:solidFill>
                  <a:srgbClr val="0070C0"/>
                </a:solidFill>
              </a:rPr>
              <a:t>在第二阶段，学生模型根据给定的提示生成回复。这些在线策略序列随后被用于对学生模型进行微调。我们通过最小化</a:t>
            </a:r>
            <a:r>
              <a:rPr lang="en-US" altLang="zh-CN" sz="1400" dirty="0">
                <a:solidFill>
                  <a:srgbClr val="0070C0"/>
                </a:solidFill>
              </a:rPr>
              <a:t>KL</a:t>
            </a:r>
            <a:r>
              <a:rPr lang="zh-CN" altLang="en-US" sz="1400" dirty="0">
                <a:solidFill>
                  <a:srgbClr val="0070C0"/>
                </a:solidFill>
              </a:rPr>
              <a:t>散度来对齐学生模型和教师模型预测的对数几率。</a:t>
            </a:r>
            <a:endParaRPr lang="en-US" altLang="zh-CN" sz="1400" dirty="0">
              <a:solidFill>
                <a:srgbClr val="0070C0"/>
              </a:solidFill>
            </a:endParaRPr>
          </a:p>
          <a:p>
            <a:pPr marL="342900" indent="-342900">
              <a:lnSpc>
                <a:spcPct val="150000"/>
              </a:lnSpc>
              <a:buFont typeface="+mj-lt"/>
              <a:buAutoNum type="arabicPeriod"/>
            </a:pPr>
            <a:r>
              <a:rPr lang="zh-CN" altLang="en-US" sz="1400" b="1" dirty="0">
                <a:solidFill>
                  <a:srgbClr val="0070C0"/>
                </a:solidFill>
              </a:rPr>
              <a:t>强化学习（</a:t>
            </a:r>
            <a:r>
              <a:rPr lang="en-US" altLang="zh-CN" sz="1400" b="1" dirty="0">
                <a:solidFill>
                  <a:srgbClr val="0070C0"/>
                </a:solidFill>
              </a:rPr>
              <a:t>RL</a:t>
            </a:r>
            <a:r>
              <a:rPr lang="zh-CN" altLang="en-US" sz="1400" b="1" dirty="0">
                <a:solidFill>
                  <a:srgbClr val="0070C0"/>
                </a:solidFill>
              </a:rPr>
              <a:t>）。</a:t>
            </a:r>
            <a:r>
              <a:rPr lang="zh-CN" altLang="en-US" sz="1400" dirty="0">
                <a:solidFill>
                  <a:srgbClr val="0070C0"/>
                </a:solidFill>
              </a:rPr>
              <a:t>最后阶段利用强化学习进一步提升模型性能和对齐效果。该阶段分为推理强化学习和通用强化学习。</a:t>
            </a:r>
            <a:endParaRPr lang="en-US" altLang="zh-CN" sz="1400" dirty="0">
              <a:solidFill>
                <a:srgbClr val="0070C0"/>
              </a:solidFill>
            </a:endParaRPr>
          </a:p>
          <a:p>
            <a:pPr marL="800100" lvl="1" indent="-342900">
              <a:lnSpc>
                <a:spcPct val="150000"/>
              </a:lnSpc>
              <a:buFont typeface="+mj-lt"/>
              <a:buAutoNum type="arabicPeriod"/>
            </a:pPr>
            <a:r>
              <a:rPr lang="zh-CN" altLang="en-US" sz="1400" b="1" dirty="0">
                <a:solidFill>
                  <a:srgbClr val="0070C0"/>
                </a:solidFill>
              </a:rPr>
              <a:t>推理强化学习。</a:t>
            </a:r>
            <a:r>
              <a:rPr lang="zh-CN" altLang="en-US" sz="1400" dirty="0">
                <a:solidFill>
                  <a:srgbClr val="0070C0"/>
                </a:solidFill>
              </a:rPr>
              <a:t>在多种文本和多模态任务上训练模型，包括数学、编程、逻辑推理、视觉定位和视觉谜题。每个任务的设计都确保解决方案可通过规则或代码执行器进行确定性验证。</a:t>
            </a:r>
            <a:endParaRPr lang="en-US" altLang="zh-CN" sz="1400" dirty="0">
              <a:solidFill>
                <a:srgbClr val="0070C0"/>
              </a:solidFill>
            </a:endParaRPr>
          </a:p>
          <a:p>
            <a:pPr marL="800100" lvl="1" indent="-342900">
              <a:lnSpc>
                <a:spcPct val="150000"/>
              </a:lnSpc>
              <a:buFont typeface="+mj-lt"/>
              <a:buAutoNum type="arabicPeriod"/>
            </a:pPr>
            <a:r>
              <a:rPr lang="zh-CN" altLang="en-US" sz="1400" b="1" dirty="0">
                <a:solidFill>
                  <a:srgbClr val="0070C0"/>
                </a:solidFill>
              </a:rPr>
              <a:t>通用强化学习</a:t>
            </a:r>
            <a:r>
              <a:rPr lang="zh-CN" altLang="en-US" sz="1400" dirty="0">
                <a:solidFill>
                  <a:srgbClr val="0070C0"/>
                </a:solidFill>
              </a:rPr>
              <a:t>阶段旨在提升模型的泛化能力和运行鲁棒性。为此，我们采用多任务强化学习范式，其奖励函数基于监督微调（</a:t>
            </a:r>
            <a:r>
              <a:rPr lang="en-US" altLang="zh-CN" sz="1400" dirty="0">
                <a:solidFill>
                  <a:srgbClr val="0070C0"/>
                </a:solidFill>
              </a:rPr>
              <a:t>SFT</a:t>
            </a:r>
            <a:r>
              <a:rPr lang="zh-CN" altLang="en-US" sz="1400" dirty="0">
                <a:solidFill>
                  <a:srgbClr val="0070C0"/>
                </a:solidFill>
              </a:rPr>
              <a:t>）阶段的一系列任务制定，包括视觉问答（</a:t>
            </a:r>
            <a:r>
              <a:rPr lang="en-US" altLang="zh-CN" sz="1400" dirty="0">
                <a:solidFill>
                  <a:srgbClr val="0070C0"/>
                </a:solidFill>
              </a:rPr>
              <a:t>VQA</a:t>
            </a:r>
            <a:r>
              <a:rPr lang="zh-CN" altLang="en-US" sz="1400" dirty="0">
                <a:solidFill>
                  <a:srgbClr val="0070C0"/>
                </a:solidFill>
              </a:rPr>
              <a:t>）、图像字幕生成、光学字符识别（</a:t>
            </a:r>
            <a:r>
              <a:rPr lang="en-US" altLang="zh-CN" sz="1400" dirty="0">
                <a:solidFill>
                  <a:srgbClr val="0070C0"/>
                </a:solidFill>
              </a:rPr>
              <a:t>OCR</a:t>
            </a:r>
            <a:r>
              <a:rPr lang="zh-CN" altLang="en-US" sz="1400" dirty="0">
                <a:solidFill>
                  <a:srgbClr val="0070C0"/>
                </a:solidFill>
              </a:rPr>
              <a:t>）、文档解析、实体定位和时钟识别。奖励机制的构建旨在优化模型性能的指令遵循和偏好对齐两个核心维度。</a:t>
            </a:r>
            <a:endParaRPr lang="en-US" altLang="zh-CN" sz="1400" dirty="0">
              <a:solidFill>
                <a:srgbClr val="0070C0"/>
              </a:solidFill>
            </a:endParaRPr>
          </a:p>
          <a:p>
            <a:pPr marL="800100" lvl="1" indent="-342900">
              <a:lnSpc>
                <a:spcPct val="150000"/>
              </a:lnSpc>
              <a:buFont typeface="+mj-lt"/>
              <a:buAutoNum type="arabicPeriod"/>
            </a:pPr>
            <a:r>
              <a:rPr lang="zh-CN" altLang="en-US" sz="1400" b="1" dirty="0">
                <a:solidFill>
                  <a:srgbClr val="0070C0"/>
                </a:solidFill>
              </a:rPr>
              <a:t>混合奖励系统：</a:t>
            </a:r>
            <a:r>
              <a:rPr lang="zh-CN" altLang="en-US" sz="1400" dirty="0">
                <a:solidFill>
                  <a:srgbClr val="0070C0"/>
                </a:solidFill>
              </a:rPr>
              <a:t>基于规则的奖励（对于具有可验证依据的任务）和基于模型的奖励（使用</a:t>
            </a:r>
            <a:r>
              <a:rPr lang="en-US" altLang="zh-CN" sz="1400" dirty="0">
                <a:solidFill>
                  <a:srgbClr val="0070C0"/>
                </a:solidFill>
              </a:rPr>
              <a:t>Qwen2.5</a:t>
            </a:r>
            <a:r>
              <a:rPr lang="zh-CN" altLang="en-US" sz="1400" dirty="0">
                <a:solidFill>
                  <a:srgbClr val="0070C0"/>
                </a:solidFill>
              </a:rPr>
              <a:t>或</a:t>
            </a:r>
            <a:r>
              <a:rPr lang="en-US" altLang="zh-CN" sz="1400" dirty="0">
                <a:solidFill>
                  <a:srgbClr val="0070C0"/>
                </a:solidFill>
              </a:rPr>
              <a:t>Qwen3</a:t>
            </a:r>
            <a:r>
              <a:rPr lang="zh-CN" altLang="en-US" sz="1400" dirty="0">
                <a:solidFill>
                  <a:srgbClr val="0070C0"/>
                </a:solidFill>
              </a:rPr>
              <a:t>作为评判模型）</a:t>
            </a:r>
          </a:p>
        </p:txBody>
      </p:sp>
    </p:spTree>
    <p:extLst>
      <p:ext uri="{BB962C8B-B14F-4D97-AF65-F5344CB8AC3E}">
        <p14:creationId xmlns:p14="http://schemas.microsoft.com/office/powerpoint/2010/main" val="262742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35CC-2AF2-5D45-C5FD-AEAFBBED5E13}"/>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530D9545-EC75-F5B4-823D-E40ADB2E49F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A02B215-8FD3-7B8C-751D-42AB2D7EB39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627C636-7130-3008-DF79-09CA1398EA41}"/>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7A4BDB84-2251-403C-4B1D-C8EF92DC5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3FDB550F-728E-D1C8-D023-F4AABAD06452}"/>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E0DE927E-4586-F661-226A-36E139496B2D}"/>
              </a:ext>
            </a:extLst>
          </p:cNvPr>
          <p:cNvSpPr txBox="1"/>
          <p:nvPr/>
        </p:nvSpPr>
        <p:spPr>
          <a:xfrm>
            <a:off x="1311544" y="591127"/>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Post-Training</a:t>
            </a:r>
          </a:p>
        </p:txBody>
      </p:sp>
      <p:sp>
        <p:nvSpPr>
          <p:cNvPr id="19" name="矩形 18">
            <a:extLst>
              <a:ext uri="{FF2B5EF4-FFF2-40B4-BE49-F238E27FC236}">
                <a16:creationId xmlns:a16="http://schemas.microsoft.com/office/drawing/2014/main" id="{B0A2F82A-1B99-4853-B127-45BC14DA28B8}"/>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7C301E81-F6AF-4D8F-BE7F-A55694667F17}"/>
              </a:ext>
            </a:extLst>
          </p:cNvPr>
          <p:cNvSpPr txBox="1"/>
          <p:nvPr/>
        </p:nvSpPr>
        <p:spPr>
          <a:xfrm>
            <a:off x="379401" y="1457357"/>
            <a:ext cx="10857700" cy="397826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600" b="1" dirty="0">
                <a:solidFill>
                  <a:srgbClr val="0070C0"/>
                </a:solidFill>
              </a:rPr>
              <a:t>Thinking with Images</a:t>
            </a:r>
          </a:p>
          <a:p>
            <a:pPr marL="342900" indent="-342900">
              <a:lnSpc>
                <a:spcPct val="150000"/>
              </a:lnSpc>
              <a:buFont typeface="+mj-lt"/>
              <a:buAutoNum type="arabicPeriod"/>
            </a:pPr>
            <a:r>
              <a:rPr lang="zh-CN" altLang="en-US" sz="1400" dirty="0">
                <a:solidFill>
                  <a:srgbClr val="0070C0"/>
                </a:solidFill>
              </a:rPr>
              <a:t>在第一阶段，我们合成了一个冷启动智能体数据集，包含约</a:t>
            </a:r>
            <a:r>
              <a:rPr lang="en-US" altLang="zh-CN" sz="1400" dirty="0">
                <a:solidFill>
                  <a:srgbClr val="0070C0"/>
                </a:solidFill>
              </a:rPr>
              <a:t>1</a:t>
            </a:r>
            <a:r>
              <a:rPr lang="zh-CN" altLang="en-US" sz="1400" dirty="0">
                <a:solidFill>
                  <a:srgbClr val="0070C0"/>
                </a:solidFill>
              </a:rPr>
              <a:t>万个基础示例</a:t>
            </a:r>
            <a:r>
              <a:rPr lang="en-US" altLang="zh-CN" sz="1400" dirty="0">
                <a:solidFill>
                  <a:srgbClr val="0070C0"/>
                </a:solidFill>
              </a:rPr>
              <a:t>——</a:t>
            </a:r>
            <a:r>
              <a:rPr lang="zh-CN" altLang="en-US" sz="1400" dirty="0">
                <a:solidFill>
                  <a:srgbClr val="0070C0"/>
                </a:solidFill>
              </a:rPr>
              <a:t>主要是简单的两轮视觉问答任务，比如属性检测。之后，对</a:t>
            </a:r>
            <a:r>
              <a:rPr lang="en-US" altLang="zh-CN" sz="1400" dirty="0">
                <a:solidFill>
                  <a:srgbClr val="0070C0"/>
                </a:solidFill>
              </a:rPr>
              <a:t>Qwen2.5-VL-32B</a:t>
            </a:r>
            <a:r>
              <a:rPr lang="zh-CN" altLang="en-US" sz="1400" dirty="0">
                <a:solidFill>
                  <a:srgbClr val="0070C0"/>
                </a:solidFill>
              </a:rPr>
              <a:t>进行有监督微调（</a:t>
            </a:r>
            <a:r>
              <a:rPr lang="en-US" altLang="zh-CN" sz="1400" dirty="0">
                <a:solidFill>
                  <a:srgbClr val="0070C0"/>
                </a:solidFill>
              </a:rPr>
              <a:t>SFT</a:t>
            </a:r>
            <a:r>
              <a:rPr lang="zh-CN" altLang="en-US" sz="1400" dirty="0">
                <a:solidFill>
                  <a:srgbClr val="0070C0"/>
                </a:solidFill>
              </a:rPr>
              <a:t>），以模拟视觉智能体的行为逻辑：思考→行动→分析反馈→作答。为进一步提升其推理能力，我们还采用了多轮、工具集成的强化学习（</a:t>
            </a:r>
            <a:r>
              <a:rPr lang="en-US" altLang="zh-CN" sz="1400" dirty="0">
                <a:solidFill>
                  <a:srgbClr val="0070C0"/>
                </a:solidFill>
              </a:rPr>
              <a:t>RL</a:t>
            </a:r>
            <a:r>
              <a:rPr lang="zh-CN" altLang="en-US" sz="1400" dirty="0">
                <a:solidFill>
                  <a:srgbClr val="0070C0"/>
                </a:solidFill>
              </a:rPr>
              <a:t>）方法。</a:t>
            </a:r>
            <a:endParaRPr lang="en-US" altLang="zh-CN" sz="1400" dirty="0">
              <a:solidFill>
                <a:srgbClr val="0070C0"/>
              </a:solidFill>
            </a:endParaRPr>
          </a:p>
          <a:p>
            <a:pPr marL="342900" indent="-342900">
              <a:lnSpc>
                <a:spcPct val="150000"/>
              </a:lnSpc>
              <a:buFont typeface="+mj-lt"/>
              <a:buAutoNum type="arabicPeriod"/>
            </a:pPr>
            <a:r>
              <a:rPr lang="zh-CN" altLang="en-US" sz="1400" dirty="0">
                <a:solidFill>
                  <a:srgbClr val="0070C0"/>
                </a:solidFill>
              </a:rPr>
              <a:t>在第二阶段，我们对第一阶段训练好的 </a:t>
            </a:r>
            <a:r>
              <a:rPr lang="en-US" altLang="zh-CN" sz="1400" dirty="0">
                <a:solidFill>
                  <a:srgbClr val="0070C0"/>
                </a:solidFill>
              </a:rPr>
              <a:t>Qwen2.5-VL-32B </a:t>
            </a:r>
            <a:r>
              <a:rPr lang="zh-CN" altLang="en-US" sz="1400" dirty="0">
                <a:solidFill>
                  <a:srgbClr val="0070C0"/>
                </a:solidFill>
              </a:rPr>
              <a:t>视觉智能体进行蒸馏，生成规模更大、多样性更丰富的数据集，该数据集包含约 </a:t>
            </a:r>
            <a:r>
              <a:rPr lang="en-US" altLang="zh-CN" sz="1400" dirty="0">
                <a:solidFill>
                  <a:srgbClr val="0070C0"/>
                </a:solidFill>
              </a:rPr>
              <a:t>12 </a:t>
            </a:r>
            <a:r>
              <a:rPr lang="zh-CN" altLang="en-US" sz="1400" dirty="0">
                <a:solidFill>
                  <a:srgbClr val="0070C0"/>
                </a:solidFill>
              </a:rPr>
              <a:t>万次多轮智能体交互，涵盖了更广泛的视觉任务。随后，我们采用类似的冷启动监督微调（</a:t>
            </a:r>
            <a:r>
              <a:rPr lang="en-US" altLang="zh-CN" sz="1400" dirty="0">
                <a:solidFill>
                  <a:srgbClr val="0070C0"/>
                </a:solidFill>
              </a:rPr>
              <a:t>SFT</a:t>
            </a:r>
            <a:r>
              <a:rPr lang="zh-CN" altLang="en-US" sz="1400" dirty="0">
                <a:solidFill>
                  <a:srgbClr val="0070C0"/>
                </a:solidFill>
              </a:rPr>
              <a:t>）和工具集成强化学习（</a:t>
            </a:r>
            <a:r>
              <a:rPr lang="en-US" altLang="zh-CN" sz="1400" dirty="0">
                <a:solidFill>
                  <a:srgbClr val="0070C0"/>
                </a:solidFill>
              </a:rPr>
              <a:t>RL</a:t>
            </a:r>
            <a:r>
              <a:rPr lang="zh-CN" altLang="en-US" sz="1400" dirty="0">
                <a:solidFill>
                  <a:srgbClr val="0070C0"/>
                </a:solidFill>
              </a:rPr>
              <a:t>）流程（此时同时使用蒸馏数据和合成数据），对 </a:t>
            </a:r>
            <a:r>
              <a:rPr lang="en-US" altLang="zh-CN" sz="1400" dirty="0">
                <a:solidFill>
                  <a:srgbClr val="0070C0"/>
                </a:solidFill>
              </a:rPr>
              <a:t>Qwen3-VL </a:t>
            </a:r>
            <a:r>
              <a:rPr lang="zh-CN" altLang="en-US" sz="1400" dirty="0">
                <a:solidFill>
                  <a:srgbClr val="0070C0"/>
                </a:solidFill>
              </a:rPr>
              <a:t>进行后训练。</a:t>
            </a:r>
            <a:endParaRPr lang="en-US" altLang="zh-CN" sz="1400" dirty="0">
              <a:solidFill>
                <a:srgbClr val="0070C0"/>
              </a:solidFill>
            </a:endParaRPr>
          </a:p>
          <a:p>
            <a:pPr>
              <a:lnSpc>
                <a:spcPct val="150000"/>
              </a:lnSpc>
            </a:pPr>
            <a:r>
              <a:rPr lang="zh-CN" altLang="en-US" sz="1400" dirty="0">
                <a:solidFill>
                  <a:srgbClr val="0070C0"/>
                </a:solidFill>
              </a:rPr>
              <a:t>在强化学习过程中，我们采用三种互补的奖励信号，以促进稳健的、由工具介导的推理：</a:t>
            </a:r>
            <a:endParaRPr lang="en-US" altLang="zh-CN" sz="1400" dirty="0">
              <a:solidFill>
                <a:srgbClr val="0070C0"/>
              </a:solidFill>
            </a:endParaRPr>
          </a:p>
          <a:p>
            <a:pPr marL="285750" indent="-285750">
              <a:lnSpc>
                <a:spcPct val="150000"/>
              </a:lnSpc>
              <a:buFont typeface="Arial" panose="020B0604020202020204" pitchFamily="34" charset="0"/>
              <a:buChar char="•"/>
            </a:pPr>
            <a:r>
              <a:rPr lang="zh-CN" altLang="en-US" sz="1400" dirty="0">
                <a:solidFill>
                  <a:srgbClr val="0070C0"/>
                </a:solidFill>
              </a:rPr>
              <a:t>答案准确性奖励：利用 </a:t>
            </a:r>
            <a:r>
              <a:rPr lang="en-US" altLang="zh-CN" sz="1400" dirty="0">
                <a:solidFill>
                  <a:srgbClr val="0070C0"/>
                </a:solidFill>
              </a:rPr>
              <a:t>Qwen3-32B </a:t>
            </a:r>
            <a:r>
              <a:rPr lang="zh-CN" altLang="en-US" sz="1400" dirty="0">
                <a:solidFill>
                  <a:srgbClr val="0070C0"/>
                </a:solidFill>
              </a:rPr>
              <a:t>衡量最终答案是否正确。</a:t>
            </a:r>
            <a:endParaRPr lang="en-US" altLang="zh-CN" sz="1400" dirty="0">
              <a:solidFill>
                <a:srgbClr val="0070C0"/>
              </a:solidFill>
            </a:endParaRPr>
          </a:p>
          <a:p>
            <a:pPr marL="285750" indent="-285750">
              <a:lnSpc>
                <a:spcPct val="150000"/>
              </a:lnSpc>
              <a:buFont typeface="Arial" panose="020B0604020202020204" pitchFamily="34" charset="0"/>
              <a:buChar char="•"/>
            </a:pPr>
            <a:r>
              <a:rPr lang="zh-CN" altLang="en-US" sz="1400" dirty="0">
                <a:solidFill>
                  <a:srgbClr val="0070C0"/>
                </a:solidFill>
              </a:rPr>
              <a:t>多轮推理奖励：利用 </a:t>
            </a:r>
            <a:r>
              <a:rPr lang="en-US" altLang="zh-CN" sz="1400" dirty="0">
                <a:solidFill>
                  <a:srgbClr val="0070C0"/>
                </a:solidFill>
              </a:rPr>
              <a:t>Qwen2.5-VL-72B </a:t>
            </a:r>
            <a:r>
              <a:rPr lang="zh-CN" altLang="en-US" sz="1400" dirty="0">
                <a:solidFill>
                  <a:srgbClr val="0070C0"/>
                </a:solidFill>
              </a:rPr>
              <a:t>评估助手是否能正确解读工具或环境反馈，并通过连贯的逐步推理得出答案。</a:t>
            </a:r>
            <a:endParaRPr lang="en-US" altLang="zh-CN" sz="1400" dirty="0">
              <a:solidFill>
                <a:srgbClr val="0070C0"/>
              </a:solidFill>
            </a:endParaRPr>
          </a:p>
          <a:p>
            <a:pPr marL="285750" indent="-285750">
              <a:lnSpc>
                <a:spcPct val="150000"/>
              </a:lnSpc>
              <a:buFont typeface="Arial" panose="020B0604020202020204" pitchFamily="34" charset="0"/>
              <a:buChar char="•"/>
            </a:pPr>
            <a:r>
              <a:rPr lang="zh-CN" altLang="en-US" sz="1400" dirty="0">
                <a:solidFill>
                  <a:srgbClr val="0070C0"/>
                </a:solidFill>
              </a:rPr>
              <a:t>工具调用奖励：通过将实际的工具调用次数与专家估算的目标值进行比较，来鼓励合理的工具使用行为。该目标由通义千问</a:t>
            </a:r>
            <a:r>
              <a:rPr lang="en-US" altLang="zh-CN" sz="1400" dirty="0">
                <a:solidFill>
                  <a:srgbClr val="0070C0"/>
                </a:solidFill>
              </a:rPr>
              <a:t>2.5-VL-72B</a:t>
            </a:r>
            <a:r>
              <a:rPr lang="zh-CN" altLang="en-US" sz="1400" dirty="0">
                <a:solidFill>
                  <a:srgbClr val="0070C0"/>
                </a:solidFill>
              </a:rPr>
              <a:t>模型根据任务复杂度离线确定。</a:t>
            </a:r>
          </a:p>
        </p:txBody>
      </p:sp>
    </p:spTree>
    <p:extLst>
      <p:ext uri="{BB962C8B-B14F-4D97-AF65-F5344CB8AC3E}">
        <p14:creationId xmlns:p14="http://schemas.microsoft.com/office/powerpoint/2010/main" val="211329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8A96-F751-8CEE-B6B9-0EDF68F7E62B}"/>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463A5913-529C-9FC9-633B-612481776A83}"/>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1A7E14BF-AE16-E39A-BB7F-B539E95A02EF}"/>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5A8717F-A798-50AE-77FD-F7480E6CD54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678BB8DD-08F5-5230-30EA-101C9C64B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2F989B75-30CA-341F-3600-900405C23DA6}"/>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CFA73FE3-F5EF-829C-2403-25720ADC2999}"/>
              </a:ext>
            </a:extLst>
          </p:cNvPr>
          <p:cNvSpPr txBox="1"/>
          <p:nvPr/>
        </p:nvSpPr>
        <p:spPr>
          <a:xfrm>
            <a:off x="1311544" y="591127"/>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Post-Training</a:t>
            </a:r>
          </a:p>
        </p:txBody>
      </p:sp>
      <p:sp>
        <p:nvSpPr>
          <p:cNvPr id="19" name="矩形 18">
            <a:extLst>
              <a:ext uri="{FF2B5EF4-FFF2-40B4-BE49-F238E27FC236}">
                <a16:creationId xmlns:a16="http://schemas.microsoft.com/office/drawing/2014/main" id="{F4A9881C-8076-0B08-ABEF-085817F98CB2}"/>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8E83D0CC-2B94-5597-AB73-049891648D96}"/>
              </a:ext>
            </a:extLst>
          </p:cNvPr>
          <p:cNvPicPr>
            <a:picLocks noChangeAspect="1"/>
          </p:cNvPicPr>
          <p:nvPr/>
        </p:nvPicPr>
        <p:blipFill>
          <a:blip r:embed="rId4"/>
          <a:stretch>
            <a:fillRect/>
          </a:stretch>
        </p:blipFill>
        <p:spPr>
          <a:xfrm>
            <a:off x="0" y="1377579"/>
            <a:ext cx="12192000" cy="5102539"/>
          </a:xfrm>
          <a:prstGeom prst="rect">
            <a:avLst/>
          </a:prstGeom>
        </p:spPr>
      </p:pic>
    </p:spTree>
    <p:extLst>
      <p:ext uri="{BB962C8B-B14F-4D97-AF65-F5344CB8AC3E}">
        <p14:creationId xmlns:p14="http://schemas.microsoft.com/office/powerpoint/2010/main" val="240181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87523-58E0-59F2-B50C-6AB8285C329A}"/>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7DCD3321-7419-ADDC-06C1-948E7E92EA1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B6CDD26A-613C-E105-720A-89CC25955D0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8F694BC-043D-A1D3-74AC-831E2880A2DB}"/>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02D730F1-D7DB-E39E-AAB1-0CDD1803B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BA1013E5-84C9-8A58-5ECB-7C8885C304FD}"/>
              </a:ext>
            </a:extLst>
          </p:cNvPr>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BE9013EB-F029-B133-B795-3BBF6200CD73}"/>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a:extLst>
              <a:ext uri="{FF2B5EF4-FFF2-40B4-BE49-F238E27FC236}">
                <a16:creationId xmlns:a16="http://schemas.microsoft.com/office/drawing/2014/main" id="{6E3570DD-D853-E243-BE02-4218365E1107}"/>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FD124ED1-DFD7-E08A-83E4-E73F93AB0869}"/>
              </a:ext>
            </a:extLst>
          </p:cNvPr>
          <p:cNvSpPr txBox="1"/>
          <p:nvPr/>
        </p:nvSpPr>
        <p:spPr>
          <a:xfrm>
            <a:off x="329917" y="1530067"/>
            <a:ext cx="6237972" cy="511807"/>
          </a:xfrm>
          <a:prstGeom prst="rect">
            <a:avLst/>
          </a:prstGeom>
          <a:noFill/>
        </p:spPr>
        <p:txBody>
          <a:bodyPr wrap="square">
            <a:spAutoFit/>
          </a:bodyPr>
          <a:lstStyle/>
          <a:p>
            <a:pPr>
              <a:lnSpc>
                <a:spcPct val="125000"/>
              </a:lnSpc>
              <a:spcBef>
                <a:spcPts val="120"/>
              </a:spcBef>
              <a:buClr>
                <a:srgbClr val="0070C0"/>
              </a:buClr>
              <a:defRPr/>
            </a:pPr>
            <a:endParaRPr lang="zh-CN" altLang="zh-CN" sz="2400" b="1" dirty="0">
              <a:solidFill>
                <a:srgbClr val="2585C9"/>
              </a:solidFill>
              <a:latin typeface="+mj-ea"/>
              <a:ea typeface="+mj-ea"/>
              <a:cs typeface="Times New Roman" panose="02020603050405020304" pitchFamily="18" charset="0"/>
            </a:endParaRPr>
          </a:p>
        </p:txBody>
      </p:sp>
      <p:sp>
        <p:nvSpPr>
          <p:cNvPr id="4" name="文本框 3">
            <a:extLst>
              <a:ext uri="{FF2B5EF4-FFF2-40B4-BE49-F238E27FC236}">
                <a16:creationId xmlns:a16="http://schemas.microsoft.com/office/drawing/2014/main" id="{997A7698-6305-48A3-FDB8-A838A453BF28}"/>
              </a:ext>
            </a:extLst>
          </p:cNvPr>
          <p:cNvSpPr txBox="1"/>
          <p:nvPr/>
        </p:nvSpPr>
        <p:spPr>
          <a:xfrm>
            <a:off x="452358" y="1395586"/>
            <a:ext cx="11287284" cy="4613699"/>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en-US" altLang="zh-CN" b="1" dirty="0">
                <a:solidFill>
                  <a:srgbClr val="0070C0"/>
                </a:solidFill>
              </a:rPr>
              <a:t>Qwen3-VL</a:t>
            </a:r>
            <a:r>
              <a:rPr lang="zh-CN" altLang="en-US" b="1" dirty="0">
                <a:solidFill>
                  <a:srgbClr val="0070C0"/>
                </a:solidFill>
              </a:rPr>
              <a:t>：</a:t>
            </a:r>
            <a:endParaRPr lang="en-US" altLang="zh-CN" b="1" dirty="0">
              <a:solidFill>
                <a:srgbClr val="0070C0"/>
              </a:solidFill>
            </a:endParaRPr>
          </a:p>
          <a:p>
            <a:pPr marL="342900" indent="-342900" algn="l">
              <a:lnSpc>
                <a:spcPct val="150000"/>
              </a:lnSpc>
              <a:buFont typeface="+mj-lt"/>
              <a:buAutoNum type="arabicPeriod"/>
            </a:pPr>
            <a:r>
              <a:rPr lang="zh-CN" altLang="en-US" dirty="0">
                <a:solidFill>
                  <a:srgbClr val="0070C0"/>
                </a:solidFill>
              </a:rPr>
              <a:t>以</a:t>
            </a:r>
            <a:r>
              <a:rPr lang="en-US" altLang="zh-CN" dirty="0">
                <a:solidFill>
                  <a:srgbClr val="0070C0"/>
                </a:solidFill>
              </a:rPr>
              <a:t>Qwen3</a:t>
            </a:r>
            <a:r>
              <a:rPr lang="zh-CN" altLang="en-US" dirty="0">
                <a:solidFill>
                  <a:srgbClr val="0070C0"/>
                </a:solidFill>
              </a:rPr>
              <a:t>为主干，</a:t>
            </a:r>
            <a:r>
              <a:rPr lang="en-US" altLang="zh-CN" dirty="0">
                <a:solidFill>
                  <a:srgbClr val="0070C0"/>
                </a:solidFill>
              </a:rPr>
              <a:t>SigLIP-2</a:t>
            </a:r>
            <a:r>
              <a:rPr lang="zh-CN" altLang="en-US" dirty="0">
                <a:solidFill>
                  <a:srgbClr val="0070C0"/>
                </a:solidFill>
              </a:rPr>
              <a:t>为视觉编码器的视觉 </a:t>
            </a:r>
            <a:r>
              <a:rPr lang="en-US" altLang="zh-CN" dirty="0">
                <a:solidFill>
                  <a:srgbClr val="0070C0"/>
                </a:solidFill>
              </a:rPr>
              <a:t>- </a:t>
            </a:r>
            <a:r>
              <a:rPr lang="zh-CN" altLang="en-US" dirty="0">
                <a:solidFill>
                  <a:srgbClr val="0070C0"/>
                </a:solidFill>
              </a:rPr>
              <a:t>语言模型；</a:t>
            </a:r>
            <a:endParaRPr lang="en-US" altLang="zh-CN" dirty="0">
              <a:solidFill>
                <a:srgbClr val="0070C0"/>
              </a:solidFill>
            </a:endParaRPr>
          </a:p>
          <a:p>
            <a:pPr marL="342900" indent="-342900" algn="l">
              <a:lnSpc>
                <a:spcPct val="150000"/>
              </a:lnSpc>
              <a:buFont typeface="+mj-lt"/>
              <a:buAutoNum type="arabicPeriod"/>
            </a:pPr>
            <a:r>
              <a:rPr lang="zh-CN" altLang="en-US" dirty="0">
                <a:solidFill>
                  <a:srgbClr val="0070C0"/>
                </a:solidFill>
              </a:rPr>
              <a:t>原生支持最高 </a:t>
            </a:r>
            <a:r>
              <a:rPr lang="en-US" altLang="zh-CN" dirty="0">
                <a:solidFill>
                  <a:srgbClr val="0070C0"/>
                </a:solidFill>
              </a:rPr>
              <a:t>256K token </a:t>
            </a:r>
            <a:r>
              <a:rPr lang="zh-CN" altLang="en-US" dirty="0">
                <a:solidFill>
                  <a:srgbClr val="0070C0"/>
                </a:solidFill>
              </a:rPr>
              <a:t>的文本、图片、视频交错上下文；</a:t>
            </a:r>
            <a:endParaRPr lang="en-US" altLang="zh-CN" dirty="0">
              <a:solidFill>
                <a:srgbClr val="0070C0"/>
              </a:solidFill>
            </a:endParaRPr>
          </a:p>
          <a:p>
            <a:pPr marL="342900" indent="-342900" algn="l">
              <a:lnSpc>
                <a:spcPct val="150000"/>
              </a:lnSpc>
              <a:buFont typeface="+mj-lt"/>
              <a:buAutoNum type="arabicPeriod"/>
            </a:pPr>
            <a:r>
              <a:rPr lang="zh-CN" altLang="en-US" dirty="0">
                <a:solidFill>
                  <a:srgbClr val="0070C0"/>
                </a:solidFill>
              </a:rPr>
              <a:t>包含稠密模型（</a:t>
            </a:r>
            <a:r>
              <a:rPr lang="en-US" altLang="zh-CN" dirty="0">
                <a:solidFill>
                  <a:srgbClr val="0070C0"/>
                </a:solidFill>
              </a:rPr>
              <a:t>2B/4B/8B/32B</a:t>
            </a:r>
            <a:r>
              <a:rPr lang="zh-CN" altLang="en-US" dirty="0">
                <a:solidFill>
                  <a:srgbClr val="0070C0"/>
                </a:solidFill>
              </a:rPr>
              <a:t>）与混合专家 </a:t>
            </a:r>
            <a:r>
              <a:rPr lang="en-US" altLang="zh-CN" dirty="0" err="1">
                <a:solidFill>
                  <a:srgbClr val="0070C0"/>
                </a:solidFill>
              </a:rPr>
              <a:t>MoE</a:t>
            </a:r>
            <a:r>
              <a:rPr lang="zh-CN" altLang="en-US" dirty="0">
                <a:solidFill>
                  <a:srgbClr val="0070C0"/>
                </a:solidFill>
              </a:rPr>
              <a:t>（</a:t>
            </a:r>
            <a:r>
              <a:rPr lang="en-US" altLang="zh-CN" dirty="0">
                <a:solidFill>
                  <a:srgbClr val="0070C0"/>
                </a:solidFill>
              </a:rPr>
              <a:t>30B-A3B/235B-A22B</a:t>
            </a:r>
            <a:r>
              <a:rPr lang="zh-CN" altLang="en-US" dirty="0">
                <a:solidFill>
                  <a:srgbClr val="0070C0"/>
                </a:solidFill>
              </a:rPr>
              <a:t>） 双架构变体。</a:t>
            </a:r>
            <a:endParaRPr lang="en-US" altLang="zh-CN" dirty="0">
              <a:solidFill>
                <a:srgbClr val="0070C0"/>
              </a:solidFill>
            </a:endParaRPr>
          </a:p>
          <a:p>
            <a:pPr algn="l">
              <a:lnSpc>
                <a:spcPct val="150000"/>
              </a:lnSpc>
            </a:pPr>
            <a:r>
              <a:rPr lang="zh-CN" altLang="en-US" b="1" dirty="0">
                <a:solidFill>
                  <a:srgbClr val="0070C0"/>
                </a:solidFill>
              </a:rPr>
              <a:t>主要改进：</a:t>
            </a:r>
            <a:endParaRPr lang="en-US" altLang="zh-CN" b="1" dirty="0">
              <a:solidFill>
                <a:srgbClr val="0070C0"/>
              </a:solidFill>
            </a:endParaRPr>
          </a:p>
          <a:p>
            <a:pPr marL="285750" indent="-285750">
              <a:lnSpc>
                <a:spcPct val="150000"/>
              </a:lnSpc>
              <a:buFont typeface="Arial" panose="020B0604020202020204" pitchFamily="34" charset="0"/>
              <a:buChar char="•"/>
            </a:pPr>
            <a:r>
              <a:rPr lang="zh-CN" altLang="en-US" b="1" dirty="0">
                <a:solidFill>
                  <a:srgbClr val="0070C0"/>
                </a:solidFill>
              </a:rPr>
              <a:t>增强交错式 </a:t>
            </a:r>
            <a:r>
              <a:rPr lang="en-US" altLang="zh-CN" b="1" dirty="0" err="1">
                <a:solidFill>
                  <a:srgbClr val="0070C0"/>
                </a:solidFill>
              </a:rPr>
              <a:t>MRoPE</a:t>
            </a:r>
            <a:r>
              <a:rPr lang="zh-CN" altLang="en-US" b="1" dirty="0">
                <a:solidFill>
                  <a:srgbClr val="0070C0"/>
                </a:solidFill>
              </a:rPr>
              <a:t>：</a:t>
            </a:r>
            <a:r>
              <a:rPr lang="zh-CN" altLang="en-US" dirty="0">
                <a:solidFill>
                  <a:srgbClr val="0070C0"/>
                </a:solidFill>
              </a:rPr>
              <a:t>重构时空位置编码，均匀分配时域 </a:t>
            </a:r>
            <a:r>
              <a:rPr lang="en-US" altLang="zh-CN" dirty="0">
                <a:solidFill>
                  <a:srgbClr val="0070C0"/>
                </a:solidFill>
              </a:rPr>
              <a:t>/ </a:t>
            </a:r>
            <a:r>
              <a:rPr lang="zh-CN" altLang="en-US" dirty="0">
                <a:solidFill>
                  <a:srgbClr val="0070C0"/>
                </a:solidFill>
              </a:rPr>
              <a:t>水平 </a:t>
            </a:r>
            <a:r>
              <a:rPr lang="en-US" altLang="zh-CN" dirty="0">
                <a:solidFill>
                  <a:srgbClr val="0070C0"/>
                </a:solidFill>
              </a:rPr>
              <a:t>/ </a:t>
            </a:r>
            <a:r>
              <a:rPr lang="zh-CN" altLang="en-US" dirty="0">
                <a:solidFill>
                  <a:srgbClr val="0070C0"/>
                </a:solidFill>
              </a:rPr>
              <a:t>垂直维度频率，解决原编码频率失衡问题，大幅提升长视频理解能力。</a:t>
            </a:r>
            <a:endParaRPr lang="en-US" altLang="zh-CN" dirty="0">
              <a:solidFill>
                <a:srgbClr val="0070C0"/>
              </a:solidFill>
            </a:endParaRPr>
          </a:p>
          <a:p>
            <a:pPr marL="285750" indent="-285750">
              <a:lnSpc>
                <a:spcPct val="150000"/>
              </a:lnSpc>
              <a:buFont typeface="Arial" panose="020B0604020202020204" pitchFamily="34" charset="0"/>
              <a:buChar char="•"/>
            </a:pPr>
            <a:r>
              <a:rPr lang="en-US" altLang="zh-CN" b="1" dirty="0" err="1">
                <a:solidFill>
                  <a:srgbClr val="0070C0"/>
                </a:solidFill>
              </a:rPr>
              <a:t>DeepStack</a:t>
            </a:r>
            <a:r>
              <a:rPr lang="en-US" altLang="zh-CN" b="1" dirty="0">
                <a:solidFill>
                  <a:srgbClr val="0070C0"/>
                </a:solidFill>
              </a:rPr>
              <a:t> </a:t>
            </a:r>
            <a:r>
              <a:rPr lang="zh-CN" altLang="en-US" b="1" dirty="0">
                <a:solidFill>
                  <a:srgbClr val="0070C0"/>
                </a:solidFill>
              </a:rPr>
              <a:t>跨层融合：</a:t>
            </a:r>
            <a:r>
              <a:rPr lang="zh-CN" altLang="en-US" dirty="0">
                <a:solidFill>
                  <a:srgbClr val="0070C0"/>
                </a:solidFill>
              </a:rPr>
              <a:t>提取视觉编码器多层特征注入 </a:t>
            </a:r>
            <a:r>
              <a:rPr lang="en-US" altLang="zh-CN" dirty="0">
                <a:solidFill>
                  <a:srgbClr val="0070C0"/>
                </a:solidFill>
              </a:rPr>
              <a:t>LLM </a:t>
            </a:r>
            <a:r>
              <a:rPr lang="zh-CN" altLang="en-US" dirty="0">
                <a:solidFill>
                  <a:srgbClr val="0070C0"/>
                </a:solidFill>
              </a:rPr>
              <a:t>对应层，保留低 </a:t>
            </a:r>
            <a:r>
              <a:rPr lang="en-US" altLang="zh-CN" dirty="0">
                <a:solidFill>
                  <a:srgbClr val="0070C0"/>
                </a:solidFill>
              </a:rPr>
              <a:t>/ </a:t>
            </a:r>
            <a:r>
              <a:rPr lang="zh-CN" altLang="en-US" dirty="0">
                <a:solidFill>
                  <a:srgbClr val="0070C0"/>
                </a:solidFill>
              </a:rPr>
              <a:t>高层视觉信息，强化视觉 </a:t>
            </a:r>
            <a:r>
              <a:rPr lang="en-US" altLang="zh-CN" dirty="0">
                <a:solidFill>
                  <a:srgbClr val="0070C0"/>
                </a:solidFill>
              </a:rPr>
              <a:t>- </a:t>
            </a:r>
            <a:r>
              <a:rPr lang="zh-CN" altLang="en-US" dirty="0">
                <a:solidFill>
                  <a:srgbClr val="0070C0"/>
                </a:solidFill>
              </a:rPr>
              <a:t>语言对齐，不增加上下文长度。</a:t>
            </a:r>
            <a:endParaRPr lang="en-US" altLang="zh-CN" dirty="0">
              <a:solidFill>
                <a:srgbClr val="0070C0"/>
              </a:solidFill>
            </a:endParaRPr>
          </a:p>
          <a:p>
            <a:pPr marL="285750" indent="-285750">
              <a:lnSpc>
                <a:spcPct val="150000"/>
              </a:lnSpc>
              <a:buFont typeface="Arial" panose="020B0604020202020204" pitchFamily="34" charset="0"/>
              <a:buChar char="•"/>
            </a:pPr>
            <a:r>
              <a:rPr lang="zh-CN" altLang="en-US" b="1" dirty="0">
                <a:solidFill>
                  <a:srgbClr val="0070C0"/>
                </a:solidFill>
              </a:rPr>
              <a:t>显式文本时间戳：</a:t>
            </a:r>
            <a:r>
              <a:rPr lang="zh-CN" altLang="en-US" dirty="0">
                <a:solidFill>
                  <a:srgbClr val="0070C0"/>
                </a:solidFill>
              </a:rPr>
              <a:t>替换原 </a:t>
            </a:r>
            <a:r>
              <a:rPr lang="en-US" altLang="zh-CN" dirty="0">
                <a:solidFill>
                  <a:srgbClr val="0070C0"/>
                </a:solidFill>
              </a:rPr>
              <a:t>T-</a:t>
            </a:r>
            <a:r>
              <a:rPr lang="en-US" altLang="zh-CN" dirty="0" err="1">
                <a:solidFill>
                  <a:srgbClr val="0070C0"/>
                </a:solidFill>
              </a:rPr>
              <a:t>RoPE</a:t>
            </a:r>
            <a:r>
              <a:rPr lang="en-US" altLang="zh-CN" dirty="0">
                <a:solidFill>
                  <a:srgbClr val="0070C0"/>
                </a:solidFill>
              </a:rPr>
              <a:t> </a:t>
            </a:r>
            <a:r>
              <a:rPr lang="zh-CN" altLang="en-US" dirty="0">
                <a:solidFill>
                  <a:srgbClr val="0070C0"/>
                </a:solidFill>
              </a:rPr>
              <a:t>绝对时间编码，用文本标记视频帧组，实现精准时间定位，降低训练数据构建成本。</a:t>
            </a:r>
            <a:endParaRPr lang="en-US" altLang="zh-CN" dirty="0">
              <a:solidFill>
                <a:srgbClr val="0070C0"/>
              </a:solidFill>
            </a:endParaRPr>
          </a:p>
        </p:txBody>
      </p:sp>
    </p:spTree>
    <p:extLst>
      <p:ext uri="{BB962C8B-B14F-4D97-AF65-F5344CB8AC3E}">
        <p14:creationId xmlns:p14="http://schemas.microsoft.com/office/powerpoint/2010/main" val="82065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36AA0-412B-F6CC-B7D4-505C0BCB6680}"/>
            </a:ext>
          </a:extLst>
        </p:cNvPr>
        <p:cNvGrpSpPr/>
        <p:nvPr/>
      </p:nvGrpSpPr>
      <p:grpSpPr>
        <a:xfrm>
          <a:off x="0" y="0"/>
          <a:ext cx="0" cy="0"/>
          <a:chOff x="0" y="0"/>
          <a:chExt cx="0" cy="0"/>
        </a:xfrm>
      </p:grpSpPr>
      <p:sp>
        <p:nvSpPr>
          <p:cNvPr id="19" name="矩形 18">
            <a:extLst>
              <a:ext uri="{FF2B5EF4-FFF2-40B4-BE49-F238E27FC236}">
                <a16:creationId xmlns:a16="http://schemas.microsoft.com/office/drawing/2014/main" id="{E47C12B9-A381-90FA-BCE5-916346232C6D}"/>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9C8135CD-303E-2EA2-07F8-1EEC7EF8CFD5}"/>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205D542-B0E4-B6EE-C0C3-BA3C3508BBAD}"/>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76BDB95-5FF2-5796-A941-E8A8FEE6253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pSp>
        <p:nvGrpSpPr>
          <p:cNvPr id="15" name="组合 14">
            <a:extLst>
              <a:ext uri="{FF2B5EF4-FFF2-40B4-BE49-F238E27FC236}">
                <a16:creationId xmlns:a16="http://schemas.microsoft.com/office/drawing/2014/main" id="{6C036546-94FC-39A8-0C1B-8EAD8A973C60}"/>
              </a:ext>
            </a:extLst>
          </p:cNvPr>
          <p:cNvGrpSpPr/>
          <p:nvPr/>
        </p:nvGrpSpPr>
        <p:grpSpPr>
          <a:xfrm>
            <a:off x="22564" y="377613"/>
            <a:ext cx="915835" cy="867277"/>
            <a:chOff x="329917" y="445259"/>
            <a:chExt cx="915835" cy="867277"/>
          </a:xfrm>
        </p:grpSpPr>
        <p:pic>
          <p:nvPicPr>
            <p:cNvPr id="2" name="图片 1">
              <a:extLst>
                <a:ext uri="{FF2B5EF4-FFF2-40B4-BE49-F238E27FC236}">
                  <a16:creationId xmlns:a16="http://schemas.microsoft.com/office/drawing/2014/main" id="{6922C1BE-BA40-AE61-21FD-5545A4BAE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5164ABCE-C826-816A-9A6F-E2531F25FF6B}"/>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grpSp>
      <p:sp>
        <p:nvSpPr>
          <p:cNvPr id="26" name="文本框 25">
            <a:extLst>
              <a:ext uri="{FF2B5EF4-FFF2-40B4-BE49-F238E27FC236}">
                <a16:creationId xmlns:a16="http://schemas.microsoft.com/office/drawing/2014/main" id="{C2EBDA93-5383-BEDE-14ED-26C07ECCF7CA}"/>
              </a:ext>
            </a:extLst>
          </p:cNvPr>
          <p:cNvSpPr txBox="1"/>
          <p:nvPr/>
        </p:nvSpPr>
        <p:spPr>
          <a:xfrm>
            <a:off x="872544" y="50230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Evaluation</a:t>
            </a:r>
          </a:p>
        </p:txBody>
      </p:sp>
      <p:sp>
        <p:nvSpPr>
          <p:cNvPr id="4" name="文本框 3">
            <a:extLst>
              <a:ext uri="{FF2B5EF4-FFF2-40B4-BE49-F238E27FC236}">
                <a16:creationId xmlns:a16="http://schemas.microsoft.com/office/drawing/2014/main" id="{3C1F11A0-B83B-8565-433A-15603BDDFD3F}"/>
              </a:ext>
            </a:extLst>
          </p:cNvPr>
          <p:cNvSpPr txBox="1"/>
          <p:nvPr/>
        </p:nvSpPr>
        <p:spPr>
          <a:xfrm>
            <a:off x="667985" y="1406769"/>
            <a:ext cx="8699819"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zh-CN" altLang="en-US" dirty="0">
                <a:solidFill>
                  <a:srgbClr val="0070C0"/>
                </a:solidFill>
              </a:rPr>
              <a:t>消融实验：</a:t>
            </a:r>
            <a:r>
              <a:rPr lang="en-US" altLang="zh-CN" dirty="0">
                <a:solidFill>
                  <a:srgbClr val="0070C0"/>
                </a:solidFill>
              </a:rPr>
              <a:t> VisionEncoder</a:t>
            </a:r>
            <a:endParaRPr lang="zh-CN" altLang="en-US" dirty="0">
              <a:solidFill>
                <a:srgbClr val="0070C0"/>
              </a:solidFill>
            </a:endParaRPr>
          </a:p>
        </p:txBody>
      </p:sp>
      <p:pic>
        <p:nvPicPr>
          <p:cNvPr id="7" name="图片 6">
            <a:extLst>
              <a:ext uri="{FF2B5EF4-FFF2-40B4-BE49-F238E27FC236}">
                <a16:creationId xmlns:a16="http://schemas.microsoft.com/office/drawing/2014/main" id="{1000AA94-C107-E8D5-24CA-F47775254748}"/>
              </a:ext>
            </a:extLst>
          </p:cNvPr>
          <p:cNvPicPr>
            <a:picLocks noChangeAspect="1"/>
          </p:cNvPicPr>
          <p:nvPr/>
        </p:nvPicPr>
        <p:blipFill>
          <a:blip r:embed="rId4"/>
          <a:stretch>
            <a:fillRect/>
          </a:stretch>
        </p:blipFill>
        <p:spPr>
          <a:xfrm>
            <a:off x="431805" y="1312626"/>
            <a:ext cx="10988603" cy="5005984"/>
          </a:xfrm>
          <a:prstGeom prst="rect">
            <a:avLst/>
          </a:prstGeom>
        </p:spPr>
      </p:pic>
    </p:spTree>
    <p:extLst>
      <p:ext uri="{BB962C8B-B14F-4D97-AF65-F5344CB8AC3E}">
        <p14:creationId xmlns:p14="http://schemas.microsoft.com/office/powerpoint/2010/main" val="386426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B4A99-78CF-A51C-FF24-3B9DC507A397}"/>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4A5234CD-29D0-4D8B-A2AC-5A9941C38E1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53346B28-7818-38AA-C84C-28C9B636672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AE7F2F19-E252-EB96-41CB-59F6BD54EF24}"/>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pSp>
        <p:nvGrpSpPr>
          <p:cNvPr id="15" name="组合 14">
            <a:extLst>
              <a:ext uri="{FF2B5EF4-FFF2-40B4-BE49-F238E27FC236}">
                <a16:creationId xmlns:a16="http://schemas.microsoft.com/office/drawing/2014/main" id="{55E2F06B-E972-43C4-7413-87E8D2B4AA92}"/>
              </a:ext>
            </a:extLst>
          </p:cNvPr>
          <p:cNvGrpSpPr/>
          <p:nvPr/>
        </p:nvGrpSpPr>
        <p:grpSpPr>
          <a:xfrm>
            <a:off x="22564" y="377613"/>
            <a:ext cx="915835" cy="867277"/>
            <a:chOff x="329917" y="445259"/>
            <a:chExt cx="915835" cy="867277"/>
          </a:xfrm>
        </p:grpSpPr>
        <p:pic>
          <p:nvPicPr>
            <p:cNvPr id="2" name="图片 1">
              <a:extLst>
                <a:ext uri="{FF2B5EF4-FFF2-40B4-BE49-F238E27FC236}">
                  <a16:creationId xmlns:a16="http://schemas.microsoft.com/office/drawing/2014/main" id="{BBB5B8E3-97EE-1F21-BF22-86EF6D2F7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A443AE44-0D48-C752-B8E7-5218BA2BB185}"/>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grpSp>
      <p:sp>
        <p:nvSpPr>
          <p:cNvPr id="26" name="文本框 25">
            <a:extLst>
              <a:ext uri="{FF2B5EF4-FFF2-40B4-BE49-F238E27FC236}">
                <a16:creationId xmlns:a16="http://schemas.microsoft.com/office/drawing/2014/main" id="{85FD4E62-D9FB-887C-6BA2-E07C214A1972}"/>
              </a:ext>
            </a:extLst>
          </p:cNvPr>
          <p:cNvSpPr txBox="1"/>
          <p:nvPr/>
        </p:nvSpPr>
        <p:spPr>
          <a:xfrm>
            <a:off x="872544" y="50230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Evaluation</a:t>
            </a:r>
          </a:p>
        </p:txBody>
      </p:sp>
      <p:sp>
        <p:nvSpPr>
          <p:cNvPr id="19" name="矩形 18">
            <a:extLst>
              <a:ext uri="{FF2B5EF4-FFF2-40B4-BE49-F238E27FC236}">
                <a16:creationId xmlns:a16="http://schemas.microsoft.com/office/drawing/2014/main" id="{D2E748FB-C33F-DDBC-E06D-04B896AFAE7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a16="http://schemas.microsoft.com/office/drawing/2014/main" id="{A55FBA1C-CB8B-3447-17FF-E4CC5464F59C}"/>
              </a:ext>
            </a:extLst>
          </p:cNvPr>
          <p:cNvGrpSpPr/>
          <p:nvPr/>
        </p:nvGrpSpPr>
        <p:grpSpPr>
          <a:xfrm>
            <a:off x="480481" y="3928215"/>
            <a:ext cx="6091729" cy="2889064"/>
            <a:chOff x="827662" y="3535595"/>
            <a:chExt cx="6842022" cy="3244898"/>
          </a:xfrm>
        </p:grpSpPr>
        <p:pic>
          <p:nvPicPr>
            <p:cNvPr id="7" name="图片 6">
              <a:extLst>
                <a:ext uri="{FF2B5EF4-FFF2-40B4-BE49-F238E27FC236}">
                  <a16:creationId xmlns:a16="http://schemas.microsoft.com/office/drawing/2014/main" id="{82AA4B3E-C637-A644-A2F2-AD9FA51D3E7B}"/>
                </a:ext>
              </a:extLst>
            </p:cNvPr>
            <p:cNvPicPr>
              <a:picLocks noChangeAspect="1"/>
            </p:cNvPicPr>
            <p:nvPr/>
          </p:nvPicPr>
          <p:blipFill>
            <a:blip r:embed="rId4"/>
            <a:stretch>
              <a:fillRect/>
            </a:stretch>
          </p:blipFill>
          <p:spPr>
            <a:xfrm>
              <a:off x="4096399" y="3535595"/>
              <a:ext cx="3573285" cy="3240000"/>
            </a:xfrm>
            <a:prstGeom prst="rect">
              <a:avLst/>
            </a:prstGeom>
          </p:spPr>
        </p:pic>
        <p:pic>
          <p:nvPicPr>
            <p:cNvPr id="9" name="图片 8">
              <a:extLst>
                <a:ext uri="{FF2B5EF4-FFF2-40B4-BE49-F238E27FC236}">
                  <a16:creationId xmlns:a16="http://schemas.microsoft.com/office/drawing/2014/main" id="{A38A856E-A7DB-5997-DF24-8D222DB4B644}"/>
                </a:ext>
              </a:extLst>
            </p:cNvPr>
            <p:cNvPicPr>
              <a:picLocks noChangeAspect="1"/>
            </p:cNvPicPr>
            <p:nvPr/>
          </p:nvPicPr>
          <p:blipFill>
            <a:blip r:embed="rId5"/>
            <a:stretch>
              <a:fillRect/>
            </a:stretch>
          </p:blipFill>
          <p:spPr>
            <a:xfrm>
              <a:off x="827662" y="3540493"/>
              <a:ext cx="3268737" cy="3240000"/>
            </a:xfrm>
            <a:prstGeom prst="rect">
              <a:avLst/>
            </a:prstGeom>
          </p:spPr>
        </p:pic>
      </p:grpSp>
      <p:pic>
        <p:nvPicPr>
          <p:cNvPr id="12" name="图片 11">
            <a:extLst>
              <a:ext uri="{FF2B5EF4-FFF2-40B4-BE49-F238E27FC236}">
                <a16:creationId xmlns:a16="http://schemas.microsoft.com/office/drawing/2014/main" id="{A0CC5AC2-2A80-67C3-F781-2517B334282A}"/>
              </a:ext>
            </a:extLst>
          </p:cNvPr>
          <p:cNvPicPr>
            <a:picLocks noChangeAspect="1"/>
          </p:cNvPicPr>
          <p:nvPr/>
        </p:nvPicPr>
        <p:blipFill>
          <a:blip r:embed="rId6"/>
          <a:stretch>
            <a:fillRect/>
          </a:stretch>
        </p:blipFill>
        <p:spPr>
          <a:xfrm>
            <a:off x="7533146" y="0"/>
            <a:ext cx="4658854" cy="6858000"/>
          </a:xfrm>
          <a:prstGeom prst="rect">
            <a:avLst/>
          </a:prstGeom>
        </p:spPr>
      </p:pic>
      <p:sp>
        <p:nvSpPr>
          <p:cNvPr id="13" name="文本框 12">
            <a:extLst>
              <a:ext uri="{FF2B5EF4-FFF2-40B4-BE49-F238E27FC236}">
                <a16:creationId xmlns:a16="http://schemas.microsoft.com/office/drawing/2014/main" id="{4C404C6F-19CB-4C2F-A687-AD99CC05251A}"/>
              </a:ext>
            </a:extLst>
          </p:cNvPr>
          <p:cNvSpPr txBox="1"/>
          <p:nvPr/>
        </p:nvSpPr>
        <p:spPr>
          <a:xfrm>
            <a:off x="401682" y="1186721"/>
            <a:ext cx="6869171" cy="289310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a:solidFill>
                  <a:srgbClr val="0070C0"/>
                </a:solidFill>
              </a:rPr>
              <a:t>全维度基准测试，覆盖</a:t>
            </a:r>
            <a:r>
              <a:rPr lang="en-US" altLang="zh-CN" sz="1400" b="1" dirty="0">
                <a:solidFill>
                  <a:srgbClr val="0070C0"/>
                </a:solidFill>
              </a:rPr>
              <a:t>11 </a:t>
            </a:r>
            <a:r>
              <a:rPr lang="zh-CN" altLang="en-US" sz="1400" b="1" dirty="0">
                <a:solidFill>
                  <a:srgbClr val="0070C0"/>
                </a:solidFill>
              </a:rPr>
              <a:t>类能力</a:t>
            </a:r>
            <a:r>
              <a:rPr lang="zh-CN" altLang="en-US" sz="1400" dirty="0">
                <a:solidFill>
                  <a:srgbClr val="0070C0"/>
                </a:solidFill>
              </a:rPr>
              <a:t>，并做消融验证：</a:t>
            </a:r>
          </a:p>
          <a:p>
            <a:pPr marL="285750" indent="-285750">
              <a:buFont typeface="Arial" panose="020B0604020202020204" pitchFamily="34" charset="0"/>
              <a:buChar char="•"/>
            </a:pPr>
            <a:r>
              <a:rPr lang="zh-CN" altLang="en-US" sz="1400" dirty="0">
                <a:solidFill>
                  <a:srgbClr val="0070C0"/>
                </a:solidFill>
              </a:rPr>
              <a:t>通用视觉问答：</a:t>
            </a:r>
            <a:r>
              <a:rPr lang="en-US" altLang="zh-CN" sz="1400" dirty="0" err="1">
                <a:solidFill>
                  <a:srgbClr val="0070C0"/>
                </a:solidFill>
              </a:rPr>
              <a:t>MMBench</a:t>
            </a:r>
            <a:r>
              <a:rPr lang="zh-CN" altLang="en-US" sz="1400" dirty="0">
                <a:solidFill>
                  <a:srgbClr val="0070C0"/>
                </a:solidFill>
              </a:rPr>
              <a:t>、</a:t>
            </a:r>
            <a:r>
              <a:rPr lang="en-US" altLang="zh-CN" sz="1400" dirty="0" err="1">
                <a:solidFill>
                  <a:srgbClr val="0070C0"/>
                </a:solidFill>
              </a:rPr>
              <a:t>RealWorldQA</a:t>
            </a:r>
            <a:r>
              <a:rPr lang="en-US" altLang="zh-CN" sz="1400" dirty="0">
                <a:solidFill>
                  <a:srgbClr val="0070C0"/>
                </a:solidFill>
              </a:rPr>
              <a:t> </a:t>
            </a:r>
            <a:r>
              <a:rPr lang="zh-CN" altLang="en-US" sz="1400" dirty="0">
                <a:solidFill>
                  <a:srgbClr val="0070C0"/>
                </a:solidFill>
              </a:rPr>
              <a:t>等基准领先。</a:t>
            </a:r>
          </a:p>
          <a:p>
            <a:pPr marL="285750" indent="-285750">
              <a:buFont typeface="Arial" panose="020B0604020202020204" pitchFamily="34" charset="0"/>
              <a:buChar char="•"/>
            </a:pPr>
            <a:r>
              <a:rPr lang="zh-CN" altLang="en-US" sz="1400" dirty="0">
                <a:solidFill>
                  <a:srgbClr val="0070C0"/>
                </a:solidFill>
              </a:rPr>
              <a:t>多模态推理：</a:t>
            </a:r>
            <a:r>
              <a:rPr lang="en-US" altLang="zh-CN" sz="1400" dirty="0">
                <a:solidFill>
                  <a:srgbClr val="0070C0"/>
                </a:solidFill>
              </a:rPr>
              <a:t>MMMU</a:t>
            </a:r>
            <a:r>
              <a:rPr lang="zh-CN" altLang="en-US" sz="1400" dirty="0">
                <a:solidFill>
                  <a:srgbClr val="0070C0"/>
                </a:solidFill>
              </a:rPr>
              <a:t>、</a:t>
            </a:r>
            <a:r>
              <a:rPr lang="en-US" altLang="zh-CN" sz="1400" dirty="0" err="1">
                <a:solidFill>
                  <a:srgbClr val="0070C0"/>
                </a:solidFill>
              </a:rPr>
              <a:t>MathVista</a:t>
            </a:r>
            <a:r>
              <a:rPr lang="en-US" altLang="zh-CN" sz="1400" dirty="0">
                <a:solidFill>
                  <a:srgbClr val="0070C0"/>
                </a:solidFill>
              </a:rPr>
              <a:t> </a:t>
            </a:r>
            <a:r>
              <a:rPr lang="zh-CN" altLang="en-US" sz="1400" dirty="0">
                <a:solidFill>
                  <a:srgbClr val="0070C0"/>
                </a:solidFill>
              </a:rPr>
              <a:t>等 </a:t>
            </a:r>
            <a:r>
              <a:rPr lang="en-US" altLang="zh-CN" sz="1400" dirty="0">
                <a:solidFill>
                  <a:srgbClr val="0070C0"/>
                </a:solidFill>
              </a:rPr>
              <a:t>STEM </a:t>
            </a:r>
            <a:r>
              <a:rPr lang="zh-CN" altLang="en-US" sz="1400" dirty="0">
                <a:solidFill>
                  <a:srgbClr val="0070C0"/>
                </a:solidFill>
              </a:rPr>
              <a:t>基准达 </a:t>
            </a:r>
            <a:r>
              <a:rPr lang="en-US" altLang="zh-CN" sz="1400" dirty="0">
                <a:solidFill>
                  <a:srgbClr val="0070C0"/>
                </a:solidFill>
              </a:rPr>
              <a:t>SOTA</a:t>
            </a:r>
            <a:r>
              <a:rPr lang="zh-CN" altLang="en-US" sz="1400" dirty="0">
                <a:solidFill>
                  <a:srgbClr val="0070C0"/>
                </a:solidFill>
              </a:rPr>
              <a:t>。</a:t>
            </a:r>
          </a:p>
          <a:p>
            <a:pPr marL="285750" indent="-285750">
              <a:buFont typeface="Arial" panose="020B0604020202020204" pitchFamily="34" charset="0"/>
              <a:buChar char="•"/>
            </a:pPr>
            <a:r>
              <a:rPr lang="zh-CN" altLang="en-US" sz="1400" dirty="0">
                <a:solidFill>
                  <a:srgbClr val="0070C0"/>
                </a:solidFill>
              </a:rPr>
              <a:t>对齐与主观任务：</a:t>
            </a:r>
            <a:r>
              <a:rPr lang="en-US" altLang="zh-CN" sz="1400" dirty="0" err="1">
                <a:solidFill>
                  <a:srgbClr val="0070C0"/>
                </a:solidFill>
              </a:rPr>
              <a:t>HallusionBench</a:t>
            </a:r>
            <a:r>
              <a:rPr lang="zh-CN" altLang="en-US" sz="1400" dirty="0">
                <a:solidFill>
                  <a:srgbClr val="0070C0"/>
                </a:solidFill>
              </a:rPr>
              <a:t>、</a:t>
            </a:r>
            <a:r>
              <a:rPr lang="en-US" altLang="zh-CN" sz="1400" dirty="0">
                <a:solidFill>
                  <a:srgbClr val="0070C0"/>
                </a:solidFill>
              </a:rPr>
              <a:t>MIA-Bench </a:t>
            </a:r>
            <a:r>
              <a:rPr lang="zh-CN" altLang="en-US" sz="1400" dirty="0">
                <a:solidFill>
                  <a:srgbClr val="0070C0"/>
                </a:solidFill>
              </a:rPr>
              <a:t>幻觉少、指令遵循强。</a:t>
            </a:r>
          </a:p>
          <a:p>
            <a:pPr marL="285750" indent="-285750">
              <a:buFont typeface="Arial" panose="020B0604020202020204" pitchFamily="34" charset="0"/>
              <a:buChar char="•"/>
            </a:pPr>
            <a:r>
              <a:rPr lang="zh-CN" altLang="en-US" sz="1400" dirty="0">
                <a:solidFill>
                  <a:srgbClr val="0070C0"/>
                </a:solidFill>
              </a:rPr>
              <a:t>文本识别与文档：</a:t>
            </a:r>
            <a:r>
              <a:rPr lang="en-US" altLang="zh-CN" sz="1400" dirty="0">
                <a:solidFill>
                  <a:srgbClr val="0070C0"/>
                </a:solidFill>
              </a:rPr>
              <a:t>OCR </a:t>
            </a:r>
            <a:r>
              <a:rPr lang="zh-CN" altLang="en-US" sz="1400" dirty="0">
                <a:solidFill>
                  <a:srgbClr val="0070C0"/>
                </a:solidFill>
              </a:rPr>
              <a:t>支持 </a:t>
            </a:r>
            <a:r>
              <a:rPr lang="en-US" altLang="zh-CN" sz="1400" dirty="0">
                <a:solidFill>
                  <a:srgbClr val="0070C0"/>
                </a:solidFill>
              </a:rPr>
              <a:t>39 </a:t>
            </a:r>
            <a:r>
              <a:rPr lang="zh-CN" altLang="en-US" sz="1400" dirty="0">
                <a:solidFill>
                  <a:srgbClr val="0070C0"/>
                </a:solidFill>
              </a:rPr>
              <a:t>种语言，</a:t>
            </a:r>
            <a:r>
              <a:rPr lang="en-US" altLang="zh-CN" sz="1400" dirty="0">
                <a:solidFill>
                  <a:srgbClr val="0070C0"/>
                </a:solidFill>
              </a:rPr>
              <a:t>32 </a:t>
            </a:r>
            <a:r>
              <a:rPr lang="zh-CN" altLang="en-US" sz="1400" dirty="0">
                <a:solidFill>
                  <a:srgbClr val="0070C0"/>
                </a:solidFill>
              </a:rPr>
              <a:t>种准确率超 </a:t>
            </a:r>
            <a:r>
              <a:rPr lang="en-US" altLang="zh-CN" sz="1400" dirty="0">
                <a:solidFill>
                  <a:srgbClr val="0070C0"/>
                </a:solidFill>
              </a:rPr>
              <a:t>70%</a:t>
            </a:r>
            <a:r>
              <a:rPr lang="zh-CN" altLang="en-US" sz="1400" dirty="0">
                <a:solidFill>
                  <a:srgbClr val="0070C0"/>
                </a:solidFill>
              </a:rPr>
              <a:t>，长文档理解 </a:t>
            </a:r>
            <a:r>
              <a:rPr lang="en-US" altLang="zh-CN" sz="1400" dirty="0">
                <a:solidFill>
                  <a:srgbClr val="0070C0"/>
                </a:solidFill>
              </a:rPr>
              <a:t>SOTA</a:t>
            </a:r>
            <a:r>
              <a:rPr lang="zh-CN" altLang="en-US" sz="1400" dirty="0">
                <a:solidFill>
                  <a:srgbClr val="0070C0"/>
                </a:solidFill>
              </a:rPr>
              <a:t>。</a:t>
            </a:r>
          </a:p>
          <a:p>
            <a:pPr marL="285750" indent="-285750">
              <a:buFont typeface="Arial" panose="020B0604020202020204" pitchFamily="34" charset="0"/>
              <a:buChar char="•"/>
            </a:pPr>
            <a:r>
              <a:rPr lang="en-US" altLang="zh-CN" sz="1400" dirty="0">
                <a:solidFill>
                  <a:srgbClr val="0070C0"/>
                </a:solidFill>
              </a:rPr>
              <a:t>2D/3D </a:t>
            </a:r>
            <a:r>
              <a:rPr lang="zh-CN" altLang="en-US" sz="1400" dirty="0">
                <a:solidFill>
                  <a:srgbClr val="0070C0"/>
                </a:solidFill>
              </a:rPr>
              <a:t>定位：</a:t>
            </a:r>
            <a:r>
              <a:rPr lang="en-US" altLang="zh-CN" sz="1400" dirty="0" err="1">
                <a:solidFill>
                  <a:srgbClr val="0070C0"/>
                </a:solidFill>
              </a:rPr>
              <a:t>RefCOCO</a:t>
            </a:r>
            <a:r>
              <a:rPr lang="zh-CN" altLang="en-US" sz="1400" dirty="0">
                <a:solidFill>
                  <a:srgbClr val="0070C0"/>
                </a:solidFill>
              </a:rPr>
              <a:t>、</a:t>
            </a:r>
            <a:r>
              <a:rPr lang="en-US" altLang="zh-CN" sz="1400" dirty="0">
                <a:solidFill>
                  <a:srgbClr val="0070C0"/>
                </a:solidFill>
              </a:rPr>
              <a:t>3D </a:t>
            </a:r>
            <a:r>
              <a:rPr lang="zh-CN" altLang="en-US" sz="1400" dirty="0">
                <a:solidFill>
                  <a:srgbClr val="0070C0"/>
                </a:solidFill>
              </a:rPr>
              <a:t>检测基准超越闭源模型。</a:t>
            </a:r>
          </a:p>
          <a:p>
            <a:pPr marL="285750" indent="-285750">
              <a:buFont typeface="Arial" panose="020B0604020202020204" pitchFamily="34" charset="0"/>
              <a:buChar char="•"/>
            </a:pPr>
            <a:r>
              <a:rPr lang="zh-CN" altLang="en-US" sz="1400" dirty="0">
                <a:solidFill>
                  <a:srgbClr val="0070C0"/>
                </a:solidFill>
              </a:rPr>
              <a:t>细粒度感知：工具增强后实现高精度细粒度识别。</a:t>
            </a:r>
          </a:p>
          <a:p>
            <a:pPr marL="285750" indent="-285750">
              <a:buFont typeface="Arial" panose="020B0604020202020204" pitchFamily="34" charset="0"/>
              <a:buChar char="•"/>
            </a:pPr>
            <a:r>
              <a:rPr lang="zh-CN" altLang="en-US" sz="1400" dirty="0">
                <a:solidFill>
                  <a:srgbClr val="0070C0"/>
                </a:solidFill>
              </a:rPr>
              <a:t>多图理解：</a:t>
            </a:r>
            <a:r>
              <a:rPr lang="en-US" altLang="zh-CN" sz="1400" dirty="0">
                <a:solidFill>
                  <a:srgbClr val="0070C0"/>
                </a:solidFill>
              </a:rPr>
              <a:t>BLINK</a:t>
            </a:r>
            <a:r>
              <a:rPr lang="zh-CN" altLang="en-US" sz="1400" dirty="0">
                <a:solidFill>
                  <a:srgbClr val="0070C0"/>
                </a:solidFill>
              </a:rPr>
              <a:t>、</a:t>
            </a:r>
            <a:r>
              <a:rPr lang="en-US" altLang="zh-CN" sz="1400" dirty="0" err="1">
                <a:solidFill>
                  <a:srgbClr val="0070C0"/>
                </a:solidFill>
              </a:rPr>
              <a:t>MuirBench</a:t>
            </a:r>
            <a:r>
              <a:rPr lang="en-US" altLang="zh-CN" sz="1400" dirty="0">
                <a:solidFill>
                  <a:srgbClr val="0070C0"/>
                </a:solidFill>
              </a:rPr>
              <a:t> </a:t>
            </a:r>
            <a:r>
              <a:rPr lang="zh-CN" altLang="en-US" sz="1400" dirty="0">
                <a:solidFill>
                  <a:srgbClr val="0070C0"/>
                </a:solidFill>
              </a:rPr>
              <a:t>性能领先。</a:t>
            </a:r>
          </a:p>
          <a:p>
            <a:pPr marL="285750" indent="-285750">
              <a:buFont typeface="Arial" panose="020B0604020202020204" pitchFamily="34" charset="0"/>
              <a:buChar char="•"/>
            </a:pPr>
            <a:r>
              <a:rPr lang="zh-CN" altLang="en-US" sz="1400" dirty="0">
                <a:solidFill>
                  <a:srgbClr val="0070C0"/>
                </a:solidFill>
              </a:rPr>
              <a:t>具身与空间理解：空间关系、</a:t>
            </a:r>
            <a:r>
              <a:rPr lang="en-US" altLang="zh-CN" sz="1400" dirty="0">
                <a:solidFill>
                  <a:srgbClr val="0070C0"/>
                </a:solidFill>
              </a:rPr>
              <a:t>3D </a:t>
            </a:r>
            <a:r>
              <a:rPr lang="zh-CN" altLang="en-US" sz="1400" dirty="0">
                <a:solidFill>
                  <a:srgbClr val="0070C0"/>
                </a:solidFill>
              </a:rPr>
              <a:t>场景推理能力突出。</a:t>
            </a:r>
          </a:p>
          <a:p>
            <a:pPr marL="285750" indent="-285750">
              <a:buFont typeface="Arial" panose="020B0604020202020204" pitchFamily="34" charset="0"/>
              <a:buChar char="•"/>
            </a:pPr>
            <a:r>
              <a:rPr lang="zh-CN" altLang="en-US" sz="1400" dirty="0">
                <a:solidFill>
                  <a:srgbClr val="0070C0"/>
                </a:solidFill>
              </a:rPr>
              <a:t>视频理解：长视频、时序定位基准持平 </a:t>
            </a:r>
            <a:r>
              <a:rPr lang="en-US" altLang="zh-CN" sz="1400" dirty="0">
                <a:solidFill>
                  <a:srgbClr val="0070C0"/>
                </a:solidFill>
              </a:rPr>
              <a:t>/ </a:t>
            </a:r>
            <a:r>
              <a:rPr lang="zh-CN" altLang="en-US" sz="1400" dirty="0">
                <a:solidFill>
                  <a:srgbClr val="0070C0"/>
                </a:solidFill>
              </a:rPr>
              <a:t>超越 </a:t>
            </a:r>
            <a:r>
              <a:rPr lang="en-US" altLang="zh-CN" sz="1400" dirty="0">
                <a:solidFill>
                  <a:srgbClr val="0070C0"/>
                </a:solidFill>
              </a:rPr>
              <a:t>GPT-5</a:t>
            </a:r>
            <a:r>
              <a:rPr lang="zh-CN" altLang="en-US" sz="1400" dirty="0">
                <a:solidFill>
                  <a:srgbClr val="0070C0"/>
                </a:solidFill>
              </a:rPr>
              <a:t>、</a:t>
            </a:r>
            <a:r>
              <a:rPr lang="en-US" altLang="zh-CN" sz="1400" dirty="0">
                <a:solidFill>
                  <a:srgbClr val="0070C0"/>
                </a:solidFill>
              </a:rPr>
              <a:t>Gemini-2.5-Pro</a:t>
            </a:r>
            <a:r>
              <a:rPr lang="zh-CN" altLang="en-US" sz="1400" dirty="0">
                <a:solidFill>
                  <a:srgbClr val="0070C0"/>
                </a:solidFill>
              </a:rPr>
              <a:t>。</a:t>
            </a:r>
          </a:p>
          <a:p>
            <a:pPr marL="285750" indent="-285750">
              <a:buFont typeface="Arial" panose="020B0604020202020204" pitchFamily="34" charset="0"/>
              <a:buChar char="•"/>
            </a:pPr>
            <a:r>
              <a:rPr lang="zh-CN" altLang="en-US" sz="1400" dirty="0">
                <a:solidFill>
                  <a:srgbClr val="0070C0"/>
                </a:solidFill>
              </a:rPr>
              <a:t>多模态智能体：</a:t>
            </a:r>
            <a:r>
              <a:rPr lang="en-US" altLang="zh-CN" sz="1400" dirty="0">
                <a:solidFill>
                  <a:srgbClr val="0070C0"/>
                </a:solidFill>
              </a:rPr>
              <a:t>GUI </a:t>
            </a:r>
            <a:r>
              <a:rPr lang="zh-CN" altLang="en-US" sz="1400" dirty="0">
                <a:solidFill>
                  <a:srgbClr val="0070C0"/>
                </a:solidFill>
              </a:rPr>
              <a:t>交互、系统操作任务达 </a:t>
            </a:r>
            <a:r>
              <a:rPr lang="en-US" altLang="zh-CN" sz="1400" dirty="0">
                <a:solidFill>
                  <a:srgbClr val="0070C0"/>
                </a:solidFill>
              </a:rPr>
              <a:t>SOTA</a:t>
            </a:r>
            <a:r>
              <a:rPr lang="zh-CN" altLang="en-US" sz="1400" dirty="0">
                <a:solidFill>
                  <a:srgbClr val="0070C0"/>
                </a:solidFill>
              </a:rPr>
              <a:t>。</a:t>
            </a:r>
          </a:p>
          <a:p>
            <a:pPr marL="285750" indent="-285750">
              <a:buFont typeface="Arial" panose="020B0604020202020204" pitchFamily="34" charset="0"/>
              <a:buChar char="•"/>
            </a:pPr>
            <a:r>
              <a:rPr lang="zh-CN" altLang="en-US" sz="1400" dirty="0">
                <a:solidFill>
                  <a:srgbClr val="0070C0"/>
                </a:solidFill>
              </a:rPr>
              <a:t>纯文本任务：知识、推理、代码、对齐超越同规模纯文本 </a:t>
            </a:r>
            <a:r>
              <a:rPr lang="en-US" altLang="zh-CN" sz="1400" dirty="0">
                <a:solidFill>
                  <a:srgbClr val="0070C0"/>
                </a:solidFill>
              </a:rPr>
              <a:t>LLM</a:t>
            </a:r>
            <a:r>
              <a:rPr lang="zh-CN" altLang="en-US" sz="1400" dirty="0">
                <a:solidFill>
                  <a:srgbClr val="0070C0"/>
                </a:solidFill>
              </a:rPr>
              <a:t>。</a:t>
            </a:r>
          </a:p>
          <a:p>
            <a:pPr algn="l"/>
            <a:endParaRPr lang="zh-CN" altLang="en-US" sz="1400" dirty="0">
              <a:solidFill>
                <a:srgbClr val="0070C0"/>
              </a:solidFill>
            </a:endParaRPr>
          </a:p>
        </p:txBody>
      </p:sp>
    </p:spTree>
    <p:extLst>
      <p:ext uri="{BB962C8B-B14F-4D97-AF65-F5344CB8AC3E}">
        <p14:creationId xmlns:p14="http://schemas.microsoft.com/office/powerpoint/2010/main" val="330382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EA20FF-5565-61E7-9F12-A00BB8C5F844}"/>
            </a:ext>
          </a:extLst>
        </p:cNvPr>
        <p:cNvGrpSpPr/>
        <p:nvPr/>
      </p:nvGrpSpPr>
      <p:grpSpPr>
        <a:xfrm>
          <a:off x="0" y="0"/>
          <a:ext cx="0" cy="0"/>
          <a:chOff x="0" y="0"/>
          <a:chExt cx="0" cy="0"/>
        </a:xfrm>
      </p:grpSpPr>
      <p:sp>
        <p:nvSpPr>
          <p:cNvPr id="19" name="矩形 18">
            <a:extLst>
              <a:ext uri="{FF2B5EF4-FFF2-40B4-BE49-F238E27FC236}">
                <a16:creationId xmlns:a16="http://schemas.microsoft.com/office/drawing/2014/main" id="{044B5FA8-FE4D-B0E9-D6C0-450566F02D18}"/>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33407055-24C0-F49E-E17D-27151A17D8B5}"/>
              </a:ext>
            </a:extLst>
          </p:cNvPr>
          <p:cNvPicPr>
            <a:picLocks noChangeAspect="1"/>
          </p:cNvPicPr>
          <p:nvPr/>
        </p:nvPicPr>
        <p:blipFill>
          <a:blip r:embed="rId3"/>
          <a:srcRect t="10046" b="1890"/>
          <a:stretch>
            <a:fillRect/>
          </a:stretch>
        </p:blipFill>
        <p:spPr>
          <a:xfrm>
            <a:off x="567814" y="3833988"/>
            <a:ext cx="5647548" cy="3105298"/>
          </a:xfrm>
          <a:prstGeom prst="rect">
            <a:avLst/>
          </a:prstGeom>
        </p:spPr>
      </p:pic>
      <p:sp>
        <p:nvSpPr>
          <p:cNvPr id="16" name="矩形 15">
            <a:extLst>
              <a:ext uri="{FF2B5EF4-FFF2-40B4-BE49-F238E27FC236}">
                <a16:creationId xmlns:a16="http://schemas.microsoft.com/office/drawing/2014/main" id="{2EB553F4-5577-50ED-BE90-8B57DAAA1AF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57D2DE3D-A4B4-16C1-847E-B8217EACC071}"/>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0438CEE-B966-519A-341C-6040CC2BCCC9}"/>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pSp>
        <p:nvGrpSpPr>
          <p:cNvPr id="15" name="组合 14">
            <a:extLst>
              <a:ext uri="{FF2B5EF4-FFF2-40B4-BE49-F238E27FC236}">
                <a16:creationId xmlns:a16="http://schemas.microsoft.com/office/drawing/2014/main" id="{4ADAB06B-6509-B4BD-3CCB-225B9065FE21}"/>
              </a:ext>
            </a:extLst>
          </p:cNvPr>
          <p:cNvGrpSpPr/>
          <p:nvPr/>
        </p:nvGrpSpPr>
        <p:grpSpPr>
          <a:xfrm>
            <a:off x="22564" y="377613"/>
            <a:ext cx="915835" cy="867277"/>
            <a:chOff x="329917" y="445259"/>
            <a:chExt cx="915835" cy="867277"/>
          </a:xfrm>
        </p:grpSpPr>
        <p:pic>
          <p:nvPicPr>
            <p:cNvPr id="2" name="图片 1">
              <a:extLst>
                <a:ext uri="{FF2B5EF4-FFF2-40B4-BE49-F238E27FC236}">
                  <a16:creationId xmlns:a16="http://schemas.microsoft.com/office/drawing/2014/main" id="{C526CE47-090B-0FAD-2F12-CD1EA5665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D7E23E7C-74F8-A0D2-1948-7535B038D02F}"/>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grpSp>
      <p:sp>
        <p:nvSpPr>
          <p:cNvPr id="26" name="文本框 25">
            <a:extLst>
              <a:ext uri="{FF2B5EF4-FFF2-40B4-BE49-F238E27FC236}">
                <a16:creationId xmlns:a16="http://schemas.microsoft.com/office/drawing/2014/main" id="{D48D88AC-FE08-98B3-E210-2D6E33AB9845}"/>
              </a:ext>
            </a:extLst>
          </p:cNvPr>
          <p:cNvSpPr txBox="1"/>
          <p:nvPr/>
        </p:nvSpPr>
        <p:spPr>
          <a:xfrm>
            <a:off x="872544" y="50230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Evaluation</a:t>
            </a:r>
          </a:p>
        </p:txBody>
      </p:sp>
      <p:pic>
        <p:nvPicPr>
          <p:cNvPr id="12" name="图片 11">
            <a:extLst>
              <a:ext uri="{FF2B5EF4-FFF2-40B4-BE49-F238E27FC236}">
                <a16:creationId xmlns:a16="http://schemas.microsoft.com/office/drawing/2014/main" id="{0CF514C5-676C-8618-589E-FDDDCB463710}"/>
              </a:ext>
            </a:extLst>
          </p:cNvPr>
          <p:cNvPicPr>
            <a:picLocks noChangeAspect="1"/>
          </p:cNvPicPr>
          <p:nvPr/>
        </p:nvPicPr>
        <p:blipFill>
          <a:blip r:embed="rId5"/>
          <a:srcRect/>
          <a:stretch/>
        </p:blipFill>
        <p:spPr>
          <a:xfrm>
            <a:off x="7533146" y="17263"/>
            <a:ext cx="4658854" cy="6823474"/>
          </a:xfrm>
          <a:prstGeom prst="rect">
            <a:avLst/>
          </a:prstGeom>
        </p:spPr>
      </p:pic>
      <p:sp>
        <p:nvSpPr>
          <p:cNvPr id="13" name="文本框 12">
            <a:extLst>
              <a:ext uri="{FF2B5EF4-FFF2-40B4-BE49-F238E27FC236}">
                <a16:creationId xmlns:a16="http://schemas.microsoft.com/office/drawing/2014/main" id="{3CF96F32-77D2-10F0-DB66-D46D621EA353}"/>
              </a:ext>
            </a:extLst>
          </p:cNvPr>
          <p:cNvSpPr txBox="1"/>
          <p:nvPr/>
        </p:nvSpPr>
        <p:spPr>
          <a:xfrm>
            <a:off x="401682" y="1186721"/>
            <a:ext cx="6869171" cy="289310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a:solidFill>
                  <a:srgbClr val="0070C0"/>
                </a:solidFill>
              </a:rPr>
              <a:t>全维度基准测试，覆盖</a:t>
            </a:r>
            <a:r>
              <a:rPr lang="en-US" altLang="zh-CN" sz="1400" b="1" dirty="0">
                <a:solidFill>
                  <a:srgbClr val="0070C0"/>
                </a:solidFill>
              </a:rPr>
              <a:t>11 </a:t>
            </a:r>
            <a:r>
              <a:rPr lang="zh-CN" altLang="en-US" sz="1400" b="1" dirty="0">
                <a:solidFill>
                  <a:srgbClr val="0070C0"/>
                </a:solidFill>
              </a:rPr>
              <a:t>类能力</a:t>
            </a:r>
            <a:r>
              <a:rPr lang="zh-CN" altLang="en-US" sz="1400" dirty="0">
                <a:solidFill>
                  <a:srgbClr val="0070C0"/>
                </a:solidFill>
              </a:rPr>
              <a:t>，并做消融验证：</a:t>
            </a:r>
          </a:p>
          <a:p>
            <a:pPr marL="285750" indent="-285750">
              <a:buFont typeface="Arial" panose="020B0604020202020204" pitchFamily="34" charset="0"/>
              <a:buChar char="•"/>
            </a:pPr>
            <a:r>
              <a:rPr lang="zh-CN" altLang="en-US" sz="1400" dirty="0">
                <a:solidFill>
                  <a:srgbClr val="0070C0"/>
                </a:solidFill>
              </a:rPr>
              <a:t>通用视觉问答：</a:t>
            </a:r>
            <a:r>
              <a:rPr lang="en-US" altLang="zh-CN" sz="1400" dirty="0" err="1">
                <a:solidFill>
                  <a:srgbClr val="0070C0"/>
                </a:solidFill>
              </a:rPr>
              <a:t>MMBench</a:t>
            </a:r>
            <a:r>
              <a:rPr lang="zh-CN" altLang="en-US" sz="1400" dirty="0">
                <a:solidFill>
                  <a:srgbClr val="0070C0"/>
                </a:solidFill>
              </a:rPr>
              <a:t>、</a:t>
            </a:r>
            <a:r>
              <a:rPr lang="en-US" altLang="zh-CN" sz="1400" dirty="0" err="1">
                <a:solidFill>
                  <a:srgbClr val="0070C0"/>
                </a:solidFill>
              </a:rPr>
              <a:t>RealWorldQA</a:t>
            </a:r>
            <a:r>
              <a:rPr lang="en-US" altLang="zh-CN" sz="1400" dirty="0">
                <a:solidFill>
                  <a:srgbClr val="0070C0"/>
                </a:solidFill>
              </a:rPr>
              <a:t> </a:t>
            </a:r>
            <a:r>
              <a:rPr lang="zh-CN" altLang="en-US" sz="1400" dirty="0">
                <a:solidFill>
                  <a:srgbClr val="0070C0"/>
                </a:solidFill>
              </a:rPr>
              <a:t>等基准领先。</a:t>
            </a:r>
          </a:p>
          <a:p>
            <a:pPr marL="285750" indent="-285750">
              <a:buFont typeface="Arial" panose="020B0604020202020204" pitchFamily="34" charset="0"/>
              <a:buChar char="•"/>
            </a:pPr>
            <a:r>
              <a:rPr lang="zh-CN" altLang="en-US" sz="1400" dirty="0">
                <a:solidFill>
                  <a:srgbClr val="0070C0"/>
                </a:solidFill>
              </a:rPr>
              <a:t>多模态推理：</a:t>
            </a:r>
            <a:r>
              <a:rPr lang="en-US" altLang="zh-CN" sz="1400" dirty="0">
                <a:solidFill>
                  <a:srgbClr val="0070C0"/>
                </a:solidFill>
              </a:rPr>
              <a:t>MMMU</a:t>
            </a:r>
            <a:r>
              <a:rPr lang="zh-CN" altLang="en-US" sz="1400" dirty="0">
                <a:solidFill>
                  <a:srgbClr val="0070C0"/>
                </a:solidFill>
              </a:rPr>
              <a:t>、</a:t>
            </a:r>
            <a:r>
              <a:rPr lang="en-US" altLang="zh-CN" sz="1400" dirty="0" err="1">
                <a:solidFill>
                  <a:srgbClr val="0070C0"/>
                </a:solidFill>
              </a:rPr>
              <a:t>MathVista</a:t>
            </a:r>
            <a:r>
              <a:rPr lang="en-US" altLang="zh-CN" sz="1400" dirty="0">
                <a:solidFill>
                  <a:srgbClr val="0070C0"/>
                </a:solidFill>
              </a:rPr>
              <a:t> </a:t>
            </a:r>
            <a:r>
              <a:rPr lang="zh-CN" altLang="en-US" sz="1400" dirty="0">
                <a:solidFill>
                  <a:srgbClr val="0070C0"/>
                </a:solidFill>
              </a:rPr>
              <a:t>等 </a:t>
            </a:r>
            <a:r>
              <a:rPr lang="en-US" altLang="zh-CN" sz="1400" dirty="0">
                <a:solidFill>
                  <a:srgbClr val="0070C0"/>
                </a:solidFill>
              </a:rPr>
              <a:t>STEM </a:t>
            </a:r>
            <a:r>
              <a:rPr lang="zh-CN" altLang="en-US" sz="1400" dirty="0">
                <a:solidFill>
                  <a:srgbClr val="0070C0"/>
                </a:solidFill>
              </a:rPr>
              <a:t>基准达 </a:t>
            </a:r>
            <a:r>
              <a:rPr lang="en-US" altLang="zh-CN" sz="1400" dirty="0">
                <a:solidFill>
                  <a:srgbClr val="0070C0"/>
                </a:solidFill>
              </a:rPr>
              <a:t>SOTA</a:t>
            </a:r>
            <a:r>
              <a:rPr lang="zh-CN" altLang="en-US" sz="1400" dirty="0">
                <a:solidFill>
                  <a:srgbClr val="0070C0"/>
                </a:solidFill>
              </a:rPr>
              <a:t>。</a:t>
            </a:r>
          </a:p>
          <a:p>
            <a:pPr marL="285750" indent="-285750">
              <a:buFont typeface="Arial" panose="020B0604020202020204" pitchFamily="34" charset="0"/>
              <a:buChar char="•"/>
            </a:pPr>
            <a:r>
              <a:rPr lang="zh-CN" altLang="en-US" sz="1400" dirty="0">
                <a:solidFill>
                  <a:srgbClr val="0070C0"/>
                </a:solidFill>
              </a:rPr>
              <a:t>对齐与主观任务：</a:t>
            </a:r>
            <a:r>
              <a:rPr lang="en-US" altLang="zh-CN" sz="1400" dirty="0" err="1">
                <a:solidFill>
                  <a:srgbClr val="0070C0"/>
                </a:solidFill>
              </a:rPr>
              <a:t>HallusionBench</a:t>
            </a:r>
            <a:r>
              <a:rPr lang="zh-CN" altLang="en-US" sz="1400" dirty="0">
                <a:solidFill>
                  <a:srgbClr val="0070C0"/>
                </a:solidFill>
              </a:rPr>
              <a:t>、</a:t>
            </a:r>
            <a:r>
              <a:rPr lang="en-US" altLang="zh-CN" sz="1400" dirty="0">
                <a:solidFill>
                  <a:srgbClr val="0070C0"/>
                </a:solidFill>
              </a:rPr>
              <a:t>MIA-Bench </a:t>
            </a:r>
            <a:r>
              <a:rPr lang="zh-CN" altLang="en-US" sz="1400" dirty="0">
                <a:solidFill>
                  <a:srgbClr val="0070C0"/>
                </a:solidFill>
              </a:rPr>
              <a:t>幻觉少、指令遵循强。</a:t>
            </a:r>
          </a:p>
          <a:p>
            <a:pPr marL="285750" indent="-285750">
              <a:buFont typeface="Arial" panose="020B0604020202020204" pitchFamily="34" charset="0"/>
              <a:buChar char="•"/>
            </a:pPr>
            <a:r>
              <a:rPr lang="zh-CN" altLang="en-US" sz="1400" dirty="0">
                <a:solidFill>
                  <a:srgbClr val="0070C0"/>
                </a:solidFill>
              </a:rPr>
              <a:t>文本识别与文档：</a:t>
            </a:r>
            <a:r>
              <a:rPr lang="en-US" altLang="zh-CN" sz="1400" dirty="0">
                <a:solidFill>
                  <a:srgbClr val="0070C0"/>
                </a:solidFill>
              </a:rPr>
              <a:t>OCR </a:t>
            </a:r>
            <a:r>
              <a:rPr lang="zh-CN" altLang="en-US" sz="1400" dirty="0">
                <a:solidFill>
                  <a:srgbClr val="0070C0"/>
                </a:solidFill>
              </a:rPr>
              <a:t>支持 </a:t>
            </a:r>
            <a:r>
              <a:rPr lang="en-US" altLang="zh-CN" sz="1400" dirty="0">
                <a:solidFill>
                  <a:srgbClr val="0070C0"/>
                </a:solidFill>
              </a:rPr>
              <a:t>39 </a:t>
            </a:r>
            <a:r>
              <a:rPr lang="zh-CN" altLang="en-US" sz="1400" dirty="0">
                <a:solidFill>
                  <a:srgbClr val="0070C0"/>
                </a:solidFill>
              </a:rPr>
              <a:t>种语言，</a:t>
            </a:r>
            <a:r>
              <a:rPr lang="en-US" altLang="zh-CN" sz="1400" dirty="0">
                <a:solidFill>
                  <a:srgbClr val="0070C0"/>
                </a:solidFill>
              </a:rPr>
              <a:t>32 </a:t>
            </a:r>
            <a:r>
              <a:rPr lang="zh-CN" altLang="en-US" sz="1400" dirty="0">
                <a:solidFill>
                  <a:srgbClr val="0070C0"/>
                </a:solidFill>
              </a:rPr>
              <a:t>种准确率超 </a:t>
            </a:r>
            <a:r>
              <a:rPr lang="en-US" altLang="zh-CN" sz="1400" dirty="0">
                <a:solidFill>
                  <a:srgbClr val="0070C0"/>
                </a:solidFill>
              </a:rPr>
              <a:t>70%</a:t>
            </a:r>
            <a:r>
              <a:rPr lang="zh-CN" altLang="en-US" sz="1400" dirty="0">
                <a:solidFill>
                  <a:srgbClr val="0070C0"/>
                </a:solidFill>
              </a:rPr>
              <a:t>，长文档理解 </a:t>
            </a:r>
            <a:r>
              <a:rPr lang="en-US" altLang="zh-CN" sz="1400" dirty="0">
                <a:solidFill>
                  <a:srgbClr val="0070C0"/>
                </a:solidFill>
              </a:rPr>
              <a:t>SOTA</a:t>
            </a:r>
            <a:r>
              <a:rPr lang="zh-CN" altLang="en-US" sz="1400" dirty="0">
                <a:solidFill>
                  <a:srgbClr val="0070C0"/>
                </a:solidFill>
              </a:rPr>
              <a:t>。</a:t>
            </a:r>
          </a:p>
          <a:p>
            <a:pPr marL="285750" indent="-285750">
              <a:buFont typeface="Arial" panose="020B0604020202020204" pitchFamily="34" charset="0"/>
              <a:buChar char="•"/>
            </a:pPr>
            <a:r>
              <a:rPr lang="en-US" altLang="zh-CN" sz="1400" dirty="0">
                <a:solidFill>
                  <a:srgbClr val="0070C0"/>
                </a:solidFill>
              </a:rPr>
              <a:t>2D/3D </a:t>
            </a:r>
            <a:r>
              <a:rPr lang="zh-CN" altLang="en-US" sz="1400" dirty="0">
                <a:solidFill>
                  <a:srgbClr val="0070C0"/>
                </a:solidFill>
              </a:rPr>
              <a:t>定位：</a:t>
            </a:r>
            <a:r>
              <a:rPr lang="en-US" altLang="zh-CN" sz="1400" dirty="0" err="1">
                <a:solidFill>
                  <a:srgbClr val="0070C0"/>
                </a:solidFill>
              </a:rPr>
              <a:t>RefCOCO</a:t>
            </a:r>
            <a:r>
              <a:rPr lang="zh-CN" altLang="en-US" sz="1400" dirty="0">
                <a:solidFill>
                  <a:srgbClr val="0070C0"/>
                </a:solidFill>
              </a:rPr>
              <a:t>、</a:t>
            </a:r>
            <a:r>
              <a:rPr lang="en-US" altLang="zh-CN" sz="1400" dirty="0">
                <a:solidFill>
                  <a:srgbClr val="0070C0"/>
                </a:solidFill>
              </a:rPr>
              <a:t>3D </a:t>
            </a:r>
            <a:r>
              <a:rPr lang="zh-CN" altLang="en-US" sz="1400" dirty="0">
                <a:solidFill>
                  <a:srgbClr val="0070C0"/>
                </a:solidFill>
              </a:rPr>
              <a:t>检测基准超越闭源模型。</a:t>
            </a:r>
          </a:p>
          <a:p>
            <a:pPr marL="285750" indent="-285750">
              <a:buFont typeface="Arial" panose="020B0604020202020204" pitchFamily="34" charset="0"/>
              <a:buChar char="•"/>
            </a:pPr>
            <a:r>
              <a:rPr lang="zh-CN" altLang="en-US" sz="1400" dirty="0">
                <a:solidFill>
                  <a:srgbClr val="0070C0"/>
                </a:solidFill>
              </a:rPr>
              <a:t>细粒度感知：工具增强后实现高精度细粒度识别。</a:t>
            </a:r>
          </a:p>
          <a:p>
            <a:pPr marL="285750" indent="-285750">
              <a:buFont typeface="Arial" panose="020B0604020202020204" pitchFamily="34" charset="0"/>
              <a:buChar char="•"/>
            </a:pPr>
            <a:r>
              <a:rPr lang="zh-CN" altLang="en-US" sz="1400" dirty="0">
                <a:solidFill>
                  <a:srgbClr val="0070C0"/>
                </a:solidFill>
              </a:rPr>
              <a:t>多图理解：</a:t>
            </a:r>
            <a:r>
              <a:rPr lang="en-US" altLang="zh-CN" sz="1400" dirty="0">
                <a:solidFill>
                  <a:srgbClr val="0070C0"/>
                </a:solidFill>
              </a:rPr>
              <a:t>BLINK</a:t>
            </a:r>
            <a:r>
              <a:rPr lang="zh-CN" altLang="en-US" sz="1400" dirty="0">
                <a:solidFill>
                  <a:srgbClr val="0070C0"/>
                </a:solidFill>
              </a:rPr>
              <a:t>、</a:t>
            </a:r>
            <a:r>
              <a:rPr lang="en-US" altLang="zh-CN" sz="1400" dirty="0" err="1">
                <a:solidFill>
                  <a:srgbClr val="0070C0"/>
                </a:solidFill>
              </a:rPr>
              <a:t>MuirBench</a:t>
            </a:r>
            <a:r>
              <a:rPr lang="en-US" altLang="zh-CN" sz="1400" dirty="0">
                <a:solidFill>
                  <a:srgbClr val="0070C0"/>
                </a:solidFill>
              </a:rPr>
              <a:t> </a:t>
            </a:r>
            <a:r>
              <a:rPr lang="zh-CN" altLang="en-US" sz="1400" dirty="0">
                <a:solidFill>
                  <a:srgbClr val="0070C0"/>
                </a:solidFill>
              </a:rPr>
              <a:t>性能领先。</a:t>
            </a:r>
          </a:p>
          <a:p>
            <a:pPr marL="285750" indent="-285750">
              <a:buFont typeface="Arial" panose="020B0604020202020204" pitchFamily="34" charset="0"/>
              <a:buChar char="•"/>
            </a:pPr>
            <a:r>
              <a:rPr lang="zh-CN" altLang="en-US" sz="1400" dirty="0">
                <a:solidFill>
                  <a:srgbClr val="0070C0"/>
                </a:solidFill>
              </a:rPr>
              <a:t>具身与空间理解：空间关系、</a:t>
            </a:r>
            <a:r>
              <a:rPr lang="en-US" altLang="zh-CN" sz="1400" dirty="0">
                <a:solidFill>
                  <a:srgbClr val="0070C0"/>
                </a:solidFill>
              </a:rPr>
              <a:t>3D </a:t>
            </a:r>
            <a:r>
              <a:rPr lang="zh-CN" altLang="en-US" sz="1400" dirty="0">
                <a:solidFill>
                  <a:srgbClr val="0070C0"/>
                </a:solidFill>
              </a:rPr>
              <a:t>场景推理能力突出。</a:t>
            </a:r>
          </a:p>
          <a:p>
            <a:pPr marL="285750" indent="-285750">
              <a:buFont typeface="Arial" panose="020B0604020202020204" pitchFamily="34" charset="0"/>
              <a:buChar char="•"/>
            </a:pPr>
            <a:r>
              <a:rPr lang="zh-CN" altLang="en-US" sz="1400" dirty="0">
                <a:solidFill>
                  <a:srgbClr val="0070C0"/>
                </a:solidFill>
              </a:rPr>
              <a:t>视频理解：长视频、时序定位基准持平 </a:t>
            </a:r>
            <a:r>
              <a:rPr lang="en-US" altLang="zh-CN" sz="1400" dirty="0">
                <a:solidFill>
                  <a:srgbClr val="0070C0"/>
                </a:solidFill>
              </a:rPr>
              <a:t>/ </a:t>
            </a:r>
            <a:r>
              <a:rPr lang="zh-CN" altLang="en-US" sz="1400" dirty="0">
                <a:solidFill>
                  <a:srgbClr val="0070C0"/>
                </a:solidFill>
              </a:rPr>
              <a:t>超越 </a:t>
            </a:r>
            <a:r>
              <a:rPr lang="en-US" altLang="zh-CN" sz="1400" dirty="0">
                <a:solidFill>
                  <a:srgbClr val="0070C0"/>
                </a:solidFill>
              </a:rPr>
              <a:t>GPT-5</a:t>
            </a:r>
            <a:r>
              <a:rPr lang="zh-CN" altLang="en-US" sz="1400" dirty="0">
                <a:solidFill>
                  <a:srgbClr val="0070C0"/>
                </a:solidFill>
              </a:rPr>
              <a:t>、</a:t>
            </a:r>
            <a:r>
              <a:rPr lang="en-US" altLang="zh-CN" sz="1400" dirty="0">
                <a:solidFill>
                  <a:srgbClr val="0070C0"/>
                </a:solidFill>
              </a:rPr>
              <a:t>Gemini-2.5-Pro</a:t>
            </a:r>
            <a:r>
              <a:rPr lang="zh-CN" altLang="en-US" sz="1400" dirty="0">
                <a:solidFill>
                  <a:srgbClr val="0070C0"/>
                </a:solidFill>
              </a:rPr>
              <a:t>。</a:t>
            </a:r>
          </a:p>
          <a:p>
            <a:pPr marL="285750" indent="-285750">
              <a:buFont typeface="Arial" panose="020B0604020202020204" pitchFamily="34" charset="0"/>
              <a:buChar char="•"/>
            </a:pPr>
            <a:r>
              <a:rPr lang="zh-CN" altLang="en-US" sz="1400" dirty="0">
                <a:solidFill>
                  <a:srgbClr val="0070C0"/>
                </a:solidFill>
              </a:rPr>
              <a:t>多模态智能体：</a:t>
            </a:r>
            <a:r>
              <a:rPr lang="en-US" altLang="zh-CN" sz="1400" dirty="0">
                <a:solidFill>
                  <a:srgbClr val="0070C0"/>
                </a:solidFill>
              </a:rPr>
              <a:t>GUI </a:t>
            </a:r>
            <a:r>
              <a:rPr lang="zh-CN" altLang="en-US" sz="1400" dirty="0">
                <a:solidFill>
                  <a:srgbClr val="0070C0"/>
                </a:solidFill>
              </a:rPr>
              <a:t>交互、系统操作任务达 </a:t>
            </a:r>
            <a:r>
              <a:rPr lang="en-US" altLang="zh-CN" sz="1400" dirty="0">
                <a:solidFill>
                  <a:srgbClr val="0070C0"/>
                </a:solidFill>
              </a:rPr>
              <a:t>SOTA</a:t>
            </a:r>
            <a:r>
              <a:rPr lang="zh-CN" altLang="en-US" sz="1400" dirty="0">
                <a:solidFill>
                  <a:srgbClr val="0070C0"/>
                </a:solidFill>
              </a:rPr>
              <a:t>。</a:t>
            </a:r>
          </a:p>
          <a:p>
            <a:pPr marL="285750" indent="-285750">
              <a:buFont typeface="Arial" panose="020B0604020202020204" pitchFamily="34" charset="0"/>
              <a:buChar char="•"/>
            </a:pPr>
            <a:r>
              <a:rPr lang="zh-CN" altLang="en-US" sz="1400" dirty="0">
                <a:solidFill>
                  <a:srgbClr val="0070C0"/>
                </a:solidFill>
              </a:rPr>
              <a:t>纯文本任务：知识、推理、代码、对齐超越同规模纯文本 </a:t>
            </a:r>
            <a:r>
              <a:rPr lang="en-US" altLang="zh-CN" sz="1400" dirty="0">
                <a:solidFill>
                  <a:srgbClr val="0070C0"/>
                </a:solidFill>
              </a:rPr>
              <a:t>LLM</a:t>
            </a:r>
            <a:r>
              <a:rPr lang="zh-CN" altLang="en-US" sz="1400" dirty="0">
                <a:solidFill>
                  <a:srgbClr val="0070C0"/>
                </a:solidFill>
              </a:rPr>
              <a:t>。</a:t>
            </a:r>
          </a:p>
          <a:p>
            <a:pPr algn="l"/>
            <a:endParaRPr lang="zh-CN" altLang="en-US" sz="1400" dirty="0">
              <a:solidFill>
                <a:srgbClr val="0070C0"/>
              </a:solidFill>
            </a:endParaRPr>
          </a:p>
        </p:txBody>
      </p:sp>
    </p:spTree>
    <p:extLst>
      <p:ext uri="{BB962C8B-B14F-4D97-AF65-F5344CB8AC3E}">
        <p14:creationId xmlns:p14="http://schemas.microsoft.com/office/powerpoint/2010/main" val="14178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943CF-A76E-FDBC-530E-9E8E6DA3E819}"/>
            </a:ext>
          </a:extLst>
        </p:cNvPr>
        <p:cNvGrpSpPr/>
        <p:nvPr/>
      </p:nvGrpSpPr>
      <p:grpSpPr>
        <a:xfrm>
          <a:off x="0" y="0"/>
          <a:ext cx="0" cy="0"/>
          <a:chOff x="0" y="0"/>
          <a:chExt cx="0" cy="0"/>
        </a:xfrm>
      </p:grpSpPr>
      <p:sp>
        <p:nvSpPr>
          <p:cNvPr id="19" name="矩形 18">
            <a:extLst>
              <a:ext uri="{FF2B5EF4-FFF2-40B4-BE49-F238E27FC236}">
                <a16:creationId xmlns:a16="http://schemas.microsoft.com/office/drawing/2014/main" id="{B7877297-A2D2-FC9E-5805-34F4393899E1}"/>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56B63EF3-0676-5A7F-7F15-520FBB81F3E6}"/>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34A3CF3-8308-D44C-0736-2B881E6C73CC}"/>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7BBF77A-9716-80CC-2E5A-5C46B57C5036}"/>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pSp>
        <p:nvGrpSpPr>
          <p:cNvPr id="15" name="组合 14">
            <a:extLst>
              <a:ext uri="{FF2B5EF4-FFF2-40B4-BE49-F238E27FC236}">
                <a16:creationId xmlns:a16="http://schemas.microsoft.com/office/drawing/2014/main" id="{F9CB01D3-D8B6-821E-4728-E263ECCFAC8F}"/>
              </a:ext>
            </a:extLst>
          </p:cNvPr>
          <p:cNvGrpSpPr/>
          <p:nvPr/>
        </p:nvGrpSpPr>
        <p:grpSpPr>
          <a:xfrm>
            <a:off x="22564" y="377613"/>
            <a:ext cx="915835" cy="867277"/>
            <a:chOff x="329917" y="445259"/>
            <a:chExt cx="915835" cy="867277"/>
          </a:xfrm>
        </p:grpSpPr>
        <p:pic>
          <p:nvPicPr>
            <p:cNvPr id="2" name="图片 1">
              <a:extLst>
                <a:ext uri="{FF2B5EF4-FFF2-40B4-BE49-F238E27FC236}">
                  <a16:creationId xmlns:a16="http://schemas.microsoft.com/office/drawing/2014/main" id="{C82F3938-F416-FD29-5E80-811AF5FEF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2BEFEDD2-2ECF-1B23-B640-89CEFF41B93C}"/>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grpSp>
      <p:sp>
        <p:nvSpPr>
          <p:cNvPr id="26" name="文本框 25">
            <a:extLst>
              <a:ext uri="{FF2B5EF4-FFF2-40B4-BE49-F238E27FC236}">
                <a16:creationId xmlns:a16="http://schemas.microsoft.com/office/drawing/2014/main" id="{F79D07BD-6900-0365-A6B7-67EE214135A9}"/>
              </a:ext>
            </a:extLst>
          </p:cNvPr>
          <p:cNvSpPr txBox="1"/>
          <p:nvPr/>
        </p:nvSpPr>
        <p:spPr>
          <a:xfrm>
            <a:off x="872544" y="50230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Evaluation</a:t>
            </a:r>
          </a:p>
        </p:txBody>
      </p:sp>
      <p:sp>
        <p:nvSpPr>
          <p:cNvPr id="4" name="文本框 3">
            <a:extLst>
              <a:ext uri="{FF2B5EF4-FFF2-40B4-BE49-F238E27FC236}">
                <a16:creationId xmlns:a16="http://schemas.microsoft.com/office/drawing/2014/main" id="{75E75D0B-FEA0-81B3-BF2A-8FF19EA938F9}"/>
              </a:ext>
            </a:extLst>
          </p:cNvPr>
          <p:cNvSpPr txBox="1"/>
          <p:nvPr/>
        </p:nvSpPr>
        <p:spPr>
          <a:xfrm>
            <a:off x="480481" y="1456602"/>
            <a:ext cx="10304815" cy="2039276"/>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消融实验：</a:t>
            </a:r>
            <a:r>
              <a:rPr lang="en-US" altLang="zh-CN" sz="1600" dirty="0">
                <a:solidFill>
                  <a:srgbClr val="0070C0"/>
                </a:solidFill>
              </a:rPr>
              <a:t> Vision Encoder</a:t>
            </a:r>
          </a:p>
          <a:p>
            <a:pPr algn="l">
              <a:lnSpc>
                <a:spcPct val="150000"/>
              </a:lnSpc>
            </a:pPr>
            <a:r>
              <a:rPr lang="zh-CN" altLang="en-US" sz="1400" dirty="0">
                <a:solidFill>
                  <a:srgbClr val="0070C0"/>
                </a:solidFill>
              </a:rPr>
              <a:t>针对原始 </a:t>
            </a:r>
            <a:r>
              <a:rPr lang="en-US" altLang="zh-CN" sz="1400" dirty="0">
                <a:solidFill>
                  <a:srgbClr val="0070C0"/>
                </a:solidFill>
              </a:rPr>
              <a:t>SigLIP-2 </a:t>
            </a:r>
            <a:r>
              <a:rPr lang="zh-CN" altLang="en-US" sz="1400" dirty="0">
                <a:solidFill>
                  <a:srgbClr val="0070C0"/>
                </a:solidFill>
              </a:rPr>
              <a:t>开展了对比实验。</a:t>
            </a:r>
            <a:endParaRPr lang="en-US" altLang="zh-CN" sz="14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在 </a:t>
            </a:r>
            <a:r>
              <a:rPr lang="en-US" altLang="zh-CN" sz="1400" dirty="0">
                <a:solidFill>
                  <a:srgbClr val="0070C0"/>
                </a:solidFill>
              </a:rPr>
              <a:t>CLIP </a:t>
            </a:r>
            <a:r>
              <a:rPr lang="zh-CN" altLang="en-US" sz="1400" dirty="0">
                <a:solidFill>
                  <a:srgbClr val="0070C0"/>
                </a:solidFill>
              </a:rPr>
              <a:t>预训练阶段的零样本评估中，</a:t>
            </a:r>
            <a:r>
              <a:rPr lang="en-US" altLang="zh-CN" sz="1400" dirty="0">
                <a:solidFill>
                  <a:srgbClr val="0070C0"/>
                </a:solidFill>
              </a:rPr>
              <a:t>Qwen3-ViT </a:t>
            </a:r>
            <a:r>
              <a:rPr lang="zh-CN" altLang="en-US" sz="1400" dirty="0">
                <a:solidFill>
                  <a:srgbClr val="0070C0"/>
                </a:solidFill>
              </a:rPr>
              <a:t>在标准基准测试上保持了具有竞争力的性能，</a:t>
            </a:r>
            <a:endParaRPr lang="en-US" altLang="zh-CN" sz="14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在 </a:t>
            </a:r>
            <a:r>
              <a:rPr lang="en-US" altLang="zh-CN" sz="1400" dirty="0" err="1">
                <a:solidFill>
                  <a:srgbClr val="0070C0"/>
                </a:solidFill>
              </a:rPr>
              <a:t>OmniBench</a:t>
            </a:r>
            <a:r>
              <a:rPr lang="zh-CN" altLang="en-US" sz="1400" dirty="0">
                <a:solidFill>
                  <a:srgbClr val="0070C0"/>
                </a:solidFill>
              </a:rPr>
              <a:t>（</a:t>
            </a:r>
            <a:r>
              <a:rPr lang="en-US" altLang="zh-CN" sz="1400" dirty="0">
                <a:solidFill>
                  <a:srgbClr val="0070C0"/>
                </a:solidFill>
              </a:rPr>
              <a:t>Qwen</a:t>
            </a:r>
            <a:r>
              <a:rPr lang="zh-CN" altLang="en-US" sz="1400" dirty="0">
                <a:solidFill>
                  <a:srgbClr val="0070C0"/>
                </a:solidFill>
              </a:rPr>
              <a:t>自研全方位评估套件，用于评估模型在多样且复杂的场景下对世界知识的整合能力）上取得了显著提升。</a:t>
            </a:r>
            <a:endParaRPr lang="en-US" altLang="zh-CN" sz="14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当与相同的 </a:t>
            </a:r>
            <a:r>
              <a:rPr lang="en-US" altLang="zh-CN" sz="1400" dirty="0">
                <a:solidFill>
                  <a:srgbClr val="0070C0"/>
                </a:solidFill>
              </a:rPr>
              <a:t>17 </a:t>
            </a:r>
            <a:r>
              <a:rPr lang="zh-CN" altLang="en-US" sz="1400" dirty="0">
                <a:solidFill>
                  <a:srgbClr val="0070C0"/>
                </a:solidFill>
              </a:rPr>
              <a:t>亿参数 </a:t>
            </a:r>
            <a:r>
              <a:rPr lang="en-US" altLang="zh-CN" sz="1400" dirty="0">
                <a:solidFill>
                  <a:srgbClr val="0070C0"/>
                </a:solidFill>
              </a:rPr>
              <a:t>Qwen3 </a:t>
            </a:r>
            <a:r>
              <a:rPr lang="zh-CN" altLang="en-US" sz="1400" dirty="0">
                <a:solidFill>
                  <a:srgbClr val="0070C0"/>
                </a:solidFill>
              </a:rPr>
              <a:t>语言模型结合并经过 </a:t>
            </a:r>
            <a:r>
              <a:rPr lang="en-US" altLang="zh-CN" sz="1400" dirty="0">
                <a:solidFill>
                  <a:srgbClr val="0070C0"/>
                </a:solidFill>
              </a:rPr>
              <a:t>1.5 </a:t>
            </a:r>
            <a:r>
              <a:rPr lang="zh-CN" altLang="en-US" sz="1400" dirty="0">
                <a:solidFill>
                  <a:srgbClr val="0070C0"/>
                </a:solidFill>
              </a:rPr>
              <a:t>万亿 </a:t>
            </a:r>
            <a:r>
              <a:rPr lang="en-US" altLang="zh-CN" sz="1400" dirty="0">
                <a:solidFill>
                  <a:srgbClr val="0070C0"/>
                </a:solidFill>
              </a:rPr>
              <a:t>token </a:t>
            </a:r>
            <a:r>
              <a:rPr lang="zh-CN" altLang="en-US" sz="1400" dirty="0">
                <a:solidFill>
                  <a:srgbClr val="0070C0"/>
                </a:solidFill>
              </a:rPr>
              <a:t>训练后，</a:t>
            </a:r>
            <a:r>
              <a:rPr lang="en-US" altLang="zh-CN" sz="1400" dirty="0">
                <a:solidFill>
                  <a:srgbClr val="0070C0"/>
                </a:solidFill>
              </a:rPr>
              <a:t>Qwen3-ViT </a:t>
            </a:r>
            <a:r>
              <a:rPr lang="zh-CN" altLang="en-US" sz="1400" dirty="0">
                <a:solidFill>
                  <a:srgbClr val="0070C0"/>
                </a:solidFill>
              </a:rPr>
              <a:t>在多项关键任务上持续超越基于 </a:t>
            </a:r>
            <a:r>
              <a:rPr lang="en-US" altLang="zh-CN" sz="1400" dirty="0">
                <a:solidFill>
                  <a:srgbClr val="0070C0"/>
                </a:solidFill>
              </a:rPr>
              <a:t>SigLIP-2 </a:t>
            </a:r>
            <a:r>
              <a:rPr lang="zh-CN" altLang="en-US" sz="1400" dirty="0">
                <a:solidFill>
                  <a:srgbClr val="0070C0"/>
                </a:solidFill>
              </a:rPr>
              <a:t>的基线模型，且在 </a:t>
            </a:r>
            <a:r>
              <a:rPr lang="en-US" altLang="zh-CN" sz="1400" dirty="0" err="1">
                <a:solidFill>
                  <a:srgbClr val="0070C0"/>
                </a:solidFill>
              </a:rPr>
              <a:t>OmniBench</a:t>
            </a:r>
            <a:r>
              <a:rPr lang="en-US" altLang="zh-CN" sz="1400" dirty="0">
                <a:solidFill>
                  <a:srgbClr val="0070C0"/>
                </a:solidFill>
              </a:rPr>
              <a:t> </a:t>
            </a:r>
            <a:r>
              <a:rPr lang="zh-CN" altLang="en-US" sz="1400" dirty="0">
                <a:solidFill>
                  <a:srgbClr val="0070C0"/>
                </a:solidFill>
              </a:rPr>
              <a:t>上仍保持明显优势，证明了其作为更强大视觉骨干的优越性和有效性。</a:t>
            </a:r>
          </a:p>
        </p:txBody>
      </p:sp>
      <p:pic>
        <p:nvPicPr>
          <p:cNvPr id="6" name="图片 5">
            <a:extLst>
              <a:ext uri="{FF2B5EF4-FFF2-40B4-BE49-F238E27FC236}">
                <a16:creationId xmlns:a16="http://schemas.microsoft.com/office/drawing/2014/main" id="{65492FF1-1B4A-8E1A-7650-EFF1E18636BD}"/>
              </a:ext>
            </a:extLst>
          </p:cNvPr>
          <p:cNvPicPr>
            <a:picLocks noChangeAspect="1"/>
          </p:cNvPicPr>
          <p:nvPr/>
        </p:nvPicPr>
        <p:blipFill>
          <a:blip r:embed="rId4"/>
          <a:stretch>
            <a:fillRect/>
          </a:stretch>
        </p:blipFill>
        <p:spPr>
          <a:xfrm>
            <a:off x="292977" y="4098051"/>
            <a:ext cx="10774573" cy="2082774"/>
          </a:xfrm>
          <a:prstGeom prst="rect">
            <a:avLst/>
          </a:prstGeom>
        </p:spPr>
      </p:pic>
    </p:spTree>
    <p:extLst>
      <p:ext uri="{BB962C8B-B14F-4D97-AF65-F5344CB8AC3E}">
        <p14:creationId xmlns:p14="http://schemas.microsoft.com/office/powerpoint/2010/main" val="72650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0FE0-9BBD-6535-6C7D-227EC6C9770E}"/>
            </a:ext>
          </a:extLst>
        </p:cNvPr>
        <p:cNvGrpSpPr/>
        <p:nvPr/>
      </p:nvGrpSpPr>
      <p:grpSpPr>
        <a:xfrm>
          <a:off x="0" y="0"/>
          <a:ext cx="0" cy="0"/>
          <a:chOff x="0" y="0"/>
          <a:chExt cx="0" cy="0"/>
        </a:xfrm>
      </p:grpSpPr>
      <p:sp>
        <p:nvSpPr>
          <p:cNvPr id="19" name="矩形 18">
            <a:extLst>
              <a:ext uri="{FF2B5EF4-FFF2-40B4-BE49-F238E27FC236}">
                <a16:creationId xmlns:a16="http://schemas.microsoft.com/office/drawing/2014/main" id="{01563B77-1A64-832B-F25F-4F06DA0D84F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9986DBFE-71E0-EE8B-80E6-D87175D8837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34BDE07-7E60-1DB9-4914-D0C6F1098EEF}"/>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D397D1E-3B0B-C77C-E0BE-7C66A7AD4465}"/>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pSp>
        <p:nvGrpSpPr>
          <p:cNvPr id="15" name="组合 14">
            <a:extLst>
              <a:ext uri="{FF2B5EF4-FFF2-40B4-BE49-F238E27FC236}">
                <a16:creationId xmlns:a16="http://schemas.microsoft.com/office/drawing/2014/main" id="{75697982-772D-A1A5-9AD2-B62CA91E746A}"/>
              </a:ext>
            </a:extLst>
          </p:cNvPr>
          <p:cNvGrpSpPr/>
          <p:nvPr/>
        </p:nvGrpSpPr>
        <p:grpSpPr>
          <a:xfrm>
            <a:off x="22564" y="377613"/>
            <a:ext cx="915835" cy="867277"/>
            <a:chOff x="329917" y="445259"/>
            <a:chExt cx="915835" cy="867277"/>
          </a:xfrm>
        </p:grpSpPr>
        <p:pic>
          <p:nvPicPr>
            <p:cNvPr id="2" name="图片 1">
              <a:extLst>
                <a:ext uri="{FF2B5EF4-FFF2-40B4-BE49-F238E27FC236}">
                  <a16:creationId xmlns:a16="http://schemas.microsoft.com/office/drawing/2014/main" id="{1201B99A-797F-4CED-6077-DDAFB1C51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0EEE0CF6-BE1B-E76F-A041-6125EFC67A48}"/>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grpSp>
      <p:sp>
        <p:nvSpPr>
          <p:cNvPr id="26" name="文本框 25">
            <a:extLst>
              <a:ext uri="{FF2B5EF4-FFF2-40B4-BE49-F238E27FC236}">
                <a16:creationId xmlns:a16="http://schemas.microsoft.com/office/drawing/2014/main" id="{06D883D7-D6C5-3271-D845-0F46EF602F85}"/>
              </a:ext>
            </a:extLst>
          </p:cNvPr>
          <p:cNvSpPr txBox="1"/>
          <p:nvPr/>
        </p:nvSpPr>
        <p:spPr>
          <a:xfrm>
            <a:off x="872544" y="50230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Evaluation</a:t>
            </a:r>
          </a:p>
        </p:txBody>
      </p:sp>
      <p:sp>
        <p:nvSpPr>
          <p:cNvPr id="4" name="文本框 3">
            <a:extLst>
              <a:ext uri="{FF2B5EF4-FFF2-40B4-BE49-F238E27FC236}">
                <a16:creationId xmlns:a16="http://schemas.microsoft.com/office/drawing/2014/main" id="{8345B502-76D3-FED1-6FAC-81625C5D21CE}"/>
              </a:ext>
            </a:extLst>
          </p:cNvPr>
          <p:cNvSpPr txBox="1"/>
          <p:nvPr/>
        </p:nvSpPr>
        <p:spPr>
          <a:xfrm>
            <a:off x="655743" y="1509093"/>
            <a:ext cx="10265321" cy="1716111"/>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消融实验：</a:t>
            </a:r>
            <a:r>
              <a:rPr lang="en-US" altLang="zh-CN" sz="1600" dirty="0">
                <a:solidFill>
                  <a:srgbClr val="0070C0"/>
                </a:solidFill>
              </a:rPr>
              <a:t>  </a:t>
            </a:r>
            <a:r>
              <a:rPr lang="en-US" altLang="zh-CN" sz="1600" dirty="0" err="1">
                <a:solidFill>
                  <a:srgbClr val="0070C0"/>
                </a:solidFill>
              </a:rPr>
              <a:t>DeepStack</a:t>
            </a:r>
            <a:endParaRPr lang="en-US" altLang="zh-CN" sz="1600" dirty="0">
              <a:solidFill>
                <a:srgbClr val="0070C0"/>
              </a:solidFill>
            </a:endParaRPr>
          </a:p>
          <a:p>
            <a:pPr marL="285750" indent="-285750" algn="l">
              <a:lnSpc>
                <a:spcPct val="150000"/>
              </a:lnSpc>
              <a:buFont typeface="Arial" panose="020B0604020202020204" pitchFamily="34" charset="0"/>
              <a:buChar char="•"/>
            </a:pPr>
            <a:r>
              <a:rPr lang="zh-CN" altLang="en-US" sz="1400" dirty="0">
                <a:solidFill>
                  <a:srgbClr val="0070C0"/>
                </a:solidFill>
              </a:rPr>
              <a:t>使用内部 </a:t>
            </a:r>
            <a:r>
              <a:rPr lang="en-US" altLang="zh-CN" sz="1400" dirty="0">
                <a:solidFill>
                  <a:srgbClr val="0070C0"/>
                </a:solidFill>
              </a:rPr>
              <a:t>15BA2B </a:t>
            </a:r>
            <a:r>
              <a:rPr lang="zh-CN" altLang="en-US" sz="1400" dirty="0">
                <a:solidFill>
                  <a:srgbClr val="0070C0"/>
                </a:solidFill>
              </a:rPr>
              <a:t>大语言模型在 </a:t>
            </a:r>
            <a:r>
              <a:rPr lang="en-US" altLang="zh-CN" sz="1400" dirty="0" err="1">
                <a:solidFill>
                  <a:srgbClr val="0070C0"/>
                </a:solidFill>
              </a:rPr>
              <a:t>DeepStack</a:t>
            </a:r>
            <a:r>
              <a:rPr lang="en-US" altLang="zh-CN" sz="1400" dirty="0">
                <a:solidFill>
                  <a:srgbClr val="0070C0"/>
                </a:solidFill>
              </a:rPr>
              <a:t> </a:t>
            </a:r>
            <a:r>
              <a:rPr lang="zh-CN" altLang="en-US" sz="1400" dirty="0">
                <a:solidFill>
                  <a:srgbClr val="0070C0"/>
                </a:solidFill>
              </a:rPr>
              <a:t>上开展消融研究，所有实验均基于 </a:t>
            </a:r>
            <a:r>
              <a:rPr lang="en-US" altLang="zh-CN" sz="1400" dirty="0">
                <a:solidFill>
                  <a:srgbClr val="0070C0"/>
                </a:solidFill>
              </a:rPr>
              <a:t>2000 </a:t>
            </a:r>
            <a:r>
              <a:rPr lang="zh-CN" altLang="en-US" sz="1400" dirty="0">
                <a:solidFill>
                  <a:srgbClr val="0070C0"/>
                </a:solidFill>
              </a:rPr>
              <a:t>亿个</a:t>
            </a:r>
            <a:r>
              <a:rPr lang="en-US" altLang="zh-CN" sz="1400" dirty="0">
                <a:solidFill>
                  <a:srgbClr val="0070C0"/>
                </a:solidFill>
              </a:rPr>
              <a:t>tokens</a:t>
            </a:r>
            <a:r>
              <a:rPr lang="zh-CN" altLang="en-US" sz="1400" dirty="0">
                <a:solidFill>
                  <a:srgbClr val="0070C0"/>
                </a:solidFill>
              </a:rPr>
              <a:t>进行预训练。我们直接在验证集上评估这些预训练模型，未进行任何后训练。</a:t>
            </a:r>
            <a:endParaRPr lang="en-US" altLang="zh-CN" sz="1400" dirty="0">
              <a:solidFill>
                <a:srgbClr val="0070C0"/>
              </a:solidFill>
            </a:endParaRPr>
          </a:p>
          <a:p>
            <a:pPr marL="285750" indent="-285750">
              <a:lnSpc>
                <a:spcPct val="150000"/>
              </a:lnSpc>
              <a:buFont typeface="Arial" panose="020B0604020202020204" pitchFamily="34" charset="0"/>
              <a:buChar char="•"/>
            </a:pPr>
            <a:r>
              <a:rPr lang="zh-CN" altLang="en-US" sz="1400" dirty="0">
                <a:solidFill>
                  <a:srgbClr val="0070C0"/>
                </a:solidFill>
              </a:rPr>
              <a:t>这一提升得益于</a:t>
            </a:r>
            <a:r>
              <a:rPr lang="en-US" altLang="zh-CN" sz="1400" dirty="0" err="1">
                <a:solidFill>
                  <a:srgbClr val="0070C0"/>
                </a:solidFill>
              </a:rPr>
              <a:t>DeepStack</a:t>
            </a:r>
            <a:r>
              <a:rPr lang="zh-CN" altLang="en-US" sz="1400" dirty="0">
                <a:solidFill>
                  <a:srgbClr val="0070C0"/>
                </a:solidFill>
              </a:rPr>
              <a:t>能够整合丰富的视觉信息，从而有效增强了模型在细粒度视觉理解方面的能力，例如在</a:t>
            </a:r>
            <a:r>
              <a:rPr lang="en-US" altLang="zh-CN" sz="1400" dirty="0" err="1">
                <a:solidFill>
                  <a:srgbClr val="0070C0"/>
                </a:solidFill>
              </a:rPr>
              <a:t>InfoVQA</a:t>
            </a:r>
            <a:r>
              <a:rPr lang="zh-CN" altLang="en-US" sz="1400" dirty="0">
                <a:solidFill>
                  <a:srgbClr val="0070C0"/>
                </a:solidFill>
              </a:rPr>
              <a:t>和</a:t>
            </a:r>
            <a:r>
              <a:rPr lang="en-US" altLang="zh-CN" sz="1400" dirty="0" err="1">
                <a:solidFill>
                  <a:srgbClr val="0070C0"/>
                </a:solidFill>
              </a:rPr>
              <a:t>DocVQA</a:t>
            </a:r>
            <a:r>
              <a:rPr lang="zh-CN" altLang="en-US" sz="1400" dirty="0">
                <a:solidFill>
                  <a:srgbClr val="0070C0"/>
                </a:solidFill>
              </a:rPr>
              <a:t>基准测试中的表现。</a:t>
            </a:r>
            <a:endParaRPr lang="en-US" altLang="zh-CN" sz="1400" dirty="0">
              <a:solidFill>
                <a:srgbClr val="0070C0"/>
              </a:solidFill>
            </a:endParaRPr>
          </a:p>
        </p:txBody>
      </p:sp>
      <p:pic>
        <p:nvPicPr>
          <p:cNvPr id="6" name="图片 5">
            <a:extLst>
              <a:ext uri="{FF2B5EF4-FFF2-40B4-BE49-F238E27FC236}">
                <a16:creationId xmlns:a16="http://schemas.microsoft.com/office/drawing/2014/main" id="{2A63695C-0ACF-D7E8-0E7B-B948F0589485}"/>
              </a:ext>
            </a:extLst>
          </p:cNvPr>
          <p:cNvPicPr>
            <a:picLocks noChangeAspect="1"/>
          </p:cNvPicPr>
          <p:nvPr/>
        </p:nvPicPr>
        <p:blipFill>
          <a:blip r:embed="rId4"/>
          <a:srcRect/>
          <a:stretch/>
        </p:blipFill>
        <p:spPr>
          <a:xfrm>
            <a:off x="439463" y="4098051"/>
            <a:ext cx="10481601" cy="2082774"/>
          </a:xfrm>
          <a:prstGeom prst="rect">
            <a:avLst/>
          </a:prstGeom>
        </p:spPr>
      </p:pic>
    </p:spTree>
    <p:extLst>
      <p:ext uri="{BB962C8B-B14F-4D97-AF65-F5344CB8AC3E}">
        <p14:creationId xmlns:p14="http://schemas.microsoft.com/office/powerpoint/2010/main" val="1925187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B8610-4508-30C0-94CE-22E89BA3D30C}"/>
            </a:ext>
          </a:extLst>
        </p:cNvPr>
        <p:cNvGrpSpPr/>
        <p:nvPr/>
      </p:nvGrpSpPr>
      <p:grpSpPr>
        <a:xfrm>
          <a:off x="0" y="0"/>
          <a:ext cx="0" cy="0"/>
          <a:chOff x="0" y="0"/>
          <a:chExt cx="0" cy="0"/>
        </a:xfrm>
      </p:grpSpPr>
      <p:sp>
        <p:nvSpPr>
          <p:cNvPr id="19" name="矩形 18">
            <a:extLst>
              <a:ext uri="{FF2B5EF4-FFF2-40B4-BE49-F238E27FC236}">
                <a16:creationId xmlns:a16="http://schemas.microsoft.com/office/drawing/2014/main" id="{D721D7E8-656A-8F9F-AAC8-C67601D3B702}"/>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EBB07FB4-9859-699C-1684-0D8CD376B0DD}"/>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BD1B7716-3FF5-367E-9658-C15C68AD3B89}"/>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0BC4E87-22C8-7B33-0BCE-7F64DACCB1E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pSp>
        <p:nvGrpSpPr>
          <p:cNvPr id="15" name="组合 14">
            <a:extLst>
              <a:ext uri="{FF2B5EF4-FFF2-40B4-BE49-F238E27FC236}">
                <a16:creationId xmlns:a16="http://schemas.microsoft.com/office/drawing/2014/main" id="{68CF9CB3-FF9B-E3AB-7E9A-34232827B2C5}"/>
              </a:ext>
            </a:extLst>
          </p:cNvPr>
          <p:cNvGrpSpPr/>
          <p:nvPr/>
        </p:nvGrpSpPr>
        <p:grpSpPr>
          <a:xfrm>
            <a:off x="22564" y="377613"/>
            <a:ext cx="915835" cy="867277"/>
            <a:chOff x="329917" y="445259"/>
            <a:chExt cx="915835" cy="867277"/>
          </a:xfrm>
        </p:grpSpPr>
        <p:pic>
          <p:nvPicPr>
            <p:cNvPr id="2" name="图片 1">
              <a:extLst>
                <a:ext uri="{FF2B5EF4-FFF2-40B4-BE49-F238E27FC236}">
                  <a16:creationId xmlns:a16="http://schemas.microsoft.com/office/drawing/2014/main" id="{E2F0E2B7-267A-B6E8-EBF3-457C1953F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777B863B-DA62-3606-0314-13FA6C8C7C6A}"/>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grpSp>
      <p:sp>
        <p:nvSpPr>
          <p:cNvPr id="26" name="文本框 25">
            <a:extLst>
              <a:ext uri="{FF2B5EF4-FFF2-40B4-BE49-F238E27FC236}">
                <a16:creationId xmlns:a16="http://schemas.microsoft.com/office/drawing/2014/main" id="{E5A34E78-4818-5523-68BC-E166ECDDC8E5}"/>
              </a:ext>
            </a:extLst>
          </p:cNvPr>
          <p:cNvSpPr txBox="1"/>
          <p:nvPr/>
        </p:nvSpPr>
        <p:spPr>
          <a:xfrm>
            <a:off x="872544" y="50230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Evaluation</a:t>
            </a:r>
          </a:p>
        </p:txBody>
      </p:sp>
      <p:sp>
        <p:nvSpPr>
          <p:cNvPr id="4" name="文本框 3">
            <a:extLst>
              <a:ext uri="{FF2B5EF4-FFF2-40B4-BE49-F238E27FC236}">
                <a16:creationId xmlns:a16="http://schemas.microsoft.com/office/drawing/2014/main" id="{5C1D2313-EBE7-3B34-668A-989B30EE179A}"/>
              </a:ext>
            </a:extLst>
          </p:cNvPr>
          <p:cNvSpPr txBox="1"/>
          <p:nvPr/>
        </p:nvSpPr>
        <p:spPr>
          <a:xfrm>
            <a:off x="827664" y="1087081"/>
            <a:ext cx="10358493" cy="2039276"/>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消融实验：</a:t>
            </a:r>
            <a:r>
              <a:rPr lang="en-US" altLang="zh-CN" sz="1600" dirty="0">
                <a:solidFill>
                  <a:srgbClr val="0070C0"/>
                </a:solidFill>
              </a:rPr>
              <a:t> Needle-in-a-Haystack</a:t>
            </a:r>
          </a:p>
          <a:p>
            <a:pPr algn="l">
              <a:lnSpc>
                <a:spcPct val="150000"/>
              </a:lnSpc>
            </a:pPr>
            <a:r>
              <a:rPr lang="zh-CN" altLang="en-US" sz="1400" dirty="0">
                <a:solidFill>
                  <a:srgbClr val="0070C0"/>
                </a:solidFill>
              </a:rPr>
              <a:t>为评估模型处理长上下文输入的能力，我们在 </a:t>
            </a:r>
            <a:r>
              <a:rPr lang="en-US" altLang="zh-CN" sz="1400" dirty="0">
                <a:solidFill>
                  <a:srgbClr val="0070C0"/>
                </a:solidFill>
              </a:rPr>
              <a:t>Qwen3-VL-235B-A22B-Instruct </a:t>
            </a:r>
            <a:r>
              <a:rPr lang="zh-CN" altLang="en-US" sz="1400" dirty="0">
                <a:solidFill>
                  <a:srgbClr val="0070C0"/>
                </a:solidFill>
              </a:rPr>
              <a:t>上构建了视频“大海捞针”评估任务。在该任务中，一段语义突出的帧</a:t>
            </a:r>
            <a:r>
              <a:rPr lang="en-US" altLang="zh-CN" sz="1400" dirty="0">
                <a:solidFill>
                  <a:srgbClr val="0070C0"/>
                </a:solidFill>
              </a:rPr>
              <a:t>——</a:t>
            </a:r>
            <a:r>
              <a:rPr lang="zh-CN" altLang="en-US" sz="1400" dirty="0">
                <a:solidFill>
                  <a:srgbClr val="0070C0"/>
                </a:solidFill>
              </a:rPr>
              <a:t>包含关键视觉证据</a:t>
            </a:r>
            <a:r>
              <a:rPr lang="en-US" altLang="zh-CN" sz="1400" dirty="0">
                <a:solidFill>
                  <a:srgbClr val="0070C0"/>
                </a:solidFill>
              </a:rPr>
              <a:t>——</a:t>
            </a:r>
            <a:r>
              <a:rPr lang="zh-CN" altLang="en-US" sz="1400" dirty="0">
                <a:solidFill>
                  <a:srgbClr val="0070C0"/>
                </a:solidFill>
              </a:rPr>
              <a:t>被插入到长视频中不同的时间位置。随后，模型需要从长视频中精准定位目标帧并回答对应的问题。评估过程中，视频以每秒</a:t>
            </a:r>
            <a:r>
              <a:rPr lang="en-US" altLang="zh-CN" sz="1400" dirty="0">
                <a:solidFill>
                  <a:srgbClr val="0070C0"/>
                </a:solidFill>
              </a:rPr>
              <a:t>1</a:t>
            </a:r>
            <a:r>
              <a:rPr lang="zh-CN" altLang="en-US" sz="1400" dirty="0">
                <a:solidFill>
                  <a:srgbClr val="0070C0"/>
                </a:solidFill>
              </a:rPr>
              <a:t>帧的频率进行均匀采样，同时动态调整帧分辨率，以维持固定的视觉词元预算。</a:t>
            </a:r>
            <a:endParaRPr lang="en-US" altLang="zh-CN" sz="1400" dirty="0">
              <a:solidFill>
                <a:srgbClr val="0070C0"/>
              </a:solidFill>
            </a:endParaRPr>
          </a:p>
          <a:p>
            <a:pPr algn="l">
              <a:lnSpc>
                <a:spcPct val="150000"/>
              </a:lnSpc>
            </a:pPr>
            <a:r>
              <a:rPr lang="zh-CN" altLang="en-US" sz="1400" dirty="0">
                <a:solidFill>
                  <a:srgbClr val="0070C0"/>
                </a:solidFill>
              </a:rPr>
              <a:t>该模型在时长不超过</a:t>
            </a:r>
            <a:r>
              <a:rPr lang="en-US" altLang="zh-CN" sz="1400" dirty="0">
                <a:solidFill>
                  <a:srgbClr val="0070C0"/>
                </a:solidFill>
              </a:rPr>
              <a:t>30</a:t>
            </a:r>
            <a:r>
              <a:rPr lang="zh-CN" altLang="en-US" sz="1400" dirty="0">
                <a:solidFill>
                  <a:srgbClr val="0070C0"/>
                </a:solidFill>
              </a:rPr>
              <a:t>分钟的视频上实现了</a:t>
            </a:r>
            <a:r>
              <a:rPr lang="en-US" altLang="zh-CN" sz="1400" dirty="0">
                <a:solidFill>
                  <a:srgbClr val="0070C0"/>
                </a:solidFill>
              </a:rPr>
              <a:t>100%</a:t>
            </a:r>
            <a:r>
              <a:rPr lang="zh-CN" altLang="en-US" sz="1400" dirty="0">
                <a:solidFill>
                  <a:srgbClr val="0070C0"/>
                </a:solidFill>
              </a:rPr>
              <a:t>准确率</a:t>
            </a:r>
            <a:r>
              <a:rPr lang="en-US" altLang="zh-CN" sz="1400" dirty="0">
                <a:solidFill>
                  <a:srgbClr val="0070C0"/>
                </a:solidFill>
              </a:rPr>
              <a:t>——</a:t>
            </a:r>
            <a:r>
              <a:rPr lang="zh-CN" altLang="en-US" sz="1400" dirty="0">
                <a:solidFill>
                  <a:srgbClr val="0070C0"/>
                </a:solidFill>
              </a:rPr>
              <a:t>对应</a:t>
            </a:r>
            <a:r>
              <a:rPr lang="en-US" altLang="zh-CN" sz="1400" dirty="0">
                <a:solidFill>
                  <a:srgbClr val="0070C0"/>
                </a:solidFill>
              </a:rPr>
              <a:t>256K</a:t>
            </a:r>
            <a:r>
              <a:rPr lang="zh-CN" altLang="en-US" sz="1400" dirty="0">
                <a:solidFill>
                  <a:srgbClr val="0070C0"/>
                </a:solidFill>
              </a:rPr>
              <a:t>个</a:t>
            </a:r>
            <a:r>
              <a:rPr lang="en-US" altLang="zh-CN" sz="1400" dirty="0">
                <a:solidFill>
                  <a:srgbClr val="0070C0"/>
                </a:solidFill>
              </a:rPr>
              <a:t>tokens</a:t>
            </a:r>
            <a:r>
              <a:rPr lang="zh-CN" altLang="en-US" sz="1400" dirty="0">
                <a:solidFill>
                  <a:srgbClr val="0070C0"/>
                </a:solidFill>
              </a:rPr>
              <a:t>的上下文长度。通过基于</a:t>
            </a:r>
            <a:r>
              <a:rPr lang="en-US" altLang="zh-CN" sz="1400" dirty="0" err="1">
                <a:solidFill>
                  <a:srgbClr val="0070C0"/>
                </a:solidFill>
              </a:rPr>
              <a:t>YaRN</a:t>
            </a:r>
            <a:r>
              <a:rPr lang="zh-CN" altLang="en-US" sz="1400" dirty="0">
                <a:solidFill>
                  <a:srgbClr val="0070C0"/>
                </a:solidFill>
              </a:rPr>
              <a:t>的位置扩展技术外推至</a:t>
            </a:r>
            <a:r>
              <a:rPr lang="en-US" altLang="zh-CN" sz="1400" dirty="0">
                <a:solidFill>
                  <a:srgbClr val="0070C0"/>
                </a:solidFill>
              </a:rPr>
              <a:t>100</a:t>
            </a:r>
            <a:r>
              <a:rPr lang="zh-CN" altLang="en-US" sz="1400" dirty="0">
                <a:solidFill>
                  <a:srgbClr val="0070C0"/>
                </a:solidFill>
              </a:rPr>
              <a:t>万个</a:t>
            </a:r>
            <a:r>
              <a:rPr lang="en-US" altLang="zh-CN" sz="1400" dirty="0">
                <a:solidFill>
                  <a:srgbClr val="0070C0"/>
                </a:solidFill>
              </a:rPr>
              <a:t>tokens</a:t>
            </a:r>
            <a:r>
              <a:rPr lang="zh-CN" altLang="en-US" sz="1400" dirty="0">
                <a:solidFill>
                  <a:srgbClr val="0070C0"/>
                </a:solidFill>
              </a:rPr>
              <a:t>（约</a:t>
            </a:r>
            <a:r>
              <a:rPr lang="en-US" altLang="zh-CN" sz="1400" dirty="0">
                <a:solidFill>
                  <a:srgbClr val="0070C0"/>
                </a:solidFill>
              </a:rPr>
              <a:t>2</a:t>
            </a:r>
            <a:r>
              <a:rPr lang="zh-CN" altLang="en-US" sz="1400" dirty="0">
                <a:solidFill>
                  <a:srgbClr val="0070C0"/>
                </a:solidFill>
              </a:rPr>
              <a:t>小时的视频）的序列，仍保持</a:t>
            </a:r>
            <a:r>
              <a:rPr lang="en-US" altLang="zh-CN" sz="1400" dirty="0">
                <a:solidFill>
                  <a:srgbClr val="0070C0"/>
                </a:solidFill>
              </a:rPr>
              <a:t>99.5%</a:t>
            </a:r>
            <a:r>
              <a:rPr lang="zh-CN" altLang="en-US" sz="1400" dirty="0">
                <a:solidFill>
                  <a:srgbClr val="0070C0"/>
                </a:solidFill>
              </a:rPr>
              <a:t>的高准确率。</a:t>
            </a:r>
          </a:p>
        </p:txBody>
      </p:sp>
      <p:pic>
        <p:nvPicPr>
          <p:cNvPr id="7" name="图片 6">
            <a:extLst>
              <a:ext uri="{FF2B5EF4-FFF2-40B4-BE49-F238E27FC236}">
                <a16:creationId xmlns:a16="http://schemas.microsoft.com/office/drawing/2014/main" id="{492A6BF4-BEA4-B143-9C8D-AE6E942CE294}"/>
              </a:ext>
            </a:extLst>
          </p:cNvPr>
          <p:cNvPicPr>
            <a:picLocks noChangeAspect="1"/>
          </p:cNvPicPr>
          <p:nvPr/>
        </p:nvPicPr>
        <p:blipFill>
          <a:blip r:embed="rId4"/>
          <a:stretch>
            <a:fillRect/>
          </a:stretch>
        </p:blipFill>
        <p:spPr>
          <a:xfrm>
            <a:off x="1911926" y="3160855"/>
            <a:ext cx="7686076" cy="3498098"/>
          </a:xfrm>
          <a:prstGeom prst="rect">
            <a:avLst/>
          </a:prstGeom>
        </p:spPr>
      </p:pic>
    </p:spTree>
    <p:extLst>
      <p:ext uri="{BB962C8B-B14F-4D97-AF65-F5344CB8AC3E}">
        <p14:creationId xmlns:p14="http://schemas.microsoft.com/office/powerpoint/2010/main" val="362454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018E7-58C7-FA8A-EB3F-0996F9C2B364}"/>
            </a:ext>
          </a:extLst>
        </p:cNvPr>
        <p:cNvGrpSpPr/>
        <p:nvPr/>
      </p:nvGrpSpPr>
      <p:grpSpPr>
        <a:xfrm>
          <a:off x="0" y="0"/>
          <a:ext cx="0" cy="0"/>
          <a:chOff x="0" y="0"/>
          <a:chExt cx="0" cy="0"/>
        </a:xfrm>
      </p:grpSpPr>
      <p:sp>
        <p:nvSpPr>
          <p:cNvPr id="25" name="矩形 24">
            <a:extLst>
              <a:ext uri="{FF2B5EF4-FFF2-40B4-BE49-F238E27FC236}">
                <a16:creationId xmlns:a16="http://schemas.microsoft.com/office/drawing/2014/main" id="{38A65098-08AC-9971-1D5F-8417E2A5224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7DEE0BC0-049A-629F-0DB1-19A1CDECFD79}"/>
              </a:ext>
            </a:extLst>
          </p:cNvPr>
          <p:cNvSpPr/>
          <p:nvPr/>
        </p:nvSpPr>
        <p:spPr>
          <a:xfrm flipV="1">
            <a:off x="300250" y="3108966"/>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a:extLst>
              <a:ext uri="{FF2B5EF4-FFF2-40B4-BE49-F238E27FC236}">
                <a16:creationId xmlns:a16="http://schemas.microsoft.com/office/drawing/2014/main" id="{A7D11562-B538-7B7D-72BF-2928CA1B4A7C}"/>
              </a:ext>
            </a:extLst>
          </p:cNvPr>
          <p:cNvSpPr/>
          <p:nvPr/>
        </p:nvSpPr>
        <p:spPr>
          <a:xfrm>
            <a:off x="7113896" y="3005515"/>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a:extLst>
              <a:ext uri="{FF2B5EF4-FFF2-40B4-BE49-F238E27FC236}">
                <a16:creationId xmlns:a16="http://schemas.microsoft.com/office/drawing/2014/main" id="{41FA2122-E1E8-9F3E-ECBA-426840079D72}"/>
              </a:ext>
            </a:extLst>
          </p:cNvPr>
          <p:cNvSpPr/>
          <p:nvPr/>
        </p:nvSpPr>
        <p:spPr>
          <a:xfrm>
            <a:off x="7307240" y="3005516"/>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55F8C450-56AE-ECBF-AB21-6B04BA7A99D5}"/>
              </a:ext>
            </a:extLst>
          </p:cNvPr>
          <p:cNvSpPr txBox="1"/>
          <p:nvPr/>
        </p:nvSpPr>
        <p:spPr>
          <a:xfrm>
            <a:off x="398238" y="2409436"/>
            <a:ext cx="6575768" cy="707886"/>
          </a:xfrm>
          <a:prstGeom prst="rect">
            <a:avLst/>
          </a:prstGeom>
          <a:noFill/>
        </p:spPr>
        <p:txBody>
          <a:bodyPr wrap="square" rtlCol="0">
            <a:spAutoFit/>
          </a:bodyPr>
          <a:lstStyle/>
          <a:p>
            <a:pPr algn="ctr"/>
            <a:r>
              <a:rPr lang="en-US" altLang="zh-CN" sz="4000" b="1" dirty="0">
                <a:solidFill>
                  <a:schemeClr val="accent1">
                    <a:lumMod val="75000"/>
                  </a:schemeClr>
                </a:solidFill>
                <a:cs typeface="+mn-ea"/>
                <a:sym typeface="+mn-lt"/>
              </a:rPr>
              <a:t>Thanks</a:t>
            </a:r>
          </a:p>
        </p:txBody>
      </p:sp>
      <p:pic>
        <p:nvPicPr>
          <p:cNvPr id="2" name="图片 1">
            <a:extLst>
              <a:ext uri="{FF2B5EF4-FFF2-40B4-BE49-F238E27FC236}">
                <a16:creationId xmlns:a16="http://schemas.microsoft.com/office/drawing/2014/main" id="{77A2FC1B-15B2-757C-0845-7A9733D9EE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
        <p:nvSpPr>
          <p:cNvPr id="21" name="矩形 20">
            <a:extLst>
              <a:ext uri="{FF2B5EF4-FFF2-40B4-BE49-F238E27FC236}">
                <a16:creationId xmlns:a16="http://schemas.microsoft.com/office/drawing/2014/main" id="{3636DE7A-6B35-A47E-7D04-25508ECAD3A0}"/>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0D85CC50-E357-B64B-F3A1-41CCFEF1B201}"/>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a:extLst>
              <a:ext uri="{FF2B5EF4-FFF2-40B4-BE49-F238E27FC236}">
                <a16:creationId xmlns:a16="http://schemas.microsoft.com/office/drawing/2014/main" id="{2FEDE351-84A3-1139-A052-23965C817C1B}"/>
              </a:ext>
            </a:extLst>
          </p:cNvPr>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6CD7237-2923-5D4D-57DC-DA3A471DCEBE}"/>
              </a:ext>
            </a:extLst>
          </p:cNvPr>
          <p:cNvSpPr txBox="1"/>
          <p:nvPr>
            <p:custDataLst>
              <p:tags r:id="rId1"/>
            </p:custDataLst>
          </p:nvPr>
        </p:nvSpPr>
        <p:spPr>
          <a:xfrm>
            <a:off x="4794922" y="5284930"/>
            <a:ext cx="2611386" cy="829945"/>
          </a:xfrm>
          <a:prstGeom prst="rect">
            <a:avLst/>
          </a:prstGeom>
          <a:noFill/>
        </p:spPr>
        <p:txBody>
          <a:bodyPr wrap="square" rtlCol="0">
            <a:spAutoFit/>
          </a:bodyPr>
          <a:lstStyle/>
          <a:p>
            <a:pPr algn="ctr"/>
            <a:r>
              <a:rPr lang="zh-CN" altLang="en-US" sz="2400" b="1" dirty="0">
                <a:solidFill>
                  <a:srgbClr val="0070C0"/>
                </a:solidFill>
                <a:cs typeface="+mn-ea"/>
                <a:sym typeface="+mn-lt"/>
              </a:rPr>
              <a:t>主讲人：王硕</a:t>
            </a:r>
            <a:br>
              <a:rPr lang="zh-CN" altLang="en-US" sz="2400" b="1" dirty="0">
                <a:solidFill>
                  <a:srgbClr val="0070C0"/>
                </a:solidFill>
                <a:cs typeface="+mn-ea"/>
                <a:sym typeface="+mn-lt"/>
              </a:rPr>
            </a:br>
            <a:r>
              <a:rPr lang="en-US" altLang="zh-CN" sz="2400" b="1" dirty="0">
                <a:solidFill>
                  <a:srgbClr val="0070C0"/>
                </a:solidFill>
                <a:cs typeface="+mn-ea"/>
                <a:sym typeface="+mn-lt"/>
              </a:rPr>
              <a:t>2026.4.3</a:t>
            </a:r>
            <a:endParaRPr lang="zh-CN" altLang="en-US" sz="2400" b="1" dirty="0">
              <a:solidFill>
                <a:srgbClr val="0070C0"/>
              </a:solidFill>
              <a:cs typeface="+mn-ea"/>
              <a:sym typeface="+mn-lt"/>
            </a:endParaRPr>
          </a:p>
        </p:txBody>
      </p:sp>
    </p:spTree>
    <p:extLst>
      <p:ext uri="{BB962C8B-B14F-4D97-AF65-F5344CB8AC3E}">
        <p14:creationId xmlns:p14="http://schemas.microsoft.com/office/powerpoint/2010/main" val="133425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E640F-D049-D12C-56C2-AED779D21378}"/>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8EB9A666-37AB-0CE5-D566-874E3A8EF069}"/>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B281442-1B9E-66E2-C8EC-79A18AA75AC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A685F75-2E5C-2D27-C39F-CA0819C8D17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5D81E29D-0FE9-7F06-EBE0-CA970215B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AD8391F4-2E40-0F17-05A2-F53447C2A61B}"/>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97AFCF08-08B7-A793-3B12-F71B056476A2}"/>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54B0C0EA-E7DC-4400-F137-6F6B1DB055BB}"/>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a:extLst>
              <a:ext uri="{FF2B5EF4-FFF2-40B4-BE49-F238E27FC236}">
                <a16:creationId xmlns:a16="http://schemas.microsoft.com/office/drawing/2014/main" id="{065A2BAC-E9F8-C6E4-AF66-4EADC7FE5B28}"/>
              </a:ext>
            </a:extLst>
          </p:cNvPr>
          <p:cNvPicPr>
            <a:picLocks noChangeAspect="1"/>
          </p:cNvPicPr>
          <p:nvPr/>
        </p:nvPicPr>
        <p:blipFill>
          <a:blip r:embed="rId4"/>
          <a:stretch>
            <a:fillRect/>
          </a:stretch>
        </p:blipFill>
        <p:spPr>
          <a:xfrm>
            <a:off x="5441638" y="1716919"/>
            <a:ext cx="6687305" cy="3892325"/>
          </a:xfrm>
          <a:prstGeom prst="rect">
            <a:avLst/>
          </a:prstGeom>
        </p:spPr>
      </p:pic>
      <p:sp>
        <p:nvSpPr>
          <p:cNvPr id="11" name="文本框 10">
            <a:extLst>
              <a:ext uri="{FF2B5EF4-FFF2-40B4-BE49-F238E27FC236}">
                <a16:creationId xmlns:a16="http://schemas.microsoft.com/office/drawing/2014/main" id="{DBE6EF8D-CB48-8E09-F859-43B26D58964C}"/>
              </a:ext>
            </a:extLst>
          </p:cNvPr>
          <p:cNvSpPr txBox="1"/>
          <p:nvPr/>
        </p:nvSpPr>
        <p:spPr>
          <a:xfrm>
            <a:off x="63057" y="1445316"/>
            <a:ext cx="5550343" cy="470603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b="1" dirty="0">
                <a:solidFill>
                  <a:srgbClr val="0070C0"/>
                </a:solidFill>
              </a:rPr>
              <a:t>视觉编码器：</a:t>
            </a:r>
            <a:endParaRPr lang="en-US" altLang="zh-CN" b="1" dirty="0">
              <a:solidFill>
                <a:srgbClr val="0070C0"/>
              </a:solidFill>
            </a:endParaRPr>
          </a:p>
          <a:p>
            <a:pPr marL="285750" indent="-285750" algn="l">
              <a:lnSpc>
                <a:spcPct val="150000"/>
              </a:lnSpc>
              <a:buFont typeface="Arial" panose="020B0604020202020204" pitchFamily="34" charset="0"/>
              <a:buChar char="•"/>
            </a:pPr>
            <a:r>
              <a:rPr lang="zh-CN" altLang="en-US" sz="1600" dirty="0">
                <a:solidFill>
                  <a:srgbClr val="0070C0"/>
                </a:solidFill>
              </a:rPr>
              <a:t>基于</a:t>
            </a:r>
            <a:r>
              <a:rPr lang="en-US" altLang="zh-CN" sz="1600" dirty="0">
                <a:solidFill>
                  <a:srgbClr val="0070C0"/>
                </a:solidFill>
              </a:rPr>
              <a:t>SigLIP-2</a:t>
            </a:r>
            <a:r>
              <a:rPr lang="zh-CN" altLang="en-US" sz="1600" dirty="0">
                <a:solidFill>
                  <a:srgbClr val="0070C0"/>
                </a:solidFill>
              </a:rPr>
              <a:t>，小模型（</a:t>
            </a:r>
            <a:r>
              <a:rPr lang="en-US" altLang="zh-CN" sz="1600" dirty="0">
                <a:solidFill>
                  <a:srgbClr val="0070C0"/>
                </a:solidFill>
              </a:rPr>
              <a:t>2B</a:t>
            </a:r>
            <a:r>
              <a:rPr lang="zh-CN" altLang="en-US" sz="1600" dirty="0">
                <a:solidFill>
                  <a:srgbClr val="0070C0"/>
                </a:solidFill>
              </a:rPr>
              <a:t>和</a:t>
            </a:r>
            <a:r>
              <a:rPr lang="en-US" altLang="zh-CN" sz="1600" dirty="0">
                <a:solidFill>
                  <a:srgbClr val="0070C0"/>
                </a:solidFill>
              </a:rPr>
              <a:t>4B</a:t>
            </a:r>
            <a:r>
              <a:rPr lang="zh-CN" altLang="en-US" sz="1600" dirty="0">
                <a:solidFill>
                  <a:srgbClr val="0070C0"/>
                </a:solidFill>
              </a:rPr>
              <a:t>）用 </a:t>
            </a:r>
            <a:r>
              <a:rPr lang="en-US" altLang="zh-CN" sz="1600" dirty="0">
                <a:solidFill>
                  <a:srgbClr val="0070C0"/>
                </a:solidFill>
              </a:rPr>
              <a:t>SigLIP2-Large</a:t>
            </a:r>
            <a:r>
              <a:rPr lang="zh-CN" altLang="en-US" sz="1600" dirty="0">
                <a:solidFill>
                  <a:srgbClr val="0070C0"/>
                </a:solidFill>
              </a:rPr>
              <a:t>，中大型用 </a:t>
            </a:r>
            <a:r>
              <a:rPr lang="en-US" altLang="zh-CN" sz="1600" dirty="0">
                <a:solidFill>
                  <a:srgbClr val="0070C0"/>
                </a:solidFill>
              </a:rPr>
              <a:t>SigLIP2-SO-400M</a:t>
            </a:r>
          </a:p>
          <a:p>
            <a:pPr marL="285750" indent="-285750" algn="l">
              <a:lnSpc>
                <a:spcPct val="150000"/>
              </a:lnSpc>
              <a:buFont typeface="Arial" panose="020B0604020202020204" pitchFamily="34" charset="0"/>
              <a:buChar char="•"/>
            </a:pPr>
            <a:r>
              <a:rPr lang="zh-CN" altLang="en-US" sz="1600" dirty="0">
                <a:solidFill>
                  <a:srgbClr val="0070C0"/>
                </a:solidFill>
              </a:rPr>
              <a:t>支持动态分辨率输入，使用 </a:t>
            </a:r>
            <a:r>
              <a:rPr lang="en-US" altLang="zh-CN" sz="1600" dirty="0">
                <a:solidFill>
                  <a:srgbClr val="0070C0"/>
                </a:solidFill>
              </a:rPr>
              <a:t>2D-RoPE </a:t>
            </a:r>
            <a:r>
              <a:rPr lang="zh-CN" altLang="en-US" sz="1600" dirty="0">
                <a:solidFill>
                  <a:srgbClr val="0070C0"/>
                </a:solidFill>
              </a:rPr>
              <a:t>并根据尺寸插值位置编码</a:t>
            </a:r>
            <a:endParaRPr lang="en-US" altLang="zh-CN" sz="1600" dirty="0">
              <a:solidFill>
                <a:srgbClr val="0070C0"/>
              </a:solidFill>
            </a:endParaRPr>
          </a:p>
          <a:p>
            <a:pPr marL="285750" indent="-285750" algn="l">
              <a:lnSpc>
                <a:spcPct val="150000"/>
              </a:lnSpc>
              <a:buFont typeface="Arial" panose="020B0604020202020204" pitchFamily="34" charset="0"/>
              <a:buChar char="•"/>
            </a:pPr>
            <a:r>
              <a:rPr lang="zh-CN" altLang="en-US" sz="1600" dirty="0">
                <a:solidFill>
                  <a:srgbClr val="0070C0"/>
                </a:solidFill>
              </a:rPr>
              <a:t>用</a:t>
            </a:r>
            <a:r>
              <a:rPr lang="en-US" altLang="zh-CN" sz="1600" dirty="0">
                <a:solidFill>
                  <a:srgbClr val="0070C0"/>
                </a:solidFill>
              </a:rPr>
              <a:t>Interleaved </a:t>
            </a:r>
            <a:r>
              <a:rPr lang="en-US" altLang="zh-CN" sz="1600" dirty="0" err="1">
                <a:solidFill>
                  <a:srgbClr val="0070C0"/>
                </a:solidFill>
              </a:rPr>
              <a:t>MRoPE</a:t>
            </a:r>
            <a:r>
              <a:rPr lang="zh-CN" altLang="en-US" sz="1600" dirty="0">
                <a:solidFill>
                  <a:srgbClr val="0070C0"/>
                </a:solidFill>
              </a:rPr>
              <a:t>替代传统分块位置编码，均匀分配时域 </a:t>
            </a:r>
            <a:r>
              <a:rPr lang="en-US" altLang="zh-CN" sz="1600" dirty="0">
                <a:solidFill>
                  <a:srgbClr val="0070C0"/>
                </a:solidFill>
              </a:rPr>
              <a:t>/ </a:t>
            </a:r>
            <a:r>
              <a:rPr lang="zh-CN" altLang="en-US" sz="1600" dirty="0">
                <a:solidFill>
                  <a:srgbClr val="0070C0"/>
                </a:solidFill>
              </a:rPr>
              <a:t>空域频率，提升长视频建模</a:t>
            </a:r>
            <a:endParaRPr lang="en-US" altLang="zh-CN" sz="1600" dirty="0">
              <a:solidFill>
                <a:srgbClr val="0070C0"/>
              </a:solidFill>
            </a:endParaRPr>
          </a:p>
          <a:p>
            <a:pPr algn="l">
              <a:lnSpc>
                <a:spcPct val="150000"/>
              </a:lnSpc>
            </a:pPr>
            <a:r>
              <a:rPr lang="zh-CN" altLang="en-US" b="1" dirty="0">
                <a:solidFill>
                  <a:srgbClr val="0070C0"/>
                </a:solidFill>
              </a:rPr>
              <a:t>视觉</a:t>
            </a:r>
            <a:r>
              <a:rPr lang="en-US" altLang="zh-CN" b="1" dirty="0">
                <a:solidFill>
                  <a:srgbClr val="0070C0"/>
                </a:solidFill>
              </a:rPr>
              <a:t>-</a:t>
            </a:r>
            <a:r>
              <a:rPr lang="zh-CN" altLang="en-US" b="1" dirty="0">
                <a:solidFill>
                  <a:srgbClr val="0070C0"/>
                </a:solidFill>
              </a:rPr>
              <a:t>文本融合：</a:t>
            </a:r>
            <a:endParaRPr lang="en-US" altLang="zh-CN" b="1" dirty="0">
              <a:solidFill>
                <a:srgbClr val="0070C0"/>
              </a:solidFill>
            </a:endParaRPr>
          </a:p>
          <a:p>
            <a:pPr marL="285750" indent="-285750" algn="l">
              <a:lnSpc>
                <a:spcPct val="150000"/>
              </a:lnSpc>
              <a:buFont typeface="Arial" panose="020B0604020202020204" pitchFamily="34" charset="0"/>
              <a:buChar char="•"/>
            </a:pPr>
            <a:r>
              <a:rPr lang="zh-CN" altLang="en-US" sz="1600" dirty="0">
                <a:solidFill>
                  <a:srgbClr val="0070C0"/>
                </a:solidFill>
              </a:rPr>
              <a:t>两层 </a:t>
            </a:r>
            <a:r>
              <a:rPr lang="en-US" altLang="zh-CN" sz="1600" dirty="0">
                <a:solidFill>
                  <a:srgbClr val="0070C0"/>
                </a:solidFill>
              </a:rPr>
              <a:t>MLP </a:t>
            </a:r>
            <a:r>
              <a:rPr lang="zh-CN" altLang="en-US" sz="1600" dirty="0">
                <a:solidFill>
                  <a:srgbClr val="0070C0"/>
                </a:solidFill>
              </a:rPr>
              <a:t>结构，将 </a:t>
            </a:r>
            <a:r>
              <a:rPr lang="en-US" altLang="zh-CN" sz="1600" dirty="0">
                <a:solidFill>
                  <a:srgbClr val="0070C0"/>
                </a:solidFill>
              </a:rPr>
              <a:t>2×2 </a:t>
            </a:r>
            <a:r>
              <a:rPr lang="zh-CN" altLang="en-US" sz="1600" dirty="0">
                <a:solidFill>
                  <a:srgbClr val="0070C0"/>
                </a:solidFill>
              </a:rPr>
              <a:t>视觉特征压缩为单个视觉 </a:t>
            </a:r>
            <a:r>
              <a:rPr lang="en-US" altLang="zh-CN" sz="1600" dirty="0">
                <a:solidFill>
                  <a:srgbClr val="0070C0"/>
                </a:solidFill>
              </a:rPr>
              <a:t>token</a:t>
            </a:r>
          </a:p>
          <a:p>
            <a:pPr marL="285750" indent="-285750" algn="l">
              <a:lnSpc>
                <a:spcPct val="150000"/>
              </a:lnSpc>
              <a:buFont typeface="Arial" panose="020B0604020202020204" pitchFamily="34" charset="0"/>
              <a:buChar char="•"/>
            </a:pPr>
            <a:r>
              <a:rPr lang="zh-CN" altLang="en-US" sz="1600" dirty="0">
                <a:solidFill>
                  <a:srgbClr val="0070C0"/>
                </a:solidFill>
              </a:rPr>
              <a:t>融入</a:t>
            </a:r>
            <a:r>
              <a:rPr lang="en-US" altLang="zh-CN" sz="1600" dirty="0" err="1">
                <a:solidFill>
                  <a:srgbClr val="0070C0"/>
                </a:solidFill>
              </a:rPr>
              <a:t>DeepStack</a:t>
            </a:r>
            <a:r>
              <a:rPr lang="en-US" altLang="zh-CN" sz="1600" dirty="0">
                <a:solidFill>
                  <a:srgbClr val="0070C0"/>
                </a:solidFill>
              </a:rPr>
              <a:t> </a:t>
            </a:r>
            <a:r>
              <a:rPr lang="zh-CN" altLang="en-US" sz="1600" dirty="0">
                <a:solidFill>
                  <a:srgbClr val="0070C0"/>
                </a:solidFill>
              </a:rPr>
              <a:t>跨层融合</a:t>
            </a:r>
            <a:endParaRPr lang="en-US" altLang="zh-CN" sz="1600" dirty="0">
              <a:solidFill>
                <a:srgbClr val="0070C0"/>
              </a:solidFill>
            </a:endParaRPr>
          </a:p>
          <a:p>
            <a:pPr algn="l">
              <a:lnSpc>
                <a:spcPct val="150000"/>
              </a:lnSpc>
            </a:pPr>
            <a:r>
              <a:rPr lang="zh-CN" altLang="en-US" b="1" dirty="0">
                <a:solidFill>
                  <a:srgbClr val="0070C0"/>
                </a:solidFill>
              </a:rPr>
              <a:t>解码器：</a:t>
            </a:r>
            <a:endParaRPr lang="en-US" altLang="zh-CN" b="1" dirty="0">
              <a:solidFill>
                <a:srgbClr val="0070C0"/>
              </a:solidFill>
            </a:endParaRPr>
          </a:p>
          <a:p>
            <a:pPr marL="285750" indent="-285750" algn="l">
              <a:lnSpc>
                <a:spcPct val="150000"/>
              </a:lnSpc>
              <a:buFont typeface="Arial" panose="020B0604020202020204" pitchFamily="34" charset="0"/>
              <a:buChar char="•"/>
            </a:pPr>
            <a:r>
              <a:rPr lang="en-US" altLang="zh-CN" sz="1600" dirty="0">
                <a:solidFill>
                  <a:srgbClr val="0070C0"/>
                </a:solidFill>
              </a:rPr>
              <a:t>Qwen3</a:t>
            </a:r>
            <a:r>
              <a:rPr lang="zh-CN" altLang="en-US" sz="1600" dirty="0">
                <a:solidFill>
                  <a:srgbClr val="0070C0"/>
                </a:solidFill>
              </a:rPr>
              <a:t>大语言模型</a:t>
            </a:r>
            <a:endParaRPr lang="en-US" altLang="zh-CN" sz="1600" dirty="0">
              <a:solidFill>
                <a:srgbClr val="0070C0"/>
              </a:solidFill>
            </a:endParaRPr>
          </a:p>
        </p:txBody>
      </p:sp>
    </p:spTree>
    <p:extLst>
      <p:ext uri="{BB962C8B-B14F-4D97-AF65-F5344CB8AC3E}">
        <p14:creationId xmlns:p14="http://schemas.microsoft.com/office/powerpoint/2010/main" val="23272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A3289-58A6-F4EB-39D2-C07AE5314BD2}"/>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9DC5395E-1E53-76B4-9421-AB4599211B1E}"/>
              </a:ext>
            </a:extLst>
          </p:cNvPr>
          <p:cNvPicPr>
            <a:picLocks noChangeAspect="1"/>
          </p:cNvPicPr>
          <p:nvPr/>
        </p:nvPicPr>
        <p:blipFill>
          <a:blip r:embed="rId3"/>
          <a:stretch>
            <a:fillRect/>
          </a:stretch>
        </p:blipFill>
        <p:spPr>
          <a:xfrm>
            <a:off x="4303015" y="4045225"/>
            <a:ext cx="2944146" cy="2598272"/>
          </a:xfrm>
          <a:prstGeom prst="rect">
            <a:avLst/>
          </a:prstGeom>
        </p:spPr>
      </p:pic>
      <p:sp>
        <p:nvSpPr>
          <p:cNvPr id="16" name="矩形 15">
            <a:extLst>
              <a:ext uri="{FF2B5EF4-FFF2-40B4-BE49-F238E27FC236}">
                <a16:creationId xmlns:a16="http://schemas.microsoft.com/office/drawing/2014/main" id="{64211D9D-098B-BB46-6FDB-1169EB8535F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7246876-1E7D-F94D-5631-A0E992BE83B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06B77F7-C92C-F6E4-6414-EEA861A41BF5}"/>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F1228E5F-3B7F-2626-07FD-E8E414F7AC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D57E1ABF-74DD-EE50-0995-4721E7F1263C}"/>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3FC0DB08-F85C-335C-D5BD-FF6782503943}"/>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506A21B8-8204-FB33-2966-8BB5A9EE047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00CE378C-3402-1DFC-5E0E-CEA857E15AEE}"/>
              </a:ext>
            </a:extLst>
          </p:cNvPr>
          <p:cNvSpPr txBox="1"/>
          <p:nvPr/>
        </p:nvSpPr>
        <p:spPr>
          <a:xfrm>
            <a:off x="6560327" y="1204248"/>
            <a:ext cx="5776279" cy="489364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a:solidFill>
                  <a:srgbClr val="0070C0"/>
                </a:solidFill>
              </a:rPr>
              <a:t>Qwen3-VL-8B</a:t>
            </a:r>
            <a:r>
              <a:rPr lang="zh-CN" altLang="en-US" b="1" dirty="0">
                <a:solidFill>
                  <a:srgbClr val="0070C0"/>
                </a:solidFill>
              </a:rPr>
              <a:t>中的视觉编码器</a:t>
            </a:r>
            <a:endParaRPr lang="en-US" altLang="zh-CN" b="1" dirty="0">
              <a:solidFill>
                <a:srgbClr val="0070C0"/>
              </a:solidFill>
            </a:endParaRPr>
          </a:p>
          <a:p>
            <a:pPr algn="l"/>
            <a:r>
              <a:rPr lang="en-US" altLang="zh-CN" sz="1400" dirty="0">
                <a:solidFill>
                  <a:srgbClr val="0070C0"/>
                </a:solidFill>
              </a:rPr>
              <a:t>(visual): Qwen3VLVisionModel(</a:t>
            </a:r>
          </a:p>
          <a:p>
            <a:pPr algn="l"/>
            <a:r>
              <a:rPr lang="en-US" altLang="zh-CN" sz="1400" dirty="0">
                <a:solidFill>
                  <a:srgbClr val="0070C0"/>
                </a:solidFill>
              </a:rPr>
              <a:t>      (</a:t>
            </a:r>
            <a:r>
              <a:rPr lang="en-US" altLang="zh-CN" sz="1400" dirty="0" err="1">
                <a:solidFill>
                  <a:srgbClr val="0070C0"/>
                </a:solidFill>
              </a:rPr>
              <a:t>patch_embed</a:t>
            </a:r>
            <a:r>
              <a:rPr lang="en-US" altLang="zh-CN" sz="1400" dirty="0">
                <a:solidFill>
                  <a:srgbClr val="0070C0"/>
                </a:solidFill>
              </a:rPr>
              <a:t>): Qwen3VLVisionPatchEmbed(</a:t>
            </a:r>
          </a:p>
          <a:p>
            <a:pPr algn="l"/>
            <a:r>
              <a:rPr lang="en-US" altLang="zh-CN" sz="1400" dirty="0">
                <a:solidFill>
                  <a:srgbClr val="0070C0"/>
                </a:solidFill>
              </a:rPr>
              <a:t>        (</a:t>
            </a:r>
            <a:r>
              <a:rPr lang="en-US" altLang="zh-CN" sz="1400" dirty="0" err="1">
                <a:solidFill>
                  <a:srgbClr val="0070C0"/>
                </a:solidFill>
              </a:rPr>
              <a:t>proj</a:t>
            </a:r>
            <a:r>
              <a:rPr lang="en-US" altLang="zh-CN" sz="1400" dirty="0">
                <a:solidFill>
                  <a:srgbClr val="0070C0"/>
                </a:solidFill>
              </a:rPr>
              <a:t>): Conv3d(3, 1152, </a:t>
            </a:r>
            <a:r>
              <a:rPr lang="en-US" altLang="zh-CN" sz="1400" dirty="0" err="1">
                <a:solidFill>
                  <a:srgbClr val="0070C0"/>
                </a:solidFill>
              </a:rPr>
              <a:t>kernel_size</a:t>
            </a:r>
            <a:r>
              <a:rPr lang="en-US" altLang="zh-CN" sz="1400" dirty="0">
                <a:solidFill>
                  <a:srgbClr val="0070C0"/>
                </a:solidFill>
              </a:rPr>
              <a:t>=(2, 16, 16), stride=(2, 16, 16))</a:t>
            </a:r>
          </a:p>
          <a:p>
            <a:pPr algn="l"/>
            <a:r>
              <a:rPr lang="en-US" altLang="zh-CN" sz="1400" dirty="0">
                <a:solidFill>
                  <a:srgbClr val="0070C0"/>
                </a:solidFill>
              </a:rPr>
              <a:t>      )</a:t>
            </a:r>
          </a:p>
          <a:p>
            <a:pPr algn="l"/>
            <a:r>
              <a:rPr lang="en-US" altLang="zh-CN" sz="1400" dirty="0">
                <a:solidFill>
                  <a:srgbClr val="0070C0"/>
                </a:solidFill>
              </a:rPr>
              <a:t>      (</a:t>
            </a:r>
            <a:r>
              <a:rPr lang="en-US" altLang="zh-CN" sz="1400" dirty="0" err="1">
                <a:solidFill>
                  <a:srgbClr val="0070C0"/>
                </a:solidFill>
              </a:rPr>
              <a:t>pos_embed</a:t>
            </a:r>
            <a:r>
              <a:rPr lang="en-US" altLang="zh-CN" sz="1400" dirty="0">
                <a:solidFill>
                  <a:srgbClr val="0070C0"/>
                </a:solidFill>
              </a:rPr>
              <a:t>): Embedding(2304, 1152)</a:t>
            </a:r>
          </a:p>
          <a:p>
            <a:pPr algn="l"/>
            <a:r>
              <a:rPr lang="en-US" altLang="zh-CN" sz="1400" dirty="0">
                <a:solidFill>
                  <a:srgbClr val="0070C0"/>
                </a:solidFill>
              </a:rPr>
              <a:t>      (</a:t>
            </a:r>
            <a:r>
              <a:rPr lang="en-US" altLang="zh-CN" sz="1400" dirty="0" err="1">
                <a:solidFill>
                  <a:srgbClr val="0070C0"/>
                </a:solidFill>
              </a:rPr>
              <a:t>rotary_pos_emb</a:t>
            </a:r>
            <a:r>
              <a:rPr lang="en-US" altLang="zh-CN" sz="1400" dirty="0">
                <a:solidFill>
                  <a:srgbClr val="0070C0"/>
                </a:solidFill>
              </a:rPr>
              <a:t>): Qwen3VLVisionRotaryEmbedding()</a:t>
            </a:r>
          </a:p>
          <a:p>
            <a:pPr algn="l"/>
            <a:r>
              <a:rPr lang="en-US" altLang="zh-CN" sz="1400" dirty="0">
                <a:solidFill>
                  <a:srgbClr val="0070C0"/>
                </a:solidFill>
              </a:rPr>
              <a:t>      (blocks): </a:t>
            </a:r>
            <a:r>
              <a:rPr lang="en-US" altLang="zh-CN" sz="1400" dirty="0" err="1">
                <a:solidFill>
                  <a:srgbClr val="0070C0"/>
                </a:solidFill>
              </a:rPr>
              <a:t>ModuleList</a:t>
            </a:r>
            <a:r>
              <a:rPr lang="en-US" altLang="zh-CN" sz="1400" dirty="0">
                <a:solidFill>
                  <a:srgbClr val="0070C0"/>
                </a:solidFill>
              </a:rPr>
              <a:t>(</a:t>
            </a:r>
          </a:p>
          <a:p>
            <a:pPr algn="l"/>
            <a:r>
              <a:rPr lang="en-US" altLang="zh-CN" sz="1400" dirty="0">
                <a:solidFill>
                  <a:srgbClr val="0070C0"/>
                </a:solidFill>
              </a:rPr>
              <a:t>        (0-26): 27 x Qwen3VLVisionBlock(</a:t>
            </a:r>
          </a:p>
          <a:p>
            <a:pPr algn="l"/>
            <a:r>
              <a:rPr lang="en-US" altLang="zh-CN" sz="1400" dirty="0">
                <a:solidFill>
                  <a:srgbClr val="0070C0"/>
                </a:solidFill>
              </a:rPr>
              <a:t>          (norm1): </a:t>
            </a:r>
            <a:r>
              <a:rPr lang="en-US" altLang="zh-CN" sz="1400" dirty="0" err="1">
                <a:solidFill>
                  <a:srgbClr val="0070C0"/>
                </a:solidFill>
              </a:rPr>
              <a:t>LayerNorm</a:t>
            </a:r>
            <a:r>
              <a:rPr lang="en-US" altLang="zh-CN" sz="1400" dirty="0">
                <a:solidFill>
                  <a:srgbClr val="0070C0"/>
                </a:solidFill>
              </a:rPr>
              <a:t>((1152,), eps=1e-06, </a:t>
            </a:r>
            <a:r>
              <a:rPr lang="en-US" altLang="zh-CN" sz="1400" dirty="0" err="1">
                <a:solidFill>
                  <a:srgbClr val="0070C0"/>
                </a:solidFill>
              </a:rPr>
              <a:t>elementwise_affine</a:t>
            </a:r>
            <a:r>
              <a:rPr lang="en-US" altLang="zh-CN" sz="1400" dirty="0">
                <a:solidFill>
                  <a:srgbClr val="0070C0"/>
                </a:solidFill>
              </a:rPr>
              <a:t>=True)</a:t>
            </a:r>
          </a:p>
          <a:p>
            <a:pPr algn="l"/>
            <a:r>
              <a:rPr lang="en-US" altLang="zh-CN" sz="1400" dirty="0">
                <a:solidFill>
                  <a:srgbClr val="0070C0"/>
                </a:solidFill>
              </a:rPr>
              <a:t>          (norm2): </a:t>
            </a:r>
            <a:r>
              <a:rPr lang="en-US" altLang="zh-CN" sz="1400" dirty="0" err="1">
                <a:solidFill>
                  <a:srgbClr val="0070C0"/>
                </a:solidFill>
              </a:rPr>
              <a:t>LayerNorm</a:t>
            </a:r>
            <a:r>
              <a:rPr lang="en-US" altLang="zh-CN" sz="1400" dirty="0">
                <a:solidFill>
                  <a:srgbClr val="0070C0"/>
                </a:solidFill>
              </a:rPr>
              <a:t>((1152,), eps=1e-06, </a:t>
            </a:r>
            <a:r>
              <a:rPr lang="en-US" altLang="zh-CN" sz="1400" dirty="0" err="1">
                <a:solidFill>
                  <a:srgbClr val="0070C0"/>
                </a:solidFill>
              </a:rPr>
              <a:t>elementwise_affine</a:t>
            </a:r>
            <a:r>
              <a:rPr lang="en-US" altLang="zh-CN" sz="1400" dirty="0">
                <a:solidFill>
                  <a:srgbClr val="0070C0"/>
                </a:solidFill>
              </a:rPr>
              <a:t>=True)</a:t>
            </a:r>
          </a:p>
          <a:p>
            <a:pPr algn="l"/>
            <a:r>
              <a:rPr lang="en-US" altLang="zh-CN" sz="1400" dirty="0">
                <a:solidFill>
                  <a:srgbClr val="0070C0"/>
                </a:solidFill>
              </a:rPr>
              <a:t>          (attn): Qwen3VLVisionAttention(</a:t>
            </a:r>
          </a:p>
          <a:p>
            <a:pPr algn="l"/>
            <a:r>
              <a:rPr lang="en-US" altLang="zh-CN" sz="1400" dirty="0">
                <a:solidFill>
                  <a:srgbClr val="0070C0"/>
                </a:solidFill>
              </a:rPr>
              <a:t>            (</a:t>
            </a:r>
            <a:r>
              <a:rPr lang="en-US" altLang="zh-CN" sz="1400" dirty="0" err="1">
                <a:solidFill>
                  <a:srgbClr val="0070C0"/>
                </a:solidFill>
              </a:rPr>
              <a:t>qkv</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=1152, </a:t>
            </a:r>
            <a:r>
              <a:rPr lang="en-US" altLang="zh-CN" sz="1400" dirty="0" err="1">
                <a:solidFill>
                  <a:srgbClr val="0070C0"/>
                </a:solidFill>
              </a:rPr>
              <a:t>out_features</a:t>
            </a:r>
            <a:r>
              <a:rPr lang="en-US" altLang="zh-CN" sz="1400" dirty="0">
                <a:solidFill>
                  <a:srgbClr val="0070C0"/>
                </a:solidFill>
              </a:rPr>
              <a:t>=3456, bias=True)</a:t>
            </a:r>
          </a:p>
          <a:p>
            <a:pPr algn="l"/>
            <a:r>
              <a:rPr lang="en-US" altLang="zh-CN" sz="1400" dirty="0">
                <a:solidFill>
                  <a:srgbClr val="0070C0"/>
                </a:solidFill>
              </a:rPr>
              <a:t>            (</a:t>
            </a:r>
            <a:r>
              <a:rPr lang="en-US" altLang="zh-CN" sz="1400" dirty="0" err="1">
                <a:solidFill>
                  <a:srgbClr val="0070C0"/>
                </a:solidFill>
              </a:rPr>
              <a:t>proj</a:t>
            </a:r>
            <a:r>
              <a:rPr lang="en-US" altLang="zh-CN" sz="1400" dirty="0">
                <a:solidFill>
                  <a:srgbClr val="0070C0"/>
                </a:solidFill>
              </a:rPr>
              <a:t>): Linear(</a:t>
            </a:r>
            <a:r>
              <a:rPr lang="en-US" altLang="zh-CN" sz="1400" dirty="0" err="1">
                <a:solidFill>
                  <a:srgbClr val="0070C0"/>
                </a:solidFill>
              </a:rPr>
              <a:t>in_features</a:t>
            </a:r>
            <a:r>
              <a:rPr lang="en-US" altLang="zh-CN" sz="1400" dirty="0">
                <a:solidFill>
                  <a:srgbClr val="0070C0"/>
                </a:solidFill>
              </a:rPr>
              <a:t>=1152, </a:t>
            </a:r>
            <a:r>
              <a:rPr lang="en-US" altLang="zh-CN" sz="1400" dirty="0" err="1">
                <a:solidFill>
                  <a:srgbClr val="0070C0"/>
                </a:solidFill>
              </a:rPr>
              <a:t>out_features</a:t>
            </a:r>
            <a:r>
              <a:rPr lang="en-US" altLang="zh-CN" sz="1400" dirty="0">
                <a:solidFill>
                  <a:srgbClr val="0070C0"/>
                </a:solidFill>
              </a:rPr>
              <a:t>=1152, bias=True)</a:t>
            </a:r>
          </a:p>
          <a:p>
            <a:pPr algn="l"/>
            <a:r>
              <a:rPr lang="en-US" altLang="zh-CN" sz="1400" dirty="0">
                <a:solidFill>
                  <a:srgbClr val="0070C0"/>
                </a:solidFill>
              </a:rPr>
              <a:t>          )</a:t>
            </a:r>
          </a:p>
          <a:p>
            <a:pPr algn="l"/>
            <a:r>
              <a:rPr lang="en-US" altLang="zh-CN" sz="1400" dirty="0">
                <a:solidFill>
                  <a:srgbClr val="0070C0"/>
                </a:solidFill>
              </a:rPr>
              <a:t>          (</a:t>
            </a:r>
            <a:r>
              <a:rPr lang="en-US" altLang="zh-CN" sz="1400" dirty="0" err="1">
                <a:solidFill>
                  <a:srgbClr val="0070C0"/>
                </a:solidFill>
              </a:rPr>
              <a:t>mlp</a:t>
            </a:r>
            <a:r>
              <a:rPr lang="en-US" altLang="zh-CN" sz="1400" dirty="0">
                <a:solidFill>
                  <a:srgbClr val="0070C0"/>
                </a:solidFill>
              </a:rPr>
              <a:t>): Qwen3VLVisionMLP(</a:t>
            </a:r>
          </a:p>
          <a:p>
            <a:pPr algn="l"/>
            <a:r>
              <a:rPr lang="en-US" altLang="zh-CN" sz="1400" dirty="0">
                <a:solidFill>
                  <a:srgbClr val="0070C0"/>
                </a:solidFill>
              </a:rPr>
              <a:t>            (linear_fc1): Linear(</a:t>
            </a:r>
            <a:r>
              <a:rPr lang="en-US" altLang="zh-CN" sz="1400" dirty="0" err="1">
                <a:solidFill>
                  <a:srgbClr val="0070C0"/>
                </a:solidFill>
              </a:rPr>
              <a:t>in_features</a:t>
            </a:r>
            <a:r>
              <a:rPr lang="en-US" altLang="zh-CN" sz="1400" dirty="0">
                <a:solidFill>
                  <a:srgbClr val="0070C0"/>
                </a:solidFill>
              </a:rPr>
              <a:t>=1152, </a:t>
            </a:r>
            <a:r>
              <a:rPr lang="en-US" altLang="zh-CN" sz="1400" dirty="0" err="1">
                <a:solidFill>
                  <a:srgbClr val="0070C0"/>
                </a:solidFill>
              </a:rPr>
              <a:t>out_features</a:t>
            </a:r>
            <a:r>
              <a:rPr lang="en-US" altLang="zh-CN" sz="1400" dirty="0">
                <a:solidFill>
                  <a:srgbClr val="0070C0"/>
                </a:solidFill>
              </a:rPr>
              <a:t>=4304, bias=True)</a:t>
            </a:r>
          </a:p>
          <a:p>
            <a:pPr algn="l"/>
            <a:r>
              <a:rPr lang="en-US" altLang="zh-CN" sz="1400" dirty="0">
                <a:solidFill>
                  <a:srgbClr val="0070C0"/>
                </a:solidFill>
              </a:rPr>
              <a:t>            (linear_fc2): Linear(</a:t>
            </a:r>
            <a:r>
              <a:rPr lang="en-US" altLang="zh-CN" sz="1400" dirty="0" err="1">
                <a:solidFill>
                  <a:srgbClr val="0070C0"/>
                </a:solidFill>
              </a:rPr>
              <a:t>in_features</a:t>
            </a:r>
            <a:r>
              <a:rPr lang="en-US" altLang="zh-CN" sz="1400" dirty="0">
                <a:solidFill>
                  <a:srgbClr val="0070C0"/>
                </a:solidFill>
              </a:rPr>
              <a:t>=4304, </a:t>
            </a:r>
            <a:r>
              <a:rPr lang="en-US" altLang="zh-CN" sz="1400" dirty="0" err="1">
                <a:solidFill>
                  <a:srgbClr val="0070C0"/>
                </a:solidFill>
              </a:rPr>
              <a:t>out_features</a:t>
            </a:r>
            <a:r>
              <a:rPr lang="en-US" altLang="zh-CN" sz="1400" dirty="0">
                <a:solidFill>
                  <a:srgbClr val="0070C0"/>
                </a:solidFill>
              </a:rPr>
              <a:t>=1152, bias=True)</a:t>
            </a:r>
          </a:p>
          <a:p>
            <a:pPr algn="l"/>
            <a:r>
              <a:rPr lang="en-US" altLang="zh-CN" sz="1400" dirty="0">
                <a:solidFill>
                  <a:srgbClr val="0070C0"/>
                </a:solidFill>
              </a:rPr>
              <a:t>            (</a:t>
            </a:r>
            <a:r>
              <a:rPr lang="en-US" altLang="zh-CN" sz="1400" dirty="0" err="1">
                <a:solidFill>
                  <a:srgbClr val="0070C0"/>
                </a:solidFill>
              </a:rPr>
              <a:t>act_fn</a:t>
            </a:r>
            <a:r>
              <a:rPr lang="en-US" altLang="zh-CN" sz="1400" dirty="0">
                <a:solidFill>
                  <a:srgbClr val="0070C0"/>
                </a:solidFill>
              </a:rPr>
              <a:t>): </a:t>
            </a:r>
            <a:r>
              <a:rPr lang="en-US" altLang="zh-CN" sz="1400" dirty="0" err="1">
                <a:solidFill>
                  <a:srgbClr val="0070C0"/>
                </a:solidFill>
              </a:rPr>
              <a:t>GELUTanh</a:t>
            </a:r>
            <a:r>
              <a:rPr lang="en-US" altLang="zh-CN" sz="1400" dirty="0">
                <a:solidFill>
                  <a:srgbClr val="0070C0"/>
                </a:solidFill>
              </a:rPr>
              <a:t>()</a:t>
            </a:r>
          </a:p>
          <a:p>
            <a:pPr algn="l"/>
            <a:r>
              <a:rPr lang="en-US" altLang="zh-CN" sz="1400" dirty="0">
                <a:solidFill>
                  <a:srgbClr val="0070C0"/>
                </a:solidFill>
              </a:rPr>
              <a:t>          )</a:t>
            </a:r>
          </a:p>
          <a:p>
            <a:pPr algn="l"/>
            <a:r>
              <a:rPr lang="en-US" altLang="zh-CN" sz="1400" dirty="0">
                <a:solidFill>
                  <a:srgbClr val="0070C0"/>
                </a:solidFill>
              </a:rPr>
              <a:t>        )</a:t>
            </a:r>
          </a:p>
          <a:p>
            <a:pPr algn="l"/>
            <a:r>
              <a:rPr lang="en-US" altLang="zh-CN" sz="1400" dirty="0">
                <a:solidFill>
                  <a:srgbClr val="0070C0"/>
                </a:solidFill>
              </a:rPr>
              <a:t>      )</a:t>
            </a:r>
            <a:endParaRPr lang="zh-CN" altLang="en-US" sz="1400" dirty="0">
              <a:solidFill>
                <a:srgbClr val="0070C0"/>
              </a:solidFill>
            </a:endParaRPr>
          </a:p>
        </p:txBody>
      </p:sp>
      <p:sp>
        <p:nvSpPr>
          <p:cNvPr id="5" name="文本框 4">
            <a:extLst>
              <a:ext uri="{FF2B5EF4-FFF2-40B4-BE49-F238E27FC236}">
                <a16:creationId xmlns:a16="http://schemas.microsoft.com/office/drawing/2014/main" id="{FB52A61C-0871-96CC-165B-D29C56AD47BD}"/>
              </a:ext>
            </a:extLst>
          </p:cNvPr>
          <p:cNvSpPr txBox="1"/>
          <p:nvPr/>
        </p:nvSpPr>
        <p:spPr>
          <a:xfrm>
            <a:off x="142816" y="1453786"/>
            <a:ext cx="6440864" cy="378757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b="1" dirty="0">
                <a:solidFill>
                  <a:srgbClr val="0070C0"/>
                </a:solidFill>
              </a:rPr>
              <a:t>视觉编码器：</a:t>
            </a:r>
            <a:endParaRPr lang="en-US" altLang="zh-CN" b="1" dirty="0">
              <a:solidFill>
                <a:srgbClr val="0070C0"/>
              </a:solidFill>
            </a:endParaRPr>
          </a:p>
          <a:p>
            <a:pPr marL="285750" indent="-285750" algn="l">
              <a:lnSpc>
                <a:spcPct val="150000"/>
              </a:lnSpc>
              <a:buFont typeface="Arial" panose="020B0604020202020204" pitchFamily="34" charset="0"/>
              <a:buChar char="•"/>
            </a:pPr>
            <a:r>
              <a:rPr lang="zh-CN" altLang="en-US" sz="1600" dirty="0">
                <a:solidFill>
                  <a:srgbClr val="0070C0"/>
                </a:solidFill>
              </a:rPr>
              <a:t>基于</a:t>
            </a:r>
            <a:r>
              <a:rPr lang="en-US" altLang="zh-CN" sz="1600" dirty="0">
                <a:solidFill>
                  <a:srgbClr val="0070C0"/>
                </a:solidFill>
              </a:rPr>
              <a:t>SigLIP-2</a:t>
            </a:r>
            <a:r>
              <a:rPr lang="zh-CN" altLang="en-US" sz="1600" dirty="0">
                <a:solidFill>
                  <a:srgbClr val="0070C0"/>
                </a:solidFill>
              </a:rPr>
              <a:t>，小模型（</a:t>
            </a:r>
            <a:r>
              <a:rPr lang="en-US" altLang="zh-CN" sz="1600" dirty="0">
                <a:solidFill>
                  <a:srgbClr val="0070C0"/>
                </a:solidFill>
              </a:rPr>
              <a:t>2B</a:t>
            </a:r>
            <a:r>
              <a:rPr lang="zh-CN" altLang="en-US" sz="1600" dirty="0">
                <a:solidFill>
                  <a:srgbClr val="0070C0"/>
                </a:solidFill>
              </a:rPr>
              <a:t>和</a:t>
            </a:r>
            <a:r>
              <a:rPr lang="en-US" altLang="zh-CN" sz="1600" dirty="0">
                <a:solidFill>
                  <a:srgbClr val="0070C0"/>
                </a:solidFill>
              </a:rPr>
              <a:t>4B</a:t>
            </a:r>
            <a:r>
              <a:rPr lang="zh-CN" altLang="en-US" sz="1600" dirty="0">
                <a:solidFill>
                  <a:srgbClr val="0070C0"/>
                </a:solidFill>
              </a:rPr>
              <a:t>）用 </a:t>
            </a:r>
            <a:r>
              <a:rPr lang="en-US" altLang="zh-CN" sz="1600" dirty="0">
                <a:solidFill>
                  <a:srgbClr val="0070C0"/>
                </a:solidFill>
              </a:rPr>
              <a:t>SigLIP2-Large</a:t>
            </a:r>
            <a:r>
              <a:rPr lang="zh-CN" altLang="en-US" sz="1600" dirty="0">
                <a:solidFill>
                  <a:srgbClr val="0070C0"/>
                </a:solidFill>
              </a:rPr>
              <a:t>，中大型用 </a:t>
            </a:r>
            <a:r>
              <a:rPr lang="en-US" altLang="zh-CN" sz="1600" dirty="0">
                <a:solidFill>
                  <a:srgbClr val="0070C0"/>
                </a:solidFill>
              </a:rPr>
              <a:t>SigLIP2-SO-400M</a:t>
            </a:r>
          </a:p>
          <a:p>
            <a:pPr marL="285750" indent="-285750" algn="l">
              <a:lnSpc>
                <a:spcPct val="150000"/>
              </a:lnSpc>
              <a:buFont typeface="Arial" panose="020B0604020202020204" pitchFamily="34" charset="0"/>
              <a:buChar char="•"/>
            </a:pPr>
            <a:r>
              <a:rPr lang="zh-CN" altLang="en-US" sz="1600" dirty="0">
                <a:solidFill>
                  <a:srgbClr val="0070C0"/>
                </a:solidFill>
              </a:rPr>
              <a:t>支持动态分辨率输入，使用 </a:t>
            </a:r>
            <a:r>
              <a:rPr lang="en-US" altLang="zh-CN" sz="1600" dirty="0">
                <a:solidFill>
                  <a:srgbClr val="0070C0"/>
                </a:solidFill>
              </a:rPr>
              <a:t>2D-RoPE </a:t>
            </a:r>
            <a:r>
              <a:rPr lang="zh-CN" altLang="en-US" sz="1600" dirty="0">
                <a:solidFill>
                  <a:srgbClr val="0070C0"/>
                </a:solidFill>
              </a:rPr>
              <a:t>并根据尺寸插值位置编码</a:t>
            </a:r>
            <a:endParaRPr lang="en-US" altLang="zh-CN" sz="1600" dirty="0">
              <a:solidFill>
                <a:srgbClr val="0070C0"/>
              </a:solidFill>
            </a:endParaRPr>
          </a:p>
          <a:p>
            <a:pPr marL="285750" indent="-285750" algn="l">
              <a:lnSpc>
                <a:spcPct val="150000"/>
              </a:lnSpc>
              <a:buFont typeface="Arial" panose="020B0604020202020204" pitchFamily="34" charset="0"/>
              <a:buChar char="•"/>
            </a:pPr>
            <a:r>
              <a:rPr lang="zh-CN" altLang="en-US" sz="1600" dirty="0">
                <a:solidFill>
                  <a:srgbClr val="0070C0"/>
                </a:solidFill>
              </a:rPr>
              <a:t>用</a:t>
            </a:r>
            <a:r>
              <a:rPr lang="en-US" altLang="zh-CN" sz="1600" dirty="0">
                <a:solidFill>
                  <a:srgbClr val="0070C0"/>
                </a:solidFill>
              </a:rPr>
              <a:t>Interleaved </a:t>
            </a:r>
            <a:r>
              <a:rPr lang="en-US" altLang="zh-CN" sz="1600" dirty="0" err="1">
                <a:solidFill>
                  <a:srgbClr val="0070C0"/>
                </a:solidFill>
              </a:rPr>
              <a:t>MRoPE</a:t>
            </a:r>
            <a:r>
              <a:rPr lang="zh-CN" altLang="en-US" sz="1600" dirty="0">
                <a:solidFill>
                  <a:srgbClr val="0070C0"/>
                </a:solidFill>
              </a:rPr>
              <a:t>替代传统分块位置编码，均匀分配时域 </a:t>
            </a:r>
            <a:r>
              <a:rPr lang="en-US" altLang="zh-CN" sz="1600" dirty="0">
                <a:solidFill>
                  <a:srgbClr val="0070C0"/>
                </a:solidFill>
              </a:rPr>
              <a:t>/ </a:t>
            </a:r>
            <a:r>
              <a:rPr lang="zh-CN" altLang="en-US" sz="1600" dirty="0">
                <a:solidFill>
                  <a:srgbClr val="0070C0"/>
                </a:solidFill>
              </a:rPr>
              <a:t>空域频率，提升长视频建模</a:t>
            </a:r>
            <a:endParaRPr lang="en-US" altLang="zh-CN" sz="1600" dirty="0">
              <a:solidFill>
                <a:srgbClr val="0070C0"/>
              </a:solidFill>
            </a:endParaRPr>
          </a:p>
          <a:p>
            <a:pPr>
              <a:lnSpc>
                <a:spcPct val="150000"/>
              </a:lnSpc>
            </a:pPr>
            <a:r>
              <a:rPr lang="en-US" altLang="zh-CN" sz="1600" b="1" dirty="0">
                <a:solidFill>
                  <a:srgbClr val="0070C0"/>
                </a:solidFill>
              </a:rPr>
              <a:t>Qwen3-VL-8B</a:t>
            </a:r>
            <a:r>
              <a:rPr lang="zh-CN" altLang="en-US" sz="1600" b="1" dirty="0">
                <a:solidFill>
                  <a:srgbClr val="0070C0"/>
                </a:solidFill>
              </a:rPr>
              <a:t>中的视觉编码器：</a:t>
            </a:r>
            <a:endParaRPr lang="en-US" altLang="zh-CN" sz="1600" b="1" dirty="0">
              <a:solidFill>
                <a:srgbClr val="0070C0"/>
              </a:solidFill>
            </a:endParaRPr>
          </a:p>
          <a:p>
            <a:pPr marL="285750" indent="-285750">
              <a:lnSpc>
                <a:spcPct val="150000"/>
              </a:lnSpc>
              <a:buFont typeface="Arial" panose="020B0604020202020204" pitchFamily="34" charset="0"/>
              <a:buChar char="•"/>
            </a:pPr>
            <a:r>
              <a:rPr lang="zh-CN" altLang="en-US" sz="1600" dirty="0">
                <a:solidFill>
                  <a:srgbClr val="0070C0"/>
                </a:solidFill>
              </a:rPr>
              <a:t>包含位置编码模块，使用交错式 </a:t>
            </a:r>
            <a:r>
              <a:rPr lang="en-US" altLang="zh-CN" sz="1600" dirty="0" err="1">
                <a:solidFill>
                  <a:srgbClr val="0070C0"/>
                </a:solidFill>
              </a:rPr>
              <a:t>MRoPE</a:t>
            </a:r>
            <a:endParaRPr lang="en-US" altLang="zh-CN" sz="1600" dirty="0">
              <a:solidFill>
                <a:srgbClr val="0070C0"/>
              </a:solidFill>
            </a:endParaRPr>
          </a:p>
          <a:p>
            <a:pPr marL="285750" indent="-285750">
              <a:lnSpc>
                <a:spcPct val="150000"/>
              </a:lnSpc>
              <a:buFont typeface="Arial" panose="020B0604020202020204" pitchFamily="34" charset="0"/>
              <a:buChar char="•"/>
            </a:pPr>
            <a:r>
              <a:rPr lang="zh-CN" altLang="en-US" sz="1600" dirty="0">
                <a:solidFill>
                  <a:srgbClr val="0070C0"/>
                </a:solidFill>
              </a:rPr>
              <a:t>主干为</a:t>
            </a:r>
            <a:r>
              <a:rPr lang="en-US" altLang="zh-CN" sz="1600" dirty="0">
                <a:solidFill>
                  <a:srgbClr val="0070C0"/>
                </a:solidFill>
              </a:rPr>
              <a:t>27</a:t>
            </a:r>
            <a:r>
              <a:rPr lang="zh-CN" altLang="en-US" sz="1600" dirty="0">
                <a:solidFill>
                  <a:srgbClr val="0070C0"/>
                </a:solidFill>
              </a:rPr>
              <a:t>层</a:t>
            </a:r>
            <a:r>
              <a:rPr lang="en-US" altLang="zh-CN" sz="1600" dirty="0" err="1">
                <a:solidFill>
                  <a:srgbClr val="0070C0"/>
                </a:solidFill>
              </a:rPr>
              <a:t>ViT</a:t>
            </a:r>
            <a:r>
              <a:rPr lang="zh-CN" altLang="en-US" sz="1600" dirty="0">
                <a:solidFill>
                  <a:srgbClr val="0070C0"/>
                </a:solidFill>
              </a:rPr>
              <a:t>模块</a:t>
            </a:r>
            <a:endParaRPr lang="en-US" altLang="zh-CN" sz="1600" dirty="0">
              <a:solidFill>
                <a:srgbClr val="0070C0"/>
              </a:solidFill>
            </a:endParaRPr>
          </a:p>
          <a:p>
            <a:pPr algn="l">
              <a:lnSpc>
                <a:spcPct val="150000"/>
              </a:lnSpc>
            </a:pPr>
            <a:endParaRPr lang="en-US" altLang="zh-CN" sz="1600" dirty="0">
              <a:solidFill>
                <a:srgbClr val="0070C0"/>
              </a:solidFill>
            </a:endParaRPr>
          </a:p>
        </p:txBody>
      </p:sp>
      <p:pic>
        <p:nvPicPr>
          <p:cNvPr id="9" name="图片 8">
            <a:extLst>
              <a:ext uri="{FF2B5EF4-FFF2-40B4-BE49-F238E27FC236}">
                <a16:creationId xmlns:a16="http://schemas.microsoft.com/office/drawing/2014/main" id="{2401214C-F126-8DB0-4F9A-A58C5FBDE78D}"/>
              </a:ext>
            </a:extLst>
          </p:cNvPr>
          <p:cNvPicPr>
            <a:picLocks noChangeAspect="1"/>
          </p:cNvPicPr>
          <p:nvPr/>
        </p:nvPicPr>
        <p:blipFill>
          <a:blip r:embed="rId5"/>
          <a:stretch>
            <a:fillRect/>
          </a:stretch>
        </p:blipFill>
        <p:spPr>
          <a:xfrm>
            <a:off x="81280" y="4948266"/>
            <a:ext cx="4736766" cy="1695231"/>
          </a:xfrm>
          <a:prstGeom prst="rect">
            <a:avLst/>
          </a:prstGeom>
        </p:spPr>
      </p:pic>
    </p:spTree>
    <p:extLst>
      <p:ext uri="{BB962C8B-B14F-4D97-AF65-F5344CB8AC3E}">
        <p14:creationId xmlns:p14="http://schemas.microsoft.com/office/powerpoint/2010/main" val="294434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1FF0-029B-8B0F-2AEB-F4CB2B1A2EDD}"/>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9489960C-38F3-F2F1-62F0-BB1FDEE7A7EC}"/>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FD0A8C38-2E22-05D8-B66A-802CF844774A}"/>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D77348C-DBB0-56D6-A821-4C68D30B7F45}"/>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EC6E72C9-6B49-83B2-D272-40D671382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E62B459F-6123-2165-0958-03C4285E82E4}"/>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93670E69-30B5-F4C7-A368-60385B5083CA}"/>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798CF065-13C3-C66A-D5BB-00DCEC6EB97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1279F9D2-F689-9456-19EE-FE8ED271AAD9}"/>
              </a:ext>
            </a:extLst>
          </p:cNvPr>
          <p:cNvSpPr txBox="1"/>
          <p:nvPr/>
        </p:nvSpPr>
        <p:spPr>
          <a:xfrm>
            <a:off x="1516165" y="1127870"/>
            <a:ext cx="4416395"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zh-CN" altLang="en-US" dirty="0">
                <a:solidFill>
                  <a:srgbClr val="0070C0"/>
                </a:solidFill>
              </a:rPr>
              <a:t>多模态旋转位置编码（</a:t>
            </a:r>
            <a:r>
              <a:rPr lang="en-US" altLang="zh-CN" dirty="0" err="1">
                <a:solidFill>
                  <a:srgbClr val="0070C0"/>
                </a:solidFill>
              </a:rPr>
              <a:t>MRoPE</a:t>
            </a:r>
            <a:r>
              <a:rPr lang="zh-CN" altLang="en-US" dirty="0">
                <a:solidFill>
                  <a:srgbClr val="0070C0"/>
                </a:solidFill>
              </a:rPr>
              <a:t>）</a:t>
            </a:r>
          </a:p>
        </p:txBody>
      </p:sp>
      <p:pic>
        <p:nvPicPr>
          <p:cNvPr id="8" name="图片 7">
            <a:extLst>
              <a:ext uri="{FF2B5EF4-FFF2-40B4-BE49-F238E27FC236}">
                <a16:creationId xmlns:a16="http://schemas.microsoft.com/office/drawing/2014/main" id="{E25EBBD9-5F33-382A-7C6F-16F42584F8DF}"/>
              </a:ext>
            </a:extLst>
          </p:cNvPr>
          <p:cNvPicPr>
            <a:picLocks noChangeAspect="1"/>
          </p:cNvPicPr>
          <p:nvPr/>
        </p:nvPicPr>
        <p:blipFill>
          <a:blip r:embed="rId4"/>
          <a:srcRect r="66667" b="57040"/>
          <a:stretch>
            <a:fillRect/>
          </a:stretch>
        </p:blipFill>
        <p:spPr>
          <a:xfrm>
            <a:off x="1190566" y="1781152"/>
            <a:ext cx="3772748" cy="3297048"/>
          </a:xfrm>
          <a:prstGeom prst="rect">
            <a:avLst/>
          </a:prstGeom>
        </p:spPr>
      </p:pic>
      <p:sp>
        <p:nvSpPr>
          <p:cNvPr id="9" name="文本框 8">
            <a:extLst>
              <a:ext uri="{FF2B5EF4-FFF2-40B4-BE49-F238E27FC236}">
                <a16:creationId xmlns:a16="http://schemas.microsoft.com/office/drawing/2014/main" id="{1F7D24CD-0EEC-4FBC-AE73-4BCDDAE113DD}"/>
              </a:ext>
            </a:extLst>
          </p:cNvPr>
          <p:cNvSpPr txBox="1"/>
          <p:nvPr/>
        </p:nvSpPr>
        <p:spPr>
          <a:xfrm>
            <a:off x="6095999" y="1258513"/>
            <a:ext cx="5989427" cy="4850046"/>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一、</a:t>
            </a:r>
            <a:r>
              <a:rPr lang="en-US" altLang="zh-CN" sz="1600" dirty="0" err="1">
                <a:solidFill>
                  <a:srgbClr val="0070C0"/>
                </a:solidFill>
              </a:rPr>
              <a:t>RoPE</a:t>
            </a:r>
            <a:r>
              <a:rPr lang="zh-CN" altLang="en-US" sz="1600" dirty="0">
                <a:solidFill>
                  <a:srgbClr val="0070C0"/>
                </a:solidFill>
              </a:rPr>
              <a:t>（</a:t>
            </a:r>
            <a:r>
              <a:rPr lang="en-US" altLang="zh-CN" sz="1600" dirty="0">
                <a:solidFill>
                  <a:srgbClr val="0070C0"/>
                </a:solidFill>
              </a:rPr>
              <a:t>Rotary Position Embedding</a:t>
            </a:r>
            <a:r>
              <a:rPr lang="zh-CN" altLang="en-US" sz="1600" dirty="0">
                <a:solidFill>
                  <a:srgbClr val="0070C0"/>
                </a:solidFill>
              </a:rPr>
              <a:t>，旋转位置编码）</a:t>
            </a:r>
            <a:endParaRPr lang="en-US" altLang="zh-CN" sz="1600" dirty="0">
              <a:solidFill>
                <a:srgbClr val="0070C0"/>
              </a:solidFill>
            </a:endParaRPr>
          </a:p>
          <a:p>
            <a:pPr>
              <a:lnSpc>
                <a:spcPct val="150000"/>
              </a:lnSpc>
            </a:pPr>
            <a:r>
              <a:rPr lang="zh-CN" altLang="en-US" sz="1600" b="1" dirty="0">
                <a:solidFill>
                  <a:srgbClr val="0070C0"/>
                </a:solidFill>
              </a:rPr>
              <a:t>基础定位：</a:t>
            </a:r>
            <a:r>
              <a:rPr lang="zh-CN" altLang="en-US" sz="1600" dirty="0">
                <a:solidFill>
                  <a:srgbClr val="0070C0"/>
                </a:solidFill>
              </a:rPr>
              <a:t>现代大语言模型（</a:t>
            </a:r>
            <a:r>
              <a:rPr lang="en-US" altLang="zh-CN" sz="1600" dirty="0">
                <a:solidFill>
                  <a:srgbClr val="0070C0"/>
                </a:solidFill>
              </a:rPr>
              <a:t>LLM</a:t>
            </a:r>
            <a:r>
              <a:rPr lang="zh-CN" altLang="en-US" sz="1600" dirty="0">
                <a:solidFill>
                  <a:srgbClr val="0070C0"/>
                </a:solidFill>
              </a:rPr>
              <a:t>）的标配相对位置编码，替代早期绝对位置编码，泛化性更强，可适配变长序列，是 </a:t>
            </a:r>
            <a:r>
              <a:rPr lang="en-US" altLang="zh-CN" sz="1600" dirty="0">
                <a:solidFill>
                  <a:srgbClr val="0070C0"/>
                </a:solidFill>
              </a:rPr>
              <a:t>Llama</a:t>
            </a:r>
            <a:r>
              <a:rPr lang="zh-CN" altLang="en-US" sz="1600" dirty="0">
                <a:solidFill>
                  <a:srgbClr val="0070C0"/>
                </a:solidFill>
              </a:rPr>
              <a:t>、</a:t>
            </a:r>
            <a:r>
              <a:rPr lang="en-US" altLang="zh-CN" sz="1600" dirty="0">
                <a:solidFill>
                  <a:srgbClr val="0070C0"/>
                </a:solidFill>
              </a:rPr>
              <a:t>Qwen </a:t>
            </a:r>
            <a:r>
              <a:rPr lang="zh-CN" altLang="en-US" sz="1600" dirty="0">
                <a:solidFill>
                  <a:srgbClr val="0070C0"/>
                </a:solidFill>
              </a:rPr>
              <a:t>等模型的核心位置编码方案。</a:t>
            </a:r>
            <a:endParaRPr lang="en-US" altLang="zh-CN" sz="1600" dirty="0">
              <a:solidFill>
                <a:srgbClr val="0070C0"/>
              </a:solidFill>
            </a:endParaRPr>
          </a:p>
          <a:p>
            <a:pPr algn="l">
              <a:lnSpc>
                <a:spcPct val="150000"/>
              </a:lnSpc>
            </a:pPr>
            <a:r>
              <a:rPr lang="zh-CN" altLang="en-US" sz="1600" b="1" dirty="0">
                <a:solidFill>
                  <a:srgbClr val="0070C0"/>
                </a:solidFill>
              </a:rPr>
              <a:t>核心原理：</a:t>
            </a:r>
            <a:r>
              <a:rPr lang="zh-CN" altLang="en-US" sz="1600" dirty="0">
                <a:solidFill>
                  <a:srgbClr val="0070C0"/>
                </a:solidFill>
              </a:rPr>
              <a:t>对自注意力中的</a:t>
            </a:r>
            <a:r>
              <a:rPr lang="en-US" altLang="zh-CN" sz="1600" dirty="0">
                <a:solidFill>
                  <a:srgbClr val="0070C0"/>
                </a:solidFill>
              </a:rPr>
              <a:t>query</a:t>
            </a:r>
            <a:r>
              <a:rPr lang="zh-CN" altLang="en-US" sz="1600" dirty="0">
                <a:solidFill>
                  <a:srgbClr val="0070C0"/>
                </a:solidFill>
              </a:rPr>
              <a:t>、</a:t>
            </a:r>
            <a:r>
              <a:rPr lang="en-US" altLang="zh-CN" sz="1600" dirty="0">
                <a:solidFill>
                  <a:srgbClr val="0070C0"/>
                </a:solidFill>
              </a:rPr>
              <a:t>key </a:t>
            </a:r>
            <a:r>
              <a:rPr lang="zh-CN" altLang="en-US" sz="1600" dirty="0">
                <a:solidFill>
                  <a:srgbClr val="0070C0"/>
                </a:solidFill>
              </a:rPr>
              <a:t>向量施加正交旋转变换，使注意力分数仅依赖 </a:t>
            </a:r>
            <a:r>
              <a:rPr lang="en-US" altLang="zh-CN" sz="1600" dirty="0">
                <a:solidFill>
                  <a:srgbClr val="0070C0"/>
                </a:solidFill>
              </a:rPr>
              <a:t>token </a:t>
            </a:r>
            <a:r>
              <a:rPr lang="zh-CN" altLang="en-US" sz="1600" dirty="0">
                <a:solidFill>
                  <a:srgbClr val="0070C0"/>
                </a:solidFill>
              </a:rPr>
              <a:t>的相对位置 </a:t>
            </a:r>
            <a:r>
              <a:rPr lang="en-US" altLang="zh-CN" sz="1600" dirty="0">
                <a:solidFill>
                  <a:srgbClr val="0070C0"/>
                </a:solidFill>
              </a:rPr>
              <a:t>n−m</a:t>
            </a:r>
            <a:r>
              <a:rPr lang="zh-CN" altLang="en-US" sz="1600" dirty="0">
                <a:solidFill>
                  <a:srgbClr val="0070C0"/>
                </a:solidFill>
              </a:rPr>
              <a:t>；旋转矩阵为块对角结构，旋转频率 </a:t>
            </a:r>
            <a:r>
              <a:rPr lang="en-US" altLang="zh-CN" sz="1600" dirty="0">
                <a:solidFill>
                  <a:srgbClr val="0070C0"/>
                </a:solidFill>
              </a:rPr>
              <a:t>θᵢ</a:t>
            </a:r>
            <a:r>
              <a:rPr lang="zh-CN" altLang="en-US" sz="1600" dirty="0">
                <a:solidFill>
                  <a:srgbClr val="0070C0"/>
                </a:solidFill>
              </a:rPr>
              <a:t>按几何序列 </a:t>
            </a:r>
            <a:r>
              <a:rPr lang="en-US" altLang="zh-CN" sz="1600" dirty="0">
                <a:solidFill>
                  <a:srgbClr val="0070C0"/>
                </a:solidFill>
              </a:rPr>
              <a:t>θᵢ=base⁻²ⁱ/ᵈ</a:t>
            </a:r>
            <a:r>
              <a:rPr lang="zh-CN" altLang="en-US" sz="1600" dirty="0">
                <a:solidFill>
                  <a:srgbClr val="0070C0"/>
                </a:solidFill>
              </a:rPr>
              <a:t>衰减，形成 高频（编码短程依赖）→低频（编码长程依赖） 的完整频谱。</a:t>
            </a:r>
            <a:endParaRPr lang="en-US" altLang="zh-CN" sz="1600" dirty="0">
              <a:solidFill>
                <a:srgbClr val="0070C0"/>
              </a:solidFill>
            </a:endParaRPr>
          </a:p>
          <a:p>
            <a:pPr algn="l">
              <a:lnSpc>
                <a:spcPct val="150000"/>
              </a:lnSpc>
            </a:pPr>
            <a:r>
              <a:rPr lang="zh-CN" altLang="en-US" sz="1600" b="1" dirty="0">
                <a:solidFill>
                  <a:srgbClr val="0070C0"/>
                </a:solidFill>
              </a:rPr>
              <a:t>多模态场景应用</a:t>
            </a:r>
            <a:r>
              <a:rPr lang="zh-CN" altLang="en-US" sz="1600" dirty="0">
                <a:solidFill>
                  <a:srgbClr val="0070C0"/>
                </a:solidFill>
              </a:rPr>
              <a:t>：采用</a:t>
            </a:r>
            <a:r>
              <a:rPr lang="en-US" altLang="zh-CN" sz="1600" dirty="0">
                <a:solidFill>
                  <a:srgbClr val="0070C0"/>
                </a:solidFill>
              </a:rPr>
              <a:t>1D </a:t>
            </a:r>
            <a:r>
              <a:rPr lang="zh-CN" altLang="en-US" sz="1600" dirty="0">
                <a:solidFill>
                  <a:srgbClr val="0070C0"/>
                </a:solidFill>
              </a:rPr>
              <a:t>序列设计，将文本、视觉 </a:t>
            </a:r>
            <a:r>
              <a:rPr lang="en-US" altLang="zh-CN" sz="1600" dirty="0">
                <a:solidFill>
                  <a:srgbClr val="0070C0"/>
                </a:solidFill>
              </a:rPr>
              <a:t>token </a:t>
            </a:r>
            <a:r>
              <a:rPr lang="zh-CN" altLang="en-US" sz="1600" dirty="0">
                <a:solidFill>
                  <a:srgbClr val="0070C0"/>
                </a:solidFill>
              </a:rPr>
              <a:t>展平拼接为一维序列，位置索引逐 </a:t>
            </a:r>
            <a:r>
              <a:rPr lang="en-US" altLang="zh-CN" sz="1600" dirty="0">
                <a:solidFill>
                  <a:srgbClr val="0070C0"/>
                </a:solidFill>
              </a:rPr>
              <a:t>token </a:t>
            </a:r>
            <a:r>
              <a:rPr lang="zh-CN" altLang="en-US" sz="1600" dirty="0">
                <a:solidFill>
                  <a:srgbClr val="0070C0"/>
                </a:solidFill>
              </a:rPr>
              <a:t>递增。</a:t>
            </a:r>
            <a:endParaRPr lang="en-US" altLang="zh-CN" sz="1600" dirty="0">
              <a:solidFill>
                <a:srgbClr val="0070C0"/>
              </a:solidFill>
            </a:endParaRPr>
          </a:p>
          <a:p>
            <a:pPr algn="l">
              <a:lnSpc>
                <a:spcPct val="150000"/>
              </a:lnSpc>
            </a:pPr>
            <a:r>
              <a:rPr lang="zh-CN" altLang="en-US" sz="1600" b="1" dirty="0">
                <a:solidFill>
                  <a:srgbClr val="0070C0"/>
                </a:solidFill>
              </a:rPr>
              <a:t>核心缺陷：</a:t>
            </a:r>
            <a:r>
              <a:rPr lang="zh-CN" altLang="en-US" sz="1600" dirty="0">
                <a:solidFill>
                  <a:srgbClr val="0070C0"/>
                </a:solidFill>
              </a:rPr>
              <a:t>完全丢弃视觉内容原生的 </a:t>
            </a:r>
            <a:r>
              <a:rPr lang="en-US" altLang="zh-CN" sz="1600" dirty="0">
                <a:solidFill>
                  <a:srgbClr val="0070C0"/>
                </a:solidFill>
              </a:rPr>
              <a:t>2D/3D </a:t>
            </a:r>
            <a:r>
              <a:rPr lang="zh-CN" altLang="en-US" sz="1600" dirty="0">
                <a:solidFill>
                  <a:srgbClr val="0070C0"/>
                </a:solidFill>
              </a:rPr>
              <a:t>时空结构；长序列中位置索引极速增大，外推性能大幅下降；视觉定位、空间推理等细粒度任务表现极差。</a:t>
            </a:r>
          </a:p>
        </p:txBody>
      </p:sp>
      <p:pic>
        <p:nvPicPr>
          <p:cNvPr id="4" name="图片 3">
            <a:extLst>
              <a:ext uri="{FF2B5EF4-FFF2-40B4-BE49-F238E27FC236}">
                <a16:creationId xmlns:a16="http://schemas.microsoft.com/office/drawing/2014/main" id="{4E7C2D09-945E-B8D5-0D1D-B452B2DE31DB}"/>
              </a:ext>
            </a:extLst>
          </p:cNvPr>
          <p:cNvPicPr>
            <a:picLocks noChangeAspect="1"/>
          </p:cNvPicPr>
          <p:nvPr/>
        </p:nvPicPr>
        <p:blipFill>
          <a:blip r:embed="rId4"/>
          <a:srcRect t="85395"/>
          <a:stretch>
            <a:fillRect/>
          </a:stretch>
        </p:blipFill>
        <p:spPr>
          <a:xfrm>
            <a:off x="0" y="5242559"/>
            <a:ext cx="6096000" cy="603699"/>
          </a:xfrm>
          <a:prstGeom prst="rect">
            <a:avLst/>
          </a:prstGeom>
        </p:spPr>
      </p:pic>
    </p:spTree>
    <p:extLst>
      <p:ext uri="{BB962C8B-B14F-4D97-AF65-F5344CB8AC3E}">
        <p14:creationId xmlns:p14="http://schemas.microsoft.com/office/powerpoint/2010/main" val="211160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82B4B-56FD-3865-C904-C7FA5904417C}"/>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0B191C45-EDCF-858A-DA31-1417D454C1AE}"/>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CF8F655-C54B-5BC9-E1D2-7641324FEB5D}"/>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6758231-BF18-29E5-8EF4-EB75BC6EFA48}"/>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79C7554E-AC7E-9319-3D09-5D61A1F66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50BBFE0F-026C-1125-0A98-55296F36FB76}"/>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860569B9-EC1D-6D65-212E-A83CB61F01E8}"/>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B3275047-831A-4939-A667-9ACA73FBB7CB}"/>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F38F6E90-185D-5D84-F389-F25015D8A8C7}"/>
              </a:ext>
            </a:extLst>
          </p:cNvPr>
          <p:cNvSpPr txBox="1"/>
          <p:nvPr/>
        </p:nvSpPr>
        <p:spPr>
          <a:xfrm>
            <a:off x="1516165" y="1127870"/>
            <a:ext cx="4416395"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zh-CN" altLang="en-US" dirty="0">
                <a:solidFill>
                  <a:srgbClr val="0070C0"/>
                </a:solidFill>
              </a:rPr>
              <a:t>多模态旋转位置编码（</a:t>
            </a:r>
            <a:r>
              <a:rPr lang="en-US" altLang="zh-CN" dirty="0" err="1">
                <a:solidFill>
                  <a:srgbClr val="0070C0"/>
                </a:solidFill>
              </a:rPr>
              <a:t>MRoPE</a:t>
            </a:r>
            <a:r>
              <a:rPr lang="zh-CN" altLang="en-US" dirty="0">
                <a:solidFill>
                  <a:srgbClr val="0070C0"/>
                </a:solidFill>
              </a:rPr>
              <a:t>）</a:t>
            </a:r>
          </a:p>
        </p:txBody>
      </p:sp>
      <p:sp>
        <p:nvSpPr>
          <p:cNvPr id="9" name="文本框 8">
            <a:extLst>
              <a:ext uri="{FF2B5EF4-FFF2-40B4-BE49-F238E27FC236}">
                <a16:creationId xmlns:a16="http://schemas.microsoft.com/office/drawing/2014/main" id="{00830BAE-1D16-F597-B84F-E174F86FDB2D}"/>
              </a:ext>
            </a:extLst>
          </p:cNvPr>
          <p:cNvSpPr txBox="1"/>
          <p:nvPr/>
        </p:nvSpPr>
        <p:spPr>
          <a:xfrm>
            <a:off x="6095999" y="1258513"/>
            <a:ext cx="5989427" cy="4850046"/>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一、</a:t>
            </a:r>
            <a:r>
              <a:rPr lang="en-US" altLang="zh-CN" sz="1600" dirty="0" err="1">
                <a:solidFill>
                  <a:srgbClr val="0070C0"/>
                </a:solidFill>
              </a:rPr>
              <a:t>RoPE</a:t>
            </a:r>
            <a:r>
              <a:rPr lang="zh-CN" altLang="en-US" sz="1600" dirty="0">
                <a:solidFill>
                  <a:srgbClr val="0070C0"/>
                </a:solidFill>
              </a:rPr>
              <a:t>（</a:t>
            </a:r>
            <a:r>
              <a:rPr lang="en-US" altLang="zh-CN" sz="1600" dirty="0">
                <a:solidFill>
                  <a:srgbClr val="0070C0"/>
                </a:solidFill>
              </a:rPr>
              <a:t>Rotary Position Embedding</a:t>
            </a:r>
            <a:r>
              <a:rPr lang="zh-CN" altLang="en-US" sz="1600" dirty="0">
                <a:solidFill>
                  <a:srgbClr val="0070C0"/>
                </a:solidFill>
              </a:rPr>
              <a:t>，旋转位置编码）</a:t>
            </a:r>
            <a:endParaRPr lang="en-US" altLang="zh-CN" sz="1600" dirty="0">
              <a:solidFill>
                <a:srgbClr val="0070C0"/>
              </a:solidFill>
            </a:endParaRPr>
          </a:p>
          <a:p>
            <a:pPr>
              <a:lnSpc>
                <a:spcPct val="150000"/>
              </a:lnSpc>
            </a:pPr>
            <a:r>
              <a:rPr lang="zh-CN" altLang="en-US" sz="1600" b="1" dirty="0">
                <a:solidFill>
                  <a:srgbClr val="0070C0"/>
                </a:solidFill>
              </a:rPr>
              <a:t>基础定位：</a:t>
            </a:r>
            <a:r>
              <a:rPr lang="zh-CN" altLang="en-US" sz="1600" dirty="0">
                <a:solidFill>
                  <a:srgbClr val="0070C0"/>
                </a:solidFill>
              </a:rPr>
              <a:t>现代大语言模型（</a:t>
            </a:r>
            <a:r>
              <a:rPr lang="en-US" altLang="zh-CN" sz="1600" dirty="0">
                <a:solidFill>
                  <a:srgbClr val="0070C0"/>
                </a:solidFill>
              </a:rPr>
              <a:t>LLM</a:t>
            </a:r>
            <a:r>
              <a:rPr lang="zh-CN" altLang="en-US" sz="1600" dirty="0">
                <a:solidFill>
                  <a:srgbClr val="0070C0"/>
                </a:solidFill>
              </a:rPr>
              <a:t>）的标配相对位置编码，替代早期绝对位置编码，泛化性更强，可适配变长序列，是 </a:t>
            </a:r>
            <a:r>
              <a:rPr lang="en-US" altLang="zh-CN" sz="1600" dirty="0">
                <a:solidFill>
                  <a:srgbClr val="0070C0"/>
                </a:solidFill>
              </a:rPr>
              <a:t>Llama</a:t>
            </a:r>
            <a:r>
              <a:rPr lang="zh-CN" altLang="en-US" sz="1600" dirty="0">
                <a:solidFill>
                  <a:srgbClr val="0070C0"/>
                </a:solidFill>
              </a:rPr>
              <a:t>、</a:t>
            </a:r>
            <a:r>
              <a:rPr lang="en-US" altLang="zh-CN" sz="1600" dirty="0">
                <a:solidFill>
                  <a:srgbClr val="0070C0"/>
                </a:solidFill>
              </a:rPr>
              <a:t>Qwen </a:t>
            </a:r>
            <a:r>
              <a:rPr lang="zh-CN" altLang="en-US" sz="1600" dirty="0">
                <a:solidFill>
                  <a:srgbClr val="0070C0"/>
                </a:solidFill>
              </a:rPr>
              <a:t>等模型的核心位置编码方案。</a:t>
            </a:r>
            <a:endParaRPr lang="en-US" altLang="zh-CN" sz="1600" dirty="0">
              <a:solidFill>
                <a:srgbClr val="0070C0"/>
              </a:solidFill>
            </a:endParaRPr>
          </a:p>
          <a:p>
            <a:pPr algn="l">
              <a:lnSpc>
                <a:spcPct val="150000"/>
              </a:lnSpc>
            </a:pPr>
            <a:r>
              <a:rPr lang="zh-CN" altLang="en-US" sz="1600" b="1" dirty="0">
                <a:solidFill>
                  <a:srgbClr val="0070C0"/>
                </a:solidFill>
              </a:rPr>
              <a:t>核心原理：</a:t>
            </a:r>
            <a:r>
              <a:rPr lang="zh-CN" altLang="en-US" sz="1600" dirty="0">
                <a:solidFill>
                  <a:srgbClr val="0070C0"/>
                </a:solidFill>
              </a:rPr>
              <a:t>对自注意力中的</a:t>
            </a:r>
            <a:r>
              <a:rPr lang="en-US" altLang="zh-CN" sz="1600" dirty="0">
                <a:solidFill>
                  <a:srgbClr val="0070C0"/>
                </a:solidFill>
              </a:rPr>
              <a:t>query</a:t>
            </a:r>
            <a:r>
              <a:rPr lang="zh-CN" altLang="en-US" sz="1600" dirty="0">
                <a:solidFill>
                  <a:srgbClr val="0070C0"/>
                </a:solidFill>
              </a:rPr>
              <a:t>、</a:t>
            </a:r>
            <a:r>
              <a:rPr lang="en-US" altLang="zh-CN" sz="1600" dirty="0">
                <a:solidFill>
                  <a:srgbClr val="0070C0"/>
                </a:solidFill>
              </a:rPr>
              <a:t>key </a:t>
            </a:r>
            <a:r>
              <a:rPr lang="zh-CN" altLang="en-US" sz="1600" dirty="0">
                <a:solidFill>
                  <a:srgbClr val="0070C0"/>
                </a:solidFill>
              </a:rPr>
              <a:t>向量施加正交旋转变换，使注意力分数仅依赖 </a:t>
            </a:r>
            <a:r>
              <a:rPr lang="en-US" altLang="zh-CN" sz="1600" dirty="0">
                <a:solidFill>
                  <a:srgbClr val="0070C0"/>
                </a:solidFill>
              </a:rPr>
              <a:t>token </a:t>
            </a:r>
            <a:r>
              <a:rPr lang="zh-CN" altLang="en-US" sz="1600" dirty="0">
                <a:solidFill>
                  <a:srgbClr val="0070C0"/>
                </a:solidFill>
              </a:rPr>
              <a:t>的相对位置 </a:t>
            </a:r>
            <a:r>
              <a:rPr lang="en-US" altLang="zh-CN" sz="1600" dirty="0">
                <a:solidFill>
                  <a:srgbClr val="0070C0"/>
                </a:solidFill>
              </a:rPr>
              <a:t>n−m</a:t>
            </a:r>
            <a:r>
              <a:rPr lang="zh-CN" altLang="en-US" sz="1600" dirty="0">
                <a:solidFill>
                  <a:srgbClr val="0070C0"/>
                </a:solidFill>
              </a:rPr>
              <a:t>；旋转矩阵为块对角结构，旋转频率 </a:t>
            </a:r>
            <a:r>
              <a:rPr lang="en-US" altLang="zh-CN" sz="1600" dirty="0">
                <a:solidFill>
                  <a:srgbClr val="0070C0"/>
                </a:solidFill>
              </a:rPr>
              <a:t>θᵢ</a:t>
            </a:r>
            <a:r>
              <a:rPr lang="zh-CN" altLang="en-US" sz="1600" dirty="0">
                <a:solidFill>
                  <a:srgbClr val="0070C0"/>
                </a:solidFill>
              </a:rPr>
              <a:t>按几何序列 </a:t>
            </a:r>
            <a:r>
              <a:rPr lang="en-US" altLang="zh-CN" sz="1600" dirty="0">
                <a:solidFill>
                  <a:srgbClr val="0070C0"/>
                </a:solidFill>
              </a:rPr>
              <a:t>θᵢ=base⁻²ⁱ/ᵈ</a:t>
            </a:r>
            <a:r>
              <a:rPr lang="zh-CN" altLang="en-US" sz="1600" dirty="0">
                <a:solidFill>
                  <a:srgbClr val="0070C0"/>
                </a:solidFill>
              </a:rPr>
              <a:t>衰减，形成 高频（编码短程依赖）→低频（编码长程依赖） 的完整频谱。</a:t>
            </a:r>
            <a:endParaRPr lang="en-US" altLang="zh-CN" sz="1600" dirty="0">
              <a:solidFill>
                <a:srgbClr val="0070C0"/>
              </a:solidFill>
            </a:endParaRPr>
          </a:p>
          <a:p>
            <a:pPr algn="l">
              <a:lnSpc>
                <a:spcPct val="150000"/>
              </a:lnSpc>
            </a:pPr>
            <a:r>
              <a:rPr lang="zh-CN" altLang="en-US" sz="1600" b="1" dirty="0">
                <a:solidFill>
                  <a:srgbClr val="0070C0"/>
                </a:solidFill>
              </a:rPr>
              <a:t>多模态场景应用</a:t>
            </a:r>
            <a:r>
              <a:rPr lang="zh-CN" altLang="en-US" sz="1600" dirty="0">
                <a:solidFill>
                  <a:srgbClr val="0070C0"/>
                </a:solidFill>
              </a:rPr>
              <a:t>：采用</a:t>
            </a:r>
            <a:r>
              <a:rPr lang="en-US" altLang="zh-CN" sz="1600" dirty="0">
                <a:solidFill>
                  <a:srgbClr val="0070C0"/>
                </a:solidFill>
              </a:rPr>
              <a:t>1D </a:t>
            </a:r>
            <a:r>
              <a:rPr lang="zh-CN" altLang="en-US" sz="1600" dirty="0">
                <a:solidFill>
                  <a:srgbClr val="0070C0"/>
                </a:solidFill>
              </a:rPr>
              <a:t>序列设计，将文本、视觉 </a:t>
            </a:r>
            <a:r>
              <a:rPr lang="en-US" altLang="zh-CN" sz="1600" dirty="0">
                <a:solidFill>
                  <a:srgbClr val="0070C0"/>
                </a:solidFill>
              </a:rPr>
              <a:t>token </a:t>
            </a:r>
            <a:r>
              <a:rPr lang="zh-CN" altLang="en-US" sz="1600" dirty="0">
                <a:solidFill>
                  <a:srgbClr val="0070C0"/>
                </a:solidFill>
              </a:rPr>
              <a:t>展平拼接为一维序列，位置索引逐 </a:t>
            </a:r>
            <a:r>
              <a:rPr lang="en-US" altLang="zh-CN" sz="1600" dirty="0">
                <a:solidFill>
                  <a:srgbClr val="0070C0"/>
                </a:solidFill>
              </a:rPr>
              <a:t>token </a:t>
            </a:r>
            <a:r>
              <a:rPr lang="zh-CN" altLang="en-US" sz="1600" dirty="0">
                <a:solidFill>
                  <a:srgbClr val="0070C0"/>
                </a:solidFill>
              </a:rPr>
              <a:t>递增。</a:t>
            </a:r>
            <a:endParaRPr lang="en-US" altLang="zh-CN" sz="1600" dirty="0">
              <a:solidFill>
                <a:srgbClr val="0070C0"/>
              </a:solidFill>
            </a:endParaRPr>
          </a:p>
          <a:p>
            <a:pPr algn="l">
              <a:lnSpc>
                <a:spcPct val="150000"/>
              </a:lnSpc>
            </a:pPr>
            <a:r>
              <a:rPr lang="zh-CN" altLang="en-US" sz="1600" b="1" dirty="0">
                <a:solidFill>
                  <a:srgbClr val="0070C0"/>
                </a:solidFill>
              </a:rPr>
              <a:t>核心缺陷：</a:t>
            </a:r>
            <a:r>
              <a:rPr lang="zh-CN" altLang="en-US" sz="1600" dirty="0">
                <a:solidFill>
                  <a:srgbClr val="0070C0"/>
                </a:solidFill>
              </a:rPr>
              <a:t>完全丢弃视觉内容原生的 </a:t>
            </a:r>
            <a:r>
              <a:rPr lang="en-US" altLang="zh-CN" sz="1600" dirty="0">
                <a:solidFill>
                  <a:srgbClr val="0070C0"/>
                </a:solidFill>
              </a:rPr>
              <a:t>2D/3D </a:t>
            </a:r>
            <a:r>
              <a:rPr lang="zh-CN" altLang="en-US" sz="1600" dirty="0">
                <a:solidFill>
                  <a:srgbClr val="0070C0"/>
                </a:solidFill>
              </a:rPr>
              <a:t>时空结构；长序列中位置索引极速增大，外推性能大幅下降；视觉定位、空间推理等细粒度任务表现极差。</a:t>
            </a:r>
          </a:p>
        </p:txBody>
      </p:sp>
      <p:pic>
        <p:nvPicPr>
          <p:cNvPr id="7" name="图片 6">
            <a:extLst>
              <a:ext uri="{FF2B5EF4-FFF2-40B4-BE49-F238E27FC236}">
                <a16:creationId xmlns:a16="http://schemas.microsoft.com/office/drawing/2014/main" id="{14D4ADA6-A590-EFCB-1AB2-4F36F0FA947A}"/>
              </a:ext>
            </a:extLst>
          </p:cNvPr>
          <p:cNvPicPr>
            <a:picLocks noChangeAspect="1"/>
          </p:cNvPicPr>
          <p:nvPr/>
        </p:nvPicPr>
        <p:blipFill>
          <a:blip r:embed="rId4"/>
          <a:stretch>
            <a:fillRect/>
          </a:stretch>
        </p:blipFill>
        <p:spPr>
          <a:xfrm>
            <a:off x="423527" y="1453786"/>
            <a:ext cx="5509033" cy="5196464"/>
          </a:xfrm>
          <a:prstGeom prst="rect">
            <a:avLst/>
          </a:prstGeom>
        </p:spPr>
      </p:pic>
    </p:spTree>
    <p:extLst>
      <p:ext uri="{BB962C8B-B14F-4D97-AF65-F5344CB8AC3E}">
        <p14:creationId xmlns:p14="http://schemas.microsoft.com/office/powerpoint/2010/main" val="212407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10A2-4E8A-9D62-1B02-2A92D5EB1E9B}"/>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EF5777DB-8D07-D48D-BFE8-833F8C65703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02E8381-00B0-99BC-C2F3-06D77CB71EF3}"/>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16980EA-C78E-F4F2-2E1A-AE25D80BB04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A81F8EBF-81F3-160D-4E19-DE37B401A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576C35F0-0B7F-CC7F-6E53-49217CF177F4}"/>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AC0FC1C8-C3CC-EBCE-8CDB-19E40DA0BDCA}"/>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964D99B4-A410-516B-F958-749500A05211}"/>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AC1EDF30-BC27-7385-53E9-0F9485C6E1B8}"/>
              </a:ext>
            </a:extLst>
          </p:cNvPr>
          <p:cNvSpPr txBox="1"/>
          <p:nvPr/>
        </p:nvSpPr>
        <p:spPr>
          <a:xfrm>
            <a:off x="1516165" y="1127870"/>
            <a:ext cx="4416395"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zh-CN" altLang="en-US" dirty="0">
                <a:solidFill>
                  <a:srgbClr val="0070C0"/>
                </a:solidFill>
              </a:rPr>
              <a:t>多模态旋转位置编码（</a:t>
            </a:r>
            <a:r>
              <a:rPr lang="en-US" altLang="zh-CN" dirty="0" err="1">
                <a:solidFill>
                  <a:srgbClr val="0070C0"/>
                </a:solidFill>
              </a:rPr>
              <a:t>MRoPE</a:t>
            </a:r>
            <a:r>
              <a:rPr lang="zh-CN" altLang="en-US" dirty="0">
                <a:solidFill>
                  <a:srgbClr val="0070C0"/>
                </a:solidFill>
              </a:rPr>
              <a:t>）</a:t>
            </a:r>
          </a:p>
        </p:txBody>
      </p:sp>
      <p:pic>
        <p:nvPicPr>
          <p:cNvPr id="8" name="图片 7">
            <a:extLst>
              <a:ext uri="{FF2B5EF4-FFF2-40B4-BE49-F238E27FC236}">
                <a16:creationId xmlns:a16="http://schemas.microsoft.com/office/drawing/2014/main" id="{1A1F7EF4-E45C-2517-5A3E-648B8FB7EF93}"/>
              </a:ext>
            </a:extLst>
          </p:cNvPr>
          <p:cNvPicPr>
            <a:picLocks noChangeAspect="1"/>
          </p:cNvPicPr>
          <p:nvPr/>
        </p:nvPicPr>
        <p:blipFill>
          <a:blip r:embed="rId4"/>
          <a:srcRect t="85395"/>
          <a:stretch>
            <a:fillRect/>
          </a:stretch>
        </p:blipFill>
        <p:spPr>
          <a:xfrm>
            <a:off x="0" y="5242559"/>
            <a:ext cx="6096000" cy="603699"/>
          </a:xfrm>
          <a:prstGeom prst="rect">
            <a:avLst/>
          </a:prstGeom>
        </p:spPr>
      </p:pic>
      <p:sp>
        <p:nvSpPr>
          <p:cNvPr id="9" name="文本框 8">
            <a:extLst>
              <a:ext uri="{FF2B5EF4-FFF2-40B4-BE49-F238E27FC236}">
                <a16:creationId xmlns:a16="http://schemas.microsoft.com/office/drawing/2014/main" id="{3B88FCE9-87F6-9407-7349-46EF0C061FDA}"/>
              </a:ext>
            </a:extLst>
          </p:cNvPr>
          <p:cNvSpPr txBox="1"/>
          <p:nvPr/>
        </p:nvSpPr>
        <p:spPr>
          <a:xfrm>
            <a:off x="6150186" y="878291"/>
            <a:ext cx="5989427" cy="5588709"/>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二、</a:t>
            </a:r>
            <a:r>
              <a:rPr lang="en-US" altLang="zh-CN" sz="1600" dirty="0" err="1">
                <a:solidFill>
                  <a:srgbClr val="0070C0"/>
                </a:solidFill>
              </a:rPr>
              <a:t>MRoPE</a:t>
            </a:r>
            <a:r>
              <a:rPr lang="zh-CN" altLang="en-US" sz="1600" dirty="0">
                <a:solidFill>
                  <a:srgbClr val="0070C0"/>
                </a:solidFill>
              </a:rPr>
              <a:t>（</a:t>
            </a:r>
            <a:r>
              <a:rPr lang="en-US" altLang="zh-CN" sz="1600" dirty="0">
                <a:solidFill>
                  <a:srgbClr val="0070C0"/>
                </a:solidFill>
              </a:rPr>
              <a:t>Multimodal </a:t>
            </a:r>
            <a:r>
              <a:rPr lang="en-US" altLang="zh-CN" sz="1600" dirty="0" err="1">
                <a:solidFill>
                  <a:srgbClr val="0070C0"/>
                </a:solidFill>
              </a:rPr>
              <a:t>RoPE</a:t>
            </a:r>
            <a:r>
              <a:rPr lang="zh-CN" altLang="en-US" sz="1600" dirty="0">
                <a:solidFill>
                  <a:srgbClr val="0070C0"/>
                </a:solidFill>
              </a:rPr>
              <a:t>，多模态旋转位置编码）</a:t>
            </a:r>
            <a:endParaRPr lang="en-US" altLang="zh-CN" sz="1600" dirty="0">
              <a:solidFill>
                <a:srgbClr val="0070C0"/>
              </a:solidFill>
            </a:endParaRPr>
          </a:p>
          <a:p>
            <a:pPr algn="l">
              <a:lnSpc>
                <a:spcPct val="150000"/>
              </a:lnSpc>
            </a:pPr>
            <a:r>
              <a:rPr lang="zh-CN" altLang="en-US" sz="1600" b="1" dirty="0">
                <a:solidFill>
                  <a:srgbClr val="0070C0"/>
                </a:solidFill>
              </a:rPr>
              <a:t>基础定位：</a:t>
            </a:r>
            <a:r>
              <a:rPr lang="en-US" altLang="zh-CN" sz="1600" dirty="0">
                <a:solidFill>
                  <a:srgbClr val="0070C0"/>
                </a:solidFill>
              </a:rPr>
              <a:t>Qwen2-VL </a:t>
            </a:r>
            <a:r>
              <a:rPr lang="zh-CN" altLang="en-US" sz="1600" dirty="0">
                <a:solidFill>
                  <a:srgbClr val="0070C0"/>
                </a:solidFill>
              </a:rPr>
              <a:t>提出的面向视觉 </a:t>
            </a:r>
            <a:r>
              <a:rPr lang="en-US" altLang="zh-CN" sz="1600" dirty="0">
                <a:solidFill>
                  <a:srgbClr val="0070C0"/>
                </a:solidFill>
              </a:rPr>
              <a:t>- </a:t>
            </a:r>
            <a:r>
              <a:rPr lang="zh-CN" altLang="en-US" sz="1600" dirty="0">
                <a:solidFill>
                  <a:srgbClr val="0070C0"/>
                </a:solidFill>
              </a:rPr>
              <a:t>语言模型（</a:t>
            </a:r>
            <a:r>
              <a:rPr lang="en-US" altLang="zh-CN" sz="1600" dirty="0">
                <a:solidFill>
                  <a:srgbClr val="0070C0"/>
                </a:solidFill>
              </a:rPr>
              <a:t>VLM</a:t>
            </a:r>
            <a:r>
              <a:rPr lang="zh-CN" altLang="en-US" sz="1600" dirty="0">
                <a:solidFill>
                  <a:srgbClr val="0070C0"/>
                </a:solidFill>
              </a:rPr>
              <a:t>）的三维 </a:t>
            </a:r>
            <a:r>
              <a:rPr lang="en-US" altLang="zh-CN" sz="1600" dirty="0" err="1">
                <a:solidFill>
                  <a:srgbClr val="0070C0"/>
                </a:solidFill>
              </a:rPr>
              <a:t>RoPE</a:t>
            </a:r>
            <a:r>
              <a:rPr lang="en-US" altLang="zh-CN" sz="1600" dirty="0">
                <a:solidFill>
                  <a:srgbClr val="0070C0"/>
                </a:solidFill>
              </a:rPr>
              <a:t> </a:t>
            </a:r>
            <a:r>
              <a:rPr lang="zh-CN" altLang="en-US" sz="1600" dirty="0">
                <a:solidFill>
                  <a:srgbClr val="0070C0"/>
                </a:solidFill>
              </a:rPr>
              <a:t>改进方案，首次将 </a:t>
            </a:r>
            <a:r>
              <a:rPr lang="en-US" altLang="zh-CN" sz="1600" dirty="0" err="1">
                <a:solidFill>
                  <a:srgbClr val="0070C0"/>
                </a:solidFill>
              </a:rPr>
              <a:t>RoPE</a:t>
            </a:r>
            <a:r>
              <a:rPr lang="en-US" altLang="zh-CN" sz="1600" dirty="0">
                <a:solidFill>
                  <a:srgbClr val="0070C0"/>
                </a:solidFill>
              </a:rPr>
              <a:t> </a:t>
            </a:r>
            <a:r>
              <a:rPr lang="zh-CN" altLang="en-US" sz="1600" dirty="0">
                <a:solidFill>
                  <a:srgbClr val="0070C0"/>
                </a:solidFill>
              </a:rPr>
              <a:t>从 </a:t>
            </a:r>
            <a:r>
              <a:rPr lang="en-US" altLang="zh-CN" sz="1600" dirty="0">
                <a:solidFill>
                  <a:srgbClr val="0070C0"/>
                </a:solidFill>
              </a:rPr>
              <a:t>1D </a:t>
            </a:r>
            <a:r>
              <a:rPr lang="zh-CN" altLang="en-US" sz="1600" dirty="0">
                <a:solidFill>
                  <a:srgbClr val="0070C0"/>
                </a:solidFill>
              </a:rPr>
              <a:t>扩展到时间 </a:t>
            </a:r>
            <a:r>
              <a:rPr lang="en-US" altLang="zh-CN" sz="1600" dirty="0">
                <a:solidFill>
                  <a:srgbClr val="0070C0"/>
                </a:solidFill>
              </a:rPr>
              <a:t>t</a:t>
            </a:r>
            <a:r>
              <a:rPr lang="zh-CN" altLang="en-US" sz="1600" dirty="0">
                <a:solidFill>
                  <a:srgbClr val="0070C0"/>
                </a:solidFill>
              </a:rPr>
              <a:t>、高度 </a:t>
            </a:r>
            <a:r>
              <a:rPr lang="en-US" altLang="zh-CN" sz="1600" dirty="0">
                <a:solidFill>
                  <a:srgbClr val="0070C0"/>
                </a:solidFill>
              </a:rPr>
              <a:t>h</a:t>
            </a:r>
            <a:r>
              <a:rPr lang="zh-CN" altLang="en-US" sz="1600" dirty="0">
                <a:solidFill>
                  <a:srgbClr val="0070C0"/>
                </a:solidFill>
              </a:rPr>
              <a:t>、宽度 </a:t>
            </a:r>
            <a:r>
              <a:rPr lang="en-US" altLang="zh-CN" sz="1600" dirty="0">
                <a:solidFill>
                  <a:srgbClr val="0070C0"/>
                </a:solidFill>
              </a:rPr>
              <a:t>w</a:t>
            </a:r>
            <a:r>
              <a:rPr lang="zh-CN" altLang="en-US" sz="1600" dirty="0">
                <a:solidFill>
                  <a:srgbClr val="0070C0"/>
                </a:solidFill>
              </a:rPr>
              <a:t>三维时空轴。</a:t>
            </a:r>
            <a:endParaRPr lang="en-US" altLang="zh-CN" sz="1600" dirty="0">
              <a:solidFill>
                <a:srgbClr val="0070C0"/>
              </a:solidFill>
            </a:endParaRPr>
          </a:p>
          <a:p>
            <a:pPr algn="l">
              <a:lnSpc>
                <a:spcPct val="150000"/>
              </a:lnSpc>
            </a:pPr>
            <a:r>
              <a:rPr lang="zh-CN" altLang="en-US" sz="1600" b="1" dirty="0">
                <a:solidFill>
                  <a:srgbClr val="0070C0"/>
                </a:solidFill>
              </a:rPr>
              <a:t>核心设计：</a:t>
            </a:r>
            <a:endParaRPr lang="en-US" altLang="zh-CN" sz="1600" b="1" dirty="0">
              <a:solidFill>
                <a:srgbClr val="0070C0"/>
              </a:solidFill>
            </a:endParaRPr>
          </a:p>
          <a:p>
            <a:pPr algn="l">
              <a:lnSpc>
                <a:spcPct val="150000"/>
              </a:lnSpc>
            </a:pPr>
            <a:r>
              <a:rPr lang="en-US" altLang="zh-CN" sz="1600" b="1" dirty="0">
                <a:solidFill>
                  <a:srgbClr val="0070C0"/>
                </a:solidFill>
              </a:rPr>
              <a:t>    </a:t>
            </a:r>
            <a:r>
              <a:rPr lang="zh-CN" altLang="en-US" sz="1600" dirty="0">
                <a:solidFill>
                  <a:srgbClr val="0070C0"/>
                </a:solidFill>
              </a:rPr>
              <a:t>位置设计：将位置标识符从标量改为三维元组 </a:t>
            </a:r>
            <a:r>
              <a:rPr lang="en-US" altLang="zh-CN" sz="1600" dirty="0">
                <a:solidFill>
                  <a:srgbClr val="0070C0"/>
                </a:solidFill>
              </a:rPr>
              <a:t>(mᵗ, </a:t>
            </a:r>
            <a:r>
              <a:rPr lang="en-US" altLang="zh-CN" sz="1600" dirty="0" err="1">
                <a:solidFill>
                  <a:srgbClr val="0070C0"/>
                </a:solidFill>
              </a:rPr>
              <a:t>mʰ</a:t>
            </a:r>
            <a:r>
              <a:rPr lang="en-US" altLang="zh-CN" sz="1600" dirty="0">
                <a:solidFill>
                  <a:srgbClr val="0070C0"/>
                </a:solidFill>
              </a:rPr>
              <a:t>, </a:t>
            </a:r>
            <a:r>
              <a:rPr lang="en-US" altLang="zh-CN" sz="1600" dirty="0" err="1">
                <a:solidFill>
                  <a:srgbClr val="0070C0"/>
                </a:solidFill>
              </a:rPr>
              <a:t>mʷ</a:t>
            </a:r>
            <a:r>
              <a:rPr lang="en-US" altLang="zh-CN" sz="1600" dirty="0">
                <a:solidFill>
                  <a:srgbClr val="0070C0"/>
                </a:solidFill>
              </a:rPr>
              <a:t>)</a:t>
            </a:r>
            <a:r>
              <a:rPr lang="zh-CN" altLang="en-US" sz="1600" dirty="0">
                <a:solidFill>
                  <a:srgbClr val="0070C0"/>
                </a:solidFill>
              </a:rPr>
              <a:t>；把单张图像 </a:t>
            </a:r>
            <a:r>
              <a:rPr lang="en-US" altLang="zh-CN" sz="1600" dirty="0">
                <a:solidFill>
                  <a:srgbClr val="0070C0"/>
                </a:solidFill>
              </a:rPr>
              <a:t>/ </a:t>
            </a:r>
            <a:r>
              <a:rPr lang="zh-CN" altLang="en-US" sz="1600" dirty="0">
                <a:solidFill>
                  <a:srgbClr val="0070C0"/>
                </a:solidFill>
              </a:rPr>
              <a:t>一组视频帧视为一个 “立方体”，下一时序位置跳当前块最大坐标 </a:t>
            </a:r>
            <a:r>
              <a:rPr lang="en-US" altLang="zh-CN" sz="1600" dirty="0">
                <a:solidFill>
                  <a:srgbClr val="0070C0"/>
                </a:solidFill>
              </a:rPr>
              <a:t>+ 1</a:t>
            </a:r>
            <a:r>
              <a:rPr lang="zh-CN" altLang="en-US" sz="1600" dirty="0">
                <a:solidFill>
                  <a:srgbClr val="0070C0"/>
                </a:solidFill>
              </a:rPr>
              <a:t>，保证模态间无位置重叠。</a:t>
            </a:r>
            <a:endParaRPr lang="en-US" altLang="zh-CN" sz="1600" dirty="0">
              <a:solidFill>
                <a:srgbClr val="0070C0"/>
              </a:solidFill>
            </a:endParaRPr>
          </a:p>
          <a:p>
            <a:pPr algn="l">
              <a:lnSpc>
                <a:spcPct val="150000"/>
              </a:lnSpc>
            </a:pPr>
            <a:r>
              <a:rPr lang="en-US" altLang="zh-CN" sz="1600" dirty="0">
                <a:solidFill>
                  <a:srgbClr val="0070C0"/>
                </a:solidFill>
              </a:rPr>
              <a:t>    </a:t>
            </a:r>
            <a:r>
              <a:rPr lang="zh-CN" altLang="en-US" sz="1600" dirty="0">
                <a:solidFill>
                  <a:srgbClr val="0070C0"/>
                </a:solidFill>
              </a:rPr>
              <a:t>频率分配：将特征维度按连续块划分，分别分配给 </a:t>
            </a:r>
            <a:r>
              <a:rPr lang="en-US" altLang="zh-CN" sz="1600" dirty="0">
                <a:solidFill>
                  <a:srgbClr val="0070C0"/>
                </a:solidFill>
              </a:rPr>
              <a:t>t</a:t>
            </a:r>
            <a:r>
              <a:rPr lang="zh-CN" altLang="en-US" sz="1600" dirty="0">
                <a:solidFill>
                  <a:srgbClr val="0070C0"/>
                </a:solidFill>
              </a:rPr>
              <a:t>、</a:t>
            </a:r>
            <a:r>
              <a:rPr lang="en-US" altLang="zh-CN" sz="1600" dirty="0">
                <a:solidFill>
                  <a:srgbClr val="0070C0"/>
                </a:solidFill>
              </a:rPr>
              <a:t>h</a:t>
            </a:r>
            <a:r>
              <a:rPr lang="zh-CN" altLang="en-US" sz="1600" dirty="0">
                <a:solidFill>
                  <a:srgbClr val="0070C0"/>
                </a:solidFill>
              </a:rPr>
              <a:t>、</a:t>
            </a:r>
            <a:r>
              <a:rPr lang="en-US" altLang="zh-CN" sz="1600" dirty="0">
                <a:solidFill>
                  <a:srgbClr val="0070C0"/>
                </a:solidFill>
              </a:rPr>
              <a:t>w </a:t>
            </a:r>
            <a:r>
              <a:rPr lang="zh-CN" altLang="en-US" sz="1600" dirty="0">
                <a:solidFill>
                  <a:srgbClr val="0070C0"/>
                </a:solidFill>
              </a:rPr>
              <a:t>三个轴，时间轴独占全部高频通道。</a:t>
            </a:r>
            <a:endParaRPr lang="en-US" altLang="zh-CN" sz="1600" dirty="0">
              <a:solidFill>
                <a:srgbClr val="0070C0"/>
              </a:solidFill>
            </a:endParaRPr>
          </a:p>
          <a:p>
            <a:pPr algn="l">
              <a:lnSpc>
                <a:spcPct val="150000"/>
              </a:lnSpc>
            </a:pPr>
            <a:r>
              <a:rPr lang="zh-CN" altLang="en-US" sz="1600" b="1" dirty="0">
                <a:solidFill>
                  <a:srgbClr val="0070C0"/>
                </a:solidFill>
              </a:rPr>
              <a:t>关键缺陷：</a:t>
            </a:r>
            <a:endParaRPr lang="en-US" altLang="zh-CN" sz="1600" b="1" dirty="0">
              <a:solidFill>
                <a:srgbClr val="0070C0"/>
              </a:solidFill>
            </a:endParaRPr>
          </a:p>
          <a:p>
            <a:pPr algn="l">
              <a:lnSpc>
                <a:spcPct val="150000"/>
              </a:lnSpc>
            </a:pPr>
            <a:r>
              <a:rPr lang="zh-CN" altLang="en-US" sz="1600" dirty="0">
                <a:solidFill>
                  <a:srgbClr val="0070C0"/>
                </a:solidFill>
              </a:rPr>
              <a:t>时间轴仅用高频通道，长视频时序建模能力严重受损；</a:t>
            </a:r>
            <a:endParaRPr lang="en-US" altLang="zh-CN" sz="1600" dirty="0">
              <a:solidFill>
                <a:srgbClr val="0070C0"/>
              </a:solidFill>
            </a:endParaRPr>
          </a:p>
          <a:p>
            <a:pPr algn="l">
              <a:lnSpc>
                <a:spcPct val="150000"/>
              </a:lnSpc>
            </a:pPr>
            <a:r>
              <a:rPr lang="en-US" altLang="zh-CN" sz="1600" dirty="0">
                <a:solidFill>
                  <a:srgbClr val="0070C0"/>
                </a:solidFill>
              </a:rPr>
              <a:t>h</a:t>
            </a:r>
            <a:r>
              <a:rPr lang="zh-CN" altLang="en-US" sz="1600" dirty="0">
                <a:solidFill>
                  <a:srgbClr val="0070C0"/>
                </a:solidFill>
              </a:rPr>
              <a:t>、</a:t>
            </a:r>
            <a:r>
              <a:rPr lang="en-US" altLang="zh-CN" sz="1600" dirty="0">
                <a:solidFill>
                  <a:srgbClr val="0070C0"/>
                </a:solidFill>
              </a:rPr>
              <a:t>w </a:t>
            </a:r>
            <a:r>
              <a:rPr lang="zh-CN" altLang="en-US" sz="1600" dirty="0">
                <a:solidFill>
                  <a:srgbClr val="0070C0"/>
                </a:solidFill>
              </a:rPr>
              <a:t>轴频率范围无重叠，空间衰减不对称，多尺度空间建模受限；</a:t>
            </a:r>
            <a:endParaRPr lang="en-US" altLang="zh-CN" sz="1600" dirty="0">
              <a:solidFill>
                <a:srgbClr val="0070C0"/>
              </a:solidFill>
            </a:endParaRPr>
          </a:p>
          <a:p>
            <a:pPr algn="l">
              <a:lnSpc>
                <a:spcPct val="150000"/>
              </a:lnSpc>
            </a:pPr>
            <a:r>
              <a:rPr lang="zh-CN" altLang="en-US" sz="1600" dirty="0">
                <a:solidFill>
                  <a:srgbClr val="0070C0"/>
                </a:solidFill>
              </a:rPr>
              <a:t>存在视觉注意力汇（注意力集中在图像 </a:t>
            </a:r>
            <a:r>
              <a:rPr lang="en-US" altLang="zh-CN" sz="1600" dirty="0">
                <a:solidFill>
                  <a:srgbClr val="0070C0"/>
                </a:solidFill>
              </a:rPr>
              <a:t>/ </a:t>
            </a:r>
            <a:r>
              <a:rPr lang="zh-CN" altLang="en-US" sz="1600" dirty="0">
                <a:solidFill>
                  <a:srgbClr val="0070C0"/>
                </a:solidFill>
              </a:rPr>
              <a:t>帧左上角）；</a:t>
            </a:r>
            <a:endParaRPr lang="en-US" altLang="zh-CN" sz="1600" dirty="0">
              <a:solidFill>
                <a:srgbClr val="0070C0"/>
              </a:solidFill>
            </a:endParaRPr>
          </a:p>
          <a:p>
            <a:pPr algn="l">
              <a:lnSpc>
                <a:spcPct val="150000"/>
              </a:lnSpc>
            </a:pPr>
            <a:r>
              <a:rPr lang="zh-CN" altLang="en-US" sz="1600" dirty="0">
                <a:solidFill>
                  <a:srgbClr val="0070C0"/>
                </a:solidFill>
              </a:rPr>
              <a:t>时空维度耦合，运动表示纠缠不清。</a:t>
            </a:r>
          </a:p>
        </p:txBody>
      </p:sp>
      <p:pic>
        <p:nvPicPr>
          <p:cNvPr id="4" name="图片 3">
            <a:extLst>
              <a:ext uri="{FF2B5EF4-FFF2-40B4-BE49-F238E27FC236}">
                <a16:creationId xmlns:a16="http://schemas.microsoft.com/office/drawing/2014/main" id="{AA5A3533-2E69-E660-39CB-C67D2ED32DC2}"/>
              </a:ext>
            </a:extLst>
          </p:cNvPr>
          <p:cNvPicPr>
            <a:picLocks noChangeAspect="1"/>
          </p:cNvPicPr>
          <p:nvPr/>
        </p:nvPicPr>
        <p:blipFill>
          <a:blip r:embed="rId4"/>
          <a:srcRect l="33333" t="-197" r="32667" b="58286"/>
          <a:stretch>
            <a:fillRect/>
          </a:stretch>
        </p:blipFill>
        <p:spPr>
          <a:xfrm>
            <a:off x="1148825" y="1883030"/>
            <a:ext cx="3798349" cy="3174863"/>
          </a:xfrm>
          <a:prstGeom prst="rect">
            <a:avLst/>
          </a:prstGeom>
        </p:spPr>
      </p:pic>
    </p:spTree>
    <p:extLst>
      <p:ext uri="{BB962C8B-B14F-4D97-AF65-F5344CB8AC3E}">
        <p14:creationId xmlns:p14="http://schemas.microsoft.com/office/powerpoint/2010/main" val="86550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30599-6803-995F-44DF-F8B313BE412D}"/>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34946BC2-371E-8923-2B9A-A3C7E78C8641}"/>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07DED7FD-BCF8-9B43-C376-7FBE9606B69F}"/>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9B79834B-C9B7-8E03-0050-0A219696B35B}"/>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DB961FEF-E54C-B201-CE3F-2E13C920D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B68F48AF-EBDF-5E89-B689-5B601E579DA2}"/>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DA2B12EF-C0A4-181D-F81B-97E2B4EDDB2F}"/>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A7FFF6AB-064B-0E62-E8C9-8E5F7D1769C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19D05128-AEA3-C124-0857-63D4A080ACF6}"/>
              </a:ext>
            </a:extLst>
          </p:cNvPr>
          <p:cNvSpPr txBox="1"/>
          <p:nvPr/>
        </p:nvSpPr>
        <p:spPr>
          <a:xfrm>
            <a:off x="1516165" y="1127870"/>
            <a:ext cx="4416395"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zh-CN" altLang="en-US" dirty="0">
                <a:solidFill>
                  <a:srgbClr val="0070C0"/>
                </a:solidFill>
              </a:rPr>
              <a:t>多模态旋转位置编码（</a:t>
            </a:r>
            <a:r>
              <a:rPr lang="en-US" altLang="zh-CN" dirty="0" err="1">
                <a:solidFill>
                  <a:srgbClr val="0070C0"/>
                </a:solidFill>
              </a:rPr>
              <a:t>MRoPE</a:t>
            </a:r>
            <a:r>
              <a:rPr lang="zh-CN" altLang="en-US" dirty="0">
                <a:solidFill>
                  <a:srgbClr val="0070C0"/>
                </a:solidFill>
              </a:rPr>
              <a:t>）</a:t>
            </a:r>
          </a:p>
        </p:txBody>
      </p:sp>
      <p:pic>
        <p:nvPicPr>
          <p:cNvPr id="8" name="图片 7">
            <a:extLst>
              <a:ext uri="{FF2B5EF4-FFF2-40B4-BE49-F238E27FC236}">
                <a16:creationId xmlns:a16="http://schemas.microsoft.com/office/drawing/2014/main" id="{2183BD6E-D79A-2D85-098D-B123585DFE0F}"/>
              </a:ext>
            </a:extLst>
          </p:cNvPr>
          <p:cNvPicPr>
            <a:picLocks noChangeAspect="1"/>
          </p:cNvPicPr>
          <p:nvPr/>
        </p:nvPicPr>
        <p:blipFill>
          <a:blip r:embed="rId4"/>
          <a:srcRect l="66556" t="41522" b="15752"/>
          <a:stretch>
            <a:fillRect/>
          </a:stretch>
        </p:blipFill>
        <p:spPr>
          <a:xfrm>
            <a:off x="1302659" y="1857927"/>
            <a:ext cx="3490681" cy="3023907"/>
          </a:xfrm>
          <a:prstGeom prst="rect">
            <a:avLst/>
          </a:prstGeom>
        </p:spPr>
      </p:pic>
      <p:sp>
        <p:nvSpPr>
          <p:cNvPr id="9" name="文本框 8">
            <a:extLst>
              <a:ext uri="{FF2B5EF4-FFF2-40B4-BE49-F238E27FC236}">
                <a16:creationId xmlns:a16="http://schemas.microsoft.com/office/drawing/2014/main" id="{2EDF43C7-6347-2300-6DC9-80717C5AE091}"/>
              </a:ext>
            </a:extLst>
          </p:cNvPr>
          <p:cNvSpPr txBox="1"/>
          <p:nvPr/>
        </p:nvSpPr>
        <p:spPr>
          <a:xfrm>
            <a:off x="6153550" y="819792"/>
            <a:ext cx="5989427" cy="5588709"/>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三、</a:t>
            </a:r>
            <a:r>
              <a:rPr lang="en-US" altLang="zh-CN" sz="1600" dirty="0" err="1">
                <a:solidFill>
                  <a:srgbClr val="0070C0"/>
                </a:solidFill>
              </a:rPr>
              <a:t>MRoPE</a:t>
            </a:r>
            <a:r>
              <a:rPr lang="en-US" altLang="zh-CN" sz="1600" dirty="0">
                <a:solidFill>
                  <a:srgbClr val="0070C0"/>
                </a:solidFill>
              </a:rPr>
              <a:t>-Interleave</a:t>
            </a:r>
            <a:r>
              <a:rPr lang="zh-CN" altLang="en-US" sz="1600" dirty="0">
                <a:solidFill>
                  <a:srgbClr val="0070C0"/>
                </a:solidFill>
              </a:rPr>
              <a:t>（</a:t>
            </a:r>
            <a:r>
              <a:rPr lang="en-US" altLang="zh-CN" sz="1600" dirty="0" err="1">
                <a:solidFill>
                  <a:srgbClr val="0070C0"/>
                </a:solidFill>
              </a:rPr>
              <a:t>MRoPE</a:t>
            </a:r>
            <a:r>
              <a:rPr lang="en-US" altLang="zh-CN" sz="1600" dirty="0">
                <a:solidFill>
                  <a:srgbClr val="0070C0"/>
                </a:solidFill>
              </a:rPr>
              <a:t>-I</a:t>
            </a:r>
            <a:r>
              <a:rPr lang="zh-CN" altLang="en-US" sz="1600" dirty="0">
                <a:solidFill>
                  <a:srgbClr val="0070C0"/>
                </a:solidFill>
              </a:rPr>
              <a:t>，</a:t>
            </a:r>
            <a:r>
              <a:rPr lang="en-US" altLang="zh-CN" sz="1600" dirty="0" err="1">
                <a:solidFill>
                  <a:srgbClr val="0070C0"/>
                </a:solidFill>
              </a:rPr>
              <a:t>MRoPE</a:t>
            </a:r>
            <a:r>
              <a:rPr lang="en-US" altLang="zh-CN" sz="1600" dirty="0">
                <a:solidFill>
                  <a:srgbClr val="0070C0"/>
                </a:solidFill>
              </a:rPr>
              <a:t> </a:t>
            </a:r>
            <a:r>
              <a:rPr lang="zh-CN" altLang="en-US" sz="1600" dirty="0">
                <a:solidFill>
                  <a:srgbClr val="0070C0"/>
                </a:solidFill>
              </a:rPr>
              <a:t>交错版）</a:t>
            </a:r>
            <a:endParaRPr lang="en-US" altLang="zh-CN" sz="1600" dirty="0">
              <a:solidFill>
                <a:srgbClr val="0070C0"/>
              </a:solidFill>
            </a:endParaRPr>
          </a:p>
          <a:p>
            <a:pPr algn="l">
              <a:lnSpc>
                <a:spcPct val="150000"/>
              </a:lnSpc>
            </a:pPr>
            <a:r>
              <a:rPr lang="zh-CN" altLang="en-US" sz="1600" b="1" dirty="0">
                <a:solidFill>
                  <a:srgbClr val="0070C0"/>
                </a:solidFill>
              </a:rPr>
              <a:t>基础定位：</a:t>
            </a:r>
            <a:r>
              <a:rPr lang="zh-CN" altLang="en-US" sz="1600" dirty="0">
                <a:solidFill>
                  <a:srgbClr val="0070C0"/>
                </a:solidFill>
              </a:rPr>
              <a:t>论文提出的即插即用型多模态 </a:t>
            </a:r>
            <a:r>
              <a:rPr lang="en-US" altLang="zh-CN" sz="1600" dirty="0" err="1">
                <a:solidFill>
                  <a:srgbClr val="0070C0"/>
                </a:solidFill>
              </a:rPr>
              <a:t>RoPE</a:t>
            </a:r>
            <a:r>
              <a:rPr lang="en-US" altLang="zh-CN" sz="1600" dirty="0">
                <a:solidFill>
                  <a:srgbClr val="0070C0"/>
                </a:solidFill>
              </a:rPr>
              <a:t> </a:t>
            </a:r>
            <a:r>
              <a:rPr lang="zh-CN" altLang="en-US" sz="1600" dirty="0">
                <a:solidFill>
                  <a:srgbClr val="0070C0"/>
                </a:solidFill>
              </a:rPr>
              <a:t>优化变体，严格遵循位置一致性、全频率利用、文本先验保留三大设计准则，无需修改模型架构。</a:t>
            </a:r>
            <a:endParaRPr lang="en-US" altLang="zh-CN" sz="1600" dirty="0">
              <a:solidFill>
                <a:srgbClr val="0070C0"/>
              </a:solidFill>
            </a:endParaRPr>
          </a:p>
          <a:p>
            <a:pPr algn="l">
              <a:lnSpc>
                <a:spcPct val="150000"/>
              </a:lnSpc>
            </a:pPr>
            <a:r>
              <a:rPr lang="zh-CN" altLang="en-US" sz="1600" b="1" dirty="0">
                <a:solidFill>
                  <a:srgbClr val="0070C0"/>
                </a:solidFill>
              </a:rPr>
              <a:t>核心改进：</a:t>
            </a:r>
            <a:endParaRPr lang="en-US" altLang="zh-CN" sz="1600" b="1" dirty="0">
              <a:solidFill>
                <a:srgbClr val="0070C0"/>
              </a:solidFill>
            </a:endParaRPr>
          </a:p>
          <a:p>
            <a:pPr algn="l">
              <a:lnSpc>
                <a:spcPct val="150000"/>
              </a:lnSpc>
            </a:pPr>
            <a:r>
              <a:rPr lang="en-US" altLang="zh-CN" sz="1600" b="1" dirty="0">
                <a:solidFill>
                  <a:srgbClr val="0070C0"/>
                </a:solidFill>
              </a:rPr>
              <a:t>    </a:t>
            </a:r>
            <a:r>
              <a:rPr lang="zh-CN" altLang="en-US" sz="1600" dirty="0">
                <a:solidFill>
                  <a:srgbClr val="0070C0"/>
                </a:solidFill>
              </a:rPr>
              <a:t>位置设计：继承 </a:t>
            </a:r>
            <a:r>
              <a:rPr lang="en-US" altLang="zh-CN" sz="1600" dirty="0" err="1">
                <a:solidFill>
                  <a:srgbClr val="0070C0"/>
                </a:solidFill>
              </a:rPr>
              <a:t>MRoPE</a:t>
            </a:r>
            <a:r>
              <a:rPr lang="en-US" altLang="zh-CN" sz="1600" dirty="0">
                <a:solidFill>
                  <a:srgbClr val="0070C0"/>
                </a:solidFill>
              </a:rPr>
              <a:t> </a:t>
            </a:r>
            <a:r>
              <a:rPr lang="zh-CN" altLang="en-US" sz="1600" dirty="0">
                <a:solidFill>
                  <a:srgbClr val="0070C0"/>
                </a:solidFill>
              </a:rPr>
              <a:t>并新增 </a:t>
            </a:r>
            <a:r>
              <a:rPr lang="en-US" altLang="zh-CN" sz="1600" dirty="0">
                <a:solidFill>
                  <a:srgbClr val="0070C0"/>
                </a:solidFill>
              </a:rPr>
              <a:t>spatial-reset </a:t>
            </a:r>
            <a:r>
              <a:rPr lang="zh-CN" altLang="en-US" sz="1600" dirty="0">
                <a:solidFill>
                  <a:srgbClr val="0070C0"/>
                </a:solidFill>
              </a:rPr>
              <a:t>机制，为每个视觉内容独立重置空间维度位置，解耦时空相对位置，消除视觉注意力汇，彻底避免模态混淆。</a:t>
            </a:r>
            <a:endParaRPr lang="en-US" altLang="zh-CN" sz="1600" dirty="0">
              <a:solidFill>
                <a:srgbClr val="0070C0"/>
              </a:solidFill>
            </a:endParaRPr>
          </a:p>
          <a:p>
            <a:pPr algn="l">
              <a:lnSpc>
                <a:spcPct val="150000"/>
              </a:lnSpc>
            </a:pPr>
            <a:r>
              <a:rPr lang="en-US" altLang="zh-CN" sz="1600" dirty="0">
                <a:solidFill>
                  <a:srgbClr val="0070C0"/>
                </a:solidFill>
              </a:rPr>
              <a:t>    </a:t>
            </a:r>
            <a:r>
              <a:rPr lang="zh-CN" altLang="en-US" sz="1600" dirty="0">
                <a:solidFill>
                  <a:srgbClr val="0070C0"/>
                </a:solidFill>
              </a:rPr>
              <a:t>频率分配：采用细粒度轮询（</a:t>
            </a:r>
            <a:r>
              <a:rPr lang="en-US" altLang="zh-CN" sz="1600" dirty="0">
                <a:solidFill>
                  <a:srgbClr val="0070C0"/>
                </a:solidFill>
              </a:rPr>
              <a:t>round-robin</a:t>
            </a:r>
            <a:r>
              <a:rPr lang="zh-CN" altLang="en-US" sz="1600" dirty="0">
                <a:solidFill>
                  <a:srgbClr val="0070C0"/>
                </a:solidFill>
              </a:rPr>
              <a:t>）交错分配通道给 </a:t>
            </a:r>
            <a:r>
              <a:rPr lang="en-US" altLang="zh-CN" sz="1600" dirty="0">
                <a:solidFill>
                  <a:srgbClr val="0070C0"/>
                </a:solidFill>
              </a:rPr>
              <a:t>t</a:t>
            </a:r>
            <a:r>
              <a:rPr lang="zh-CN" altLang="en-US" sz="1600" dirty="0">
                <a:solidFill>
                  <a:srgbClr val="0070C0"/>
                </a:solidFill>
              </a:rPr>
              <a:t>、</a:t>
            </a:r>
            <a:r>
              <a:rPr lang="en-US" altLang="zh-CN" sz="1600" dirty="0">
                <a:solidFill>
                  <a:srgbClr val="0070C0"/>
                </a:solidFill>
              </a:rPr>
              <a:t>h</a:t>
            </a:r>
            <a:r>
              <a:rPr lang="zh-CN" altLang="en-US" sz="1600" dirty="0">
                <a:solidFill>
                  <a:srgbClr val="0070C0"/>
                </a:solidFill>
              </a:rPr>
              <a:t>、</a:t>
            </a:r>
            <a:r>
              <a:rPr lang="en-US" altLang="zh-CN" sz="1600" dirty="0">
                <a:solidFill>
                  <a:srgbClr val="0070C0"/>
                </a:solidFill>
              </a:rPr>
              <a:t>w </a:t>
            </a:r>
            <a:r>
              <a:rPr lang="zh-CN" altLang="en-US" sz="1600" dirty="0">
                <a:solidFill>
                  <a:srgbClr val="0070C0"/>
                </a:solidFill>
              </a:rPr>
              <a:t>轴，使每个轴都能使用完整高频→低频频谱，实现各轴统一的长程衰减特性。</a:t>
            </a:r>
            <a:endParaRPr lang="en-US" altLang="zh-CN" sz="1600" dirty="0">
              <a:solidFill>
                <a:srgbClr val="0070C0"/>
              </a:solidFill>
            </a:endParaRPr>
          </a:p>
          <a:p>
            <a:pPr algn="l">
              <a:lnSpc>
                <a:spcPct val="150000"/>
              </a:lnSpc>
            </a:pPr>
            <a:r>
              <a:rPr lang="zh-CN" altLang="en-US" sz="1600" b="1" dirty="0">
                <a:solidFill>
                  <a:srgbClr val="0070C0"/>
                </a:solidFill>
              </a:rPr>
              <a:t>核心优势：</a:t>
            </a:r>
            <a:r>
              <a:rPr lang="zh-CN" altLang="en-US" sz="1600" dirty="0">
                <a:solidFill>
                  <a:srgbClr val="0070C0"/>
                </a:solidFill>
              </a:rPr>
              <a:t>全频率编码兼顾细粒度空间（高频）与长程时序（低频）建模；保持文本 </a:t>
            </a:r>
            <a:r>
              <a:rPr lang="en-US" altLang="zh-CN" sz="1600" dirty="0" err="1">
                <a:solidFill>
                  <a:srgbClr val="0070C0"/>
                </a:solidFill>
              </a:rPr>
              <a:t>RoPE</a:t>
            </a:r>
            <a:r>
              <a:rPr lang="en-US" altLang="zh-CN" sz="1600" dirty="0">
                <a:solidFill>
                  <a:srgbClr val="0070C0"/>
                </a:solidFill>
              </a:rPr>
              <a:t> </a:t>
            </a:r>
            <a:r>
              <a:rPr lang="zh-CN" altLang="en-US" sz="1600" dirty="0">
                <a:solidFill>
                  <a:srgbClr val="0070C0"/>
                </a:solidFill>
              </a:rPr>
              <a:t>与预训练 </a:t>
            </a:r>
            <a:r>
              <a:rPr lang="en-US" altLang="zh-CN" sz="1600" dirty="0">
                <a:solidFill>
                  <a:srgbClr val="0070C0"/>
                </a:solidFill>
              </a:rPr>
              <a:t>LLM </a:t>
            </a:r>
            <a:r>
              <a:rPr lang="zh-CN" altLang="en-US" sz="1600" dirty="0">
                <a:solidFill>
                  <a:srgbClr val="0070C0"/>
                </a:solidFill>
              </a:rPr>
              <a:t>完全一致，保障知识迁移；兼容 </a:t>
            </a:r>
            <a:r>
              <a:rPr lang="en-US" altLang="zh-CN" sz="1600" dirty="0">
                <a:solidFill>
                  <a:srgbClr val="0070C0"/>
                </a:solidFill>
              </a:rPr>
              <a:t>NTK-aware</a:t>
            </a:r>
            <a:r>
              <a:rPr lang="zh-CN" altLang="en-US" sz="1600" dirty="0">
                <a:solidFill>
                  <a:srgbClr val="0070C0"/>
                </a:solidFill>
              </a:rPr>
              <a:t>、</a:t>
            </a:r>
            <a:r>
              <a:rPr lang="en-US" altLang="zh-CN" sz="1600" dirty="0" err="1">
                <a:solidFill>
                  <a:srgbClr val="0070C0"/>
                </a:solidFill>
              </a:rPr>
              <a:t>YaRN</a:t>
            </a:r>
            <a:r>
              <a:rPr lang="en-US" altLang="zh-CN" sz="1600" dirty="0">
                <a:solidFill>
                  <a:srgbClr val="0070C0"/>
                </a:solidFill>
              </a:rPr>
              <a:t> </a:t>
            </a:r>
            <a:r>
              <a:rPr lang="zh-CN" altLang="en-US" sz="1600" dirty="0">
                <a:solidFill>
                  <a:srgbClr val="0070C0"/>
                </a:solidFill>
              </a:rPr>
              <a:t>等上下文外推算法；在图像理解、视频理解、视觉定位三大类任务上全面超越基线方法。</a:t>
            </a:r>
          </a:p>
        </p:txBody>
      </p:sp>
      <p:pic>
        <p:nvPicPr>
          <p:cNvPr id="4" name="图片 3">
            <a:extLst>
              <a:ext uri="{FF2B5EF4-FFF2-40B4-BE49-F238E27FC236}">
                <a16:creationId xmlns:a16="http://schemas.microsoft.com/office/drawing/2014/main" id="{40662C4C-EDA4-848A-E292-250F7F6D6C2E}"/>
              </a:ext>
            </a:extLst>
          </p:cNvPr>
          <p:cNvPicPr>
            <a:picLocks noChangeAspect="1"/>
          </p:cNvPicPr>
          <p:nvPr/>
        </p:nvPicPr>
        <p:blipFill>
          <a:blip r:embed="rId4"/>
          <a:srcRect t="85395"/>
          <a:stretch>
            <a:fillRect/>
          </a:stretch>
        </p:blipFill>
        <p:spPr>
          <a:xfrm>
            <a:off x="0" y="5242559"/>
            <a:ext cx="6096000" cy="603699"/>
          </a:xfrm>
          <a:prstGeom prst="rect">
            <a:avLst/>
          </a:prstGeom>
        </p:spPr>
      </p:pic>
    </p:spTree>
    <p:extLst>
      <p:ext uri="{BB962C8B-B14F-4D97-AF65-F5344CB8AC3E}">
        <p14:creationId xmlns:p14="http://schemas.microsoft.com/office/powerpoint/2010/main" val="278620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3D-788B-D0FD-2871-E760250AB855}"/>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3D0D5CD2-6F03-A861-4AFB-998C2FCA4FB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C31A948-BABA-100D-87C6-90631120030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8332AE75-A6FB-5374-E2DB-1FAE2F549E08}"/>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A4A3B54A-69FD-B0D5-89AF-4EFEE6B28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445259"/>
            <a:ext cx="915835" cy="867277"/>
          </a:xfrm>
          <a:prstGeom prst="rect">
            <a:avLst/>
          </a:prstGeom>
        </p:spPr>
      </p:pic>
      <p:sp>
        <p:nvSpPr>
          <p:cNvPr id="3" name="文本框 2">
            <a:extLst>
              <a:ext uri="{FF2B5EF4-FFF2-40B4-BE49-F238E27FC236}">
                <a16:creationId xmlns:a16="http://schemas.microsoft.com/office/drawing/2014/main" id="{B0672555-D400-F2A8-FAAC-9710A722385D}"/>
              </a:ext>
            </a:extLst>
          </p:cNvPr>
          <p:cNvSpPr txBox="1"/>
          <p:nvPr/>
        </p:nvSpPr>
        <p:spPr>
          <a:xfrm>
            <a:off x="600330" y="586509"/>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6D5C01F5-81D0-F138-05A9-89184ACEADBA}"/>
              </a:ext>
            </a:extLst>
          </p:cNvPr>
          <p:cNvSpPr txBox="1"/>
          <p:nvPr/>
        </p:nvSpPr>
        <p:spPr>
          <a:xfrm>
            <a:off x="1655327" y="621186"/>
            <a:ext cx="378631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Model Architecture</a:t>
            </a:r>
          </a:p>
        </p:txBody>
      </p:sp>
      <p:sp>
        <p:nvSpPr>
          <p:cNvPr id="19" name="矩形 18">
            <a:extLst>
              <a:ext uri="{FF2B5EF4-FFF2-40B4-BE49-F238E27FC236}">
                <a16:creationId xmlns:a16="http://schemas.microsoft.com/office/drawing/2014/main" id="{BB70C325-082E-F03D-573E-3F1FA14BB4A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C022D6A3-356D-7E8C-26C5-DCCCA878FF14}"/>
              </a:ext>
            </a:extLst>
          </p:cNvPr>
          <p:cNvSpPr txBox="1"/>
          <p:nvPr/>
        </p:nvSpPr>
        <p:spPr>
          <a:xfrm>
            <a:off x="600330" y="1366346"/>
            <a:ext cx="4416395"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en-US" altLang="zh-CN" dirty="0">
                <a:solidFill>
                  <a:srgbClr val="0070C0"/>
                </a:solidFill>
              </a:rPr>
              <a:t>Video Timestamp</a:t>
            </a:r>
            <a:endParaRPr lang="zh-CN" altLang="en-US" dirty="0">
              <a:solidFill>
                <a:srgbClr val="0070C0"/>
              </a:solidFill>
            </a:endParaRPr>
          </a:p>
        </p:txBody>
      </p:sp>
      <p:sp>
        <p:nvSpPr>
          <p:cNvPr id="4" name="文本框 3">
            <a:extLst>
              <a:ext uri="{FF2B5EF4-FFF2-40B4-BE49-F238E27FC236}">
                <a16:creationId xmlns:a16="http://schemas.microsoft.com/office/drawing/2014/main" id="{99812BB8-5AC3-2D2A-F228-06FC77BFA296}"/>
              </a:ext>
            </a:extLst>
          </p:cNvPr>
          <p:cNvSpPr txBox="1"/>
          <p:nvPr/>
        </p:nvSpPr>
        <p:spPr>
          <a:xfrm>
            <a:off x="787834" y="1735678"/>
            <a:ext cx="10243837" cy="4849404"/>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l">
              <a:lnSpc>
                <a:spcPct val="150000"/>
              </a:lnSpc>
            </a:pPr>
            <a:r>
              <a:rPr lang="zh-CN" altLang="en-US" sz="1600" dirty="0">
                <a:solidFill>
                  <a:srgbClr val="0070C0"/>
                </a:solidFill>
              </a:rPr>
              <a:t>在</a:t>
            </a:r>
            <a:r>
              <a:rPr lang="en-US" altLang="zh-CN" sz="1600" dirty="0">
                <a:solidFill>
                  <a:srgbClr val="0070C0"/>
                </a:solidFill>
              </a:rPr>
              <a:t>Qwen2.5-VL</a:t>
            </a:r>
            <a:r>
              <a:rPr lang="zh-CN" altLang="en-US" sz="1600" dirty="0">
                <a:solidFill>
                  <a:srgbClr val="0070C0"/>
                </a:solidFill>
              </a:rPr>
              <a:t>中，采用了时间同步变体的多旋转位置编码（</a:t>
            </a:r>
            <a:r>
              <a:rPr lang="en-US" altLang="zh-CN" sz="1600" dirty="0" err="1">
                <a:solidFill>
                  <a:srgbClr val="0070C0"/>
                </a:solidFill>
              </a:rPr>
              <a:t>MRoPE</a:t>
            </a:r>
            <a:r>
              <a:rPr lang="zh-CN" altLang="en-US" sz="1600" dirty="0">
                <a:solidFill>
                  <a:srgbClr val="0070C0"/>
                </a:solidFill>
              </a:rPr>
              <a:t>），为模型赋予了时间感知能力。但该方法存在两大关键局限：</a:t>
            </a:r>
            <a:endParaRPr lang="en-US" altLang="zh-CN" sz="1600" dirty="0">
              <a:solidFill>
                <a:srgbClr val="0070C0"/>
              </a:solidFill>
            </a:endParaRPr>
          </a:p>
          <a:p>
            <a:pPr algn="l">
              <a:lnSpc>
                <a:spcPct val="150000"/>
              </a:lnSpc>
            </a:pPr>
            <a:r>
              <a:rPr lang="zh-CN" altLang="en-US" sz="1600" dirty="0">
                <a:solidFill>
                  <a:srgbClr val="0070C0"/>
                </a:solidFill>
              </a:rPr>
              <a:t>（</a:t>
            </a:r>
            <a:r>
              <a:rPr lang="en-US" altLang="zh-CN" sz="1600" dirty="0">
                <a:solidFill>
                  <a:srgbClr val="0070C0"/>
                </a:solidFill>
              </a:rPr>
              <a:t>1</a:t>
            </a:r>
            <a:r>
              <a:rPr lang="zh-CN" altLang="en-US" sz="1600" dirty="0">
                <a:solidFill>
                  <a:srgbClr val="0070C0"/>
                </a:solidFill>
              </a:rPr>
              <a:t>）将时间位置</a:t>
            </a:r>
            <a:r>
              <a:rPr lang="en-US" altLang="zh-CN" sz="1600" dirty="0">
                <a:solidFill>
                  <a:srgbClr val="0070C0"/>
                </a:solidFill>
              </a:rPr>
              <a:t>ID</a:t>
            </a:r>
            <a:r>
              <a:rPr lang="zh-CN" altLang="en-US" sz="1600" dirty="0">
                <a:solidFill>
                  <a:srgbClr val="0070C0"/>
                </a:solidFill>
              </a:rPr>
              <a:t>直接与绝对时间绑定，该方法会为长视频生成过大且稀疏的时间位置</a:t>
            </a:r>
            <a:r>
              <a:rPr lang="en-US" altLang="zh-CN" sz="1600" dirty="0">
                <a:solidFill>
                  <a:srgbClr val="0070C0"/>
                </a:solidFill>
              </a:rPr>
              <a:t>ID</a:t>
            </a:r>
            <a:r>
              <a:rPr lang="zh-CN" altLang="en-US" sz="1600" dirty="0">
                <a:solidFill>
                  <a:srgbClr val="0070C0"/>
                </a:solidFill>
              </a:rPr>
              <a:t>，削弱模型理解长时程上下文的能力；</a:t>
            </a:r>
            <a:endParaRPr lang="en-US" altLang="zh-CN" sz="1600" dirty="0">
              <a:solidFill>
                <a:srgbClr val="0070C0"/>
              </a:solidFill>
            </a:endParaRPr>
          </a:p>
          <a:p>
            <a:pPr algn="l">
              <a:lnSpc>
                <a:spcPct val="150000"/>
              </a:lnSpc>
            </a:pPr>
            <a:r>
              <a:rPr lang="zh-CN" altLang="en-US" sz="1600" dirty="0">
                <a:solidFill>
                  <a:srgbClr val="0070C0"/>
                </a:solidFill>
              </a:rPr>
              <a:t>（</a:t>
            </a:r>
            <a:r>
              <a:rPr lang="en-US" altLang="zh-CN" sz="1600" dirty="0">
                <a:solidFill>
                  <a:srgbClr val="0070C0"/>
                </a:solidFill>
              </a:rPr>
              <a:t>2</a:t>
            </a:r>
            <a:r>
              <a:rPr lang="zh-CN" altLang="en-US" sz="1600" dirty="0">
                <a:solidFill>
                  <a:srgbClr val="0070C0"/>
                </a:solidFill>
              </a:rPr>
              <a:t>）在此机制下实现有效学习，需要针对不同帧率（</a:t>
            </a:r>
            <a:r>
              <a:rPr lang="en-US" altLang="zh-CN" sz="1600" dirty="0">
                <a:solidFill>
                  <a:srgbClr val="0070C0"/>
                </a:solidFill>
              </a:rPr>
              <a:t>fps</a:t>
            </a:r>
            <a:r>
              <a:rPr lang="zh-CN" altLang="en-US" sz="1600" dirty="0">
                <a:solidFill>
                  <a:srgbClr val="0070C0"/>
                </a:solidFill>
              </a:rPr>
              <a:t>）进行大规模且均匀分布的采样，大幅提高了训练数据构建的成本。</a:t>
            </a:r>
            <a:endParaRPr lang="en-US" altLang="zh-CN" sz="1600" dirty="0">
              <a:solidFill>
                <a:srgbClr val="0070C0"/>
              </a:solidFill>
            </a:endParaRPr>
          </a:p>
          <a:p>
            <a:pPr algn="l">
              <a:lnSpc>
                <a:spcPct val="150000"/>
              </a:lnSpc>
            </a:pPr>
            <a:endParaRPr lang="en-US" altLang="zh-CN" sz="1600" dirty="0">
              <a:solidFill>
                <a:srgbClr val="0070C0"/>
              </a:solidFill>
            </a:endParaRPr>
          </a:p>
          <a:p>
            <a:pPr>
              <a:lnSpc>
                <a:spcPct val="150000"/>
              </a:lnSpc>
            </a:pPr>
            <a:r>
              <a:rPr lang="zh-CN" altLang="en-US" sz="1600" dirty="0">
                <a:solidFill>
                  <a:srgbClr val="0070C0"/>
                </a:solidFill>
              </a:rPr>
              <a:t>为解决这些问题，我们采用基于文本标记的时间编码策略，其中每个视频时间片段都以格式化为文本字符串的时间戳作为前缀</a:t>
            </a:r>
            <a:r>
              <a:rPr lang="en-US" altLang="zh-CN" sz="1600" dirty="0">
                <a:solidFill>
                  <a:srgbClr val="0070C0"/>
                </a:solidFill>
              </a:rPr>
              <a:t>——</a:t>
            </a:r>
            <a:r>
              <a:rPr lang="zh-CN" altLang="en-US" sz="1600" dirty="0">
                <a:solidFill>
                  <a:srgbClr val="0070C0"/>
                </a:solidFill>
              </a:rPr>
              <a:t>例如 </a:t>
            </a:r>
            <a:r>
              <a:rPr lang="en-US" altLang="zh-CN" sz="1600" dirty="0">
                <a:solidFill>
                  <a:srgbClr val="0070C0"/>
                </a:solidFill>
              </a:rPr>
              <a:t>&lt;3.0 seconds&gt;</a:t>
            </a:r>
            <a:r>
              <a:rPr lang="zh-CN" altLang="en-US" sz="1600" dirty="0">
                <a:solidFill>
                  <a:srgbClr val="0070C0"/>
                </a:solidFill>
              </a:rPr>
              <a:t>。</a:t>
            </a:r>
            <a:endParaRPr lang="en-US" altLang="zh-CN" sz="1600" dirty="0">
              <a:solidFill>
                <a:srgbClr val="0070C0"/>
              </a:solidFill>
            </a:endParaRPr>
          </a:p>
          <a:p>
            <a:pPr>
              <a:lnSpc>
                <a:spcPct val="150000"/>
              </a:lnSpc>
            </a:pPr>
            <a:r>
              <a:rPr lang="zh-CN" altLang="en-US" sz="1600" dirty="0">
                <a:solidFill>
                  <a:srgbClr val="0070C0"/>
                </a:solidFill>
              </a:rPr>
              <a:t>在训练过程中，我们生成秒和时分秒（小时</a:t>
            </a:r>
            <a:r>
              <a:rPr lang="en-US" altLang="zh-CN" sz="1600" dirty="0">
                <a:solidFill>
                  <a:srgbClr val="0070C0"/>
                </a:solidFill>
              </a:rPr>
              <a:t>:</a:t>
            </a:r>
            <a:r>
              <a:rPr lang="zh-CN" altLang="en-US" sz="1600" dirty="0">
                <a:solidFill>
                  <a:srgbClr val="0070C0"/>
                </a:solidFill>
              </a:rPr>
              <a:t>分钟</a:t>
            </a:r>
            <a:r>
              <a:rPr lang="en-US" altLang="zh-CN" sz="1600" dirty="0">
                <a:solidFill>
                  <a:srgbClr val="0070C0"/>
                </a:solidFill>
              </a:rPr>
              <a:t>:</a:t>
            </a:r>
            <a:r>
              <a:rPr lang="zh-CN" altLang="en-US" sz="1600" dirty="0">
                <a:solidFill>
                  <a:srgbClr val="0070C0"/>
                </a:solidFill>
              </a:rPr>
              <a:t>秒）两种格式的时间戳，以确保模型学会解读多样的时间码表示形式。尽管该方法会使上下文长度略有增加，但它能让模型更有效、更精准地感知时间信息，从而助力视频定位、密集字幕生成等时间感知型视频任务。</a:t>
            </a:r>
          </a:p>
          <a:p>
            <a:pPr algn="l">
              <a:lnSpc>
                <a:spcPct val="150000"/>
              </a:lnSpc>
            </a:pPr>
            <a:endParaRPr lang="zh-CN" altLang="en-US" sz="1600" dirty="0">
              <a:solidFill>
                <a:srgbClr val="0070C0"/>
              </a:solidFill>
            </a:endParaRPr>
          </a:p>
        </p:txBody>
      </p:sp>
    </p:spTree>
    <p:extLst>
      <p:ext uri="{BB962C8B-B14F-4D97-AF65-F5344CB8AC3E}">
        <p14:creationId xmlns:p14="http://schemas.microsoft.com/office/powerpoint/2010/main" val="1078596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RkNGU4MDkyYjk4OTYxOGJjMTQ3OThhYjg3ZDAxOWU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90.2818897637794,&quot;width&quot;:4112.41889763779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90.2818897637794,&quot;width&quot;:4112.4188976377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afgyjid">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lt1"/>
        </a:solidFill>
        <a:ln w="12700" cap="flat" cmpd="sng" algn="ctr">
          <a:noFill/>
          <a:prstDash val="solid"/>
          <a:miter lim="800000"/>
        </a:ln>
        <a:effectLst/>
      </a:spPr>
      <a:bodyPr wrap="square">
        <a:spAutoFit/>
      </a:bodyPr>
      <a:lstStyle>
        <a:defPPr algn="l">
          <a:defRPr dirty="0">
            <a:solidFill>
              <a:srgbClr val="0070C0"/>
            </a:solidFill>
          </a:defRPr>
        </a:defPPr>
      </a:lstStyle>
      <a:style>
        <a:lnRef idx="2">
          <a:schemeClr val="accent6"/>
        </a:lnRef>
        <a:fillRef idx="1">
          <a:schemeClr val="lt1"/>
        </a:fillRef>
        <a:effectRef idx="0">
          <a:schemeClr val="accent6"/>
        </a:effectRef>
        <a:fontRef idx="minor">
          <a:schemeClr val="dk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5749</TotalTime>
  <Words>4824</Words>
  <Application>Microsoft Office PowerPoint</Application>
  <PresentationFormat>宽屏</PresentationFormat>
  <Paragraphs>371</Paragraphs>
  <Slides>26</Slides>
  <Notes>26</Notes>
  <HiddenSlides>2</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26</vt:i4>
      </vt:variant>
    </vt:vector>
  </HeadingPairs>
  <TitlesOfParts>
    <vt:vector size="30" baseType="lpstr">
      <vt:lpstr>等线</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supreyurime</dc:creator>
  <cp:lastModifiedBy>shuo wang</cp:lastModifiedBy>
  <cp:revision>2523</cp:revision>
  <dcterms:created xsi:type="dcterms:W3CDTF">2021-07-12T00:37:00Z</dcterms:created>
  <dcterms:modified xsi:type="dcterms:W3CDTF">2026-04-02T07:33:01Z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KSORubyTemplateID">
    <vt:lpwstr>13</vt:lpwstr>
  </property>
  <property fmtid="{D5CDD505-2E9C-101B-9397-08002B2CF9AE}" pid="4" name="ICV">
    <vt:lpwstr>00BC3D043F0C46F7AA98137394EFD989</vt:lpwstr>
  </property>
</Properties>
</file>