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589" r:id="rId2"/>
    <p:sldId id="591" r:id="rId3"/>
    <p:sldId id="609" r:id="rId4"/>
    <p:sldId id="651" r:id="rId5"/>
    <p:sldId id="608" r:id="rId6"/>
    <p:sldId id="610" r:id="rId7"/>
    <p:sldId id="654" r:id="rId8"/>
    <p:sldId id="655" r:id="rId9"/>
    <p:sldId id="656" r:id="rId10"/>
    <p:sldId id="619" r:id="rId11"/>
    <p:sldId id="648" r:id="rId12"/>
    <p:sldId id="653" r:id="rId13"/>
    <p:sldId id="652" r:id="rId14"/>
    <p:sldId id="645" r:id="rId15"/>
    <p:sldId id="2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jack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2585C9"/>
    <a:srgbClr val="FFFFFF"/>
    <a:srgbClr val="FBFCFD"/>
    <a:srgbClr val="6F8BBE"/>
    <a:srgbClr val="7CA3C6"/>
    <a:srgbClr val="AFC7DD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5664" autoAdjust="0"/>
  </p:normalViewPr>
  <p:slideViewPr>
    <p:cSldViewPr snapToGrid="0" showGuides="1">
      <p:cViewPr varScale="1">
        <p:scale>
          <a:sx n="87" d="100"/>
          <a:sy n="87" d="100"/>
        </p:scale>
        <p:origin x="816" y="64"/>
      </p:cViewPr>
      <p:guideLst>
        <p:guide orient="horz" pos="2135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5BD2-C27D-4F3F-95DF-498D73E9F148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FFF0D-1DCA-4802-ADAD-E8DD53D69C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127D9-9A91-3483-9FCC-9F2CAC6B0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EC86B73-7135-3DF5-BE8A-2F04EF6F5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2074F6-B278-2854-579C-80A706364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74F0DF-8CE0-EA0F-5CC9-EF77E5DAF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5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4A7E-4BA5-A309-0494-975FC2B6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B588F9-A2E6-9401-57C1-627AE5A78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499E87-BEE0-0321-25CF-5C34DF91A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D24814-CB2B-B6D0-3827-D79912A79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64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990A1-DC00-B911-7A88-CCDE7F54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89932E-6F80-5F0E-79E7-31237731F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208B62-8CC1-5038-1A7D-31D84C549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5D77B5-9ACE-DC48-5FCC-EF8DC6649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80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0C62-E733-51F4-A201-5904D1BB8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1F96BDF-2C59-2B26-702F-74A229720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422F661-DBFF-F66F-7E80-5CCD5E5CB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CBBA60-5986-E826-7794-382C87740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43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0405-97F8-76BF-C5A3-CA026F4FA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B31FDE-DB84-81D4-B54E-8D5CEEB8C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A582AF-07E6-1B8E-342A-147C47E4B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C1DF48-15E0-A99F-3DE8-7F9CC7756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37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9898-8641-A0AD-DF19-4AA27A8A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123720-DDD0-F93D-BCDA-A3C4FFDCF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BE8AE9-0FFD-B6CC-2FCE-604AD08E7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A19309-F71B-9EF3-4421-793E51BB6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FFF0D-1DCA-4802-ADAD-E8DD53D69C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4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1ACC-4658-C5DC-AA7F-70D72A8E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60DA07-CF42-3F96-B882-6DC52045F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FE2D75-75C0-1CEA-E14C-548C587FE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CE5408-6AC2-4873-DF76-A10C84609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29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31D6-A1FC-5BAF-C8FD-72917FC54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4C3B1B6-41BF-7743-DFE9-0EFB8D534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A3FAA6-F33C-A694-94B6-5AB8DC2F6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E9E120-483A-2BF8-ADF5-68386420B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03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FB942-FA73-B3B4-3C4D-BAE49D44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77A826-6547-37DF-A821-993BCD71D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D934C6-85DF-24A0-C382-AB214F84F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64BA42-71AD-45C0-6297-C8C47B9148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16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FEA7-6C36-D3D9-853B-63EB3F79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44BE53-AB07-8663-AC9C-28C6E535F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E4151CB-83C8-EA23-4101-2BC741A16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C6BEF6-FF64-5C57-C4A6-89CF049E8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3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C40CD-3D2F-6943-959D-29AA3FC1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1821A8-296F-964A-D536-FE7F8E22B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1A2335-A901-2611-33BA-3C168AC95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100EF9-3E6A-5AB9-7909-78489D92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7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53055-49B4-802E-CDA6-10D21F99B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DD368E-A960-2599-2B65-F5C85D8C7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172AEB-64FA-AED4-D259-F99363E0A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BFED7C-F8B5-800E-2EA9-57D10747D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0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2F4F-BE6C-ED04-090B-89D2F4F9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E7162E-8B59-5359-36B2-EDC373BC1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4E6745-50EB-14F4-4E6A-8511D3208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870D68-FEE7-0169-7C7D-660A68134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4AB0-D4A0-4A2F-8CCB-B10D0CDEE3A6}" type="datetimeFigureOut">
              <a:rPr lang="zh-CN" altLang="en-US" smtClean="0"/>
              <a:t>2026/5/6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0493-C828-4274-AE4B-A249225A4B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huggingface.co/datasets/yu781986168/HUGE_Dataset_v0/blob/main/point_cloud_utm50.pl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300250" y="3108966"/>
            <a:ext cx="667375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7113896" y="3005515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7307240" y="3005516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641" y="1518919"/>
            <a:ext cx="8145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cs typeface="+mn-ea"/>
              </a:rPr>
              <a:t>HUGE-Bench: A Benchmark for High-Level UAV Vision-Language-Action Tasks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2759DA-A5D0-4768-2767-804225E170E9}"/>
              </a:ext>
            </a:extLst>
          </p:cNvPr>
          <p:cNvSpPr txBox="1"/>
          <p:nvPr/>
        </p:nvSpPr>
        <p:spPr>
          <a:xfrm>
            <a:off x="380696" y="4137408"/>
            <a:ext cx="8059963" cy="584775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b="1" dirty="0">
              <a:solidFill>
                <a:schemeClr val="accent1">
                  <a:lumMod val="75000"/>
                </a:schemeClr>
              </a:solidFill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D31B24-B016-613C-25B0-DAF9C1E5762F}"/>
              </a:ext>
            </a:extLst>
          </p:cNvPr>
          <p:cNvSpPr txBox="1"/>
          <p:nvPr/>
        </p:nvSpPr>
        <p:spPr>
          <a:xfrm>
            <a:off x="346641" y="4374591"/>
            <a:ext cx="8995144" cy="1477328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Jingyu Guo, Ziye Chen, Ziwen Li, Zhengqing Gao, Jiaxin Huang, Hanlue Zhang, Fengming Huang, Yu Yao, Tongliang Liu, Mingming Gong</a:t>
            </a:r>
          </a:p>
          <a:p>
            <a:endParaRPr lang="en-US" altLang="zh-CN" dirty="0"/>
          </a:p>
          <a:p>
            <a:r>
              <a:rPr lang="en-US" altLang="zh-CN" dirty="0"/>
              <a:t>1The University of Melbourne, 2MBZUAI, 3Navlyn, 4The University of Sydney ∗Equal contribution; †Corresponding author.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FEFBEAD-6F78-5D9E-CF7E-1B983153867A}"/>
              </a:ext>
            </a:extLst>
          </p:cNvPr>
          <p:cNvSpPr txBox="1"/>
          <p:nvPr/>
        </p:nvSpPr>
        <p:spPr>
          <a:xfrm>
            <a:off x="380696" y="3549045"/>
            <a:ext cx="6130136" cy="40011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HUGE-Bench</a:t>
            </a:r>
            <a:r>
              <a:rPr lang="zh-CN" altLang="en-US" sz="2000" dirty="0"/>
              <a:t>：高级无人机视觉语言行动任务的基准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466C4-2193-D0AF-7A5D-1F2E85493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EA9BBD-55A3-7CB5-053F-0F8F89D2D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6E05B5-9BB5-80D6-A510-2BA372FFA216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DE17397-1682-17E8-5673-AD5A3B4C1623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7C93A59-45E2-9401-E404-E32B5891A50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4FC1095-D3C7-4B47-A06E-F763095C3AB5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5A71F9-EF65-B018-0675-86630B4B40F6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0928F4-1541-4F1A-F584-CC47A28E7FEB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758B94-8D7C-3866-FC58-69C1057AF84B}"/>
              </a:ext>
            </a:extLst>
          </p:cNvPr>
          <p:cNvSpPr txBox="1"/>
          <p:nvPr/>
        </p:nvSpPr>
        <p:spPr>
          <a:xfrm>
            <a:off x="5135100" y="835116"/>
            <a:ext cx="4746250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  <a:latin typeface="Times New Roman"/>
                <a:ea typeface="微软雅黑"/>
              </a:rPr>
              <a:t>评估指标</a:t>
            </a:r>
            <a:endParaRPr lang="en-US" altLang="zh-CN" sz="2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EF8A1A-4DFA-58DA-14F7-CC278ACA5CCC}"/>
              </a:ext>
            </a:extLst>
          </p:cNvPr>
          <p:cNvSpPr txBox="1"/>
          <p:nvPr/>
        </p:nvSpPr>
        <p:spPr>
          <a:xfrm>
            <a:off x="390266" y="2359559"/>
            <a:ext cx="5154427" cy="33855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70C0"/>
                </a:solidFill>
              </a:rPr>
              <a:t>轨迹覆盖率（</a:t>
            </a:r>
            <a:r>
              <a:rPr lang="en-US" altLang="zh-CN" sz="1600" dirty="0">
                <a:solidFill>
                  <a:srgbClr val="0070C0"/>
                </a:solidFill>
              </a:rPr>
              <a:t>Trajectory Coverage Rate</a:t>
            </a:r>
            <a:r>
              <a:rPr lang="zh-CN" altLang="en-US" sz="1600" dirty="0">
                <a:solidFill>
                  <a:srgbClr val="0070C0"/>
                </a:solidFill>
              </a:rPr>
              <a:t>，</a:t>
            </a:r>
            <a:r>
              <a:rPr lang="en-US" altLang="zh-CN" sz="1600" dirty="0">
                <a:solidFill>
                  <a:srgbClr val="0070C0"/>
                </a:solidFill>
              </a:rPr>
              <a:t>TCR</a:t>
            </a:r>
            <a:r>
              <a:rPr lang="zh-CN" altLang="en-US" sz="1600" dirty="0">
                <a:solidFill>
                  <a:srgbClr val="0070C0"/>
                </a:solidFill>
              </a:rPr>
              <a:t>）</a:t>
            </a:r>
            <a:endParaRPr lang="en-US" altLang="zh-CN" sz="16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FF861AD-63DC-C342-0DA1-3BCF0BD30249}"/>
              </a:ext>
            </a:extLst>
          </p:cNvPr>
          <p:cNvSpPr txBox="1"/>
          <p:nvPr/>
        </p:nvSpPr>
        <p:spPr>
          <a:xfrm>
            <a:off x="6197749" y="2330177"/>
            <a:ext cx="5413290" cy="33855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0070C0"/>
                </a:solidFill>
              </a:rPr>
              <a:t>碰撞感知</a:t>
            </a:r>
            <a:r>
              <a:rPr lang="en-US" altLang="zh-CN" sz="1600" dirty="0">
                <a:solidFill>
                  <a:srgbClr val="0070C0"/>
                </a:solidFill>
              </a:rPr>
              <a:t>SPL </a:t>
            </a:r>
            <a:r>
              <a:rPr lang="zh-CN" altLang="en-US" sz="1600" dirty="0">
                <a:solidFill>
                  <a:srgbClr val="0070C0"/>
                </a:solidFill>
              </a:rPr>
              <a:t>（</a:t>
            </a:r>
            <a:r>
              <a:rPr lang="en-US" altLang="zh-CN" sz="1600" dirty="0">
                <a:solidFill>
                  <a:srgbClr val="0070C0"/>
                </a:solidFill>
              </a:rPr>
              <a:t> Collision-aware SPL </a:t>
            </a:r>
            <a:r>
              <a:rPr lang="zh-CN" altLang="en-US" sz="1600" dirty="0">
                <a:solidFill>
                  <a:srgbClr val="0070C0"/>
                </a:solidFill>
              </a:rPr>
              <a:t>，</a:t>
            </a:r>
            <a:r>
              <a:rPr lang="en-US" altLang="zh-CN" sz="1600" dirty="0">
                <a:solidFill>
                  <a:srgbClr val="0070C0"/>
                </a:solidFill>
              </a:rPr>
              <a:t>CSPL</a:t>
            </a:r>
            <a:r>
              <a:rPr lang="zh-CN" altLang="en-US" sz="1600" dirty="0">
                <a:solidFill>
                  <a:srgbClr val="0070C0"/>
                </a:solidFill>
              </a:rPr>
              <a:t>）</a:t>
            </a:r>
            <a:endParaRPr lang="en-US" altLang="zh-CN" sz="16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BA0DD3-6F7A-AF2F-10D2-10D2CF22B91F}"/>
              </a:ext>
            </a:extLst>
          </p:cNvPr>
          <p:cNvSpPr txBox="1"/>
          <p:nvPr/>
        </p:nvSpPr>
        <p:spPr>
          <a:xfrm>
            <a:off x="6430019" y="4080132"/>
            <a:ext cx="5527895" cy="116955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表示最终成功率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是参考（地面真值）路径长度，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是预测路径长度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 </a:t>
            </a:r>
            <a:r>
              <a:rPr lang="zh-CN" altLang="en-US" sz="1400" dirty="0"/>
              <a:t>碰撞惩罚项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en-US" altLang="zh-CN" sz="1400" dirty="0"/>
              <a:t>SPL —— </a:t>
            </a:r>
            <a:r>
              <a:rPr lang="zh-CN" altLang="en-US" sz="1400" dirty="0"/>
              <a:t>路径长度加权成功率</a:t>
            </a:r>
            <a:endParaRPr lang="en-US" altLang="zh-CN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16C41A-4C61-6139-A429-8681018836B2}"/>
              </a:ext>
            </a:extLst>
          </p:cNvPr>
          <p:cNvSpPr txBox="1"/>
          <p:nvPr/>
        </p:nvSpPr>
        <p:spPr>
          <a:xfrm>
            <a:off x="827664" y="1744332"/>
            <a:ext cx="10641456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-apple-system"/>
              </a:rPr>
              <a:t>有些任务以进程为导向，有些以目标为导向，还有些在穿越过程中要求安全与效率。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80DF99-E2DF-EB83-2B9A-6270DA647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764" y="4189093"/>
            <a:ext cx="1945386" cy="5941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E68473-9955-A62A-FDA6-BB098F889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764" y="3534554"/>
            <a:ext cx="2333093" cy="51286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7E8ED48-1150-3595-90C0-A87B56529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835" y="2913540"/>
            <a:ext cx="3338762" cy="53936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B5EFCEB-7261-1797-44E7-8BBBB4E14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345" y="2957339"/>
            <a:ext cx="1535512" cy="34925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0B9ADFF2-1179-E137-DAB8-0A7549B63CEF}"/>
              </a:ext>
            </a:extLst>
          </p:cNvPr>
          <p:cNvSpPr txBox="1"/>
          <p:nvPr/>
        </p:nvSpPr>
        <p:spPr>
          <a:xfrm>
            <a:off x="762713" y="3021346"/>
            <a:ext cx="1404517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地面真实轨迹：</a:t>
            </a:r>
            <a:endParaRPr lang="zh-CN" altLang="en-US" sz="1400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A833794-7B50-4814-BFFD-454C73DEF821}"/>
              </a:ext>
            </a:extLst>
          </p:cNvPr>
          <p:cNvGrpSpPr/>
          <p:nvPr/>
        </p:nvGrpSpPr>
        <p:grpSpPr>
          <a:xfrm>
            <a:off x="610924" y="4967774"/>
            <a:ext cx="5408743" cy="1007387"/>
            <a:chOff x="383550" y="4158306"/>
            <a:chExt cx="5408743" cy="100738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C8FAD1-C34D-68F3-EC53-0433CB2C6953}"/>
                </a:ext>
              </a:extLst>
            </p:cNvPr>
            <p:cNvSpPr txBox="1"/>
            <p:nvPr/>
          </p:nvSpPr>
          <p:spPr>
            <a:xfrm>
              <a:off x="383550" y="4857916"/>
              <a:ext cx="5119047" cy="307777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预测行为覆盖了多少预期过程，不仅是能否到达终点</a:t>
              </a:r>
              <a:endParaRPr lang="zh-CN" altLang="en-US" sz="1400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8CE99DB-91E3-6C1A-41A3-507E2B84D371}"/>
                </a:ext>
              </a:extLst>
            </p:cNvPr>
            <p:cNvSpPr txBox="1"/>
            <p:nvPr/>
          </p:nvSpPr>
          <p:spPr>
            <a:xfrm>
              <a:off x="383550" y="4158306"/>
              <a:ext cx="5408743" cy="307777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为容忍阈值（单位为米），具有多重距离容差的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TCR@K</a:t>
              </a:r>
              <a:endParaRPr lang="zh-CN" altLang="en-US" sz="1400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027157-AAFB-3049-4CA8-915000A073E0}"/>
                </a:ext>
              </a:extLst>
            </p:cNvPr>
            <p:cNvSpPr txBox="1"/>
            <p:nvPr/>
          </p:nvSpPr>
          <p:spPr>
            <a:xfrm>
              <a:off x="383550" y="4501750"/>
              <a:ext cx="4532962" cy="307777"/>
            </a:xfrm>
            <a:prstGeom prst="rect">
              <a:avLst/>
            </a:prstGeom>
            <a:solidFill>
              <a:schemeClr val="l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更大的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则能带来更宽容的覆盖率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1A059A62-EC97-C9DE-929C-FB250E14C38A}"/>
              </a:ext>
            </a:extLst>
          </p:cNvPr>
          <p:cNvSpPr txBox="1"/>
          <p:nvPr/>
        </p:nvSpPr>
        <p:spPr>
          <a:xfrm>
            <a:off x="6594522" y="3593776"/>
            <a:ext cx="4442155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成功率</a:t>
            </a:r>
            <a:r>
              <a:rPr lang="en-US" altLang="zh-CN" sz="1400" dirty="0"/>
              <a:t>×</a:t>
            </a:r>
            <a:r>
              <a:rPr lang="zh-CN" altLang="en-US" sz="1400" dirty="0">
                <a:solidFill>
                  <a:srgbClr val="FF0000"/>
                </a:solidFill>
              </a:rPr>
              <a:t>碰撞率</a:t>
            </a:r>
            <a:r>
              <a:rPr lang="en-US" altLang="zh-CN" sz="1400" dirty="0"/>
              <a:t>×</a:t>
            </a:r>
            <a:r>
              <a:rPr lang="zh-CN" altLang="en-US" sz="1400" dirty="0"/>
              <a:t>路径效率</a:t>
            </a:r>
          </a:p>
        </p:txBody>
      </p:sp>
    </p:spTree>
    <p:extLst>
      <p:ext uri="{BB962C8B-B14F-4D97-AF65-F5344CB8AC3E}">
        <p14:creationId xmlns:p14="http://schemas.microsoft.com/office/powerpoint/2010/main" val="190645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3FD99-1AF6-44EA-C230-FECBB1439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06B905-0A40-061B-06BF-B869A7C8D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7A7C522-988F-CE0A-C37E-B861D561E67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A766E2-9FF9-D18F-69E9-71A33560C9F6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778A1A-E0E6-AD49-4075-20E3523637CF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41462E-B907-2059-F5B7-DCB1087EEB60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87F11EB-84BA-0865-C8EC-A8B32298491B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738A50A-E442-F0F0-0B73-01182C60DC9B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E7E936-427B-0192-2AA7-306C22938227}"/>
              </a:ext>
            </a:extLst>
          </p:cNvPr>
          <p:cNvSpPr txBox="1"/>
          <p:nvPr/>
        </p:nvSpPr>
        <p:spPr>
          <a:xfrm>
            <a:off x="4735680" y="788377"/>
            <a:ext cx="5137663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实验设置</a:t>
            </a:r>
            <a:endParaRPr lang="zh-CN" altLang="en-US" sz="2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804E6B-814B-8EE9-3C0D-2D5632E521CF}"/>
              </a:ext>
            </a:extLst>
          </p:cNvPr>
          <p:cNvSpPr txBox="1"/>
          <p:nvPr/>
        </p:nvSpPr>
        <p:spPr>
          <a:xfrm>
            <a:off x="827664" y="1506065"/>
            <a:ext cx="10509597" cy="102361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HUGE-Bench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上评估了代表性最先进 </a:t>
            </a:r>
            <a:r>
              <a:rPr lang="en-US" altLang="zh-CN" sz="1400" b="1" dirty="0">
                <a:solidFill>
                  <a:srgbClr val="2585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 </a:t>
            </a:r>
            <a:r>
              <a:rPr lang="zh-CN" altLang="en-US" sz="1400" b="1" dirty="0">
                <a:solidFill>
                  <a:srgbClr val="2585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的性能：选择 </a:t>
            </a:r>
            <a:r>
              <a:rPr lang="en-US" altLang="zh-CN" sz="1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OpenVLA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π0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π0.5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1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FastVLM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作为基线。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为模型提供了两个时间步的视觉观察：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轨迹的第一个帧和当前帧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。这两帧输入旨在帮助模型推断代理在三维空间中的相对位置和进展。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所有基线均在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HUGE-Bench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上采用相同的输入格式和协议进行评估。</a:t>
            </a:r>
            <a:endParaRPr lang="zh-CN" altLang="en-US" sz="1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EE3A9E-FD02-9889-4134-4739F569C2DD}"/>
              </a:ext>
            </a:extLst>
          </p:cNvPr>
          <p:cNvSpPr txBox="1"/>
          <p:nvPr/>
        </p:nvSpPr>
        <p:spPr>
          <a:xfrm>
            <a:off x="514910" y="5444204"/>
            <a:ext cx="11162179" cy="1107996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OpenVLA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：开源大规模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的代表，直接从图像、文本输入预测机器人动作序列，离散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tokens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表示与自回归解码。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π0/π0.5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：面向机器人，高精度连续动作控制，该模型能够将自然语言指令直接转化为机器人动作，采用条件流匹配技术生成动作。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FastVLM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：高效视觉编码的代表（与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π0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动作专家结合），使用 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FastVLM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高效地将视觉和语言输入编码，并附加从 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π0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初始化的动作专家来预测动作。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58E7A0-D73E-805C-C494-027DD6021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38" y="2947344"/>
            <a:ext cx="4169512" cy="160769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819581-BC2F-2C4D-5672-4114F8182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123" y="3751190"/>
            <a:ext cx="5562038" cy="16076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C164F2-0099-4CDE-512F-6E0EE5D4F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611" y="2217129"/>
            <a:ext cx="4821550" cy="14604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2DC4038-AA66-1932-8394-2F2006F3A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33" y="4814789"/>
            <a:ext cx="1885390" cy="3878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2E0CFB0-F7C0-8942-C788-FFFA30232871}"/>
              </a:ext>
            </a:extLst>
          </p:cNvPr>
          <p:cNvSpPr txBox="1"/>
          <p:nvPr/>
        </p:nvSpPr>
        <p:spPr>
          <a:xfrm>
            <a:off x="5616851" y="2570258"/>
            <a:ext cx="93122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400" dirty="0" err="1">
                <a:solidFill>
                  <a:srgbClr val="0070C0"/>
                </a:solidFill>
                <a:cs typeface="+mn-ea"/>
              </a:rPr>
              <a:t>FastVLM</a:t>
            </a:r>
            <a:endParaRPr lang="zh-CN" altLang="en-US" sz="1400" dirty="0">
              <a:solidFill>
                <a:srgbClr val="0070C0"/>
              </a:solidFill>
              <a:cs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2173CD-3712-229C-24FD-60E4EB4EF1FF}"/>
              </a:ext>
            </a:extLst>
          </p:cNvPr>
          <p:cNvSpPr txBox="1"/>
          <p:nvPr/>
        </p:nvSpPr>
        <p:spPr>
          <a:xfrm>
            <a:off x="5335528" y="4660901"/>
            <a:ext cx="409170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cs typeface="+mn-ea"/>
              </a:rPr>
              <a:t>π0</a:t>
            </a:r>
            <a:endParaRPr lang="zh-CN" altLang="en-US" sz="1400" dirty="0">
              <a:solidFill>
                <a:srgbClr val="0070C0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864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84AF-65DE-9533-F738-7EA9CB6B9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4FA80A-0E38-DC00-7FD0-CC21DAA6A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97F9486-00A8-0B1B-7F39-292241015D0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B19F20C-27E1-0E0A-C42E-38BC4B641DF9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A10356-9023-A2CE-7F46-333E01322A96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A05CC6-CB46-7B61-417B-1360CFC1722D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5CE24D-CF77-525F-C083-021360792272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4D07A5B-E80A-46D0-4B53-BFE4D57EA26E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3C1266-A878-780B-1944-8FD337F83752}"/>
              </a:ext>
            </a:extLst>
          </p:cNvPr>
          <p:cNvSpPr txBox="1"/>
          <p:nvPr/>
        </p:nvSpPr>
        <p:spPr>
          <a:xfrm>
            <a:off x="4631341" y="810874"/>
            <a:ext cx="6960329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performance under different HL-VLA tasks</a:t>
            </a:r>
            <a:endParaRPr lang="zh-CN" altLang="en-US" sz="2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BC1ABB-202A-808A-4DAD-981E3EDCD7A9}"/>
              </a:ext>
            </a:extLst>
          </p:cNvPr>
          <p:cNvSpPr txBox="1"/>
          <p:nvPr/>
        </p:nvSpPr>
        <p:spPr>
          <a:xfrm>
            <a:off x="6267002" y="2036313"/>
            <a:ext cx="5546770" cy="2677656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在大多数任务中，</a:t>
            </a:r>
            <a:r>
              <a:rPr lang="zh-CN" altLang="en-US" sz="1400" b="1" dirty="0">
                <a:solidFill>
                  <a:srgbClr val="FF0000"/>
                </a:solidFill>
              </a:rPr>
              <a:t>基于 </a:t>
            </a:r>
            <a:r>
              <a:rPr lang="en-US" altLang="zh-CN" sz="1400" b="1" dirty="0">
                <a:solidFill>
                  <a:srgbClr val="FF0000"/>
                </a:solidFill>
              </a:rPr>
              <a:t>π </a:t>
            </a:r>
            <a:r>
              <a:rPr lang="zh-CN" altLang="en-US" sz="1400" b="1" dirty="0">
                <a:solidFill>
                  <a:srgbClr val="FF0000"/>
                </a:solidFill>
              </a:rPr>
              <a:t>的策略在未见任务中表现最优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r>
              <a:rPr lang="zh-CN" altLang="en-US" sz="1400" dirty="0"/>
              <a:t>这表明受益于</a:t>
            </a:r>
            <a:r>
              <a:rPr lang="zh-CN" altLang="en-US" sz="1400" b="1" dirty="0"/>
              <a:t>大规模机器人预训练的策略</a:t>
            </a:r>
            <a:r>
              <a:rPr lang="zh-CN" altLang="en-US" sz="1400" dirty="0"/>
              <a:t>能够将非平凡技能转移到空中高水平控制，尽管存在领域差距。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en-US" altLang="zh-CN" sz="1400" dirty="0" err="1"/>
              <a:t>FastVLM</a:t>
            </a:r>
            <a:r>
              <a:rPr lang="en-US" altLang="zh-CN" sz="1400" dirty="0"/>
              <a:t> </a:t>
            </a:r>
            <a:r>
              <a:rPr lang="zh-CN" altLang="en-US" sz="1400" dirty="0"/>
              <a:t>通常排名第二，并在多个任务中保持竞争力，而 </a:t>
            </a:r>
            <a:r>
              <a:rPr lang="en-US" altLang="zh-CN" sz="1400" dirty="0" err="1"/>
              <a:t>OpenVLA</a:t>
            </a:r>
            <a:r>
              <a:rPr lang="en-US" altLang="zh-CN" sz="1400" dirty="0"/>
              <a:t> </a:t>
            </a:r>
            <a:r>
              <a:rPr lang="zh-CN" altLang="en-US" sz="1400" dirty="0"/>
              <a:t>表现持续不佳，表明现有 </a:t>
            </a:r>
            <a:r>
              <a:rPr lang="en-US" altLang="zh-CN" sz="1400" dirty="0"/>
              <a:t>VLA </a:t>
            </a:r>
            <a:r>
              <a:rPr lang="zh-CN" altLang="en-US" sz="1400" dirty="0"/>
              <a:t>系统仍面临我们以过程导向、多阶段无人机轨迹驱动的短暂模糊指令挑战。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b="1" dirty="0">
                <a:solidFill>
                  <a:srgbClr val="FF0000"/>
                </a:solidFill>
              </a:rPr>
              <a:t>结果显示任务难度排序一致</a:t>
            </a:r>
            <a:r>
              <a:rPr lang="zh-CN" altLang="en-US" sz="1400" dirty="0"/>
              <a:t>：</a:t>
            </a:r>
            <a:r>
              <a:rPr lang="en-US" altLang="zh-CN" sz="1400" dirty="0"/>
              <a:t>Landing </a:t>
            </a:r>
            <a:r>
              <a:rPr lang="zh-CN" altLang="en-US" sz="1400" dirty="0"/>
              <a:t>是整体最简单的任务，其次是</a:t>
            </a:r>
            <a:r>
              <a:rPr lang="en-US" altLang="zh-CN" sz="1400" dirty="0"/>
              <a:t>Inspection-R </a:t>
            </a:r>
            <a:r>
              <a:rPr lang="zh-CN" altLang="en-US" sz="1400" dirty="0"/>
              <a:t>和 </a:t>
            </a:r>
            <a:r>
              <a:rPr lang="en-US" altLang="zh-CN" sz="1400" dirty="0"/>
              <a:t>Mapping </a:t>
            </a:r>
            <a:r>
              <a:rPr lang="zh-CN" altLang="en-US" sz="1400" dirty="0"/>
              <a:t>，而 </a:t>
            </a:r>
            <a:r>
              <a:rPr lang="en-US" altLang="zh-CN" sz="1400" dirty="0"/>
              <a:t>Traversal </a:t>
            </a:r>
            <a:r>
              <a:rPr lang="zh-CN" altLang="en-US" sz="1400" dirty="0"/>
              <a:t>和 </a:t>
            </a:r>
            <a:r>
              <a:rPr lang="en-US" altLang="zh-CN" sz="1400" dirty="0"/>
              <a:t>Spiral Down </a:t>
            </a:r>
            <a:r>
              <a:rPr lang="zh-CN" altLang="en-US" sz="1400" dirty="0"/>
              <a:t>仍是最具挑战性的。这表明基准涵盖了广泛的难度层级，</a:t>
            </a:r>
            <a:r>
              <a:rPr lang="en-US" altLang="zh-CN" sz="1400" dirty="0"/>
              <a:t>orbiting </a:t>
            </a:r>
            <a:r>
              <a:rPr lang="zh-CN" altLang="en-US" sz="1400" dirty="0"/>
              <a:t>和 </a:t>
            </a:r>
            <a:r>
              <a:rPr lang="en-US" altLang="zh-CN" sz="1400" dirty="0"/>
              <a:t>inspection </a:t>
            </a:r>
            <a:r>
              <a:rPr lang="zh-CN" altLang="en-US" sz="1400" dirty="0"/>
              <a:t>任务处于中间水平，进一步激励了我们进行多粒度评估。</a:t>
            </a:r>
            <a:endParaRPr lang="en-US" altLang="zh-CN" sz="1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56B9F2-1CF3-9C42-333E-AE239F13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965" y="1288477"/>
            <a:ext cx="4540449" cy="52971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9ED37A0-636B-7014-CB74-6B360EE1176E}"/>
              </a:ext>
            </a:extLst>
          </p:cNvPr>
          <p:cNvSpPr txBox="1"/>
          <p:nvPr/>
        </p:nvSpPr>
        <p:spPr>
          <a:xfrm>
            <a:off x="6283332" y="1377393"/>
            <a:ext cx="2757055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加粗表示未见集的最佳结果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757082-1149-FABE-CE71-3039278C497B}"/>
              </a:ext>
            </a:extLst>
          </p:cNvPr>
          <p:cNvSpPr txBox="1"/>
          <p:nvPr/>
        </p:nvSpPr>
        <p:spPr>
          <a:xfrm>
            <a:off x="6267002" y="1706853"/>
            <a:ext cx="2225040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指标：轨迹覆盖率，</a:t>
            </a:r>
            <a:r>
              <a:rPr lang="en-US" altLang="zh-CN" sz="1400" dirty="0"/>
              <a:t>TCR</a:t>
            </a:r>
            <a:endParaRPr lang="en-US" altLang="zh-CN" sz="1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10D966-C28F-2AC6-C28C-EEA96FF61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951" y="4844723"/>
            <a:ext cx="2770182" cy="17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D1A5-1EB7-F82D-1A7A-A95C50F9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D7103C-2723-7296-607B-7A641B91D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BB0AEAD-5BB6-D79F-BAD3-2986B2690500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E4BDCD9-DFDC-F58D-F796-C847BF98209C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56B256A-6545-BB3B-5950-0E2D2345205E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FFE68AE-8C2C-3CD6-8697-E5FBE927639F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D14B3E3-2881-A65A-F28D-793C11A659EA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A997CB6-A1C7-57E0-B745-04E013386100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317FE9-A667-A0B1-C711-89CDF76C2789}"/>
              </a:ext>
            </a:extLst>
          </p:cNvPr>
          <p:cNvSpPr txBox="1"/>
          <p:nvPr/>
        </p:nvSpPr>
        <p:spPr>
          <a:xfrm>
            <a:off x="4735680" y="788377"/>
            <a:ext cx="5137663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Results</a:t>
            </a:r>
            <a:endParaRPr lang="zh-CN" altLang="en-US" sz="2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7C20E3-25FD-0C44-820A-7D0B172E6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733" y="1707748"/>
            <a:ext cx="5834614" cy="366642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DB156C3-C34A-4816-0EF6-BC82D840BA26}"/>
              </a:ext>
            </a:extLst>
          </p:cNvPr>
          <p:cNvSpPr txBox="1"/>
          <p:nvPr/>
        </p:nvSpPr>
        <p:spPr>
          <a:xfrm>
            <a:off x="5849676" y="5576619"/>
            <a:ext cx="5978626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展示了每个任务成功推理的可视化示例。</a:t>
            </a:r>
            <a:endParaRPr lang="en-US" altLang="zh-CN" sz="1400" dirty="0"/>
          </a:p>
          <a:p>
            <a:r>
              <a:rPr lang="zh-CN" altLang="en-US" sz="1400" dirty="0"/>
              <a:t>即使是多阶段复杂任务，无人机仍然具备端到端执行这些任务的能力。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F66701-CCCF-B17C-64C5-2CBF044F4F52}"/>
              </a:ext>
            </a:extLst>
          </p:cNvPr>
          <p:cNvSpPr txBox="1"/>
          <p:nvPr/>
        </p:nvSpPr>
        <p:spPr>
          <a:xfrm>
            <a:off x="363698" y="5470676"/>
            <a:ext cx="4913415" cy="95410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1400" dirty="0"/>
              <a:t>π0 </a:t>
            </a:r>
            <a:r>
              <a:rPr lang="zh-CN" altLang="en-US" sz="1400" dirty="0"/>
              <a:t>策略在障碍物回避方面明显优于 </a:t>
            </a:r>
            <a:r>
              <a:rPr lang="en-US" altLang="zh-CN" sz="1400" dirty="0" err="1"/>
              <a:t>FastVLM</a:t>
            </a:r>
            <a:r>
              <a:rPr lang="en-US" altLang="zh-CN" sz="1400" dirty="0"/>
              <a:t> </a:t>
            </a:r>
            <a:r>
              <a:rPr lang="zh-CN" altLang="en-US" sz="1400" dirty="0"/>
              <a:t>，</a:t>
            </a:r>
            <a:r>
              <a:rPr lang="en-US" altLang="zh-CN" sz="1400" dirty="0"/>
              <a:t>π0 </a:t>
            </a:r>
            <a:r>
              <a:rPr lang="zh-CN" altLang="en-US" sz="1400" dirty="0"/>
              <a:t>在两个分割中降低了</a:t>
            </a:r>
            <a:r>
              <a:rPr lang="en-US" altLang="zh-CN" sz="1400" dirty="0"/>
              <a:t>CR</a:t>
            </a:r>
            <a:r>
              <a:rPr lang="zh-CN" altLang="en-US" sz="1400" dirty="0"/>
              <a:t>，并提高了碰撞感知的成功率。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这些结果强调，仅靠照片级真实感知是不够的；可靠的高级无人机执行还需要</a:t>
            </a:r>
            <a:r>
              <a:rPr lang="zh-CN" altLang="en-US" sz="1400" b="1" dirty="0"/>
              <a:t>三维几何推理和安全意识规划</a:t>
            </a:r>
            <a:r>
              <a:rPr lang="zh-CN" altLang="en-US" sz="1400" dirty="0"/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956881-B35E-19D0-E998-782A653A6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752" y="1800014"/>
            <a:ext cx="2813293" cy="239807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AC65E94-4151-DC39-D34E-78FD6DE2D0EF}"/>
              </a:ext>
            </a:extLst>
          </p:cNvPr>
          <p:cNvSpPr txBox="1"/>
          <p:nvPr/>
        </p:nvSpPr>
        <p:spPr>
          <a:xfrm>
            <a:off x="363698" y="4459785"/>
            <a:ext cx="491341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1400" dirty="0"/>
              <a:t>为评估安全行为，进一步研究了由 </a:t>
            </a:r>
            <a:r>
              <a:rPr lang="en-US" altLang="zh-CN" sz="1400" dirty="0"/>
              <a:t>3DGS–Mesh </a:t>
            </a:r>
            <a:r>
              <a:rPr lang="zh-CN" altLang="en-US" sz="1400" dirty="0"/>
              <a:t>数字孪生支持的碰撞感知指标的穿越任务。</a:t>
            </a:r>
            <a:endParaRPr lang="en-US" altLang="zh-CN" sz="1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52BEF6-FD81-DA3C-795E-83CAD3AF25A7}"/>
              </a:ext>
            </a:extLst>
          </p:cNvPr>
          <p:cNvSpPr txBox="1"/>
          <p:nvPr/>
        </p:nvSpPr>
        <p:spPr>
          <a:xfrm>
            <a:off x="363698" y="5066398"/>
            <a:ext cx="3461542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指标：碰撞率，</a:t>
            </a:r>
            <a:r>
              <a:rPr lang="en-US" altLang="zh-CN" sz="1400" dirty="0"/>
              <a:t>CR</a:t>
            </a:r>
            <a:r>
              <a:rPr lang="zh-CN" altLang="en-US" sz="1400" dirty="0"/>
              <a:t>；碰撞感知</a:t>
            </a:r>
            <a:r>
              <a:rPr lang="en-US" altLang="zh-CN" sz="1400" dirty="0"/>
              <a:t>SPL</a:t>
            </a:r>
            <a:r>
              <a:rPr lang="zh-CN" altLang="en-US" sz="1400" dirty="0"/>
              <a:t>，</a:t>
            </a:r>
            <a:r>
              <a:rPr lang="en-US" altLang="zh-CN" sz="1400" dirty="0"/>
              <a:t>CSPL</a:t>
            </a:r>
            <a:endParaRPr lang="en-US" altLang="zh-CN" sz="1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6397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E5E42-9F76-E259-F0BD-36472ED3C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7F9582-9134-620E-BE9A-3366F5E9E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30CD9F7-FEBA-7A24-D1C3-18A1FB8F777F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84597D9-86A5-77D7-0801-989FEA37CFED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A02C17-3670-946A-E5B4-BE05BD7ED87B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72B3CC-B37C-9A23-7135-68383A736974}"/>
              </a:ext>
            </a:extLst>
          </p:cNvPr>
          <p:cNvSpPr/>
          <p:nvPr/>
        </p:nvSpPr>
        <p:spPr>
          <a:xfrm>
            <a:off x="0" y="675260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F063C5-616D-D014-A31B-47704E1D641A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B080FBA-B7DD-632C-E2F0-CEFA7DC0B6B2}"/>
              </a:ext>
            </a:extLst>
          </p:cNvPr>
          <p:cNvSpPr txBox="1"/>
          <p:nvPr/>
        </p:nvSpPr>
        <p:spPr>
          <a:xfrm>
            <a:off x="1655445" y="793750"/>
            <a:ext cx="5605780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Conclusion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90BC01-E8B4-386D-96E0-A9EAD350AB83}"/>
              </a:ext>
            </a:extLst>
          </p:cNvPr>
          <p:cNvSpPr txBox="1"/>
          <p:nvPr/>
        </p:nvSpPr>
        <p:spPr>
          <a:xfrm>
            <a:off x="1190566" y="1604352"/>
            <a:ext cx="10216574" cy="2962606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FF0000"/>
                </a:solidFill>
              </a:rPr>
              <a:t>HUGE-Bench</a:t>
            </a:r>
            <a:r>
              <a:rPr lang="zh-CN" altLang="en-US" sz="1400" dirty="0"/>
              <a:t>，这是一个用于评估长期任务中高级无人机视觉语言</a:t>
            </a:r>
            <a:r>
              <a:rPr lang="en-US" altLang="zh-CN" sz="1400" dirty="0"/>
              <a:t>-</a:t>
            </a:r>
            <a:r>
              <a:rPr lang="zh-CN" altLang="en-US" sz="1400" dirty="0"/>
              <a:t>行动能力的基准工具。旨在实现一种实用操作体系，即无人机必须从简短、高意图的指令执行多阶段任务，同时保持语义正确性和安全性。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与传统无人机</a:t>
            </a:r>
            <a:r>
              <a:rPr lang="en-US" altLang="zh-CN" sz="1400" dirty="0"/>
              <a:t>VLN</a:t>
            </a:r>
            <a:r>
              <a:rPr lang="zh-CN" altLang="en-US" sz="1400" dirty="0"/>
              <a:t>设置主要强调到达目的地不同，我们的基准反映了更现实的范式：</a:t>
            </a:r>
            <a:r>
              <a:rPr lang="zh-CN" altLang="en-US" sz="1400" b="1" dirty="0">
                <a:solidFill>
                  <a:srgbClr val="FF0000"/>
                </a:solidFill>
              </a:rPr>
              <a:t>短指令→隐式子任务分解→分阶段执行</a:t>
            </a:r>
            <a:r>
              <a:rPr lang="zh-CN" altLang="en-US" sz="1400" dirty="0"/>
              <a:t>。为了实现细致诊断，我们包含了明确的阶段注释和流程导向的指标，以量化执行进度和阶段完成。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为支持可扩展且具成本效益的评估，我们构建了端到端的数据和评估流程，将真实无人机捕获与 </a:t>
            </a:r>
            <a:r>
              <a:rPr lang="en-US" altLang="zh-CN" sz="1400" b="1" dirty="0">
                <a:solidFill>
                  <a:srgbClr val="FF0000"/>
                </a:solidFill>
              </a:rPr>
              <a:t>3DGS–Mesh </a:t>
            </a:r>
            <a:r>
              <a:rPr lang="zh-CN" altLang="en-US" sz="1400" dirty="0"/>
              <a:t>数字孪生结合。这种混合表示利用了 </a:t>
            </a:r>
            <a:r>
              <a:rPr lang="en-US" altLang="zh-CN" sz="1400" dirty="0"/>
              <a:t>3DGS </a:t>
            </a:r>
            <a:r>
              <a:rPr lang="zh-CN" altLang="en-US" sz="1400" dirty="0"/>
              <a:t>的高保真渲染和网格的碰撞感知几何，实现了物理可操作的碰撞敏感评估以及大规模数据生成。</a:t>
            </a:r>
            <a:r>
              <a:rPr lang="en-US" altLang="zh-CN" sz="1400" dirty="0"/>
              <a:t>HUGE-Bench </a:t>
            </a:r>
            <a:r>
              <a:rPr lang="zh-CN" altLang="en-US" sz="1400" dirty="0"/>
              <a:t>还发布了丰富注释的剧集，包括 </a:t>
            </a:r>
            <a:r>
              <a:rPr lang="en-US" altLang="zh-CN" sz="1400" dirty="0"/>
              <a:t>RGB</a:t>
            </a:r>
            <a:r>
              <a:rPr lang="zh-CN" altLang="en-US" sz="1400" dirty="0"/>
              <a:t>、深度、姿势、目的地语义和子任务阶段标签。</a:t>
            </a:r>
            <a:endParaRPr lang="en-US" altLang="zh-CN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/>
              <a:t>我们还提出了一套</a:t>
            </a:r>
            <a:r>
              <a:rPr lang="zh-CN" altLang="en-US" sz="1400" b="1" dirty="0">
                <a:solidFill>
                  <a:srgbClr val="FF0000"/>
                </a:solidFill>
              </a:rPr>
              <a:t>统一的评估方案</a:t>
            </a:r>
            <a:r>
              <a:rPr lang="zh-CN" altLang="en-US" sz="1400" dirty="0"/>
              <a:t>，共同表征阶段完成度、轨迹效率和碰撞安全性。对代表性最先进</a:t>
            </a:r>
            <a:r>
              <a:rPr lang="en-US" altLang="zh-CN" sz="1400" dirty="0"/>
              <a:t>VLA</a:t>
            </a:r>
            <a:r>
              <a:rPr lang="zh-CN" altLang="en-US" sz="1400" dirty="0"/>
              <a:t>模型的实验揭示了高层语义阶段完成和安全执行存在重大空白，凸显了</a:t>
            </a:r>
            <a:r>
              <a:rPr lang="en-US" altLang="zh-CN" sz="1400" dirty="0"/>
              <a:t>HUGE-Bench</a:t>
            </a:r>
            <a:r>
              <a:rPr lang="zh-CN" altLang="en-US" sz="1400" dirty="0"/>
              <a:t>在诊断局限性和推动高级无人机</a:t>
            </a:r>
            <a:r>
              <a:rPr lang="en-US" altLang="zh-CN" sz="1400" dirty="0"/>
              <a:t>VLA</a:t>
            </a:r>
            <a:r>
              <a:rPr lang="zh-CN" altLang="en-US" sz="1400" dirty="0"/>
              <a:t>系统发展中的价值。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FBEE49-03BF-A2AA-71B9-288608017E40}"/>
              </a:ext>
            </a:extLst>
          </p:cNvPr>
          <p:cNvSpPr txBox="1"/>
          <p:nvPr/>
        </p:nvSpPr>
        <p:spPr>
          <a:xfrm>
            <a:off x="1163895" y="4793995"/>
            <a:ext cx="10328283" cy="1346779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/>
              <a:t>局限性：</a:t>
            </a:r>
            <a:endParaRPr lang="en-US" altLang="zh-CN" sz="1400" dirty="0"/>
          </a:p>
          <a:p>
            <a:pPr algn="just">
              <a:lnSpc>
                <a:spcPct val="150000"/>
              </a:lnSpc>
            </a:pPr>
            <a:r>
              <a:rPr lang="zh-CN" altLang="en-US" sz="1400" dirty="0"/>
              <a:t>当前基准测试主要关注</a:t>
            </a:r>
            <a:r>
              <a:rPr lang="zh-CN" altLang="en-US" sz="1400" b="1" dirty="0">
                <a:solidFill>
                  <a:schemeClr val="tx1"/>
                </a:solidFill>
              </a:rPr>
              <a:t>静态环境</a:t>
            </a:r>
            <a:r>
              <a:rPr lang="zh-CN" altLang="en-US" sz="1400" dirty="0"/>
              <a:t>。融入多样且真实的动态，如移动障碍物、变化的照明和天气，或非静止物体，仍然是更好地反映现实部署条件的重要方向。此外，虽然我们的数字孪生流程提升了物理可信度并支持碰撞感知评估，但从复杂的长视野高层VLA 行为到稳健的</a:t>
            </a:r>
            <a:r>
              <a:rPr lang="zh-CN" altLang="en-US" sz="1400" b="1" dirty="0"/>
              <a:t>现实执行</a:t>
            </a:r>
            <a:r>
              <a:rPr lang="zh-CN" altLang="en-US" sz="1400" dirty="0"/>
              <a:t>仍然具有挑战性。未来工作应探讨更强的领域泛化、在线适配和硬件在环验证，以促进可靠的实际部署。</a:t>
            </a:r>
          </a:p>
        </p:txBody>
      </p:sp>
    </p:spTree>
    <p:extLst>
      <p:ext uri="{BB962C8B-B14F-4D97-AF65-F5344CB8AC3E}">
        <p14:creationId xmlns:p14="http://schemas.microsoft.com/office/powerpoint/2010/main" val="32383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9418" y="2801073"/>
            <a:ext cx="585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Thanks!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94613" y="3724403"/>
            <a:ext cx="39238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7F9D5-07EF-52E0-61FC-83948E898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644B008-7E5C-B4F5-B581-D0621EE01468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79943BD-B8BA-9C81-60EF-047E7FEAD43D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A729A2-AEC0-923F-2D14-D4EB87AC83F9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ea"/>
                <a:sym typeface="+mn-lt"/>
              </a:rPr>
              <a:t>Presentation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3CED40-B48D-DA90-9519-9F035F265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B49B8EB-EA05-F363-DD84-EC969399BE41}"/>
              </a:ext>
            </a:extLst>
          </p:cNvPr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微软雅黑"/>
                <a:cs typeface="+mn-ea"/>
                <a:sym typeface="+mn-lt"/>
              </a:rPr>
              <a:t>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8E96C8-3B0B-CE15-20A7-15EC37040424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微软雅黑"/>
                <a:cs typeface="+mn-ea"/>
                <a:sym typeface="+mn-lt"/>
              </a:rPr>
              <a:t>Introduction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D72638C-CD92-CE68-4091-EE52AF0A436E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微软雅黑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60AB6C-2693-2B0B-9753-EEB8A72C79C7}"/>
              </a:ext>
            </a:extLst>
          </p:cNvPr>
          <p:cNvSpPr txBox="1"/>
          <p:nvPr/>
        </p:nvSpPr>
        <p:spPr>
          <a:xfrm>
            <a:off x="1607780" y="1415401"/>
            <a:ext cx="2377704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2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2585C9"/>
                </a:solidFill>
                <a:latin typeface="微软雅黑"/>
                <a:ea typeface="微软雅黑"/>
                <a:cs typeface="Times New Roman" panose="02020603050405020304" pitchFamily="18" charset="0"/>
              </a:rPr>
              <a:t>本文贡献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585C9"/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6C062D-697E-731C-AB0A-26BE3D538B4A}"/>
              </a:ext>
            </a:extLst>
          </p:cNvPr>
          <p:cNvSpPr txBox="1"/>
          <p:nvPr/>
        </p:nvSpPr>
        <p:spPr>
          <a:xfrm>
            <a:off x="498059" y="4641097"/>
            <a:ext cx="11195882" cy="1603003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2585C9"/>
                </a:solidFill>
              </a:rPr>
              <a:t>HL-VLA </a:t>
            </a:r>
            <a:r>
              <a:rPr lang="zh-CN" altLang="en-US" sz="1600" dirty="0">
                <a:solidFill>
                  <a:schemeClr val="tx1"/>
                </a:solidFill>
              </a:rPr>
              <a:t>任务表述。我们引入 </a:t>
            </a:r>
            <a:r>
              <a:rPr lang="en-US" altLang="zh-CN" sz="1600" dirty="0">
                <a:solidFill>
                  <a:schemeClr val="tx1"/>
                </a:solidFill>
              </a:rPr>
              <a:t>HL-VLA </a:t>
            </a:r>
            <a:r>
              <a:rPr lang="zh-CN" altLang="en-US" sz="1600" dirty="0">
                <a:solidFill>
                  <a:schemeClr val="tx1"/>
                </a:solidFill>
              </a:rPr>
              <a:t>任务的新基准设置，</a:t>
            </a:r>
            <a:r>
              <a:rPr lang="en-US" altLang="zh-CN" sz="1600" dirty="0">
                <a:solidFill>
                  <a:schemeClr val="tx1"/>
                </a:solidFill>
              </a:rPr>
              <a:t>UAV </a:t>
            </a:r>
            <a:r>
              <a:rPr lang="zh-CN" altLang="en-US" sz="1600" dirty="0">
                <a:solidFill>
                  <a:schemeClr val="tx1"/>
                </a:solidFill>
              </a:rPr>
              <a:t>必须</a:t>
            </a:r>
            <a:r>
              <a:rPr lang="zh-CN" altLang="en-US" sz="1600" b="1" dirty="0">
                <a:solidFill>
                  <a:schemeClr val="tx1"/>
                </a:solidFill>
              </a:rPr>
              <a:t>解释简短且可能模糊的命令</a:t>
            </a:r>
            <a:r>
              <a:rPr lang="zh-CN" altLang="en-US" sz="1600" dirty="0">
                <a:solidFill>
                  <a:schemeClr val="tx1"/>
                </a:solidFill>
              </a:rPr>
              <a:t>并</a:t>
            </a:r>
            <a:r>
              <a:rPr lang="zh-CN" altLang="en-US" sz="1600" b="1" dirty="0">
                <a:solidFill>
                  <a:schemeClr val="tx1"/>
                </a:solidFill>
              </a:rPr>
              <a:t>执行多阶段语义行为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实测到模拟基准。我们构建了 </a:t>
            </a:r>
            <a:r>
              <a:rPr lang="en-US" altLang="zh-CN" sz="1600" b="1" dirty="0">
                <a:solidFill>
                  <a:srgbClr val="2585C9"/>
                </a:solidFill>
              </a:rPr>
              <a:t>HUGE-Bench</a:t>
            </a:r>
            <a:r>
              <a:rPr lang="zh-CN" altLang="en-US" sz="1600" dirty="0">
                <a:solidFill>
                  <a:schemeClr val="tx1"/>
                </a:solidFill>
              </a:rPr>
              <a:t>，一款由真实场景和对齐的 </a:t>
            </a:r>
            <a:r>
              <a:rPr lang="en-US" altLang="zh-CN" sz="1600" b="1" dirty="0">
                <a:solidFill>
                  <a:schemeClr val="tx1"/>
                </a:solidFill>
              </a:rPr>
              <a:t>3DGS–Mesh </a:t>
            </a:r>
            <a:r>
              <a:rPr lang="zh-CN" altLang="en-US" sz="1600" b="1" dirty="0">
                <a:solidFill>
                  <a:schemeClr val="tx1"/>
                </a:solidFill>
              </a:rPr>
              <a:t>数字孪生</a:t>
            </a:r>
            <a:r>
              <a:rPr lang="zh-CN" altLang="en-US" sz="1600" dirty="0">
                <a:solidFill>
                  <a:schemeClr val="tx1"/>
                </a:solidFill>
              </a:rPr>
              <a:t>构建的无人机基准，支持大规模轨迹生成和真实的安全感知评估。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以</a:t>
            </a:r>
            <a:r>
              <a:rPr lang="zh-CN" altLang="en-US" sz="1600" b="1" dirty="0">
                <a:solidFill>
                  <a:srgbClr val="2585C9"/>
                </a:solidFill>
              </a:rPr>
              <a:t>流程为导向</a:t>
            </a:r>
            <a:r>
              <a:rPr lang="zh-CN" altLang="en-US" sz="1600" dirty="0">
                <a:solidFill>
                  <a:schemeClr val="tx1"/>
                </a:solidFill>
              </a:rPr>
              <a:t>和</a:t>
            </a:r>
            <a:r>
              <a:rPr lang="zh-CN" altLang="en-US" sz="1600" b="1" dirty="0">
                <a:solidFill>
                  <a:srgbClr val="2585C9"/>
                </a:solidFill>
              </a:rPr>
              <a:t>安全评估</a:t>
            </a:r>
            <a:r>
              <a:rPr lang="zh-CN" altLang="en-US" sz="1600" dirty="0">
                <a:solidFill>
                  <a:schemeClr val="tx1"/>
                </a:solidFill>
              </a:rPr>
              <a:t>。我们提出</a:t>
            </a:r>
            <a:r>
              <a:rPr lang="zh-CN" altLang="en-US" sz="1600" b="1" dirty="0">
                <a:solidFill>
                  <a:schemeClr val="tx1"/>
                </a:solidFill>
              </a:rPr>
              <a:t>以流程为导向和碰撞感知的指标</a:t>
            </a:r>
            <a:r>
              <a:rPr lang="zh-CN" altLang="en-US" sz="1600" dirty="0">
                <a:solidFill>
                  <a:schemeClr val="tx1"/>
                </a:solidFill>
              </a:rPr>
              <a:t>，从三个维度评估无人机的执行：过程保真度、终端精度和安全。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C28DD2-FA9F-8A3F-AB0B-136F96CE6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48" y="989284"/>
            <a:ext cx="5042938" cy="33053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79C6705-C904-E55A-7B0E-4535B8A1768A}"/>
              </a:ext>
            </a:extLst>
          </p:cNvPr>
          <p:cNvSpPr txBox="1"/>
          <p:nvPr/>
        </p:nvSpPr>
        <p:spPr>
          <a:xfrm>
            <a:off x="787834" y="2531332"/>
            <a:ext cx="4872034" cy="114480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基准包括从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四个真实场景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重建的 </a:t>
            </a:r>
            <a:r>
              <a:rPr lang="en-US" altLang="zh-CN" sz="1400" b="1" dirty="0">
                <a:solidFill>
                  <a:srgbClr val="2585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3DGS–Mesh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数字孪生环境、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八个高级无人机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VLA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256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万米的轨迹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数据。此外，我们还开发了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碰撞感知模拟平台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，实现无碰撞轨迹收集并便于安全评估。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5232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D3E3E-4B01-0C0F-648C-CE60F728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114C95-96DE-C7F8-686C-AD7590376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DB08C34-E716-48D5-AD5F-FF742663C60F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988B2B-B544-7720-D4BA-7F8C854F9A32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EBBDFB9-B66B-D4C6-CCB0-4474A36E7E93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BDDD2D-E4A0-BD13-C262-DADC6A6A9DE4}"/>
              </a:ext>
            </a:extLst>
          </p:cNvPr>
          <p:cNvSpPr/>
          <p:nvPr/>
        </p:nvSpPr>
        <p:spPr>
          <a:xfrm>
            <a:off x="142816" y="6693713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BEC127-AC18-DE5D-D5FD-7280D0910E98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1F33A0-2021-E3D5-8760-563D3BC5FC9A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0DFAB3-22D3-B8BC-4C97-C670EBFD59FD}"/>
              </a:ext>
            </a:extLst>
          </p:cNvPr>
          <p:cNvSpPr txBox="1"/>
          <p:nvPr/>
        </p:nvSpPr>
        <p:spPr>
          <a:xfrm>
            <a:off x="476823" y="4395774"/>
            <a:ext cx="11114739" cy="73866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高层指令</a:t>
            </a:r>
            <a:r>
              <a:rPr lang="zh-CN" altLang="en-US" sz="1400" b="1" dirty="0"/>
              <a:t>简短且可能含糊</a:t>
            </a:r>
            <a:r>
              <a:rPr lang="zh-CN" altLang="en-US" sz="1400" dirty="0"/>
              <a:t>，反映真实的人际互动模式。与逐步的低级命令不同，</a:t>
            </a:r>
            <a:r>
              <a:rPr lang="zh-CN" altLang="en-US" sz="1400" b="1" dirty="0">
                <a:solidFill>
                  <a:srgbClr val="FF0000"/>
                </a:solidFill>
              </a:rPr>
              <a:t>高级指令通常暗示一系列潜在子任务。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HL-VLA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针对无人机强调：（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）在短暂且未明确指示的指令下语言基础和子任务分解，（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）从空中视角进行语义视觉理解，（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）三维空间推理（方向、高度、距离、方向）。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3966C8-780E-D31E-779F-A2C4BACDD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04" y="5835776"/>
            <a:ext cx="2064518" cy="4246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9F04DC2-0C35-7C5F-FBBE-AEAE00711613}"/>
              </a:ext>
            </a:extLst>
          </p:cNvPr>
          <p:cNvSpPr txBox="1"/>
          <p:nvPr/>
        </p:nvSpPr>
        <p:spPr>
          <a:xfrm>
            <a:off x="1068004" y="3968724"/>
            <a:ext cx="4653512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长序列、步骤化；以目标为中心；动作复杂度低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8DA1BF-27AB-7344-99AA-669FECD3FD15}"/>
              </a:ext>
            </a:extLst>
          </p:cNvPr>
          <p:cNvSpPr txBox="1"/>
          <p:nvPr/>
        </p:nvSpPr>
        <p:spPr>
          <a:xfrm>
            <a:off x="6162269" y="3968723"/>
            <a:ext cx="4653512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高层级，简短；以过程为中心；动作复杂度高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39C8774-5889-F541-2200-763554BB76CF}"/>
              </a:ext>
            </a:extLst>
          </p:cNvPr>
          <p:cNvSpPr txBox="1"/>
          <p:nvPr/>
        </p:nvSpPr>
        <p:spPr>
          <a:xfrm>
            <a:off x="827664" y="5374436"/>
            <a:ext cx="1021545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我们考虑一个无人机 VLA 策略，在当前观测和自然语言指令下，预测下一步动作目标，如速度命令或轨迹的下一状态：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518160-7D13-9610-F7F5-752F8F50E184}"/>
              </a:ext>
            </a:extLst>
          </p:cNvPr>
          <p:cNvSpPr txBox="1"/>
          <p:nvPr/>
        </p:nvSpPr>
        <p:spPr>
          <a:xfrm>
            <a:off x="3277331" y="5840783"/>
            <a:ext cx="8314231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其中 </a:t>
            </a:r>
            <a:r>
              <a:rPr lang="en-US" altLang="zh-CN" sz="1400" dirty="0"/>
              <a:t>O</a:t>
            </a:r>
            <a:r>
              <a:rPr lang="zh-CN" altLang="en-US" sz="1400" dirty="0"/>
              <a:t>t 表示无人机在时间 t 的观测，x 为指令，</a:t>
            </a:r>
            <a:r>
              <a:rPr lang="en-US" altLang="zh-CN" sz="1400" dirty="0"/>
              <a:t>S</a:t>
            </a:r>
            <a:r>
              <a:rPr lang="zh-CN" altLang="en-US" sz="1400" dirty="0"/>
              <a:t>t 为当前状态，at 为策略 πθ 以参数 θ 预测的动作目标（例如速度 vt 或下一个状态 </a:t>
            </a:r>
            <a:r>
              <a:rPr lang="en-US" altLang="zh-CN" sz="1400" dirty="0"/>
              <a:t>S</a:t>
            </a:r>
            <a:r>
              <a:rPr lang="zh-CN" altLang="en-US" sz="1400" dirty="0"/>
              <a:t>t+1）。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A366718-4015-A5F3-AA26-D745A05EAD96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High-Level VLA tasks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BEE3FA-9810-A3FB-43A9-316168EDD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17" y="1548479"/>
            <a:ext cx="10267366" cy="23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2F7DE-BEBE-87F6-7076-318F23D2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C93A16-DEEE-DE62-172F-F06D6ABB5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F124E10-2431-016D-0159-A99F628ECE0B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0E240DC-38E2-470D-8AA7-55B344E4E18D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8665917-8E0C-A8A1-6275-149134FEFB34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F88B291-D722-3D0F-70B8-9C0F6D8322F2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F03E7A-7183-4720-4715-88F3B1A6D130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00600E3-A1A7-FFCE-C81A-40E0CBBBDF26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9DC2D6-8ECB-629B-C0FE-A4EB19EC92A6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High-Level VLA tasks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B449FE-6F9D-F62F-F648-81225D620F5F}"/>
              </a:ext>
            </a:extLst>
          </p:cNvPr>
          <p:cNvSpPr txBox="1"/>
          <p:nvPr/>
        </p:nvSpPr>
        <p:spPr>
          <a:xfrm>
            <a:off x="217308" y="4660676"/>
            <a:ext cx="5878690" cy="1815882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目标着陆（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Landing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：朝向目标，达到其头顶位置，下降至指定高度，悬停。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道路检查（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Inspection-R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：到达道路，下降至检查高度，对准所需方向，进行检查，然后回升至起始高度并停止。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自适应建筑检查（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Inspection-B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：接近建筑边界，下降至检查高度，选择轨道方向，沿边界以自适应净空绕行，然后返回起始姿势。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区域测绘（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Mapping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：移动到目标区域边界，下降到指定高度，执行覆盖式测绘，然后返回起始高度。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283742-4F23-2708-A91F-B15A412A6904}"/>
              </a:ext>
            </a:extLst>
          </p:cNvPr>
          <p:cNvSpPr txBox="1"/>
          <p:nvPr/>
        </p:nvSpPr>
        <p:spPr>
          <a:xfrm>
            <a:off x="6206836" y="4700915"/>
            <a:ext cx="5719105" cy="1600438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不同高度轨道（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Orbit-H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：到达指定高度的目标头顶位置，进入圆形轨道，盘旋，然后退出并返回。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轨道半径不同（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Orbit-R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：与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相似。但其轨道半径为指令条件。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多回合螺旋下降（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Spiral Down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：执行一个螺旋盘旋模式，并根据指令进行。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区域穿越与障碍避让（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Traversal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：在检测障碍物并执行避让行为的同时穿越指定区域。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80DA35-85D2-118D-D323-FD9B168ED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13" y="1366402"/>
            <a:ext cx="9067570" cy="32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30685-DEBD-BA7F-7035-678394DCF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6B9B47-AC18-801F-2E2A-E01DFA51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DF63576-90EE-2BB3-D405-6CC8662C6DAB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96BAF5-D137-5403-D141-A4DBBB9CB289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49AF53-0D1D-14CD-A240-A289C4D9AC03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699565-2161-5A41-4C6D-85E78AC753A0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AE33EF-A989-9A14-F7E9-2EC9BFACD326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62DD2C8-DE75-B175-1A16-85C7B9590996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8EC1FD-98B6-CFA4-45A0-50B8D00C927F}"/>
              </a:ext>
            </a:extLst>
          </p:cNvPr>
          <p:cNvSpPr txBox="1"/>
          <p:nvPr/>
        </p:nvSpPr>
        <p:spPr>
          <a:xfrm>
            <a:off x="4735679" y="834999"/>
            <a:ext cx="6482653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  <a:latin typeface="Times New Roman"/>
                <a:ea typeface="微软雅黑"/>
              </a:rPr>
              <a:t>HUGE-Bench</a:t>
            </a:r>
            <a:r>
              <a:rPr lang="zh-CN" altLang="en-US" sz="2800" dirty="0">
                <a:solidFill>
                  <a:srgbClr val="0070C0"/>
                </a:solidFill>
                <a:latin typeface="Times New Roman"/>
                <a:ea typeface="微软雅黑"/>
              </a:rPr>
              <a:t>数据集与其他数据集对比</a:t>
            </a:r>
            <a:endParaRPr lang="en-US" altLang="zh-CN" sz="2800" dirty="0">
              <a:solidFill>
                <a:srgbClr val="0070C0"/>
              </a:solidFill>
              <a:latin typeface="Times New Roman"/>
              <a:ea typeface="微软雅黑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111201-273C-F440-DC95-01FF2F8DCE40}"/>
              </a:ext>
            </a:extLst>
          </p:cNvPr>
          <p:cNvSpPr txBox="1"/>
          <p:nvPr/>
        </p:nvSpPr>
        <p:spPr>
          <a:xfrm>
            <a:off x="600330" y="4251163"/>
            <a:ext cx="4700910" cy="116955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HUGE-Bench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旨在通过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高层次任务定义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可扩展的轨迹生成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）通过我们的数字孪生实现的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明确碰撞感知评估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填补这一缺失区域。</a:t>
            </a: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48C80A-98C3-F548-CE1D-38B341587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89" y="2027317"/>
            <a:ext cx="7039079" cy="1900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FBA60B-8783-5588-5779-BADE58559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868" y="1641534"/>
            <a:ext cx="4738042" cy="26717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0E4848-9518-3133-09D9-8334D97B10DD}"/>
              </a:ext>
            </a:extLst>
          </p:cNvPr>
          <p:cNvSpPr txBox="1"/>
          <p:nvPr/>
        </p:nvSpPr>
        <p:spPr>
          <a:xfrm>
            <a:off x="7773373" y="4682050"/>
            <a:ext cx="4037791" cy="73866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不同任务的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轨迹长度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差异很大：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测绘显示出最长且最多样化的轨迹，而着陆、轨道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、轨道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和螺旋下降则更短且更集中。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552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58E6-4DC1-A11F-5485-4D4E0590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A692B5-ABEF-EF3B-E9D8-B8D7F9C17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0ACCBD8-DCB6-C601-0E26-C5637738DEFC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3A8A14F-6603-04D6-A080-49F18327D48C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3E25C0B-E990-E2D6-EA86-2BEA5830AFE1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3CA420-1D51-B4EF-9C2D-6A02705F8288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2E168C5-2C99-67C8-F2D8-8265E3687E8D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4B5784-B516-D63C-F34C-47AF5A09655E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4748FB-703D-A2E7-6F17-E42F41B02508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Trajectory generation pipeline of HUGE-Bench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DEF428-F1FC-7443-C78A-ADD3BB718128}"/>
              </a:ext>
            </a:extLst>
          </p:cNvPr>
          <p:cNvSpPr txBox="1"/>
          <p:nvPr/>
        </p:nvSpPr>
        <p:spPr>
          <a:xfrm>
            <a:off x="329917" y="4165358"/>
            <a:ext cx="3460233" cy="116955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400" dirty="0"/>
              <a:t>对于每个场景，我们重建了一个 </a:t>
            </a:r>
            <a:r>
              <a:rPr lang="en-US" altLang="zh-CN" sz="1400" dirty="0"/>
              <a:t>3DGS </a:t>
            </a:r>
            <a:r>
              <a:rPr lang="zh-CN" altLang="en-US" sz="1400" dirty="0"/>
              <a:t>模型和一个三角形网格。</a:t>
            </a:r>
            <a:endParaRPr lang="en-US" altLang="zh-CN" sz="1400" dirty="0"/>
          </a:p>
          <a:p>
            <a:pPr algn="just"/>
            <a:r>
              <a:rPr lang="en-US" altLang="zh-CN" sz="1400" b="1" dirty="0">
                <a:solidFill>
                  <a:srgbClr val="2585C9"/>
                </a:solidFill>
              </a:rPr>
              <a:t>3DGS</a:t>
            </a:r>
            <a:r>
              <a:rPr lang="en-US" altLang="zh-CN" sz="1400" dirty="0">
                <a:solidFill>
                  <a:srgbClr val="2585C9"/>
                </a:solidFill>
              </a:rPr>
              <a:t> </a:t>
            </a:r>
            <a:r>
              <a:rPr lang="zh-CN" altLang="en-US" sz="1400" dirty="0"/>
              <a:t>为真实感知输入提供高保真渲染</a:t>
            </a:r>
            <a:r>
              <a:rPr lang="en-US" altLang="zh-CN" sz="1400" dirty="0"/>
              <a:t>;</a:t>
            </a:r>
          </a:p>
          <a:p>
            <a:pPr algn="just"/>
            <a:r>
              <a:rPr lang="en-US" altLang="zh-CN" sz="1400" b="1" dirty="0">
                <a:solidFill>
                  <a:srgbClr val="2585C9"/>
                </a:solidFill>
              </a:rPr>
              <a:t>Mesh</a:t>
            </a:r>
            <a:r>
              <a:rPr lang="en-US" altLang="zh-CN" sz="1400" dirty="0">
                <a:solidFill>
                  <a:srgbClr val="2585C9"/>
                </a:solidFill>
              </a:rPr>
              <a:t> </a:t>
            </a:r>
            <a:r>
              <a:rPr lang="zh-CN" altLang="en-US" sz="1400" dirty="0"/>
              <a:t>提供支持碰撞的几何体，支持基于物理的查询，以及通过光线投射实现深度。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E4781A-17FB-D1D6-D5D0-0F67E64B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38" y="1667486"/>
            <a:ext cx="7591511" cy="418576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F5EE33C-F245-B6C7-F16B-9E4045D09D11}"/>
              </a:ext>
            </a:extLst>
          </p:cNvPr>
          <p:cNvSpPr txBox="1"/>
          <p:nvPr/>
        </p:nvSpPr>
        <p:spPr>
          <a:xfrm>
            <a:off x="285985" y="2377824"/>
            <a:ext cx="3402997" cy="116955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1400" dirty="0"/>
              <a:t>装备</a:t>
            </a:r>
            <a:r>
              <a:rPr lang="en-US" altLang="zh-CN" sz="1400" dirty="0" err="1"/>
              <a:t>Zenmuse</a:t>
            </a:r>
            <a:r>
              <a:rPr lang="en-US" altLang="zh-CN" sz="1400" dirty="0"/>
              <a:t> L2</a:t>
            </a:r>
            <a:r>
              <a:rPr lang="zh-CN" altLang="en-US" sz="1400" dirty="0"/>
              <a:t>有效载荷的大疆</a:t>
            </a:r>
            <a:r>
              <a:rPr lang="en-US" altLang="zh-CN" sz="1400" dirty="0"/>
              <a:t>M400</a:t>
            </a:r>
            <a:r>
              <a:rPr lang="zh-CN" altLang="en-US" sz="1400" dirty="0"/>
              <a:t>无人机；</a:t>
            </a:r>
            <a:endParaRPr lang="en-US" altLang="zh-CN" sz="1400" dirty="0"/>
          </a:p>
          <a:p>
            <a:pPr algn="just"/>
            <a:r>
              <a:rPr lang="zh-CN" altLang="en-US" sz="1400" dirty="0"/>
              <a:t>飞行地点约为地面85米，记录来自GNSS、无人机姿态、相机姿态和高分辨率RGB图像（5280×3956）。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F0E5FD-EA29-5784-B268-1B0731DB2C08}"/>
              </a:ext>
            </a:extLst>
          </p:cNvPr>
          <p:cNvSpPr txBox="1"/>
          <p:nvPr/>
        </p:nvSpPr>
        <p:spPr>
          <a:xfrm>
            <a:off x="329917" y="2063708"/>
            <a:ext cx="224010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70C0"/>
                </a:solidFill>
                <a:cs typeface="+mn-ea"/>
              </a:rPr>
              <a:t>真实世界数据采集：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2D68CE-3F8C-AACD-1975-FE94A4B0653C}"/>
              </a:ext>
            </a:extLst>
          </p:cNvPr>
          <p:cNvSpPr txBox="1"/>
          <p:nvPr/>
        </p:nvSpPr>
        <p:spPr>
          <a:xfrm>
            <a:off x="350177" y="3790635"/>
            <a:ext cx="224010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70C0"/>
                </a:solidFill>
                <a:cs typeface="+mn-ea"/>
              </a:rPr>
              <a:t>三维环境重建：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81C797F-A7A7-FAA5-9856-173CBF6794DC}"/>
              </a:ext>
            </a:extLst>
          </p:cNvPr>
          <p:cNvSpPr txBox="1"/>
          <p:nvPr/>
        </p:nvSpPr>
        <p:spPr>
          <a:xfrm>
            <a:off x="329917" y="5948011"/>
            <a:ext cx="7152923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70C0"/>
                </a:solidFill>
              </a:rPr>
              <a:t>3D gaussian splatting for real-time radiance field rendering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0070C0"/>
                </a:solidFill>
              </a:rPr>
              <a:t>Sage-3d: Towards physically executable 3d gaussian for embodied navigation </a:t>
            </a:r>
          </a:p>
        </p:txBody>
      </p:sp>
    </p:spTree>
    <p:extLst>
      <p:ext uri="{BB962C8B-B14F-4D97-AF65-F5344CB8AC3E}">
        <p14:creationId xmlns:p14="http://schemas.microsoft.com/office/powerpoint/2010/main" val="231003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4B7C4-B3E3-A435-7189-1F956CEAE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03CEB6-FA12-A91A-E1B5-C7C27CE5D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02A8658-FBB4-7DAF-EEAC-AD1374191E3A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8534C70-3402-5CCA-85DD-3BB00ACA246B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A81E93E-CCD3-64BA-3715-A4B9F85E8E5A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7D402AD-FC72-7C11-41B8-0F59E1180033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376D09-4585-271A-CC73-58D87EE7C7A9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4F067A9-7AC9-7806-3213-C3E595B33E16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D5EE27-0FDA-7E97-1C09-B072C88F687A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Trajectory generation pipeline of HUGE-Bench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02339FD-6AEF-327E-D78B-1E229D20CA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156" t="26639"/>
          <a:stretch>
            <a:fillRect/>
          </a:stretch>
        </p:blipFill>
        <p:spPr>
          <a:xfrm>
            <a:off x="1245751" y="2905602"/>
            <a:ext cx="4562875" cy="330498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D69CC03-C9B0-E472-43F4-2FEB00B1AD32}"/>
              </a:ext>
            </a:extLst>
          </p:cNvPr>
          <p:cNvSpPr txBox="1"/>
          <p:nvPr/>
        </p:nvSpPr>
        <p:spPr>
          <a:xfrm>
            <a:off x="7898243" y="1985110"/>
            <a:ext cx="3926611" cy="1815882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400" dirty="0"/>
              <a:t>一个俯视视角摄像头网格放置在约</a:t>
            </a:r>
            <a:r>
              <a:rPr lang="en-US" altLang="zh-CN" sz="1400" dirty="0"/>
              <a:t>60</a:t>
            </a:r>
            <a:r>
              <a:rPr lang="zh-CN" altLang="en-US" sz="1400" dirty="0"/>
              <a:t>米高度，渲染</a:t>
            </a:r>
            <a:r>
              <a:rPr lang="en-US" altLang="zh-CN" sz="1400" dirty="0"/>
              <a:t>3DGS</a:t>
            </a:r>
            <a:r>
              <a:rPr lang="zh-CN" altLang="en-US" sz="1400" dirty="0"/>
              <a:t>场景以获得</a:t>
            </a:r>
            <a:r>
              <a:rPr lang="zh-CN" altLang="en-US" sz="1400" b="1" dirty="0"/>
              <a:t>全局二维地图视图</a:t>
            </a:r>
            <a:r>
              <a:rPr lang="zh-CN" altLang="en-US" sz="1400" dirty="0"/>
              <a:t>，同时渲染网格以获得对齐的深度。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使用 </a:t>
            </a:r>
            <a:r>
              <a:rPr lang="en-US" altLang="zh-CN" sz="1400" dirty="0">
                <a:solidFill>
                  <a:srgbClr val="2585C9"/>
                </a:solidFill>
              </a:rPr>
              <a:t>LLM</a:t>
            </a:r>
            <a:r>
              <a:rPr lang="zh-CN" altLang="en-US" sz="1400" dirty="0"/>
              <a:t> 在渲染地图上定位地标，并输出归一化的图像坐标。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在人工审核以去除歧义或错误标签后，我们利用相机内在和深度对像素坐标进行</a:t>
            </a:r>
            <a:r>
              <a:rPr lang="zh-CN" altLang="en-US" sz="1400" dirty="0">
                <a:solidFill>
                  <a:srgbClr val="2585C9"/>
                </a:solidFill>
              </a:rPr>
              <a:t>回投</a:t>
            </a:r>
            <a:r>
              <a:rPr lang="zh-CN" altLang="en-US" sz="1400" dirty="0"/>
              <a:t>，获得像素级的</a:t>
            </a:r>
            <a:r>
              <a:rPr lang="zh-CN" altLang="en-US" sz="1400" b="1" dirty="0"/>
              <a:t>三维地标位置</a:t>
            </a:r>
            <a:r>
              <a:rPr lang="zh-CN" altLang="en-US" sz="1400" dirty="0"/>
              <a:t>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436F2EC-B6F1-4746-B3BF-1791F09F2951}"/>
              </a:ext>
            </a:extLst>
          </p:cNvPr>
          <p:cNvSpPr txBox="1"/>
          <p:nvPr/>
        </p:nvSpPr>
        <p:spPr>
          <a:xfrm>
            <a:off x="7898243" y="4200155"/>
            <a:ext cx="3995883" cy="2246769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400" dirty="0"/>
              <a:t>在多个视觉相似候选词出现在视野中或需要指定路线方向（例如，道路检查“沿右侧”时），许多 </a:t>
            </a:r>
            <a:r>
              <a:rPr lang="en-US" altLang="zh-CN" sz="1400" dirty="0"/>
              <a:t>HL </a:t>
            </a:r>
            <a:r>
              <a:rPr lang="zh-CN" altLang="en-US" sz="1400" dirty="0"/>
              <a:t>任务无法仅用“建筑”或“道路”等通用名词可靠地指定。</a:t>
            </a:r>
            <a:endParaRPr lang="en-US" altLang="zh-CN" sz="1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zh-CN" altLang="en-US" sz="1400" dirty="0"/>
              <a:t>在轨迹收集前，选择目标，采样其附近的随机初始视图，并使用目标掩码提示 </a:t>
            </a:r>
            <a:r>
              <a:rPr lang="en-US" altLang="zh-CN" sz="1400" dirty="0">
                <a:solidFill>
                  <a:srgbClr val="2585C9"/>
                </a:solidFill>
              </a:rPr>
              <a:t>LLM</a:t>
            </a:r>
            <a:r>
              <a:rPr lang="en-US" altLang="zh-CN" sz="1400" dirty="0"/>
              <a:t> </a:t>
            </a:r>
            <a:r>
              <a:rPr lang="zh-CN" altLang="en-US" sz="1400" dirty="0"/>
              <a:t>生成类人空间指称表达式（例如“左上”、“中心”、“沿画面右侧”）。方向短语与通用类别结合的指令（例如“左上角的建筑”）</a:t>
            </a:r>
            <a:endParaRPr lang="en-US" altLang="zh-CN" sz="1400" dirty="0"/>
          </a:p>
          <a:p>
            <a:pPr algn="just"/>
            <a:r>
              <a:rPr lang="zh-CN" altLang="en-US" sz="1400" dirty="0"/>
              <a:t>在高级命令下实现更精确的语言基础化。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27D7D6-7B1C-0049-A7D0-EB87AFF7030A}"/>
              </a:ext>
            </a:extLst>
          </p:cNvPr>
          <p:cNvSpPr txBox="1"/>
          <p:nvPr/>
        </p:nvSpPr>
        <p:spPr>
          <a:xfrm>
            <a:off x="7898244" y="1660267"/>
            <a:ext cx="224010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70C0"/>
                </a:solidFill>
                <a:cs typeface="+mn-ea"/>
              </a:rPr>
              <a:t>地标定位：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2C67A1-F3D1-3A86-AD7E-AC22F32F1F7F}"/>
              </a:ext>
            </a:extLst>
          </p:cNvPr>
          <p:cNvSpPr txBox="1"/>
          <p:nvPr/>
        </p:nvSpPr>
        <p:spPr>
          <a:xfrm>
            <a:off x="7898244" y="3869083"/>
            <a:ext cx="2240101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70C0"/>
                </a:solidFill>
                <a:cs typeface="+mn-ea"/>
              </a:rPr>
              <a:t>空间方向描述：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EDABF6-C34E-DE63-476C-A953F108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4249"/>
          <a:stretch>
            <a:fillRect/>
          </a:stretch>
        </p:blipFill>
        <p:spPr>
          <a:xfrm>
            <a:off x="189728" y="1521464"/>
            <a:ext cx="7591511" cy="10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B455-B6A2-6812-F6E9-E0C1A3418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A1C1BC-A03E-7288-8D0A-47B34277D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2F0471-8FDB-02F3-193F-7CB086E27967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0E7CD56-4363-42F2-E4DC-FA3EDECE6A70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B57CBC-DC72-8012-5199-2381709C8A4C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0704EED-B770-95CD-D707-A8D1C2082666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BCED37F-6DE6-C8BF-2284-72CC6008E230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5FA162-2B8A-311A-01EF-8DA7F0340D29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9D46E4A-2035-DC6E-1105-599C9A738747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Trajectory generation pipeline of HUGE-Bench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F45351-D514-8D55-48DA-47D269D6A482}"/>
              </a:ext>
            </a:extLst>
          </p:cNvPr>
          <p:cNvSpPr txBox="1"/>
          <p:nvPr/>
        </p:nvSpPr>
        <p:spPr>
          <a:xfrm>
            <a:off x="5448174" y="3154853"/>
            <a:ext cx="6230304" cy="1384995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sz="1400" dirty="0"/>
              <a:t>在 </a:t>
            </a:r>
            <a:r>
              <a:rPr lang="en-US" altLang="zh-CN" sz="1400" b="1" dirty="0">
                <a:solidFill>
                  <a:srgbClr val="2585C9"/>
                </a:solidFill>
              </a:rPr>
              <a:t>Isaac Sim </a:t>
            </a:r>
            <a:r>
              <a:rPr lang="zh-CN" altLang="en-US" sz="1400" b="1" dirty="0">
                <a:solidFill>
                  <a:srgbClr val="2585C9"/>
                </a:solidFill>
              </a:rPr>
              <a:t>模拟器 </a:t>
            </a:r>
            <a:r>
              <a:rPr lang="zh-CN" altLang="en-US" sz="1400" dirty="0"/>
              <a:t>进行轨迹采集；提供</a:t>
            </a:r>
            <a:r>
              <a:rPr lang="en-US" altLang="zh-CN" sz="1400" dirty="0"/>
              <a:t>GPU</a:t>
            </a:r>
            <a:r>
              <a:rPr lang="zh-CN" altLang="en-US" sz="1400" dirty="0"/>
              <a:t>加速渲染和基于 </a:t>
            </a:r>
            <a:r>
              <a:rPr lang="en-US" altLang="zh-CN" sz="1400" dirty="0"/>
              <a:t>PhysX </a:t>
            </a:r>
            <a:r>
              <a:rPr lang="zh-CN" altLang="en-US" sz="1400" dirty="0"/>
              <a:t>的刚体仿真。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首先，将对齐后的 </a:t>
            </a:r>
            <a:r>
              <a:rPr lang="en-US" altLang="zh-CN" sz="1400" dirty="0"/>
              <a:t>3DGS–Mesh </a:t>
            </a:r>
            <a:r>
              <a:rPr lang="zh-CN" altLang="en-US" sz="1400" dirty="0"/>
              <a:t>数字孪生导入模拟器。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然后使用任务特定规则生成一系列</a:t>
            </a:r>
            <a:r>
              <a:rPr lang="en-US" altLang="zh-CN" sz="1400" b="1" dirty="0"/>
              <a:t>3D</a:t>
            </a:r>
            <a:r>
              <a:rPr lang="zh-CN" altLang="en-US" sz="1400" b="1" dirty="0"/>
              <a:t>航点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执行过程中，模拟器记录同步的多模态流，包括</a:t>
            </a:r>
            <a:r>
              <a:rPr lang="en-US" altLang="zh-CN" sz="1400" dirty="0"/>
              <a:t>RGB</a:t>
            </a:r>
            <a:r>
              <a:rPr lang="zh-CN" altLang="en-US" sz="1400" dirty="0"/>
              <a:t>、深度、姿态、飞行状态和碰撞信号，支持可扩展的数据生成和标准化评估。</a:t>
            </a:r>
            <a:endParaRPr lang="en-US" altLang="zh-CN" sz="1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BC5E352-9119-3EE9-7B26-8EBC29B5AB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3589"/>
          <a:stretch>
            <a:fillRect/>
          </a:stretch>
        </p:blipFill>
        <p:spPr>
          <a:xfrm>
            <a:off x="329917" y="1498037"/>
            <a:ext cx="7591511" cy="1105501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FD8F4EDC-12C3-770C-A101-74EFB126D3A7}"/>
              </a:ext>
            </a:extLst>
          </p:cNvPr>
          <p:cNvSpPr txBox="1"/>
          <p:nvPr/>
        </p:nvSpPr>
        <p:spPr>
          <a:xfrm>
            <a:off x="5448175" y="4740575"/>
            <a:ext cx="6317106" cy="1169551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1400" dirty="0"/>
              <a:t>数据采样时，沿</a:t>
            </a:r>
            <a:r>
              <a:rPr lang="zh-CN" altLang="en-US" sz="1400" b="1" dirty="0"/>
              <a:t>轨迹约每</a:t>
            </a:r>
            <a:r>
              <a:rPr lang="en-US" altLang="zh-CN" sz="1400" b="1" dirty="0"/>
              <a:t>1</a:t>
            </a:r>
            <a:r>
              <a:rPr lang="zh-CN" altLang="en-US" sz="1400" b="1" dirty="0"/>
              <a:t>米空间间隔记录帧；</a:t>
            </a:r>
            <a:r>
              <a:rPr lang="zh-CN" altLang="en-US" sz="1400" dirty="0"/>
              <a:t>转弯时，</a:t>
            </a:r>
            <a:r>
              <a:rPr lang="zh-CN" altLang="en-US" sz="1400" b="1" dirty="0"/>
              <a:t>每</a:t>
            </a:r>
            <a:r>
              <a:rPr lang="en-US" altLang="zh-CN" sz="1400" b="1" dirty="0"/>
              <a:t>5</a:t>
            </a:r>
            <a:r>
              <a:rPr lang="zh-CN" altLang="en-US" sz="1400" b="1" dirty="0"/>
              <a:t>度方向变化时额外采样</a:t>
            </a:r>
            <a:r>
              <a:rPr lang="zh-CN" altLang="en-US" sz="1400" dirty="0"/>
              <a:t>，以更好地捕捉视点转换。对于障碍物规避穿越任务，使用基于 </a:t>
            </a:r>
            <a:r>
              <a:rPr lang="en-US" altLang="zh-CN" sz="1400" b="1" dirty="0">
                <a:solidFill>
                  <a:srgbClr val="2585C9"/>
                </a:solidFill>
              </a:rPr>
              <a:t>RRT </a:t>
            </a:r>
            <a:r>
              <a:rPr lang="zh-CN" altLang="en-US" sz="1400" dirty="0"/>
              <a:t>的规划器生成路径。</a:t>
            </a:r>
            <a:endParaRPr lang="en-US" altLang="zh-CN" sz="1400" dirty="0"/>
          </a:p>
          <a:p>
            <a:pPr algn="just"/>
            <a:r>
              <a:rPr lang="zh-CN" altLang="en-US" sz="1400" dirty="0"/>
              <a:t>由于密集的三角形网格会显著增加规划和碰撞查询成本，我们会进行网格清理浮动物去除和网格减量以降低复杂性。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5A5AE3-7708-E535-8AAE-B17CD32B015C}"/>
              </a:ext>
            </a:extLst>
          </p:cNvPr>
          <p:cNvSpPr txBox="1"/>
          <p:nvPr/>
        </p:nvSpPr>
        <p:spPr>
          <a:xfrm>
            <a:off x="5448174" y="2795145"/>
            <a:ext cx="2586820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0070C0"/>
                </a:solidFill>
                <a:cs typeface="+mn-ea"/>
              </a:rPr>
              <a:t>基于模拟器的轨迹采集：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E5C64D4-E60B-04C7-F2C2-50D652CB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517" r="55514"/>
          <a:stretch>
            <a:fillRect/>
          </a:stretch>
        </p:blipFill>
        <p:spPr>
          <a:xfrm>
            <a:off x="329917" y="2817314"/>
            <a:ext cx="4812298" cy="24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EF1C-6BC7-DE49-C623-3F886FF5D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247174-D2BA-5F9D-35E4-824444301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C636C8F-65CA-B219-EB4C-D6569436D7E6}"/>
              </a:ext>
            </a:extLst>
          </p:cNvPr>
          <p:cNvSpPr txBox="1"/>
          <p:nvPr/>
        </p:nvSpPr>
        <p:spPr>
          <a:xfrm>
            <a:off x="600330" y="759151"/>
            <a:ext cx="375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324DDDB-155E-7685-FB65-96F9489CDF38}"/>
              </a:ext>
            </a:extLst>
          </p:cNvPr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3A1122B-FCCA-470E-CFEF-8F7676C7F519}"/>
              </a:ext>
            </a:extLst>
          </p:cNvPr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A0149A-DF91-04BF-7B47-4BA744F82855}"/>
              </a:ext>
            </a:extLst>
          </p:cNvPr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DE25FB-B0C6-5333-9401-6F916BD1BDB5}"/>
              </a:ext>
            </a:extLst>
          </p:cNvPr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D762B66-FC42-3D9C-5132-60FC405B6FE5}"/>
              </a:ext>
            </a:extLst>
          </p:cNvPr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F32EEAD-D3D3-D036-755D-A7E81A43EC5E}"/>
              </a:ext>
            </a:extLst>
          </p:cNvPr>
          <p:cNvSpPr txBox="1"/>
          <p:nvPr/>
        </p:nvSpPr>
        <p:spPr>
          <a:xfrm>
            <a:off x="4075043" y="834999"/>
            <a:ext cx="7603435" cy="523220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0070C0"/>
                </a:solidFill>
              </a:rPr>
              <a:t>Data of HUGE-Bench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4065C1-A335-87A0-84BE-383FE4EE3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47" y="1590829"/>
            <a:ext cx="9953684" cy="31288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C019D8-72DE-8DC8-1011-1C4F79DCD0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220"/>
          <a:stretch>
            <a:fillRect/>
          </a:stretch>
        </p:blipFill>
        <p:spPr>
          <a:xfrm>
            <a:off x="3436586" y="4754846"/>
            <a:ext cx="1447142" cy="14925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550A0D-4724-6A96-A3CB-EB31934B4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728" y="4754846"/>
            <a:ext cx="1357745" cy="15658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2977B13-40F1-72A8-980D-ADC61BFFB040}"/>
              </a:ext>
            </a:extLst>
          </p:cNvPr>
          <p:cNvSpPr txBox="1"/>
          <p:nvPr/>
        </p:nvSpPr>
        <p:spPr>
          <a:xfrm>
            <a:off x="7066318" y="4843347"/>
            <a:ext cx="4612160" cy="73866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tasks.jsonl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{"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task_index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": 0, "task": "Fly to 60 meters above the twin curved office building complex.", "</a:t>
            </a:r>
            <a:r>
              <a:rPr lang="en-US" altLang="zh-CN" sz="1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task_id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": "0"}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65CF02-62B1-3294-C534-8D7F88B20973}"/>
              </a:ext>
            </a:extLst>
          </p:cNvPr>
          <p:cNvSpPr txBox="1"/>
          <p:nvPr/>
        </p:nvSpPr>
        <p:spPr>
          <a:xfrm>
            <a:off x="196110" y="1736912"/>
            <a:ext cx="1459217" cy="307777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轨迹数据集：</a:t>
            </a:r>
            <a:endParaRPr lang="zh-CN" altLang="en-US" sz="1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042A46-EB5E-D701-19B9-BA95CCD87942}"/>
              </a:ext>
            </a:extLst>
          </p:cNvPr>
          <p:cNvSpPr txBox="1"/>
          <p:nvPr/>
        </p:nvSpPr>
        <p:spPr>
          <a:xfrm>
            <a:off x="142816" y="5112628"/>
            <a:ext cx="2256570" cy="738664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训练好的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场景：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point_cloud_utm50.ply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23526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RkNGU4MDkyYjk4OTYxOGJjMTQ3OThhYjg3ZDAxOW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afgyji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lt1"/>
        </a:solidFill>
        <a:ln w="12700" cap="flat" cmpd="sng" algn="ctr">
          <a:noFill/>
          <a:prstDash val="solid"/>
          <a:miter lim="800000"/>
        </a:ln>
        <a:effectLst/>
      </a:spPr>
      <a:bodyPr wrap="square">
        <a:spAutoFit/>
      </a:bodyPr>
      <a:lstStyle>
        <a:defPPr algn="l">
          <a:defRPr dirty="0" smtClean="0">
            <a:solidFill>
              <a:srgbClr val="0070C0"/>
            </a:solidFill>
            <a:cs typeface="+mn-ea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41910</TotalTime>
  <Words>2271</Words>
  <Application>Microsoft Office PowerPoint</Application>
  <PresentationFormat>宽屏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-apple-system</vt:lpstr>
      <vt:lpstr>等线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supreyurime</dc:creator>
  <cp:lastModifiedBy>wanglu yang</cp:lastModifiedBy>
  <cp:revision>3159</cp:revision>
  <dcterms:created xsi:type="dcterms:W3CDTF">2021-07-12T00:37:00Z</dcterms:created>
  <dcterms:modified xsi:type="dcterms:W3CDTF">2026-05-06T02:20:08Z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RubyTemplateID">
    <vt:lpwstr>13</vt:lpwstr>
  </property>
  <property fmtid="{D5CDD505-2E9C-101B-9397-08002B2CF9AE}" pid="4" name="ICV">
    <vt:lpwstr>00BC3D043F0C46F7AA98137394EFD989</vt:lpwstr>
  </property>
</Properties>
</file>