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8" r:id="rId5"/>
    <p:sldId id="259" r:id="rId6"/>
    <p:sldId id="266" r:id="rId7"/>
    <p:sldId id="267" r:id="rId8"/>
    <p:sldId id="265" r:id="rId9"/>
    <p:sldId id="270" r:id="rId10"/>
    <p:sldId id="304" r:id="rId11"/>
    <p:sldId id="303" r:id="rId12"/>
    <p:sldId id="271" r:id="rId13"/>
    <p:sldId id="309" r:id="rId14"/>
    <p:sldId id="310" r:id="rId15"/>
    <p:sldId id="308" r:id="rId16"/>
    <p:sldId id="311" r:id="rId17"/>
    <p:sldId id="312" r:id="rId18"/>
    <p:sldId id="274" r:id="rId19"/>
    <p:sldId id="276" r:id="rId20"/>
    <p:sldId id="275" r:id="rId21"/>
    <p:sldId id="277" r:id="rId22"/>
    <p:sldId id="278" r:id="rId23"/>
    <p:sldId id="279" r:id="rId24"/>
    <p:sldId id="280" r:id="rId25"/>
    <p:sldId id="281" r:id="rId26"/>
    <p:sldId id="297" r:id="rId27"/>
    <p:sldId id="300" r:id="rId28"/>
    <p:sldId id="299" r:id="rId29"/>
    <p:sldId id="298" r:id="rId30"/>
    <p:sldId id="262" r:id="rId31"/>
    <p:sldId id="305" r:id="rId32"/>
    <p:sldId id="306" r:id="rId33"/>
    <p:sldId id="307" r:id="rId34"/>
    <p:sldId id="301" r:id="rId35"/>
    <p:sldId id="302" r:id="rId36"/>
    <p:sldId id="284" r:id="rId37"/>
    <p:sldId id="285" r:id="rId38"/>
    <p:sldId id="286" r:id="rId39"/>
    <p:sldId id="287" r:id="rId40"/>
    <p:sldId id="288" r:id="rId41"/>
    <p:sldId id="289" r:id="rId42"/>
    <p:sldId id="290" r:id="rId43"/>
    <p:sldId id="291" r:id="rId44"/>
    <p:sldId id="292" r:id="rId45"/>
    <p:sldId id="294" r:id="rId46"/>
    <p:sldId id="295" r:id="rId47"/>
    <p:sldId id="293" r:id="rId48"/>
    <p:sldId id="296" r:id="rId49"/>
    <p:sldId id="264" r:id="rId50"/>
  </p:sldIdLst>
  <p:sldSz cx="12192000" cy="6858000"/>
  <p:notesSz cx="6858000" cy="9144000"/>
  <p:custDataLst>
    <p:tags r:id="rId5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userDrawn="1">
          <p15:clr>
            <a:srgbClr val="A4A3A4"/>
          </p15:clr>
        </p15:guide>
        <p15:guide id="2" pos="383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n jack" initials="sj"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19" autoAdjust="0"/>
    <p:restoredTop sz="94660"/>
  </p:normalViewPr>
  <p:slideViewPr>
    <p:cSldViewPr snapToGrid="0" showGuides="1">
      <p:cViewPr varScale="1">
        <p:scale>
          <a:sx n="76" d="100"/>
          <a:sy n="76" d="100"/>
        </p:scale>
        <p:origin x="657" y="27"/>
      </p:cViewPr>
      <p:guideLst>
        <p:guide orient="horz" pos="2159"/>
        <p:guide pos="3839"/>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5" Type="http://schemas.openxmlformats.org/officeDocument/2006/relationships/tags" Target="tags/tag66.xml"/><Relationship Id="rId54" Type="http://schemas.openxmlformats.org/officeDocument/2006/relationships/commentAuthors" Target="commentAuthors.xml"/><Relationship Id="rId53" Type="http://schemas.openxmlformats.org/officeDocument/2006/relationships/tableStyles" Target="tableStyles.xml"/><Relationship Id="rId52" Type="http://schemas.openxmlformats.org/officeDocument/2006/relationships/viewProps" Target="viewProps.xml"/><Relationship Id="rId51" Type="http://schemas.openxmlformats.org/officeDocument/2006/relationships/presProps" Target="presProps.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5.wmf"/><Relationship Id="rId1" Type="http://schemas.openxmlformats.org/officeDocument/2006/relationships/image" Target="../media/image7.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5.wmf"/><Relationship Id="rId1" Type="http://schemas.openxmlformats.org/officeDocument/2006/relationships/image" Target="../media/image7.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5.wmf"/><Relationship Id="rId1" Type="http://schemas.openxmlformats.org/officeDocument/2006/relationships/image" Target="../media/image7.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5.wmf"/><Relationship Id="rId1" Type="http://schemas.openxmlformats.org/officeDocument/2006/relationships/image" Target="../media/image7.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5.wmf"/><Relationship Id="rId1" Type="http://schemas.openxmlformats.org/officeDocument/2006/relationships/image" Target="../media/image7.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5.wmf"/><Relationship Id="rId1"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5.wmf"/><Relationship Id="rId1" Type="http://schemas.openxmlformats.org/officeDocument/2006/relationships/image" Target="../media/image7.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5.wmf"/><Relationship Id="rId1" Type="http://schemas.openxmlformats.org/officeDocument/2006/relationships/image" Target="../media/image7.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5.wmf"/><Relationship Id="rId1" Type="http://schemas.openxmlformats.org/officeDocument/2006/relationships/image" Target="../media/image7.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5.wmf"/><Relationship Id="rId1" Type="http://schemas.openxmlformats.org/officeDocument/2006/relationships/image" Target="../media/image7.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5.wmf"/><Relationship Id="rId1" Type="http://schemas.openxmlformats.org/officeDocument/2006/relationships/image" Target="../media/image7.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5.wmf"/><Relationship Id="rId1" Type="http://schemas.openxmlformats.org/officeDocument/2006/relationships/image" Target="../media/image7.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5.wmf"/><Relationship Id="rId1" Type="http://schemas.openxmlformats.org/officeDocument/2006/relationships/image" Target="../media/image7.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5.wmf"/><Relationship Id="rId1" Type="http://schemas.openxmlformats.org/officeDocument/2006/relationships/image" Target="../media/image7.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5.wmf"/><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5.wmf"/><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5.wmf"/><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5.wmf"/><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5.wmf"/><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5.wmf"/><Relationship Id="rId1" Type="http://schemas.openxmlformats.org/officeDocument/2006/relationships/image" Target="../media/image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5.wmf"/><Relationship Id="rId1" Type="http://schemas.openxmlformats.org/officeDocument/2006/relationships/image" Target="../media/image7.wmf"/></Relationships>
</file>

<file path=ppt/drawings/_rels/vmlDrawing9.vml.rels><?xml version="1.0" encoding="UTF-8" standalone="yes"?>
<Relationships xmlns="http://schemas.openxmlformats.org/package/2006/relationships"><Relationship Id="rId4" Type="http://schemas.openxmlformats.org/officeDocument/2006/relationships/image" Target="../media/image16.wmf"/><Relationship Id="rId3" Type="http://schemas.openxmlformats.org/officeDocument/2006/relationships/image" Target="../media/image8.wmf"/><Relationship Id="rId2" Type="http://schemas.openxmlformats.org/officeDocument/2006/relationships/image" Target="../media/image5.wmf"/><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7EFFF0D-1DCA-4802-ADAD-E8DD53D69C1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7EFFF0D-1DCA-4802-ADAD-E8DD53D69C1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7EFFF0D-1DCA-4802-ADAD-E8DD53D69C1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7EFFF0D-1DCA-4802-ADAD-E8DD53D69C1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7EFFF0D-1DCA-4802-ADAD-E8DD53D69C1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7EFFF0D-1DCA-4802-ADAD-E8DD53D69C1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9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9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9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9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tags" Target="../tags/tag63.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image" Target="../media/image8.wmf"/><Relationship Id="rId8" Type="http://schemas.openxmlformats.org/officeDocument/2006/relationships/oleObject" Target="../embeddings/oleObject5.bin"/><Relationship Id="rId7" Type="http://schemas.openxmlformats.org/officeDocument/2006/relationships/image" Target="../media/image5.wmf"/><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image" Target="../media/image7.wmf"/><Relationship Id="rId3" Type="http://schemas.openxmlformats.org/officeDocument/2006/relationships/oleObject" Target="../embeddings/oleObject2.bin"/><Relationship Id="rId2" Type="http://schemas.openxmlformats.org/officeDocument/2006/relationships/image" Target="../media/image6.png"/><Relationship Id="rId12" Type="http://schemas.openxmlformats.org/officeDocument/2006/relationships/notesSlide" Target="../notesSlides/notesSlide10.xml"/><Relationship Id="rId11" Type="http://schemas.openxmlformats.org/officeDocument/2006/relationships/vmlDrawing" Target="../drawings/vmlDrawing2.vml"/><Relationship Id="rId10" Type="http://schemas.openxmlformats.org/officeDocument/2006/relationships/slideLayout" Target="../slideLayouts/slideLayout7.xml"/><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wmf"/><Relationship Id="rId7" Type="http://schemas.openxmlformats.org/officeDocument/2006/relationships/oleObject" Target="../embeddings/oleObject9.bin"/><Relationship Id="rId6" Type="http://schemas.openxmlformats.org/officeDocument/2006/relationships/image" Target="../media/image5.wmf"/><Relationship Id="rId5" Type="http://schemas.openxmlformats.org/officeDocument/2006/relationships/oleObject" Target="../embeddings/oleObject8.bin"/><Relationship Id="rId4" Type="http://schemas.openxmlformats.org/officeDocument/2006/relationships/oleObject" Target="../embeddings/oleObject7.bin"/><Relationship Id="rId3" Type="http://schemas.openxmlformats.org/officeDocument/2006/relationships/image" Target="../media/image7.wmf"/><Relationship Id="rId2" Type="http://schemas.openxmlformats.org/officeDocument/2006/relationships/oleObject" Target="../embeddings/oleObject6.bin"/><Relationship Id="rId12" Type="http://schemas.openxmlformats.org/officeDocument/2006/relationships/notesSlide" Target="../notesSlides/notesSlide11.xml"/><Relationship Id="rId11" Type="http://schemas.openxmlformats.org/officeDocument/2006/relationships/vmlDrawing" Target="../drawings/vmlDrawing3.vml"/><Relationship Id="rId10" Type="http://schemas.openxmlformats.org/officeDocument/2006/relationships/slideLayout" Target="../slideLayouts/slideLayout7.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wmf"/><Relationship Id="rId7" Type="http://schemas.openxmlformats.org/officeDocument/2006/relationships/oleObject" Target="../embeddings/oleObject13.bin"/><Relationship Id="rId6" Type="http://schemas.openxmlformats.org/officeDocument/2006/relationships/image" Target="../media/image5.wmf"/><Relationship Id="rId5" Type="http://schemas.openxmlformats.org/officeDocument/2006/relationships/oleObject" Target="../embeddings/oleObject12.bin"/><Relationship Id="rId4" Type="http://schemas.openxmlformats.org/officeDocument/2006/relationships/oleObject" Target="../embeddings/oleObject11.bin"/><Relationship Id="rId3" Type="http://schemas.openxmlformats.org/officeDocument/2006/relationships/image" Target="../media/image7.wmf"/><Relationship Id="rId2" Type="http://schemas.openxmlformats.org/officeDocument/2006/relationships/oleObject" Target="../embeddings/oleObject10.bin"/><Relationship Id="rId12" Type="http://schemas.openxmlformats.org/officeDocument/2006/relationships/notesSlide" Target="../notesSlides/notesSlide12.xml"/><Relationship Id="rId11" Type="http://schemas.openxmlformats.org/officeDocument/2006/relationships/vmlDrawing" Target="../drawings/vmlDrawing4.vml"/><Relationship Id="rId10" Type="http://schemas.openxmlformats.org/officeDocument/2006/relationships/slideLayout" Target="../slideLayouts/slideLayout7.xml"/><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9" Type="http://schemas.openxmlformats.org/officeDocument/2006/relationships/image" Target="../media/image8.wmf"/><Relationship Id="rId8" Type="http://schemas.openxmlformats.org/officeDocument/2006/relationships/oleObject" Target="../embeddings/oleObject17.bin"/><Relationship Id="rId7" Type="http://schemas.openxmlformats.org/officeDocument/2006/relationships/image" Target="../media/image5.wmf"/><Relationship Id="rId6" Type="http://schemas.openxmlformats.org/officeDocument/2006/relationships/oleObject" Target="../embeddings/oleObject16.bin"/><Relationship Id="rId5" Type="http://schemas.openxmlformats.org/officeDocument/2006/relationships/oleObject" Target="../embeddings/oleObject15.bin"/><Relationship Id="rId4" Type="http://schemas.openxmlformats.org/officeDocument/2006/relationships/image" Target="../media/image7.wmf"/><Relationship Id="rId3" Type="http://schemas.openxmlformats.org/officeDocument/2006/relationships/oleObject" Target="../embeddings/oleObject14.bin"/><Relationship Id="rId2" Type="http://schemas.openxmlformats.org/officeDocument/2006/relationships/image" Target="../media/image3.png"/><Relationship Id="rId13" Type="http://schemas.openxmlformats.org/officeDocument/2006/relationships/notesSlide" Target="../notesSlides/notesSlide13.xml"/><Relationship Id="rId12" Type="http://schemas.openxmlformats.org/officeDocument/2006/relationships/vmlDrawing" Target="../drawings/vmlDrawing5.vml"/><Relationship Id="rId11" Type="http://schemas.openxmlformats.org/officeDocument/2006/relationships/slideLayout" Target="../slideLayouts/slideLayout7.xml"/><Relationship Id="rId10" Type="http://schemas.openxmlformats.org/officeDocument/2006/relationships/image" Target="../media/image11.png"/><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wmf"/><Relationship Id="rId7" Type="http://schemas.openxmlformats.org/officeDocument/2006/relationships/oleObject" Target="../embeddings/oleObject21.bin"/><Relationship Id="rId6" Type="http://schemas.openxmlformats.org/officeDocument/2006/relationships/image" Target="../media/image5.wmf"/><Relationship Id="rId5" Type="http://schemas.openxmlformats.org/officeDocument/2006/relationships/oleObject" Target="../embeddings/oleObject20.bin"/><Relationship Id="rId4" Type="http://schemas.openxmlformats.org/officeDocument/2006/relationships/oleObject" Target="../embeddings/oleObject19.bin"/><Relationship Id="rId3" Type="http://schemas.openxmlformats.org/officeDocument/2006/relationships/image" Target="../media/image7.wmf"/><Relationship Id="rId2" Type="http://schemas.openxmlformats.org/officeDocument/2006/relationships/oleObject" Target="../embeddings/oleObject18.bin"/><Relationship Id="rId13" Type="http://schemas.openxmlformats.org/officeDocument/2006/relationships/notesSlide" Target="../notesSlides/notesSlide14.xml"/><Relationship Id="rId12" Type="http://schemas.openxmlformats.org/officeDocument/2006/relationships/vmlDrawing" Target="../drawings/vmlDrawing6.vml"/><Relationship Id="rId11" Type="http://schemas.openxmlformats.org/officeDocument/2006/relationships/slideLayout" Target="../slideLayouts/slideLayout7.xml"/><Relationship Id="rId10" Type="http://schemas.openxmlformats.org/officeDocument/2006/relationships/image" Target="../media/image12.png"/><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wmf"/><Relationship Id="rId7" Type="http://schemas.openxmlformats.org/officeDocument/2006/relationships/oleObject" Target="../embeddings/oleObject25.bin"/><Relationship Id="rId6" Type="http://schemas.openxmlformats.org/officeDocument/2006/relationships/image" Target="../media/image5.wmf"/><Relationship Id="rId5" Type="http://schemas.openxmlformats.org/officeDocument/2006/relationships/oleObject" Target="../embeddings/oleObject24.bin"/><Relationship Id="rId4" Type="http://schemas.openxmlformats.org/officeDocument/2006/relationships/oleObject" Target="../embeddings/oleObject23.bin"/><Relationship Id="rId3" Type="http://schemas.openxmlformats.org/officeDocument/2006/relationships/image" Target="../media/image7.wmf"/><Relationship Id="rId2" Type="http://schemas.openxmlformats.org/officeDocument/2006/relationships/oleObject" Target="../embeddings/oleObject22.bin"/><Relationship Id="rId12" Type="http://schemas.openxmlformats.org/officeDocument/2006/relationships/notesSlide" Target="../notesSlides/notesSlide15.xml"/><Relationship Id="rId11" Type="http://schemas.openxmlformats.org/officeDocument/2006/relationships/vmlDrawing" Target="../drawings/vmlDrawing7.vml"/><Relationship Id="rId10" Type="http://schemas.openxmlformats.org/officeDocument/2006/relationships/slideLayout" Target="../slideLayouts/slideLayout7.xml"/><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9" Type="http://schemas.openxmlformats.org/officeDocument/2006/relationships/image" Target="../media/image8.wmf"/><Relationship Id="rId8" Type="http://schemas.openxmlformats.org/officeDocument/2006/relationships/oleObject" Target="../embeddings/oleObject29.bin"/><Relationship Id="rId7" Type="http://schemas.openxmlformats.org/officeDocument/2006/relationships/image" Target="../media/image5.wmf"/><Relationship Id="rId6" Type="http://schemas.openxmlformats.org/officeDocument/2006/relationships/oleObject" Target="../embeddings/oleObject28.bin"/><Relationship Id="rId5" Type="http://schemas.openxmlformats.org/officeDocument/2006/relationships/oleObject" Target="../embeddings/oleObject27.bin"/><Relationship Id="rId4" Type="http://schemas.openxmlformats.org/officeDocument/2006/relationships/image" Target="../media/image7.wmf"/><Relationship Id="rId3" Type="http://schemas.openxmlformats.org/officeDocument/2006/relationships/oleObject" Target="../embeddings/oleObject26.bin"/><Relationship Id="rId2" Type="http://schemas.openxmlformats.org/officeDocument/2006/relationships/image" Target="../media/image3.png"/><Relationship Id="rId13" Type="http://schemas.openxmlformats.org/officeDocument/2006/relationships/notesSlide" Target="../notesSlides/notesSlide16.xml"/><Relationship Id="rId12" Type="http://schemas.openxmlformats.org/officeDocument/2006/relationships/vmlDrawing" Target="../drawings/vmlDrawing8.vml"/><Relationship Id="rId11" Type="http://schemas.openxmlformats.org/officeDocument/2006/relationships/slideLayout" Target="../slideLayouts/slideLayout7.xml"/><Relationship Id="rId10" Type="http://schemas.openxmlformats.org/officeDocument/2006/relationships/image" Target="../media/image14.png"/><Relationship Id="rId1" Type="http://schemas.openxmlformats.org/officeDocument/2006/relationships/image" Target="../media/image13.png"/></Relationships>
</file>

<file path=ppt/slides/_rels/slide17.xml.rels><?xml version="1.0" encoding="UTF-8" standalone="yes"?>
<Relationships xmlns="http://schemas.openxmlformats.org/package/2006/relationships"><Relationship Id="rId9" Type="http://schemas.openxmlformats.org/officeDocument/2006/relationships/image" Target="../media/image8.wmf"/><Relationship Id="rId8" Type="http://schemas.openxmlformats.org/officeDocument/2006/relationships/oleObject" Target="../embeddings/oleObject33.bin"/><Relationship Id="rId7" Type="http://schemas.openxmlformats.org/officeDocument/2006/relationships/image" Target="../media/image5.wmf"/><Relationship Id="rId6" Type="http://schemas.openxmlformats.org/officeDocument/2006/relationships/oleObject" Target="../embeddings/oleObject32.bin"/><Relationship Id="rId5" Type="http://schemas.openxmlformats.org/officeDocument/2006/relationships/oleObject" Target="../embeddings/oleObject31.bin"/><Relationship Id="rId4" Type="http://schemas.openxmlformats.org/officeDocument/2006/relationships/image" Target="../media/image7.wmf"/><Relationship Id="rId3" Type="http://schemas.openxmlformats.org/officeDocument/2006/relationships/oleObject" Target="../embeddings/oleObject30.bin"/><Relationship Id="rId2" Type="http://schemas.openxmlformats.org/officeDocument/2006/relationships/image" Target="../media/image3.png"/><Relationship Id="rId17" Type="http://schemas.openxmlformats.org/officeDocument/2006/relationships/notesSlide" Target="../notesSlides/notesSlide17.xml"/><Relationship Id="rId16" Type="http://schemas.openxmlformats.org/officeDocument/2006/relationships/vmlDrawing" Target="../drawings/vmlDrawing9.vml"/><Relationship Id="rId15" Type="http://schemas.openxmlformats.org/officeDocument/2006/relationships/slideLayout" Target="../slideLayouts/slideLayout7.xml"/><Relationship Id="rId14" Type="http://schemas.openxmlformats.org/officeDocument/2006/relationships/image" Target="../media/image14.png"/><Relationship Id="rId13" Type="http://schemas.openxmlformats.org/officeDocument/2006/relationships/image" Target="../media/image16.wmf"/><Relationship Id="rId12" Type="http://schemas.openxmlformats.org/officeDocument/2006/relationships/oleObject" Target="../embeddings/oleObject35.bin"/><Relationship Id="rId11" Type="http://schemas.openxmlformats.org/officeDocument/2006/relationships/oleObject" Target="../embeddings/oleObject34.bin"/><Relationship Id="rId10" Type="http://schemas.openxmlformats.org/officeDocument/2006/relationships/image" Target="../media/image15.png"/><Relationship Id="rId1" Type="http://schemas.openxmlformats.org/officeDocument/2006/relationships/image" Target="../media/image13.png"/></Relationships>
</file>

<file path=ppt/slides/_rels/slide18.xml.rels><?xml version="1.0" encoding="UTF-8" standalone="yes"?>
<Relationships xmlns="http://schemas.openxmlformats.org/package/2006/relationships"><Relationship Id="rId9" Type="http://schemas.openxmlformats.org/officeDocument/2006/relationships/oleObject" Target="../embeddings/oleObject39.bin"/><Relationship Id="rId8" Type="http://schemas.openxmlformats.org/officeDocument/2006/relationships/image" Target="../media/image5.wmf"/><Relationship Id="rId7" Type="http://schemas.openxmlformats.org/officeDocument/2006/relationships/oleObject" Target="../embeddings/oleObject38.bin"/><Relationship Id="rId6" Type="http://schemas.openxmlformats.org/officeDocument/2006/relationships/oleObject" Target="../embeddings/oleObject37.bin"/><Relationship Id="rId5" Type="http://schemas.openxmlformats.org/officeDocument/2006/relationships/image" Target="../media/image7.wmf"/><Relationship Id="rId4" Type="http://schemas.openxmlformats.org/officeDocument/2006/relationships/oleObject" Target="../embeddings/oleObject36.bin"/><Relationship Id="rId3" Type="http://schemas.openxmlformats.org/officeDocument/2006/relationships/image" Target="../media/image17.png"/><Relationship Id="rId2" Type="http://schemas.openxmlformats.org/officeDocument/2006/relationships/image" Target="../media/image3.png"/><Relationship Id="rId15" Type="http://schemas.openxmlformats.org/officeDocument/2006/relationships/notesSlide" Target="../notesSlides/notesSlide18.xml"/><Relationship Id="rId14" Type="http://schemas.openxmlformats.org/officeDocument/2006/relationships/vmlDrawing" Target="../drawings/vmlDrawing10.vml"/><Relationship Id="rId13" Type="http://schemas.openxmlformats.org/officeDocument/2006/relationships/slideLayout" Target="../slideLayouts/slideLayout7.xml"/><Relationship Id="rId12" Type="http://schemas.openxmlformats.org/officeDocument/2006/relationships/image" Target="../media/image18.png"/><Relationship Id="rId11" Type="http://schemas.openxmlformats.org/officeDocument/2006/relationships/image" Target="../media/image14.png"/><Relationship Id="rId10" Type="http://schemas.openxmlformats.org/officeDocument/2006/relationships/image" Target="../media/image8.wmf"/><Relationship Id="rId1" Type="http://schemas.openxmlformats.org/officeDocument/2006/relationships/image" Target="../media/image13.png"/></Relationships>
</file>

<file path=ppt/slides/_rels/slide19.xml.rels><?xml version="1.0" encoding="UTF-8" standalone="yes"?>
<Relationships xmlns="http://schemas.openxmlformats.org/package/2006/relationships"><Relationship Id="rId9" Type="http://schemas.openxmlformats.org/officeDocument/2006/relationships/image" Target="../media/image8.wmf"/><Relationship Id="rId8" Type="http://schemas.openxmlformats.org/officeDocument/2006/relationships/oleObject" Target="../embeddings/oleObject43.bin"/><Relationship Id="rId7" Type="http://schemas.openxmlformats.org/officeDocument/2006/relationships/image" Target="../media/image5.wmf"/><Relationship Id="rId6" Type="http://schemas.openxmlformats.org/officeDocument/2006/relationships/oleObject" Target="../embeddings/oleObject42.bin"/><Relationship Id="rId5" Type="http://schemas.openxmlformats.org/officeDocument/2006/relationships/oleObject" Target="../embeddings/oleObject41.bin"/><Relationship Id="rId4" Type="http://schemas.openxmlformats.org/officeDocument/2006/relationships/image" Target="../media/image7.wmf"/><Relationship Id="rId3" Type="http://schemas.openxmlformats.org/officeDocument/2006/relationships/oleObject" Target="../embeddings/oleObject40.bin"/><Relationship Id="rId2" Type="http://schemas.openxmlformats.org/officeDocument/2006/relationships/image" Target="../media/image3.png"/><Relationship Id="rId13" Type="http://schemas.openxmlformats.org/officeDocument/2006/relationships/notesSlide" Target="../notesSlides/notesSlide19.xml"/><Relationship Id="rId12" Type="http://schemas.openxmlformats.org/officeDocument/2006/relationships/vmlDrawing" Target="../drawings/vmlDrawing11.vml"/><Relationship Id="rId11" Type="http://schemas.openxmlformats.org/officeDocument/2006/relationships/slideLayout" Target="../slideLayouts/slideLayout7.xml"/><Relationship Id="rId10" Type="http://schemas.openxmlformats.org/officeDocument/2006/relationships/image" Target="../media/image14.png"/><Relationship Id="rId1"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9" Type="http://schemas.openxmlformats.org/officeDocument/2006/relationships/image" Target="../media/image14.png"/><Relationship Id="rId8" Type="http://schemas.openxmlformats.org/officeDocument/2006/relationships/image" Target="../media/image8.wmf"/><Relationship Id="rId7" Type="http://schemas.openxmlformats.org/officeDocument/2006/relationships/oleObject" Target="../embeddings/oleObject47.bin"/><Relationship Id="rId6" Type="http://schemas.openxmlformats.org/officeDocument/2006/relationships/image" Target="../media/image5.wmf"/><Relationship Id="rId5" Type="http://schemas.openxmlformats.org/officeDocument/2006/relationships/oleObject" Target="../embeddings/oleObject46.bin"/><Relationship Id="rId4" Type="http://schemas.openxmlformats.org/officeDocument/2006/relationships/oleObject" Target="../embeddings/oleObject45.bin"/><Relationship Id="rId3" Type="http://schemas.openxmlformats.org/officeDocument/2006/relationships/image" Target="../media/image7.wmf"/><Relationship Id="rId2" Type="http://schemas.openxmlformats.org/officeDocument/2006/relationships/oleObject" Target="../embeddings/oleObject44.bin"/><Relationship Id="rId14" Type="http://schemas.openxmlformats.org/officeDocument/2006/relationships/notesSlide" Target="../notesSlides/notesSlide20.xml"/><Relationship Id="rId13" Type="http://schemas.openxmlformats.org/officeDocument/2006/relationships/vmlDrawing" Target="../drawings/vmlDrawing12.vml"/><Relationship Id="rId12" Type="http://schemas.openxmlformats.org/officeDocument/2006/relationships/slideLayout" Target="../slideLayouts/slideLayout7.xml"/><Relationship Id="rId11" Type="http://schemas.openxmlformats.org/officeDocument/2006/relationships/image" Target="../media/image20.png"/><Relationship Id="rId10" Type="http://schemas.openxmlformats.org/officeDocument/2006/relationships/image" Target="../media/image19.png"/><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9" Type="http://schemas.openxmlformats.org/officeDocument/2006/relationships/oleObject" Target="../embeddings/oleObject51.bin"/><Relationship Id="rId8" Type="http://schemas.openxmlformats.org/officeDocument/2006/relationships/image" Target="../media/image5.wmf"/><Relationship Id="rId7" Type="http://schemas.openxmlformats.org/officeDocument/2006/relationships/oleObject" Target="../embeddings/oleObject50.bin"/><Relationship Id="rId6" Type="http://schemas.openxmlformats.org/officeDocument/2006/relationships/oleObject" Target="../embeddings/oleObject49.bin"/><Relationship Id="rId5" Type="http://schemas.openxmlformats.org/officeDocument/2006/relationships/image" Target="../media/image7.wmf"/><Relationship Id="rId4" Type="http://schemas.openxmlformats.org/officeDocument/2006/relationships/oleObject" Target="../embeddings/oleObject48.bin"/><Relationship Id="rId3" Type="http://schemas.openxmlformats.org/officeDocument/2006/relationships/image" Target="../media/image3.png"/><Relationship Id="rId2" Type="http://schemas.openxmlformats.org/officeDocument/2006/relationships/image" Target="../media/image13.png"/><Relationship Id="rId14" Type="http://schemas.openxmlformats.org/officeDocument/2006/relationships/notesSlide" Target="../notesSlides/notesSlide21.xml"/><Relationship Id="rId13" Type="http://schemas.openxmlformats.org/officeDocument/2006/relationships/vmlDrawing" Target="../drawings/vmlDrawing13.vml"/><Relationship Id="rId12" Type="http://schemas.openxmlformats.org/officeDocument/2006/relationships/slideLayout" Target="../slideLayouts/slideLayout7.xml"/><Relationship Id="rId11" Type="http://schemas.openxmlformats.org/officeDocument/2006/relationships/image" Target="../media/image22.png"/><Relationship Id="rId10" Type="http://schemas.openxmlformats.org/officeDocument/2006/relationships/image" Target="../media/image8.wmf"/><Relationship Id="rId1" Type="http://schemas.openxmlformats.org/officeDocument/2006/relationships/image" Target="../media/image21.png"/></Relationships>
</file>

<file path=ppt/slides/_rels/slide22.xml.rels><?xml version="1.0" encoding="UTF-8" standalone="yes"?>
<Relationships xmlns="http://schemas.openxmlformats.org/package/2006/relationships"><Relationship Id="rId9" Type="http://schemas.openxmlformats.org/officeDocument/2006/relationships/image" Target="../media/image5.wmf"/><Relationship Id="rId8" Type="http://schemas.openxmlformats.org/officeDocument/2006/relationships/oleObject" Target="../embeddings/oleObject54.bin"/><Relationship Id="rId7" Type="http://schemas.openxmlformats.org/officeDocument/2006/relationships/oleObject" Target="../embeddings/oleObject53.bin"/><Relationship Id="rId6" Type="http://schemas.openxmlformats.org/officeDocument/2006/relationships/image" Target="../media/image7.wmf"/><Relationship Id="rId5" Type="http://schemas.openxmlformats.org/officeDocument/2006/relationships/oleObject" Target="../embeddings/oleObject52.bin"/><Relationship Id="rId4" Type="http://schemas.openxmlformats.org/officeDocument/2006/relationships/image" Target="../media/image23.png"/><Relationship Id="rId3" Type="http://schemas.openxmlformats.org/officeDocument/2006/relationships/image" Target="../media/image3.png"/><Relationship Id="rId2" Type="http://schemas.openxmlformats.org/officeDocument/2006/relationships/image" Target="../media/image13.png"/><Relationship Id="rId16" Type="http://schemas.openxmlformats.org/officeDocument/2006/relationships/notesSlide" Target="../notesSlides/notesSlide22.xml"/><Relationship Id="rId15" Type="http://schemas.openxmlformats.org/officeDocument/2006/relationships/vmlDrawing" Target="../drawings/vmlDrawing14.vml"/><Relationship Id="rId14" Type="http://schemas.openxmlformats.org/officeDocument/2006/relationships/slideLayout" Target="../slideLayouts/slideLayout7.xml"/><Relationship Id="rId13" Type="http://schemas.openxmlformats.org/officeDocument/2006/relationships/image" Target="../media/image24.png"/><Relationship Id="rId12" Type="http://schemas.openxmlformats.org/officeDocument/2006/relationships/image" Target="../media/image22.png"/><Relationship Id="rId11" Type="http://schemas.openxmlformats.org/officeDocument/2006/relationships/image" Target="../media/image8.wmf"/><Relationship Id="rId10" Type="http://schemas.openxmlformats.org/officeDocument/2006/relationships/oleObject" Target="../embeddings/oleObject55.bin"/><Relationship Id="rId1" Type="http://schemas.openxmlformats.org/officeDocument/2006/relationships/image" Target="../media/image21.png"/></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vmlDrawing" Target="../drawings/vmlDrawing15.vml"/><Relationship Id="rId4" Type="http://schemas.openxmlformats.org/officeDocument/2006/relationships/slideLayout" Target="../slideLayouts/slideLayout7.xml"/><Relationship Id="rId3" Type="http://schemas.openxmlformats.org/officeDocument/2006/relationships/image" Target="../media/image5.wmf"/><Relationship Id="rId2" Type="http://schemas.openxmlformats.org/officeDocument/2006/relationships/oleObject" Target="../embeddings/oleObject56.bin"/><Relationship Id="rId1" Type="http://schemas.openxmlformats.org/officeDocument/2006/relationships/image" Target="../media/image3.png"/></Relationships>
</file>

<file path=ppt/slides/_rels/slide24.xml.rels><?xml version="1.0" encoding="UTF-8" standalone="yes"?>
<Relationships xmlns="http://schemas.openxmlformats.org/package/2006/relationships"><Relationship Id="rId7" Type="http://schemas.openxmlformats.org/officeDocument/2006/relationships/notesSlide" Target="../notesSlides/notesSlide24.xml"/><Relationship Id="rId6" Type="http://schemas.openxmlformats.org/officeDocument/2006/relationships/vmlDrawing" Target="../drawings/vmlDrawing16.vml"/><Relationship Id="rId5" Type="http://schemas.openxmlformats.org/officeDocument/2006/relationships/slideLayout" Target="../slideLayouts/slideLayout7.xml"/><Relationship Id="rId4" Type="http://schemas.openxmlformats.org/officeDocument/2006/relationships/image" Target="../media/image25.png"/><Relationship Id="rId3" Type="http://schemas.openxmlformats.org/officeDocument/2006/relationships/image" Target="../media/image5.wmf"/><Relationship Id="rId2" Type="http://schemas.openxmlformats.org/officeDocument/2006/relationships/oleObject" Target="../embeddings/oleObject57.bin"/><Relationship Id="rId1" Type="http://schemas.openxmlformats.org/officeDocument/2006/relationships/image" Target="../media/image3.png"/></Relationships>
</file>

<file path=ppt/slides/_rels/slide25.xml.rels><?xml version="1.0" encoding="UTF-8" standalone="yes"?>
<Relationships xmlns="http://schemas.openxmlformats.org/package/2006/relationships"><Relationship Id="rId9" Type="http://schemas.openxmlformats.org/officeDocument/2006/relationships/image" Target="../media/image31.png"/><Relationship Id="rId8" Type="http://schemas.openxmlformats.org/officeDocument/2006/relationships/image" Target="../media/image30.png"/><Relationship Id="rId7" Type="http://schemas.openxmlformats.org/officeDocument/2006/relationships/image" Target="../media/image29.png"/><Relationship Id="rId6" Type="http://schemas.openxmlformats.org/officeDocument/2006/relationships/image" Target="../media/image5.wmf"/><Relationship Id="rId5" Type="http://schemas.openxmlformats.org/officeDocument/2006/relationships/oleObject" Target="../embeddings/oleObject58.bin"/><Relationship Id="rId4" Type="http://schemas.openxmlformats.org/officeDocument/2006/relationships/image" Target="../media/image3.png"/><Relationship Id="rId3" Type="http://schemas.openxmlformats.org/officeDocument/2006/relationships/image" Target="../media/image28.png"/><Relationship Id="rId2" Type="http://schemas.openxmlformats.org/officeDocument/2006/relationships/image" Target="../media/image27.png"/><Relationship Id="rId13" Type="http://schemas.openxmlformats.org/officeDocument/2006/relationships/notesSlide" Target="../notesSlides/notesSlide25.xml"/><Relationship Id="rId12" Type="http://schemas.openxmlformats.org/officeDocument/2006/relationships/vmlDrawing" Target="../drawings/vmlDrawing17.vml"/><Relationship Id="rId11" Type="http://schemas.openxmlformats.org/officeDocument/2006/relationships/slideLayout" Target="../slideLayouts/slideLayout7.xml"/><Relationship Id="rId10" Type="http://schemas.openxmlformats.org/officeDocument/2006/relationships/image" Target="../media/image32.png"/><Relationship Id="rId1" Type="http://schemas.openxmlformats.org/officeDocument/2006/relationships/image" Target="../media/image26.png"/></Relationships>
</file>

<file path=ppt/slides/_rels/slide26.xml.rels><?xml version="1.0" encoding="UTF-8" standalone="yes"?>
<Relationships xmlns="http://schemas.openxmlformats.org/package/2006/relationships"><Relationship Id="rId9" Type="http://schemas.openxmlformats.org/officeDocument/2006/relationships/notesSlide" Target="../notesSlides/notesSlide26.xml"/><Relationship Id="rId8" Type="http://schemas.openxmlformats.org/officeDocument/2006/relationships/vmlDrawing" Target="../drawings/vmlDrawing18.vml"/><Relationship Id="rId7"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3" Type="http://schemas.openxmlformats.org/officeDocument/2006/relationships/image" Target="../media/image5.wmf"/><Relationship Id="rId2" Type="http://schemas.openxmlformats.org/officeDocument/2006/relationships/oleObject" Target="../embeddings/oleObject59.bin"/><Relationship Id="rId1" Type="http://schemas.openxmlformats.org/officeDocument/2006/relationships/image" Target="../media/image3.png"/></Relationships>
</file>

<file path=ppt/slides/_rels/slide27.xml.rels><?xml version="1.0" encoding="UTF-8" standalone="yes"?>
<Relationships xmlns="http://schemas.openxmlformats.org/package/2006/relationships"><Relationship Id="rId8" Type="http://schemas.openxmlformats.org/officeDocument/2006/relationships/notesSlide" Target="../notesSlides/notesSlide27.xml"/><Relationship Id="rId7" Type="http://schemas.openxmlformats.org/officeDocument/2006/relationships/vmlDrawing" Target="../drawings/vmlDrawing19.vml"/><Relationship Id="rId6"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6.png"/><Relationship Id="rId3" Type="http://schemas.openxmlformats.org/officeDocument/2006/relationships/image" Target="../media/image5.wmf"/><Relationship Id="rId2" Type="http://schemas.openxmlformats.org/officeDocument/2006/relationships/oleObject" Target="../embeddings/oleObject60.bin"/><Relationship Id="rId1" Type="http://schemas.openxmlformats.org/officeDocument/2006/relationships/image" Target="../media/image3.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7.xml"/><Relationship Id="rId2" Type="http://schemas.openxmlformats.org/officeDocument/2006/relationships/image" Target="../media/image37.png"/><Relationship Id="rId1" Type="http://schemas.openxmlformats.org/officeDocument/2006/relationships/image" Target="../media/image3.pn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7.xml"/><Relationship Id="rId2" Type="http://schemas.openxmlformats.org/officeDocument/2006/relationships/image" Target="../media/image38.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tags" Target="../tags/tag64.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7" Type="http://schemas.openxmlformats.org/officeDocument/2006/relationships/notesSlide" Target="../notesSlides/notesSlide30.xml"/><Relationship Id="rId6"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pn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7.xml"/><Relationship Id="rId2" Type="http://schemas.openxmlformats.org/officeDocument/2006/relationships/image" Target="../media/image43.png"/><Relationship Id="rId1"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image" Target="../media/image44.png"/></Relationships>
</file>

<file path=ppt/slides/_rels/slide33.xml.rels><?xml version="1.0" encoding="UTF-8" standalone="yes"?>
<Relationships xmlns="http://schemas.openxmlformats.org/package/2006/relationships"><Relationship Id="rId6" Type="http://schemas.openxmlformats.org/officeDocument/2006/relationships/notesSlide" Target="../notesSlides/notesSlide33.xml"/><Relationship Id="rId5" Type="http://schemas.openxmlformats.org/officeDocument/2006/relationships/vmlDrawing" Target="../drawings/vmlDrawing20.vml"/><Relationship Id="rId4" Type="http://schemas.openxmlformats.org/officeDocument/2006/relationships/slideLayout" Target="../slideLayouts/slideLayout7.xml"/><Relationship Id="rId3" Type="http://schemas.openxmlformats.org/officeDocument/2006/relationships/image" Target="../media/image5.wmf"/><Relationship Id="rId2" Type="http://schemas.openxmlformats.org/officeDocument/2006/relationships/oleObject" Target="../embeddings/oleObject61.bin"/><Relationship Id="rId1" Type="http://schemas.openxmlformats.org/officeDocument/2006/relationships/image" Target="../media/image3.png"/></Relationships>
</file>

<file path=ppt/slides/_rels/slide34.xml.rels><?xml version="1.0" encoding="UTF-8" standalone="yes"?>
<Relationships xmlns="http://schemas.openxmlformats.org/package/2006/relationships"><Relationship Id="rId9" Type="http://schemas.openxmlformats.org/officeDocument/2006/relationships/image" Target="../media/image8.wmf"/><Relationship Id="rId8" Type="http://schemas.openxmlformats.org/officeDocument/2006/relationships/oleObject" Target="../embeddings/oleObject65.bin"/><Relationship Id="rId7" Type="http://schemas.openxmlformats.org/officeDocument/2006/relationships/image" Target="../media/image5.wmf"/><Relationship Id="rId6" Type="http://schemas.openxmlformats.org/officeDocument/2006/relationships/oleObject" Target="../embeddings/oleObject64.bin"/><Relationship Id="rId5" Type="http://schemas.openxmlformats.org/officeDocument/2006/relationships/oleObject" Target="../embeddings/oleObject63.bin"/><Relationship Id="rId4" Type="http://schemas.openxmlformats.org/officeDocument/2006/relationships/image" Target="../media/image7.wmf"/><Relationship Id="rId3" Type="http://schemas.openxmlformats.org/officeDocument/2006/relationships/oleObject" Target="../embeddings/oleObject62.bin"/><Relationship Id="rId2" Type="http://schemas.openxmlformats.org/officeDocument/2006/relationships/image" Target="../media/image45.png"/><Relationship Id="rId12" Type="http://schemas.openxmlformats.org/officeDocument/2006/relationships/notesSlide" Target="../notesSlides/notesSlide34.xml"/><Relationship Id="rId11" Type="http://schemas.openxmlformats.org/officeDocument/2006/relationships/vmlDrawing" Target="../drawings/vmlDrawing21.vml"/><Relationship Id="rId10" Type="http://schemas.openxmlformats.org/officeDocument/2006/relationships/slideLayout" Target="../slideLayouts/slideLayout7.xml"/><Relationship Id="rId1" Type="http://schemas.openxmlformats.org/officeDocument/2006/relationships/image" Target="../media/image3.png"/></Relationships>
</file>

<file path=ppt/slides/_rels/slide35.xml.rels><?xml version="1.0" encoding="UTF-8" standalone="yes"?>
<Relationships xmlns="http://schemas.openxmlformats.org/package/2006/relationships"><Relationship Id="rId9" Type="http://schemas.openxmlformats.org/officeDocument/2006/relationships/image" Target="../media/image46.png"/><Relationship Id="rId8" Type="http://schemas.openxmlformats.org/officeDocument/2006/relationships/image" Target="../media/image8.wmf"/><Relationship Id="rId7" Type="http://schemas.openxmlformats.org/officeDocument/2006/relationships/oleObject" Target="../embeddings/oleObject69.bin"/><Relationship Id="rId6" Type="http://schemas.openxmlformats.org/officeDocument/2006/relationships/image" Target="../media/image5.wmf"/><Relationship Id="rId5" Type="http://schemas.openxmlformats.org/officeDocument/2006/relationships/oleObject" Target="../embeddings/oleObject68.bin"/><Relationship Id="rId4" Type="http://schemas.openxmlformats.org/officeDocument/2006/relationships/oleObject" Target="../embeddings/oleObject67.bin"/><Relationship Id="rId3" Type="http://schemas.openxmlformats.org/officeDocument/2006/relationships/image" Target="../media/image7.wmf"/><Relationship Id="rId2" Type="http://schemas.openxmlformats.org/officeDocument/2006/relationships/oleObject" Target="../embeddings/oleObject66.bin"/><Relationship Id="rId12" Type="http://schemas.openxmlformats.org/officeDocument/2006/relationships/notesSlide" Target="../notesSlides/notesSlide35.xml"/><Relationship Id="rId11" Type="http://schemas.openxmlformats.org/officeDocument/2006/relationships/vmlDrawing" Target="../drawings/vmlDrawing22.vml"/><Relationship Id="rId10" Type="http://schemas.openxmlformats.org/officeDocument/2006/relationships/slideLayout" Target="../slideLayouts/slideLayout7.xml"/><Relationship Id="rId1" Type="http://schemas.openxmlformats.org/officeDocument/2006/relationships/image" Target="../media/image3.png"/></Relationships>
</file>

<file path=ppt/slides/_rels/slide36.xml.rels><?xml version="1.0" encoding="UTF-8" standalone="yes"?>
<Relationships xmlns="http://schemas.openxmlformats.org/package/2006/relationships"><Relationship Id="rId9" Type="http://schemas.openxmlformats.org/officeDocument/2006/relationships/image" Target="../media/image8.wmf"/><Relationship Id="rId8" Type="http://schemas.openxmlformats.org/officeDocument/2006/relationships/oleObject" Target="../embeddings/oleObject73.bin"/><Relationship Id="rId7" Type="http://schemas.openxmlformats.org/officeDocument/2006/relationships/image" Target="../media/image5.wmf"/><Relationship Id="rId6" Type="http://schemas.openxmlformats.org/officeDocument/2006/relationships/oleObject" Target="../embeddings/oleObject72.bin"/><Relationship Id="rId5" Type="http://schemas.openxmlformats.org/officeDocument/2006/relationships/oleObject" Target="../embeddings/oleObject71.bin"/><Relationship Id="rId4" Type="http://schemas.openxmlformats.org/officeDocument/2006/relationships/image" Target="../media/image7.wmf"/><Relationship Id="rId3" Type="http://schemas.openxmlformats.org/officeDocument/2006/relationships/oleObject" Target="../embeddings/oleObject70.bin"/><Relationship Id="rId2" Type="http://schemas.openxmlformats.org/officeDocument/2006/relationships/image" Target="../media/image47.png"/><Relationship Id="rId15" Type="http://schemas.openxmlformats.org/officeDocument/2006/relationships/notesSlide" Target="../notesSlides/notesSlide36.xml"/><Relationship Id="rId14" Type="http://schemas.openxmlformats.org/officeDocument/2006/relationships/vmlDrawing" Target="../drawings/vmlDrawing23.vml"/><Relationship Id="rId13" Type="http://schemas.openxmlformats.org/officeDocument/2006/relationships/slideLayout" Target="../slideLayouts/slideLayout7.xml"/><Relationship Id="rId12" Type="http://schemas.openxmlformats.org/officeDocument/2006/relationships/image" Target="../media/image49.png"/><Relationship Id="rId11" Type="http://schemas.openxmlformats.org/officeDocument/2006/relationships/image" Target="../media/image48.png"/><Relationship Id="rId10" Type="http://schemas.openxmlformats.org/officeDocument/2006/relationships/image" Target="../media/image46.png"/><Relationship Id="rId1" Type="http://schemas.openxmlformats.org/officeDocument/2006/relationships/image" Target="../media/image3.png"/></Relationships>
</file>

<file path=ppt/slides/_rels/slide37.xml.rels><?xml version="1.0" encoding="UTF-8" standalone="yes"?>
<Relationships xmlns="http://schemas.openxmlformats.org/package/2006/relationships"><Relationship Id="rId9" Type="http://schemas.openxmlformats.org/officeDocument/2006/relationships/image" Target="../media/image46.png"/><Relationship Id="rId8" Type="http://schemas.openxmlformats.org/officeDocument/2006/relationships/image" Target="../media/image8.wmf"/><Relationship Id="rId7" Type="http://schemas.openxmlformats.org/officeDocument/2006/relationships/oleObject" Target="../embeddings/oleObject77.bin"/><Relationship Id="rId6" Type="http://schemas.openxmlformats.org/officeDocument/2006/relationships/image" Target="../media/image5.wmf"/><Relationship Id="rId5" Type="http://schemas.openxmlformats.org/officeDocument/2006/relationships/oleObject" Target="../embeddings/oleObject76.bin"/><Relationship Id="rId4" Type="http://schemas.openxmlformats.org/officeDocument/2006/relationships/oleObject" Target="../embeddings/oleObject75.bin"/><Relationship Id="rId3" Type="http://schemas.openxmlformats.org/officeDocument/2006/relationships/image" Target="../media/image7.wmf"/><Relationship Id="rId2" Type="http://schemas.openxmlformats.org/officeDocument/2006/relationships/oleObject" Target="../embeddings/oleObject74.bin"/><Relationship Id="rId13" Type="http://schemas.openxmlformats.org/officeDocument/2006/relationships/notesSlide" Target="../notesSlides/notesSlide37.xml"/><Relationship Id="rId12" Type="http://schemas.openxmlformats.org/officeDocument/2006/relationships/vmlDrawing" Target="../drawings/vmlDrawing24.vml"/><Relationship Id="rId11" Type="http://schemas.openxmlformats.org/officeDocument/2006/relationships/slideLayout" Target="../slideLayouts/slideLayout7.xml"/><Relationship Id="rId10" Type="http://schemas.openxmlformats.org/officeDocument/2006/relationships/image" Target="../media/image50.png"/><Relationship Id="rId1" Type="http://schemas.openxmlformats.org/officeDocument/2006/relationships/image" Target="../media/image3.png"/></Relationships>
</file>

<file path=ppt/slides/_rels/slide38.xml.rels><?xml version="1.0" encoding="UTF-8" standalone="yes"?>
<Relationships xmlns="http://schemas.openxmlformats.org/package/2006/relationships"><Relationship Id="rId9" Type="http://schemas.openxmlformats.org/officeDocument/2006/relationships/image" Target="../media/image51.png"/><Relationship Id="rId8" Type="http://schemas.openxmlformats.org/officeDocument/2006/relationships/image" Target="../media/image8.wmf"/><Relationship Id="rId7" Type="http://schemas.openxmlformats.org/officeDocument/2006/relationships/oleObject" Target="../embeddings/oleObject81.bin"/><Relationship Id="rId6" Type="http://schemas.openxmlformats.org/officeDocument/2006/relationships/image" Target="../media/image5.wmf"/><Relationship Id="rId5" Type="http://schemas.openxmlformats.org/officeDocument/2006/relationships/oleObject" Target="../embeddings/oleObject80.bin"/><Relationship Id="rId4" Type="http://schemas.openxmlformats.org/officeDocument/2006/relationships/oleObject" Target="../embeddings/oleObject79.bin"/><Relationship Id="rId3" Type="http://schemas.openxmlformats.org/officeDocument/2006/relationships/image" Target="../media/image7.wmf"/><Relationship Id="rId2" Type="http://schemas.openxmlformats.org/officeDocument/2006/relationships/oleObject" Target="../embeddings/oleObject78.bin"/><Relationship Id="rId19" Type="http://schemas.openxmlformats.org/officeDocument/2006/relationships/notesSlide" Target="../notesSlides/notesSlide38.xml"/><Relationship Id="rId18" Type="http://schemas.openxmlformats.org/officeDocument/2006/relationships/vmlDrawing" Target="../drawings/vmlDrawing25.vml"/><Relationship Id="rId17" Type="http://schemas.openxmlformats.org/officeDocument/2006/relationships/slideLayout" Target="../slideLayouts/slideLayout7.xml"/><Relationship Id="rId16" Type="http://schemas.openxmlformats.org/officeDocument/2006/relationships/image" Target="../media/image50.png"/><Relationship Id="rId15" Type="http://schemas.openxmlformats.org/officeDocument/2006/relationships/image" Target="../media/image57.png"/><Relationship Id="rId14" Type="http://schemas.openxmlformats.org/officeDocument/2006/relationships/image" Target="../media/image56.png"/><Relationship Id="rId13" Type="http://schemas.openxmlformats.org/officeDocument/2006/relationships/image" Target="../media/image55.png"/><Relationship Id="rId12" Type="http://schemas.openxmlformats.org/officeDocument/2006/relationships/image" Target="../media/image54.png"/><Relationship Id="rId11" Type="http://schemas.openxmlformats.org/officeDocument/2006/relationships/image" Target="../media/image53.png"/><Relationship Id="rId10" Type="http://schemas.openxmlformats.org/officeDocument/2006/relationships/image" Target="../media/image52.png"/><Relationship Id="rId1" Type="http://schemas.openxmlformats.org/officeDocument/2006/relationships/image" Target="../media/image3.png"/></Relationships>
</file>

<file path=ppt/slides/_rels/slide39.xml.rels><?xml version="1.0" encoding="UTF-8" standalone="yes"?>
<Relationships xmlns="http://schemas.openxmlformats.org/package/2006/relationships"><Relationship Id="rId9" Type="http://schemas.openxmlformats.org/officeDocument/2006/relationships/image" Target="../media/image58.png"/><Relationship Id="rId8" Type="http://schemas.openxmlformats.org/officeDocument/2006/relationships/image" Target="../media/image8.wmf"/><Relationship Id="rId7" Type="http://schemas.openxmlformats.org/officeDocument/2006/relationships/oleObject" Target="../embeddings/oleObject85.bin"/><Relationship Id="rId6" Type="http://schemas.openxmlformats.org/officeDocument/2006/relationships/image" Target="../media/image5.wmf"/><Relationship Id="rId5" Type="http://schemas.openxmlformats.org/officeDocument/2006/relationships/oleObject" Target="../embeddings/oleObject84.bin"/><Relationship Id="rId4" Type="http://schemas.openxmlformats.org/officeDocument/2006/relationships/oleObject" Target="../embeddings/oleObject83.bin"/><Relationship Id="rId3" Type="http://schemas.openxmlformats.org/officeDocument/2006/relationships/image" Target="../media/image7.wmf"/><Relationship Id="rId2" Type="http://schemas.openxmlformats.org/officeDocument/2006/relationships/oleObject" Target="../embeddings/oleObject82.bin"/><Relationship Id="rId19" Type="http://schemas.openxmlformats.org/officeDocument/2006/relationships/notesSlide" Target="../notesSlides/notesSlide39.xml"/><Relationship Id="rId18" Type="http://schemas.openxmlformats.org/officeDocument/2006/relationships/vmlDrawing" Target="../drawings/vmlDrawing26.vml"/><Relationship Id="rId17" Type="http://schemas.openxmlformats.org/officeDocument/2006/relationships/slideLayout" Target="../slideLayouts/slideLayout7.xml"/><Relationship Id="rId16" Type="http://schemas.openxmlformats.org/officeDocument/2006/relationships/image" Target="../media/image50.png"/><Relationship Id="rId15" Type="http://schemas.openxmlformats.org/officeDocument/2006/relationships/image" Target="../media/image64.png"/><Relationship Id="rId14" Type="http://schemas.openxmlformats.org/officeDocument/2006/relationships/image" Target="../media/image63.png"/><Relationship Id="rId13" Type="http://schemas.openxmlformats.org/officeDocument/2006/relationships/image" Target="../media/image62.png"/><Relationship Id="rId12" Type="http://schemas.openxmlformats.org/officeDocument/2006/relationships/image" Target="../media/image61.png"/><Relationship Id="rId11" Type="http://schemas.openxmlformats.org/officeDocument/2006/relationships/image" Target="../media/image60.png"/><Relationship Id="rId10" Type="http://schemas.openxmlformats.org/officeDocument/2006/relationships/image" Target="../media/image59.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tags" Target="../tags/tag65.xml"/><Relationship Id="rId1" Type="http://schemas.openxmlformats.org/officeDocument/2006/relationships/image" Target="../media/image3.png"/></Relationships>
</file>

<file path=ppt/slides/_rels/slide40.xml.rels><?xml version="1.0" encoding="UTF-8" standalone="yes"?>
<Relationships xmlns="http://schemas.openxmlformats.org/package/2006/relationships"><Relationship Id="rId9" Type="http://schemas.openxmlformats.org/officeDocument/2006/relationships/image" Target="../media/image46.png"/><Relationship Id="rId8" Type="http://schemas.openxmlformats.org/officeDocument/2006/relationships/image" Target="../media/image8.wmf"/><Relationship Id="rId7" Type="http://schemas.openxmlformats.org/officeDocument/2006/relationships/oleObject" Target="../embeddings/oleObject89.bin"/><Relationship Id="rId6" Type="http://schemas.openxmlformats.org/officeDocument/2006/relationships/image" Target="../media/image5.wmf"/><Relationship Id="rId5" Type="http://schemas.openxmlformats.org/officeDocument/2006/relationships/oleObject" Target="../embeddings/oleObject88.bin"/><Relationship Id="rId4" Type="http://schemas.openxmlformats.org/officeDocument/2006/relationships/oleObject" Target="../embeddings/oleObject87.bin"/><Relationship Id="rId3" Type="http://schemas.openxmlformats.org/officeDocument/2006/relationships/image" Target="../media/image7.wmf"/><Relationship Id="rId2" Type="http://schemas.openxmlformats.org/officeDocument/2006/relationships/oleObject" Target="../embeddings/oleObject86.bin"/><Relationship Id="rId12" Type="http://schemas.openxmlformats.org/officeDocument/2006/relationships/notesSlide" Target="../notesSlides/notesSlide40.xml"/><Relationship Id="rId11" Type="http://schemas.openxmlformats.org/officeDocument/2006/relationships/vmlDrawing" Target="../drawings/vmlDrawing27.vml"/><Relationship Id="rId10" Type="http://schemas.openxmlformats.org/officeDocument/2006/relationships/slideLayout" Target="../slideLayouts/slideLayout7.xml"/><Relationship Id="rId1" Type="http://schemas.openxmlformats.org/officeDocument/2006/relationships/image" Target="../media/image3.png"/></Relationships>
</file>

<file path=ppt/slides/_rels/slide41.xml.rels><?xml version="1.0" encoding="UTF-8" standalone="yes"?>
<Relationships xmlns="http://schemas.openxmlformats.org/package/2006/relationships"><Relationship Id="rId9" Type="http://schemas.openxmlformats.org/officeDocument/2006/relationships/image" Target="../media/image48.png"/><Relationship Id="rId8" Type="http://schemas.openxmlformats.org/officeDocument/2006/relationships/image" Target="../media/image8.wmf"/><Relationship Id="rId7" Type="http://schemas.openxmlformats.org/officeDocument/2006/relationships/oleObject" Target="../embeddings/oleObject93.bin"/><Relationship Id="rId6" Type="http://schemas.openxmlformats.org/officeDocument/2006/relationships/image" Target="../media/image5.wmf"/><Relationship Id="rId5" Type="http://schemas.openxmlformats.org/officeDocument/2006/relationships/oleObject" Target="../embeddings/oleObject92.bin"/><Relationship Id="rId4" Type="http://schemas.openxmlformats.org/officeDocument/2006/relationships/oleObject" Target="../embeddings/oleObject91.bin"/><Relationship Id="rId3" Type="http://schemas.openxmlformats.org/officeDocument/2006/relationships/image" Target="../media/image7.wmf"/><Relationship Id="rId2" Type="http://schemas.openxmlformats.org/officeDocument/2006/relationships/oleObject" Target="../embeddings/oleObject90.bin"/><Relationship Id="rId18" Type="http://schemas.openxmlformats.org/officeDocument/2006/relationships/notesSlide" Target="../notesSlides/notesSlide41.xml"/><Relationship Id="rId17" Type="http://schemas.openxmlformats.org/officeDocument/2006/relationships/vmlDrawing" Target="../drawings/vmlDrawing28.vml"/><Relationship Id="rId16" Type="http://schemas.openxmlformats.org/officeDocument/2006/relationships/slideLayout" Target="../slideLayouts/slideLayout7.xml"/><Relationship Id="rId15" Type="http://schemas.openxmlformats.org/officeDocument/2006/relationships/image" Target="../media/image70.png"/><Relationship Id="rId14" Type="http://schemas.openxmlformats.org/officeDocument/2006/relationships/image" Target="../media/image69.png"/><Relationship Id="rId13" Type="http://schemas.openxmlformats.org/officeDocument/2006/relationships/image" Target="../media/image68.png"/><Relationship Id="rId12" Type="http://schemas.openxmlformats.org/officeDocument/2006/relationships/image" Target="../media/image67.png"/><Relationship Id="rId11" Type="http://schemas.openxmlformats.org/officeDocument/2006/relationships/image" Target="../media/image66.png"/><Relationship Id="rId10" Type="http://schemas.openxmlformats.org/officeDocument/2006/relationships/image" Target="../media/image65.png"/><Relationship Id="rId1" Type="http://schemas.openxmlformats.org/officeDocument/2006/relationships/image" Target="../media/image3.png"/></Relationships>
</file>

<file path=ppt/slides/_rels/slide42.xml.rels><?xml version="1.0" encoding="UTF-8" standalone="yes"?>
<Relationships xmlns="http://schemas.openxmlformats.org/package/2006/relationships"><Relationship Id="rId9" Type="http://schemas.openxmlformats.org/officeDocument/2006/relationships/image" Target="../media/image48.png"/><Relationship Id="rId8" Type="http://schemas.openxmlformats.org/officeDocument/2006/relationships/image" Target="../media/image8.wmf"/><Relationship Id="rId7" Type="http://schemas.openxmlformats.org/officeDocument/2006/relationships/oleObject" Target="../embeddings/oleObject97.bin"/><Relationship Id="rId6" Type="http://schemas.openxmlformats.org/officeDocument/2006/relationships/image" Target="../media/image5.wmf"/><Relationship Id="rId5" Type="http://schemas.openxmlformats.org/officeDocument/2006/relationships/oleObject" Target="../embeddings/oleObject96.bin"/><Relationship Id="rId4" Type="http://schemas.openxmlformats.org/officeDocument/2006/relationships/oleObject" Target="../embeddings/oleObject95.bin"/><Relationship Id="rId3" Type="http://schemas.openxmlformats.org/officeDocument/2006/relationships/image" Target="../media/image7.wmf"/><Relationship Id="rId2" Type="http://schemas.openxmlformats.org/officeDocument/2006/relationships/oleObject" Target="../embeddings/oleObject94.bin"/><Relationship Id="rId17" Type="http://schemas.openxmlformats.org/officeDocument/2006/relationships/notesSlide" Target="../notesSlides/notesSlide42.xml"/><Relationship Id="rId16" Type="http://schemas.openxmlformats.org/officeDocument/2006/relationships/vmlDrawing" Target="../drawings/vmlDrawing29.vml"/><Relationship Id="rId15" Type="http://schemas.openxmlformats.org/officeDocument/2006/relationships/slideLayout" Target="../slideLayouts/slideLayout7.xml"/><Relationship Id="rId14" Type="http://schemas.openxmlformats.org/officeDocument/2006/relationships/image" Target="../media/image49.png"/><Relationship Id="rId13" Type="http://schemas.openxmlformats.org/officeDocument/2006/relationships/image" Target="../media/image73.png"/><Relationship Id="rId12" Type="http://schemas.openxmlformats.org/officeDocument/2006/relationships/image" Target="../media/image72.png"/><Relationship Id="rId11" Type="http://schemas.openxmlformats.org/officeDocument/2006/relationships/image" Target="../media/image71.png"/><Relationship Id="rId10" Type="http://schemas.openxmlformats.org/officeDocument/2006/relationships/image" Target="../media/image65.png"/><Relationship Id="rId1" Type="http://schemas.openxmlformats.org/officeDocument/2006/relationships/image" Target="../media/image3.png"/></Relationships>
</file>

<file path=ppt/slides/_rels/slide43.xml.rels><?xml version="1.0" encoding="UTF-8" standalone="yes"?>
<Relationships xmlns="http://schemas.openxmlformats.org/package/2006/relationships"><Relationship Id="rId4" Type="http://schemas.openxmlformats.org/officeDocument/2006/relationships/notesSlide" Target="../notesSlides/notesSlide43.xml"/><Relationship Id="rId3" Type="http://schemas.openxmlformats.org/officeDocument/2006/relationships/slideLayout" Target="../slideLayouts/slideLayout7.xml"/><Relationship Id="rId2" Type="http://schemas.openxmlformats.org/officeDocument/2006/relationships/image" Target="../media/image74.png"/><Relationship Id="rId1" Type="http://schemas.openxmlformats.org/officeDocument/2006/relationships/image" Target="../media/image3.png"/></Relationships>
</file>

<file path=ppt/slides/_rels/slide44.xml.rels><?xml version="1.0" encoding="UTF-8" standalone="yes"?>
<Relationships xmlns="http://schemas.openxmlformats.org/package/2006/relationships"><Relationship Id="rId4" Type="http://schemas.openxmlformats.org/officeDocument/2006/relationships/notesSlide" Target="../notesSlides/notesSlide44.xml"/><Relationship Id="rId3" Type="http://schemas.openxmlformats.org/officeDocument/2006/relationships/slideLayout" Target="../slideLayouts/slideLayout7.xml"/><Relationship Id="rId2" Type="http://schemas.openxmlformats.org/officeDocument/2006/relationships/image" Target="../media/image75.png"/><Relationship Id="rId1" Type="http://schemas.openxmlformats.org/officeDocument/2006/relationships/image" Target="../media/image3.png"/></Relationships>
</file>

<file path=ppt/slides/_rels/slide45.xml.rels><?xml version="1.0" encoding="UTF-8" standalone="yes"?>
<Relationships xmlns="http://schemas.openxmlformats.org/package/2006/relationships"><Relationship Id="rId6" Type="http://schemas.openxmlformats.org/officeDocument/2006/relationships/notesSlide" Target="../notesSlides/notesSlide45.xml"/><Relationship Id="rId5" Type="http://schemas.openxmlformats.org/officeDocument/2006/relationships/slideLayout" Target="../slideLayouts/slideLayout7.xml"/><Relationship Id="rId4" Type="http://schemas.openxmlformats.org/officeDocument/2006/relationships/image" Target="../media/image78.png"/><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image" Target="../media/image3.png"/></Relationships>
</file>

<file path=ppt/slides/_rels/slide46.xml.rels><?xml version="1.0" encoding="UTF-8" standalone="yes"?>
<Relationships xmlns="http://schemas.openxmlformats.org/package/2006/relationships"><Relationship Id="rId6" Type="http://schemas.openxmlformats.org/officeDocument/2006/relationships/notesSlide" Target="../notesSlides/notesSlide46.xml"/><Relationship Id="rId5" Type="http://schemas.openxmlformats.org/officeDocument/2006/relationships/slideLayout" Target="../slideLayouts/slideLayout7.xml"/><Relationship Id="rId4" Type="http://schemas.openxmlformats.org/officeDocument/2006/relationships/image" Target="../media/image81.png"/><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vmlDrawing" Target="../drawings/vmlDrawing1.vml"/><Relationship Id="rId4" Type="http://schemas.openxmlformats.org/officeDocument/2006/relationships/slideLayout" Target="../slideLayouts/slideLayout7.xml"/><Relationship Id="rId3" Type="http://schemas.openxmlformats.org/officeDocument/2006/relationships/image" Target="../media/image5.wmf"/><Relationship Id="rId2" Type="http://schemas.openxmlformats.org/officeDocument/2006/relationships/oleObject" Target="../embeddings/oleObject1.bin"/><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p:cNvSpPr/>
          <p:nvPr/>
        </p:nvSpPr>
        <p:spPr>
          <a:xfrm flipV="1">
            <a:off x="300250" y="3108966"/>
            <a:ext cx="6673755"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平行四边形 16"/>
          <p:cNvSpPr/>
          <p:nvPr/>
        </p:nvSpPr>
        <p:spPr>
          <a:xfrm>
            <a:off x="7113896" y="3005515"/>
            <a:ext cx="99060" cy="18288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平行四边形 17"/>
          <p:cNvSpPr/>
          <p:nvPr/>
        </p:nvSpPr>
        <p:spPr>
          <a:xfrm>
            <a:off x="7307240" y="3005516"/>
            <a:ext cx="99060" cy="18288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文本框 19"/>
          <p:cNvSpPr txBox="1"/>
          <p:nvPr/>
        </p:nvSpPr>
        <p:spPr>
          <a:xfrm>
            <a:off x="-372974" y="1451446"/>
            <a:ext cx="8658860" cy="1569660"/>
          </a:xfrm>
          <a:prstGeom prst="rect">
            <a:avLst/>
          </a:prstGeom>
          <a:noFill/>
        </p:spPr>
        <p:txBody>
          <a:bodyPr wrap="square" rtlCol="0">
            <a:spAutoFit/>
          </a:bodyPr>
          <a:lstStyle/>
          <a:p>
            <a:pPr algn="ctr"/>
            <a:r>
              <a:rPr lang="en-US" altLang="zh-CN" sz="3200" b="1" dirty="0">
                <a:solidFill>
                  <a:srgbClr val="0070C0"/>
                </a:solidFill>
                <a:latin typeface="Times New Roman" panose="02020503050405090304" pitchFamily="18" charset="0"/>
                <a:ea typeface="微软雅黑" panose="020B0503020204020204" charset="-122"/>
                <a:cs typeface="Times New Roman" panose="02020503050405090304" pitchFamily="18" charset="0"/>
              </a:rPr>
              <a:t>AUTOFLY: VISION-LANGUAGE-ACTION MODEL FOR UAV AUTONOMOUS NAVIGATION IN THE WILD</a:t>
            </a:r>
            <a:endParaRPr lang="en-US" altLang="zh-CN" sz="3200" b="1" dirty="0">
              <a:solidFill>
                <a:srgbClr val="0070C0"/>
              </a:solidFill>
              <a:latin typeface="Times New Roman" panose="02020503050405090304" pitchFamily="18" charset="0"/>
              <a:ea typeface="微软雅黑" panose="020B0503020204020204" charset="-122"/>
              <a:cs typeface="Times New Roman" panose="02020503050405090304" pitchFamily="18" charset="0"/>
              <a:sym typeface="+mn-lt"/>
            </a:endParaRPr>
          </a:p>
        </p:txBody>
      </p:sp>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l="17265" t="9160" r="23350"/>
          <a:stretch>
            <a:fillRect/>
          </a:stretch>
        </p:blipFill>
        <p:spPr>
          <a:xfrm>
            <a:off x="8839200" y="83757"/>
            <a:ext cx="3421380" cy="6720450"/>
          </a:xfrm>
          <a:prstGeom prst="rect">
            <a:avLst/>
          </a:prstGeom>
        </p:spPr>
      </p:pic>
      <p:sp>
        <p:nvSpPr>
          <p:cNvPr id="21" name="矩形 20"/>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2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矩形 25"/>
          <p:cNvSpPr/>
          <p:nvPr/>
        </p:nvSpPr>
        <p:spPr>
          <a:xfrm>
            <a:off x="0" y="6697897"/>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文本框 22"/>
          <p:cNvSpPr txBox="1"/>
          <p:nvPr>
            <p:custDataLst>
              <p:tags r:id="rId2"/>
            </p:custDataLst>
          </p:nvPr>
        </p:nvSpPr>
        <p:spPr>
          <a:xfrm>
            <a:off x="4695862" y="4933775"/>
            <a:ext cx="2924138" cy="829945"/>
          </a:xfrm>
          <a:prstGeom prst="rect">
            <a:avLst/>
          </a:prstGeom>
          <a:noFill/>
        </p:spPr>
        <p:txBody>
          <a:bodyPr wrap="square" rtlCol="0">
            <a:spAutoFit/>
          </a:bodyPr>
          <a:lstStyle/>
          <a:p>
            <a:pPr algn="ctr"/>
            <a:r>
              <a:rPr lang="zh-CN" altLang="en-US" sz="2400" b="1" dirty="0">
                <a:solidFill>
                  <a:srgbClr val="0070C0"/>
                </a:solidFill>
                <a:cs typeface="+mn-ea"/>
                <a:sym typeface="+mn-lt"/>
              </a:rPr>
              <a:t>汇报人：陈卢楷</a:t>
            </a:r>
            <a:br>
              <a:rPr lang="zh-CN" altLang="en-US" sz="2400" b="1" dirty="0">
                <a:solidFill>
                  <a:srgbClr val="0070C0"/>
                </a:solidFill>
                <a:cs typeface="+mn-ea"/>
                <a:sym typeface="+mn-lt"/>
              </a:rPr>
            </a:br>
            <a:r>
              <a:rPr lang="zh-CN" altLang="en-US" sz="2400" b="1" dirty="0">
                <a:solidFill>
                  <a:srgbClr val="0070C0"/>
                </a:solidFill>
                <a:cs typeface="+mn-ea"/>
                <a:sym typeface="+mn-lt"/>
              </a:rPr>
              <a:t>日期：</a:t>
            </a:r>
            <a:r>
              <a:rPr lang="en-US" altLang="zh-CN" sz="2400" b="1" dirty="0">
                <a:solidFill>
                  <a:srgbClr val="0070C0"/>
                </a:solidFill>
                <a:cs typeface="+mn-ea"/>
                <a:sym typeface="+mn-lt"/>
              </a:rPr>
              <a:t>2026-04-23</a:t>
            </a:r>
            <a:endParaRPr lang="zh-CN" altLang="en-US" sz="2400" b="1" dirty="0">
              <a:solidFill>
                <a:srgbClr val="0070C0"/>
              </a:solidFill>
              <a:cs typeface="+mn-ea"/>
              <a:sym typeface="+mn-lt"/>
            </a:endParaRPr>
          </a:p>
        </p:txBody>
      </p:sp>
      <p:pic>
        <p:nvPicPr>
          <p:cNvPr id="3" name="图片 2"/>
          <p:cNvPicPr>
            <a:picLocks noChangeAspect="1"/>
          </p:cNvPicPr>
          <p:nvPr/>
        </p:nvPicPr>
        <p:blipFill>
          <a:blip r:embed="rId3"/>
          <a:stretch>
            <a:fillRect/>
          </a:stretch>
        </p:blipFill>
        <p:spPr>
          <a:xfrm>
            <a:off x="404930" y="3242545"/>
            <a:ext cx="6889926" cy="1523940"/>
          </a:xfrm>
          <a:prstGeom prst="rect">
            <a:avLst/>
          </a:prstGeom>
        </p:spPr>
      </p:pic>
      <p:sp>
        <p:nvSpPr>
          <p:cNvPr id="6" name="文本框 5"/>
          <p:cNvSpPr txBox="1"/>
          <p:nvPr/>
        </p:nvSpPr>
        <p:spPr>
          <a:xfrm>
            <a:off x="2930810" y="4704942"/>
            <a:ext cx="1281736" cy="369332"/>
          </a:xfrm>
          <a:prstGeom prst="rect">
            <a:avLst/>
          </a:prstGeom>
          <a:noFill/>
        </p:spPr>
        <p:txBody>
          <a:bodyPr wrap="square">
            <a:spAutoFit/>
          </a:bodyPr>
          <a:lstStyle/>
          <a:p>
            <a:pPr>
              <a:defRPr/>
            </a:pPr>
            <a:r>
              <a:rPr lang="en-US" altLang="zh-CN" b="1" dirty="0">
                <a:solidFill>
                  <a:schemeClr val="tx1">
                    <a:lumMod val="85000"/>
                    <a:lumOff val="15000"/>
                  </a:schemeClr>
                </a:solidFill>
                <a:latin typeface="Times New Roman" panose="02020503050405090304" pitchFamily="18" charset="0"/>
                <a:ea typeface="微软雅黑" panose="020B0503020204020204" charset="-122"/>
                <a:cs typeface="Times New Roman" panose="02020503050405090304" pitchFamily="18" charset="0"/>
                <a:sym typeface="+mn-ea"/>
              </a:rPr>
              <a:t>(ICLR’26)</a:t>
            </a:r>
            <a:endParaRPr lang="en-US" altLang="zh-CN" b="1" dirty="0">
              <a:solidFill>
                <a:schemeClr val="tx1">
                  <a:lumMod val="85000"/>
                  <a:lumOff val="15000"/>
                </a:schemeClr>
              </a:solidFill>
              <a:latin typeface="Times New Roman" panose="02020503050405090304" pitchFamily="18" charset="0"/>
              <a:ea typeface="微软雅黑" panose="020B0503020204020204" charset="-122"/>
              <a:cs typeface="Times New Roman" panose="02020503050405090304" pitchFamily="18" charset="0"/>
              <a:sym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4775"/>
          </a:xfrm>
          <a:prstGeom prst="rect">
            <a:avLst/>
          </a:prstGeom>
          <a:noFill/>
        </p:spPr>
        <p:txBody>
          <a:bodyPr wrap="square" rtlCol="0">
            <a:spAutoFit/>
          </a:bodyPr>
          <a:lstStyle/>
          <a:p>
            <a:r>
              <a:rPr lang="en-US" altLang="zh-CN" sz="3200" b="1" dirty="0">
                <a:solidFill>
                  <a:srgbClr val="5B9BD5">
                    <a:lumMod val="75000"/>
                  </a:srgbClr>
                </a:solidFill>
                <a:latin typeface="Times New Roman" panose="02020503050405090304"/>
                <a:ea typeface="微软雅黑" panose="020B0503020204020204" charset="-122"/>
                <a:cs typeface="+mn-ea"/>
                <a:sym typeface="+mn-lt"/>
              </a:rPr>
              <a:t>1</a:t>
            </a:r>
            <a:endParaRPr lang="en-US" altLang="zh-CN" sz="3200" b="1" dirty="0">
              <a:solidFill>
                <a:schemeClr val="accent1">
                  <a:lumMod val="75000"/>
                </a:schemeClr>
              </a:solidFill>
              <a:latin typeface="Times New Roman" panose="02020503050405090304" pitchFamily="18" charset="0"/>
              <a:cs typeface="Times New Roman" panose="02020503050405090304" pitchFamily="18" charset="0"/>
              <a:sym typeface="+mn-lt"/>
            </a:endParaRPr>
          </a:p>
        </p:txBody>
      </p:sp>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5" name="文本框 4"/>
          <p:cNvSpPr txBox="1"/>
          <p:nvPr/>
        </p:nvSpPr>
        <p:spPr>
          <a:xfrm>
            <a:off x="1377315" y="759460"/>
            <a:ext cx="9537700" cy="51752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noAutofit/>
          </a:bodyPr>
          <a:lstStyle/>
          <a:p>
            <a:pPr algn="l">
              <a:lnSpc>
                <a:spcPct val="100000"/>
              </a:lnSpc>
              <a:spcBef>
                <a:spcPts val="0"/>
              </a:spcBef>
              <a:spcAft>
                <a:spcPts val="0"/>
              </a:spcAft>
              <a:buClrTx/>
              <a:buSzTx/>
              <a:buFontTx/>
              <a:defRPr/>
            </a:pPr>
            <a:r>
              <a:rPr lang="en-US" altLang="zh-CN" sz="32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rPr>
              <a:t>Method</a:t>
            </a:r>
            <a:endParaRPr lang="en-US" altLang="zh-CN" sz="32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endParaRPr>
          </a:p>
        </p:txBody>
      </p:sp>
      <mc:AlternateContent xmlns:mc="http://schemas.openxmlformats.org/markup-compatibility/2006">
        <mc:Choice xmlns:a14="http://schemas.microsoft.com/office/drawing/2010/main" Requires="a14">
          <p:sp>
            <p:nvSpPr>
              <p:cNvPr id="7" name="文本框 6"/>
              <p:cNvSpPr txBox="1"/>
              <p:nvPr/>
            </p:nvSpPr>
            <p:spPr>
              <a:xfrm>
                <a:off x="1134109" y="2117725"/>
                <a:ext cx="9918204" cy="6446380"/>
              </a:xfrm>
              <a:prstGeom prst="rect">
                <a:avLst/>
              </a:prstGeom>
              <a:noFill/>
            </p:spPr>
            <p:txBody>
              <a:bodyPr wrap="square" rtlCol="0">
                <a:spAutoFit/>
              </a:bodyPr>
              <a:lstStyle/>
              <a:p>
                <a:pPr marL="285750" indent="-285750">
                  <a:lnSpc>
                    <a:spcPct val="150000"/>
                  </a:lnSpc>
                  <a:buFont typeface="Arial" panose="020B0604020202090204" pitchFamily="34" charset="0"/>
                  <a:buChar char="•"/>
                </a:pPr>
                <a:r>
                  <a:rPr lang="zh-CN" altLang="en-US" sz="1600" dirty="0"/>
                  <a:t>输入</a:t>
                </a:r>
                <a:endParaRPr lang="en-US" altLang="zh-CN" sz="1600" dirty="0"/>
              </a:p>
              <a:p>
                <a:pPr marL="742950" lvl="1" indent="-285750">
                  <a:lnSpc>
                    <a:spcPct val="150000"/>
                  </a:lnSpc>
                  <a:buFont typeface="Arial" panose="020B0604020202090204" pitchFamily="34" charset="0"/>
                  <a:buChar char="•"/>
                </a:pPr>
                <a:r>
                  <a:rPr lang="zh-CN" altLang="en-US" sz="1600" dirty="0"/>
                  <a:t>定义</a:t>
                </a:r>
                <a14:m>
                  <m:oMath xmlns:m="http://schemas.openxmlformats.org/officeDocument/2006/math">
                    <m:sSub>
                      <m:sSubPr>
                        <m:ctrlPr>
                          <a:rPr lang="en-US" altLang="zh-CN" sz="1600" i="1" smtClean="0">
                            <a:latin typeface="Cambria Math" panose="02040503050406030204" pitchFamily="18" charset="0"/>
                            <a:cs typeface="Times New Roman" panose="02020503050405090304" pitchFamily="18" charset="0"/>
                          </a:rPr>
                        </m:ctrlPr>
                      </m:sSubPr>
                      <m:e>
                        <m:r>
                          <a:rPr lang="en-US" altLang="zh-CN" sz="1600" i="1" smtClean="0">
                            <a:latin typeface="Cambria Math" panose="02040503050406030204" pitchFamily="18" charset="0"/>
                          </a:rPr>
                          <m:t>𝑜</m:t>
                        </m:r>
                      </m:e>
                      <m:sub>
                        <m:r>
                          <a:rPr lang="en-US" altLang="zh-CN" sz="1600" i="1" smtClean="0">
                            <a:latin typeface="Cambria Math" panose="02040503050406030204" pitchFamily="18" charset="0"/>
                          </a:rPr>
                          <m:t>𝑡</m:t>
                        </m:r>
                      </m:sub>
                    </m:sSub>
                    <m:r>
                      <a:rPr lang="en-US" altLang="zh-CN" sz="1600" i="1" smtClean="0">
                        <a:latin typeface="Cambria Math" panose="02040503050406030204" pitchFamily="18" charset="0"/>
                      </a:rPr>
                      <m:t>∈</m:t>
                    </m:r>
                    <m:r>
                      <a:rPr lang="en-US" altLang="zh-CN" sz="1600" i="1" smtClean="0">
                        <a:latin typeface="Cambria Math" panose="02040503050406030204" pitchFamily="18" charset="0"/>
                      </a:rPr>
                      <m:t>𝑂</m:t>
                    </m:r>
                  </m:oMath>
                </a14:m>
                <a:r>
                  <a:rPr lang="zh-CN" altLang="en-US" sz="1600" dirty="0">
                    <a:latin typeface="Times New Roman" panose="02020503050405090304" pitchFamily="18" charset="0"/>
                    <a:cs typeface="Times New Roman" panose="02020503050405090304" pitchFamily="18" charset="0"/>
                  </a:rPr>
                  <a:t>：</a:t>
                </a:r>
                <a:r>
                  <a:rPr lang="zh-CN" altLang="en-US" sz="1600" dirty="0"/>
                  <a:t>当前时刻的 </a:t>
                </a:r>
                <a:r>
                  <a:rPr lang="en-US" altLang="zh-CN" sz="1600" dirty="0"/>
                  <a:t>RGB </a:t>
                </a:r>
                <a:r>
                  <a:rPr lang="zh-CN" altLang="en-US" sz="1600" dirty="0"/>
                  <a:t>图像观测</a:t>
                </a:r>
                <a:endParaRPr lang="en-US" altLang="zh-CN" sz="1600" dirty="0"/>
              </a:p>
              <a:p>
                <a:pPr marL="742950" lvl="1" indent="-285750">
                  <a:lnSpc>
                    <a:spcPct val="150000"/>
                  </a:lnSpc>
                  <a:buFont typeface="Arial" panose="020B0604020202090204" pitchFamily="34" charset="0"/>
                  <a:buChar char="•"/>
                </a:pPr>
                <a14:m>
                  <m:oMath xmlns:m="http://schemas.openxmlformats.org/officeDocument/2006/math">
                    <m:r>
                      <a:rPr lang="en-US" altLang="zh-CN" sz="1600" b="0" i="0" smtClean="0">
                        <a:latin typeface="Cambria Math" panose="02040503050406030204" pitchFamily="18" charset="0"/>
                        <a:cs typeface="Times New Roman" panose="02020503050405090304" pitchFamily="18" charset="0"/>
                      </a:rPr>
                      <m:t>𝐿</m:t>
                    </m:r>
                  </m:oMath>
                </a14:m>
                <a:r>
                  <a:rPr lang="zh-CN" altLang="en-US" sz="1600" b="0" i="0" dirty="0">
                    <a:latin typeface="Cambria Math" panose="02040503050406030204" pitchFamily="18" charset="0"/>
                    <a:cs typeface="Times New Roman" panose="02020503050405090304" pitchFamily="18" charset="0"/>
                  </a:rPr>
                  <a:t>：</a:t>
                </a:r>
                <a:r>
                  <a:rPr lang="zh-CN" altLang="en-US" sz="1600" dirty="0"/>
                  <a:t>自然语言指令</a:t>
                </a:r>
                <a:endParaRPr lang="en-US" altLang="zh-CN" sz="1600" dirty="0"/>
              </a:p>
              <a:p>
                <a:pPr marL="742950" lvl="1" indent="-285750">
                  <a:lnSpc>
                    <a:spcPct val="150000"/>
                  </a:lnSpc>
                  <a:buFont typeface="Arial" panose="020B0604020202090204" pitchFamily="34" charset="0"/>
                  <a:buChar char="•"/>
                </a:pPr>
                <a14:m>
                  <m:oMath xmlns:m="http://schemas.openxmlformats.org/officeDocument/2006/math">
                    <m:sSub>
                      <m:sSubPr>
                        <m:ctrlPr>
                          <a:rPr lang="en-US" altLang="zh-CN" sz="1600" i="1" smtClean="0">
                            <a:latin typeface="Cambria Math" panose="02040503050406030204" pitchFamily="18" charset="0"/>
                          </a:rPr>
                        </m:ctrlPr>
                      </m:sSubPr>
                      <m:e>
                        <m:r>
                          <a:rPr lang="en-US" altLang="zh-CN" sz="1600" i="1">
                            <a:latin typeface="Cambria Math" panose="02040503050406030204" pitchFamily="18" charset="0"/>
                          </a:rPr>
                          <m:t>𝑎</m:t>
                        </m:r>
                      </m:e>
                      <m:sub>
                        <m:r>
                          <a:rPr lang="en-US" altLang="zh-CN" sz="1600">
                            <a:latin typeface="Cambria Math" panose="02040503050406030204" pitchFamily="18" charset="0"/>
                          </a:rPr>
                          <m:t>0</m:t>
                        </m:r>
                      </m:sub>
                    </m:sSub>
                    <m:r>
                      <a:rPr lang="zh-CN" altLang="en-US" sz="1600" i="1" smtClean="0">
                        <a:latin typeface="Cambria Math" panose="02040503050406030204" pitchFamily="18" charset="0"/>
                      </a:rPr>
                      <m:t>：</m:t>
                    </m:r>
                  </m:oMath>
                </a14:m>
                <a:r>
                  <a:rPr lang="zh-CN" altLang="en-US" sz="1600" dirty="0"/>
                  <a:t>初始动作，由粗粒度的位置或方向引导编码而成</a:t>
                </a:r>
                <a:endParaRPr lang="en-US" altLang="zh-CN" sz="1600" dirty="0"/>
              </a:p>
              <a:p>
                <a:pPr marL="285750" lvl="1" indent="-285750">
                  <a:lnSpc>
                    <a:spcPct val="150000"/>
                  </a:lnSpc>
                  <a:buFont typeface="Arial" panose="020B0604020202090204" pitchFamily="34" charset="0"/>
                  <a:buChar char="•"/>
                </a:pPr>
                <a:r>
                  <a:rPr lang="zh-CN" altLang="en-US" sz="1600" dirty="0"/>
                  <a:t>输出</a:t>
                </a:r>
                <a:endParaRPr lang="en-US" altLang="zh-CN" sz="1600" dirty="0"/>
              </a:p>
              <a:p>
                <a:pPr marL="742950" lvl="2" indent="-285750">
                  <a:lnSpc>
                    <a:spcPct val="150000"/>
                  </a:lnSpc>
                  <a:buFont typeface="Arial" panose="020B0604020202090204" pitchFamily="34" charset="0"/>
                  <a:buChar char="•"/>
                </a:pPr>
                <a14:m>
                  <m:oMath xmlns:m="http://schemas.openxmlformats.org/officeDocument/2006/math">
                    <m:sSub>
                      <m:sSubPr>
                        <m:ctrlPr>
                          <a:rPr lang="en-US" altLang="zh-CN" sz="1600" i="1" dirty="0" smtClean="0">
                            <a:latin typeface="Cambria Math" panose="02040503050406030204" pitchFamily="18" charset="0"/>
                          </a:rPr>
                        </m:ctrlPr>
                      </m:sSubPr>
                      <m:e>
                        <m:r>
                          <a:rPr lang="en-US" altLang="zh-CN" sz="1600" i="1" dirty="0" smtClean="0">
                            <a:latin typeface="Cambria Math" panose="02040503050406030204" pitchFamily="18" charset="0"/>
                          </a:rPr>
                          <m:t>𝑎</m:t>
                        </m:r>
                      </m:e>
                      <m:sub>
                        <m:r>
                          <a:rPr lang="en-US" altLang="zh-CN" sz="1600" i="1" dirty="0" smtClean="0">
                            <a:latin typeface="Cambria Math" panose="02040503050406030204" pitchFamily="18" charset="0"/>
                          </a:rPr>
                          <m:t>𝑡</m:t>
                        </m:r>
                      </m:sub>
                    </m:sSub>
                    <m:r>
                      <a:rPr lang="en-US" altLang="zh-CN" sz="1600" i="1" dirty="0" smtClean="0">
                        <a:latin typeface="Cambria Math" panose="02040503050406030204" pitchFamily="18" charset="0"/>
                      </a:rPr>
                      <m:t>∈</m:t>
                    </m:r>
                    <m:r>
                      <a:rPr lang="en-US" altLang="zh-CN" sz="1600" i="1" dirty="0">
                        <a:latin typeface="Cambria Math" panose="02040503050406030204" pitchFamily="18" charset="0"/>
                      </a:rPr>
                      <m:t>𝐴</m:t>
                    </m:r>
                  </m:oMath>
                </a14:m>
                <a:r>
                  <a:rPr lang="zh-CN" altLang="en-US" sz="1600" dirty="0"/>
                  <a:t>：低层控制动作，包含三个分量 </a:t>
                </a:r>
                <a14:m>
                  <m:oMath xmlns:m="http://schemas.openxmlformats.org/officeDocument/2006/math">
                    <m:d>
                      <m:dPr>
                        <m:begChr m:val="["/>
                        <m:endChr m:val="]"/>
                        <m:ctrlPr>
                          <a:rPr lang="en-US" altLang="zh-CN" sz="1600" i="1" dirty="0" smtClean="0">
                            <a:latin typeface="Cambria Math" panose="02040503050406030204" pitchFamily="18" charset="0"/>
                          </a:rPr>
                        </m:ctrlPr>
                      </m:dPr>
                      <m:e>
                        <m:sSub>
                          <m:sSubPr>
                            <m:ctrlPr>
                              <a:rPr lang="en-US" altLang="zh-CN" sz="1600" i="1" dirty="0" err="1">
                                <a:latin typeface="Cambria Math" panose="02040503050406030204" pitchFamily="18" charset="0"/>
                              </a:rPr>
                            </m:ctrlPr>
                          </m:sSubPr>
                          <m:e>
                            <m:r>
                              <a:rPr lang="en-US" altLang="zh-CN" sz="1600" i="1" dirty="0" err="1">
                                <a:latin typeface="Cambria Math" panose="02040503050406030204" pitchFamily="18" charset="0"/>
                              </a:rPr>
                              <m:t>𝑣</m:t>
                            </m:r>
                          </m:e>
                          <m:sub>
                            <m:r>
                              <a:rPr lang="en-US" altLang="zh-CN" sz="1600" i="1" dirty="0" err="1">
                                <a:latin typeface="Cambria Math" panose="02040503050406030204" pitchFamily="18" charset="0"/>
                              </a:rPr>
                              <m:t>𝑥</m:t>
                            </m:r>
                          </m:sub>
                        </m:sSub>
                        <m:r>
                          <a:rPr lang="en-US" altLang="zh-CN" sz="1600" i="1" dirty="0">
                            <a:latin typeface="Cambria Math" panose="02040503050406030204" pitchFamily="18" charset="0"/>
                          </a:rPr>
                          <m:t>,</m:t>
                        </m:r>
                        <m:r>
                          <a:rPr lang="en-US" altLang="zh-CN" sz="1600" i="1" dirty="0">
                            <a:latin typeface="Cambria Math" panose="02040503050406030204" pitchFamily="18" charset="0"/>
                          </a:rPr>
                          <m:t>𝜔</m:t>
                        </m:r>
                        <m:r>
                          <a:rPr lang="en-US" altLang="zh-CN" sz="1600" i="1" dirty="0">
                            <a:latin typeface="Cambria Math" panose="02040503050406030204" pitchFamily="18" charset="0"/>
                          </a:rPr>
                          <m:t>,</m:t>
                        </m:r>
                        <m:sSub>
                          <m:sSubPr>
                            <m:ctrlPr>
                              <a:rPr lang="en-US" altLang="zh-CN" sz="1600" i="1" dirty="0" err="1">
                                <a:latin typeface="Cambria Math" panose="02040503050406030204" pitchFamily="18" charset="0"/>
                              </a:rPr>
                            </m:ctrlPr>
                          </m:sSubPr>
                          <m:e>
                            <m:r>
                              <a:rPr lang="en-US" altLang="zh-CN" sz="1600" i="1" dirty="0" err="1">
                                <a:latin typeface="Cambria Math" panose="02040503050406030204" pitchFamily="18" charset="0"/>
                              </a:rPr>
                              <m:t>𝑣</m:t>
                            </m:r>
                          </m:e>
                          <m:sub>
                            <m:r>
                              <a:rPr lang="en-US" altLang="zh-CN" sz="1600" i="1" dirty="0" err="1">
                                <a:latin typeface="Cambria Math" panose="02040503050406030204" pitchFamily="18" charset="0"/>
                              </a:rPr>
                              <m:t>𝑧</m:t>
                            </m:r>
                          </m:sub>
                        </m:sSub>
                      </m:e>
                    </m:d>
                  </m:oMath>
                </a14:m>
                <a:r>
                  <a:rPr lang="zh-CN" altLang="en-US" sz="1600" dirty="0"/>
                  <a:t>（前向速度、偏航角速度、垂直速度）</a:t>
                </a:r>
                <a:r>
                  <a:rPr lang="en-US" altLang="zh-CN" sz="1600" dirty="0"/>
                  <a:t>(</a:t>
                </a:r>
                <a:r>
                  <a:rPr lang="en-US" altLang="zh-CN" sz="1600" dirty="0" err="1"/>
                  <a:t>DoF</a:t>
                </a:r>
                <a:r>
                  <a:rPr lang="en-US" altLang="zh-CN" sz="1600" dirty="0"/>
                  <a:t>=3)</a:t>
                </a:r>
                <a:endParaRPr lang="en-US" altLang="zh-CN" sz="1600" dirty="0"/>
              </a:p>
              <a:p>
                <a:pPr marL="285750" lvl="2" indent="-285750">
                  <a:lnSpc>
                    <a:spcPct val="150000"/>
                  </a:lnSpc>
                  <a:buFont typeface="Arial" panose="020B0604020202090204" pitchFamily="34" charset="0"/>
                  <a:buChar char="•"/>
                </a:pPr>
                <a:r>
                  <a:rPr lang="zh-CN" altLang="en-US" sz="1600" dirty="0"/>
                  <a:t>目标</a:t>
                </a:r>
                <a:endParaRPr lang="en-US" altLang="zh-CN" sz="1600" dirty="0"/>
              </a:p>
              <a:p>
                <a:pPr marL="742950" lvl="2" indent="-285750">
                  <a:lnSpc>
                    <a:spcPct val="150000"/>
                  </a:lnSpc>
                  <a:buFont typeface="Arial" panose="020B0604020202090204" pitchFamily="34" charset="0"/>
                  <a:buChar char="•"/>
                </a:pPr>
                <a:r>
                  <a:rPr lang="zh-CN" altLang="en-US" sz="1600" dirty="0"/>
                  <a:t>学习</a:t>
                </a:r>
                <a14:m>
                  <m:oMath xmlns:m="http://schemas.openxmlformats.org/officeDocument/2006/math">
                    <m:r>
                      <a:rPr lang="zh-CN" altLang="en-US" sz="1600" dirty="0">
                        <a:latin typeface="Cambria Math" panose="02040503050406030204" pitchFamily="18" charset="0"/>
                      </a:rPr>
                      <m:t>一个</m:t>
                    </m:r>
                    <m:r>
                      <a:rPr lang="zh-CN" altLang="en-US" sz="1600" i="1" dirty="0">
                        <a:latin typeface="Cambria Math" panose="02040503050406030204" pitchFamily="18" charset="0"/>
                      </a:rPr>
                      <m:t>控制</m:t>
                    </m:r>
                    <m:r>
                      <a:rPr lang="zh-CN" altLang="en-US" sz="1600" dirty="0">
                        <a:latin typeface="Cambria Math" panose="02040503050406030204" pitchFamily="18" charset="0"/>
                      </a:rPr>
                      <m:t>策略</m:t>
                    </m:r>
                    <m:sSup>
                      <m:sSupPr>
                        <m:ctrlPr>
                          <a:rPr lang="el-GR" altLang="zh-CN" sz="1600" i="1" dirty="0">
                            <a:latin typeface="Cambria Math" panose="02040503050406030204" pitchFamily="18" charset="0"/>
                          </a:rPr>
                        </m:ctrlPr>
                      </m:sSupPr>
                      <m:e>
                        <m:r>
                          <a:rPr lang="en-US" altLang="zh-CN" sz="1600" b="0" i="0" dirty="0" smtClean="0">
                            <a:latin typeface="Cambria Math" panose="02040503050406030204" pitchFamily="18" charset="0"/>
                          </a:rPr>
                          <m:t> </m:t>
                        </m:r>
                        <m:r>
                          <a:rPr lang="el-GR" altLang="zh-CN" sz="1600" dirty="0">
                            <a:latin typeface="Cambria Math" panose="02040503050406030204" pitchFamily="18" charset="0"/>
                          </a:rPr>
                          <m:t>𝜋</m:t>
                        </m:r>
                      </m:e>
                      <m:sup>
                        <m:r>
                          <a:rPr lang="en-US" altLang="zh-CN" sz="1600" dirty="0">
                            <a:latin typeface="Cambria Math" panose="02040503050406030204" pitchFamily="18" charset="0"/>
                          </a:rPr>
                          <m:t>∗</m:t>
                        </m:r>
                      </m:sup>
                    </m:sSup>
                    <m:r>
                      <a:rPr lang="el-GR" altLang="zh-CN" sz="1600" dirty="0">
                        <a:latin typeface="Cambria Math" panose="02040503050406030204" pitchFamily="18" charset="0"/>
                      </a:rPr>
                      <m:t>:</m:t>
                    </m:r>
                    <m:d>
                      <m:dPr>
                        <m:ctrlPr>
                          <a:rPr lang="el-GR" altLang="zh-CN" sz="1600" i="1" dirty="0">
                            <a:latin typeface="Cambria Math" panose="02040503050406030204" pitchFamily="18" charset="0"/>
                          </a:rPr>
                        </m:ctrlPr>
                      </m:dPr>
                      <m:e>
                        <m:r>
                          <a:rPr lang="en-US" altLang="zh-CN" sz="1600" dirty="0">
                            <a:latin typeface="Cambria Math" panose="02040503050406030204" pitchFamily="18" charset="0"/>
                          </a:rPr>
                          <m:t>𝑂</m:t>
                        </m:r>
                        <m:r>
                          <a:rPr lang="en-US" altLang="zh-CN" sz="1600" dirty="0">
                            <a:latin typeface="Cambria Math" panose="02040503050406030204" pitchFamily="18" charset="0"/>
                          </a:rPr>
                          <m:t>,</m:t>
                        </m:r>
                        <m:r>
                          <a:rPr lang="en-US" altLang="zh-CN" sz="1600" dirty="0">
                            <a:latin typeface="Cambria Math" panose="02040503050406030204" pitchFamily="18" charset="0"/>
                          </a:rPr>
                          <m:t>𝐿</m:t>
                        </m:r>
                      </m:e>
                    </m:d>
                    <m:r>
                      <a:rPr lang="en-US" altLang="zh-CN" sz="1600" dirty="0">
                        <a:latin typeface="Cambria Math" panose="02040503050406030204" pitchFamily="18" charset="0"/>
                      </a:rPr>
                      <m:t>→</m:t>
                    </m:r>
                    <m:r>
                      <a:rPr lang="en-US" altLang="zh-CN" sz="1600" dirty="0">
                        <a:latin typeface="Cambria Math" panose="02040503050406030204" pitchFamily="18" charset="0"/>
                      </a:rPr>
                      <m:t>𝐴</m:t>
                    </m:r>
                  </m:oMath>
                </a14:m>
                <a:r>
                  <a:rPr lang="zh-CN" altLang="en-US" sz="1600" dirty="0"/>
                  <a:t>使得策略</a:t>
                </a:r>
                <a:endParaRPr lang="en-US" altLang="zh-CN" sz="1600" dirty="0"/>
              </a:p>
              <a:p>
                <a:pPr marL="1200150" lvl="2" indent="-285750">
                  <a:lnSpc>
                    <a:spcPct val="150000"/>
                  </a:lnSpc>
                  <a:buFont typeface="Arial" panose="020B0604020202090204" pitchFamily="34" charset="0"/>
                  <a:buChar char="•"/>
                </a:pPr>
                <a:r>
                  <a:rPr lang="zh-CN" altLang="en-US" sz="1600" dirty="0"/>
                  <a:t>生成无碰撞的规划轨迹 </a:t>
                </a:r>
                <a14:m>
                  <m:oMath xmlns:m="http://schemas.openxmlformats.org/officeDocument/2006/math">
                    <m:r>
                      <a:rPr lang="en-US" altLang="zh-CN" sz="1600" i="0" smtClean="0">
                        <a:latin typeface="Cambria Math" panose="02040503050406030204" pitchFamily="18" charset="0"/>
                      </a:rPr>
                      <m:t>𝜏</m:t>
                    </m:r>
                  </m:oMath>
                </a14:m>
                <a:endParaRPr lang="en-US" altLang="zh-CN" sz="1600" dirty="0"/>
              </a:p>
              <a:p>
                <a:pPr marL="1200150" lvl="2" indent="-285750">
                  <a:lnSpc>
                    <a:spcPct val="150000"/>
                  </a:lnSpc>
                  <a:buFont typeface="Arial" panose="020B0604020202090204" pitchFamily="34" charset="0"/>
                  <a:buChar char="•"/>
                </a:pPr>
                <a:r>
                  <a:rPr lang="zh-CN" altLang="en-US" sz="1600" dirty="0"/>
                  <a:t>满足 </a:t>
                </a:r>
                <a:r>
                  <a:rPr lang="en-US" altLang="zh-CN" sz="1600" dirty="0"/>
                  <a:t>UAV </a:t>
                </a:r>
                <a:r>
                  <a:rPr lang="zh-CN" altLang="en-US" sz="1600" dirty="0"/>
                  <a:t>的运动学约束</a:t>
                </a:r>
                <a:endParaRPr lang="zh-CN" altLang="en-US" sz="1600" dirty="0"/>
              </a:p>
              <a:p>
                <a:pPr marL="1200150" lvl="2" indent="-285750">
                  <a:lnSpc>
                    <a:spcPct val="150000"/>
                  </a:lnSpc>
                  <a:buFont typeface="Arial" panose="020B0604020202090204" pitchFamily="34" charset="0"/>
                  <a:buChar char="•"/>
                </a:pPr>
                <a:r>
                  <a:rPr lang="zh-CN" altLang="en-US" sz="1600" dirty="0"/>
                  <a:t>最终到达目标前方</a:t>
                </a:r>
                <a:endParaRPr lang="zh-CN" altLang="en-US" sz="1600" dirty="0"/>
              </a:p>
              <a:p>
                <a:pPr marL="1200150" lvl="3" indent="-285750">
                  <a:buFont typeface="Arial" panose="020B0604020202090204" pitchFamily="34" charset="0"/>
                  <a:buChar char="•"/>
                </a:pPr>
                <a:endParaRPr lang="en-US" altLang="zh-CN" sz="1600" dirty="0"/>
              </a:p>
              <a:p>
                <a:pPr marL="1200150" lvl="3" indent="-285750">
                  <a:buFont typeface="Arial" panose="020B0604020202090204" pitchFamily="34" charset="0"/>
                  <a:buChar char="•"/>
                </a:pPr>
                <a:endParaRPr lang="en-US" altLang="zh-CN" sz="1600" b="0" i="0" dirty="0">
                  <a:latin typeface="Cambria Math" panose="02040503050406030204" pitchFamily="18" charset="0"/>
                </a:endParaRPr>
              </a:p>
              <a:p>
                <a:pPr marL="742950" lvl="2" indent="-285750">
                  <a:buFont typeface="Arial" panose="020B0604020202090204" pitchFamily="34" charset="0"/>
                  <a:buChar char="•"/>
                </a:pPr>
                <a:endParaRPr lang="en-US" altLang="zh-CN" sz="1600" b="0" i="0" dirty="0">
                  <a:latin typeface="Cambria Math" panose="02040503050406030204" pitchFamily="18" charset="0"/>
                </a:endParaRPr>
              </a:p>
              <a:p>
                <a:pPr marL="742950" lvl="2" indent="-285750">
                  <a:buFont typeface="Arial" panose="020B0604020202090204" pitchFamily="34" charset="0"/>
                  <a:buChar char="•"/>
                </a:pPr>
                <a:endParaRPr lang="zh-CN" altLang="en-US" sz="1600" dirty="0"/>
              </a:p>
              <a:p>
                <a:pPr marL="742950" lvl="1" indent="-285750">
                  <a:buFont typeface="Arial" panose="020B0604020202090204" pitchFamily="34" charset="0"/>
                  <a:buChar char="•"/>
                </a:pPr>
                <a:endParaRPr lang="en-US" altLang="zh-CN" sz="1600" dirty="0"/>
              </a:p>
              <a:p>
                <a:pPr marL="742950" lvl="1" indent="-285750">
                  <a:buFont typeface="Arial" panose="020B0604020202090204" pitchFamily="34" charset="0"/>
                  <a:buChar char="•"/>
                </a:pPr>
                <a:endParaRPr lang="en-US" altLang="zh-CN" sz="1600" b="0" i="0" dirty="0">
                  <a:latin typeface="Cambria Math" panose="02040503050406030204" pitchFamily="18" charset="0"/>
                  <a:cs typeface="Times New Roman" panose="02020503050405090304" pitchFamily="18" charset="0"/>
                </a:endParaRPr>
              </a:p>
              <a:p>
                <a:pPr marL="742950" lvl="1" indent="-285750">
                  <a:buFont typeface="Arial" panose="020B0604020202090204" pitchFamily="34" charset="0"/>
                  <a:buChar char="•"/>
                </a:pPr>
                <a:endParaRPr lang="en-US" altLang="zh-CN" sz="1600" b="0" i="0" dirty="0">
                  <a:latin typeface="Cambria Math" panose="02040503050406030204" pitchFamily="18" charset="0"/>
                  <a:cs typeface="Times New Roman" panose="02020503050405090304" pitchFamily="18" charset="0"/>
                </a:endParaRPr>
              </a:p>
              <a:p>
                <a:pPr marL="742950" lvl="1" indent="-285750">
                  <a:buFont typeface="Arial" panose="020B0604020202090204" pitchFamily="34" charset="0"/>
                  <a:buChar char="•"/>
                </a:pPr>
                <a:endParaRPr lang="zh-CN" altLang="en-US" dirty="0"/>
              </a:p>
              <a:p>
                <a:pPr marL="742950" lvl="1" indent="-285750">
                  <a:buFont typeface="Arial" panose="020B0604020202090204" pitchFamily="34" charset="0"/>
                  <a:buChar char="•"/>
                </a:pPr>
                <a:endParaRPr lang="zh-CN" altLang="en-US" dirty="0"/>
              </a:p>
            </p:txBody>
          </p:sp>
        </mc:Choice>
        <mc:Fallback>
          <p:sp>
            <p:nvSpPr>
              <p:cNvPr id="7" name="文本框 6"/>
              <p:cNvSpPr txBox="1">
                <a:spLocks noRot="1" noChangeAspect="1" noMove="1" noResize="1" noEditPoints="1" noAdjustHandles="1" noChangeArrowheads="1" noChangeShapeType="1" noTextEdit="1"/>
              </p:cNvSpPr>
              <p:nvPr/>
            </p:nvSpPr>
            <p:spPr>
              <a:xfrm>
                <a:off x="1134109" y="2117725"/>
                <a:ext cx="9918204" cy="6446380"/>
              </a:xfrm>
              <a:prstGeom prst="rect">
                <a:avLst/>
              </a:prstGeom>
              <a:blipFill rotWithShape="1">
                <a:blip r:embed="rId2"/>
                <a:stretch>
                  <a:fillRect l="-6" r="1" b="-4455"/>
                </a:stretch>
              </a:blipFill>
            </p:spPr>
            <p:txBody>
              <a:bodyPr/>
              <a:lstStyle/>
              <a:p>
                <a:r>
                  <a:rPr lang="zh-CN" altLang="en-US">
                    <a:noFill/>
                  </a:rPr>
                  <a:t> </a:t>
                </a:r>
              </a:p>
            </p:txBody>
          </p:sp>
        </mc:Fallback>
      </mc:AlternateContent>
      <p:sp>
        <p:nvSpPr>
          <p:cNvPr id="9" name="文本框 8"/>
          <p:cNvSpPr txBox="1"/>
          <p:nvPr/>
        </p:nvSpPr>
        <p:spPr>
          <a:xfrm>
            <a:off x="1021715" y="1602105"/>
            <a:ext cx="6096000" cy="398780"/>
          </a:xfrm>
          <a:prstGeom prst="rect">
            <a:avLst/>
          </a:prstGeom>
          <a:noFill/>
        </p:spPr>
        <p:txBody>
          <a:bodyPr wrap="square" rtlCol="0">
            <a:spAutoFit/>
          </a:bodyPr>
          <a:lstStyle/>
          <a:p>
            <a:pPr algn="l">
              <a:spcBef>
                <a:spcPts val="0"/>
              </a:spcBef>
              <a:spcAft>
                <a:spcPts val="0"/>
              </a:spcAft>
              <a:buClrTx/>
              <a:buSzTx/>
              <a:buFontTx/>
              <a:defRPr/>
            </a:pPr>
            <a:r>
              <a:rPr lang="en-US" altLang="zh-CN" sz="20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sym typeface="+mn-ea"/>
              </a:rPr>
              <a:t>自主导航任务的定义</a:t>
            </a:r>
            <a:endParaRPr lang="en-US" altLang="zh-CN" sz="20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endParaRPr>
          </a:p>
        </p:txBody>
      </p:sp>
      <p:graphicFrame>
        <p:nvGraphicFramePr>
          <p:cNvPr id="10" name="对象 9">
            <a:hlinkClick r:id="" action="ppaction://ole?verb=0"/>
          </p:cNvPr>
          <p:cNvGraphicFramePr>
            <a:graphicFrameLocks noChangeAspect="1"/>
          </p:cNvGraphicFramePr>
          <p:nvPr/>
        </p:nvGraphicFramePr>
        <p:xfrm>
          <a:off x="6038850" y="3321050"/>
          <a:ext cx="114300" cy="215900"/>
        </p:xfrm>
        <a:graphic>
          <a:graphicData uri="http://schemas.openxmlformats.org/presentationml/2006/ole">
            <mc:AlternateContent xmlns:mc="http://schemas.openxmlformats.org/markup-compatibility/2006">
              <mc:Choice xmlns:v="urn:schemas-microsoft-com:vml" Requires="v">
                <p:oleObj spid="_x0000_s4" name="" r:id="rId3" imgW="114300" imgH="215900" progId="Equation.KSEE3">
                  <p:embed/>
                </p:oleObj>
              </mc:Choice>
              <mc:Fallback>
                <p:oleObj name="" r:id="rId3" imgW="114300" imgH="215900" progId="Equation.KSEE3">
                  <p:embed/>
                  <p:pic>
                    <p:nvPicPr>
                      <p:cNvPr id="0" name="图片 1024"/>
                      <p:cNvPicPr/>
                      <p:nvPr/>
                    </p:nvPicPr>
                    <p:blipFill>
                      <a:blip r:embed="rId4"/>
                      <a:stretch>
                        <a:fillRect/>
                      </a:stretch>
                    </p:blipFill>
                    <p:spPr>
                      <a:xfrm>
                        <a:off x="6038850" y="3321050"/>
                        <a:ext cx="114300" cy="215900"/>
                      </a:xfrm>
                      <a:prstGeom prst="rect">
                        <a:avLst/>
                      </a:prstGeom>
                    </p:spPr>
                  </p:pic>
                </p:oleObj>
              </mc:Fallback>
            </mc:AlternateContent>
          </a:graphicData>
        </a:graphic>
      </p:graphicFrame>
      <p:graphicFrame>
        <p:nvGraphicFramePr>
          <p:cNvPr id="12" name="对象 11">
            <a:hlinkClick r:id="" action="ppaction://ole?verb=0"/>
          </p:cNvPr>
          <p:cNvGraphicFramePr>
            <a:graphicFrameLocks noChangeAspect="1"/>
          </p:cNvGraphicFramePr>
          <p:nvPr/>
        </p:nvGraphicFramePr>
        <p:xfrm>
          <a:off x="6038850" y="3321050"/>
          <a:ext cx="114300" cy="215900"/>
        </p:xfrm>
        <a:graphic>
          <a:graphicData uri="http://schemas.openxmlformats.org/presentationml/2006/ole">
            <mc:AlternateContent xmlns:mc="http://schemas.openxmlformats.org/markup-compatibility/2006">
              <mc:Choice xmlns:v="urn:schemas-microsoft-com:vml" Requires="v">
                <p:oleObj spid="_x0000_s6" name="" r:id="rId5" imgW="114300" imgH="215900" progId="Equation.KSEE3">
                  <p:embed/>
                </p:oleObj>
              </mc:Choice>
              <mc:Fallback>
                <p:oleObj name="" r:id="rId5" imgW="114300" imgH="215900" progId="Equation.KSEE3">
                  <p:embed/>
                  <p:pic>
                    <p:nvPicPr>
                      <p:cNvPr id="0" name="图片 1025"/>
                      <p:cNvPicPr/>
                      <p:nvPr/>
                    </p:nvPicPr>
                    <p:blipFill>
                      <a:blip r:embed="rId4"/>
                      <a:stretch>
                        <a:fillRect/>
                      </a:stretch>
                    </p:blipFill>
                    <p:spPr>
                      <a:xfrm>
                        <a:off x="6038850" y="3321050"/>
                        <a:ext cx="114300" cy="215900"/>
                      </a:xfrm>
                      <a:prstGeom prst="rect">
                        <a:avLst/>
                      </a:prstGeom>
                    </p:spPr>
                  </p:pic>
                </p:oleObj>
              </mc:Fallback>
            </mc:AlternateContent>
          </a:graphicData>
        </a:graphic>
      </p:graphicFrame>
      <p:graphicFrame>
        <p:nvGraphicFramePr>
          <p:cNvPr id="8" name="对象 7"/>
          <p:cNvGraphicFramePr>
            <a:graphicFrameLocks noChangeAspect="1"/>
          </p:cNvGraphicFramePr>
          <p:nvPr/>
        </p:nvGraphicFramePr>
        <p:xfrm>
          <a:off x="4610100" y="2463800"/>
          <a:ext cx="914400" cy="198438"/>
        </p:xfrm>
        <a:graphic>
          <a:graphicData uri="http://schemas.openxmlformats.org/presentationml/2006/ole">
            <mc:AlternateContent xmlns:mc="http://schemas.openxmlformats.org/markup-compatibility/2006">
              <mc:Choice xmlns:v="urn:schemas-microsoft-com:vml" Requires="v">
                <p:oleObj spid="_x0000_s11" name="Equation" r:id="rId6" imgW="2743200" imgH="4267200" progId="Equation.DSMT4">
                  <p:embed/>
                </p:oleObj>
              </mc:Choice>
              <mc:Fallback>
                <p:oleObj name="Equation" r:id="rId6" imgW="2743200" imgH="4267200" progId="Equation.DSMT4">
                  <p:embed/>
                  <p:pic>
                    <p:nvPicPr>
                      <p:cNvPr id="0" name="图片 10"/>
                      <p:cNvPicPr/>
                      <p:nvPr/>
                    </p:nvPicPr>
                    <p:blipFill>
                      <a:blip r:embed="rId7"/>
                      <a:stretch>
                        <a:fillRect/>
                      </a:stretch>
                    </p:blipFill>
                    <p:spPr>
                      <a:xfrm>
                        <a:off x="4610100" y="2463800"/>
                        <a:ext cx="914400" cy="198438"/>
                      </a:xfrm>
                      <a:prstGeom prst="rect">
                        <a:avLst/>
                      </a:prstGeom>
                    </p:spPr>
                  </p:pic>
                </p:oleObj>
              </mc:Fallback>
            </mc:AlternateContent>
          </a:graphicData>
        </a:graphic>
      </p:graphicFrame>
      <p:graphicFrame>
        <p:nvGraphicFramePr>
          <p:cNvPr id="15" name="对象 14"/>
          <p:cNvGraphicFramePr>
            <a:graphicFrameLocks noChangeAspect="1"/>
          </p:cNvGraphicFramePr>
          <p:nvPr/>
        </p:nvGraphicFramePr>
        <p:xfrm>
          <a:off x="6037263" y="3338513"/>
          <a:ext cx="114300" cy="177800"/>
        </p:xfrm>
        <a:graphic>
          <a:graphicData uri="http://schemas.openxmlformats.org/presentationml/2006/ole">
            <mc:AlternateContent xmlns:mc="http://schemas.openxmlformats.org/markup-compatibility/2006">
              <mc:Choice xmlns:v="urn:schemas-microsoft-com:vml" Requires="v">
                <p:oleObj spid="_x0000_s13" name="Equation" r:id="rId8" imgW="2743200" imgH="4267200" progId="Equation.DSMT4">
                  <p:embed/>
                </p:oleObj>
              </mc:Choice>
              <mc:Fallback>
                <p:oleObj name="Equation" r:id="rId8" imgW="2743200" imgH="4267200" progId="Equation.DSMT4">
                  <p:embed/>
                  <p:pic>
                    <p:nvPicPr>
                      <p:cNvPr id="0" name="图片 12"/>
                      <p:cNvPicPr/>
                      <p:nvPr/>
                    </p:nvPicPr>
                    <p:blipFill>
                      <a:blip r:embed="rId9"/>
                      <a:stretch>
                        <a:fillRect/>
                      </a:stretch>
                    </p:blipFill>
                    <p:spPr>
                      <a:xfrm>
                        <a:off x="6037263" y="3338513"/>
                        <a:ext cx="114300" cy="177800"/>
                      </a:xfrm>
                      <a:prstGeom prst="rect">
                        <a:avLst/>
                      </a:prstGeom>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3565"/>
          </a:xfrm>
          <a:prstGeom prst="rect">
            <a:avLst/>
          </a:prstGeom>
          <a:noFill/>
        </p:spPr>
        <p:txBody>
          <a:bodyPr wrap="square" rtlCol="0">
            <a:spAutoFit/>
          </a:bodyPr>
          <a:lstStyle/>
          <a:p>
            <a:r>
              <a:rPr lang="en-US" altLang="zh-CN" sz="3200" b="1" dirty="0">
                <a:solidFill>
                  <a:srgbClr val="5B9BD5">
                    <a:lumMod val="75000"/>
                  </a:srgbClr>
                </a:solidFill>
                <a:latin typeface="Times New Roman" panose="02020503050405090304"/>
                <a:ea typeface="微软雅黑" panose="020B0503020204020204" charset="-122"/>
                <a:cs typeface="+mn-ea"/>
                <a:sym typeface="+mn-lt"/>
              </a:rPr>
              <a:t>1</a:t>
            </a:r>
            <a:endParaRPr lang="en-US" altLang="zh-CN" sz="3200" b="1" dirty="0">
              <a:solidFill>
                <a:schemeClr val="accent1">
                  <a:lumMod val="75000"/>
                </a:schemeClr>
              </a:solidFill>
              <a:latin typeface="Times New Roman" panose="02020503050405090304" pitchFamily="18" charset="0"/>
              <a:cs typeface="Times New Roman" panose="02020503050405090304" pitchFamily="18" charset="0"/>
              <a:sym typeface="+mn-lt"/>
            </a:endParaRPr>
          </a:p>
        </p:txBody>
      </p:sp>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5" name="文本框 4"/>
          <p:cNvSpPr txBox="1"/>
          <p:nvPr/>
        </p:nvSpPr>
        <p:spPr>
          <a:xfrm>
            <a:off x="1377315" y="759460"/>
            <a:ext cx="9537700" cy="51752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noAutofit/>
          </a:bodyPr>
          <a:lstStyle/>
          <a:p>
            <a:pPr algn="l">
              <a:lnSpc>
                <a:spcPct val="100000"/>
              </a:lnSpc>
              <a:spcBef>
                <a:spcPts val="0"/>
              </a:spcBef>
              <a:spcAft>
                <a:spcPts val="0"/>
              </a:spcAft>
              <a:buClrTx/>
              <a:buSzTx/>
              <a:buFontTx/>
              <a:defRPr/>
            </a:pPr>
            <a:r>
              <a:rPr lang="en-US" altLang="zh-CN" sz="32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rPr>
              <a:t>Method</a:t>
            </a:r>
            <a:endParaRPr lang="en-US" altLang="zh-CN" sz="32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endParaRPr>
          </a:p>
        </p:txBody>
      </p:sp>
      <p:graphicFrame>
        <p:nvGraphicFramePr>
          <p:cNvPr id="10" name="对象 9">
            <a:hlinkClick r:id="" action="ppaction://ole?verb=0"/>
          </p:cNvPr>
          <p:cNvGraphicFramePr>
            <a:graphicFrameLocks noChangeAspect="1"/>
          </p:cNvGraphicFramePr>
          <p:nvPr/>
        </p:nvGraphicFramePr>
        <p:xfrm>
          <a:off x="6038850" y="3321050"/>
          <a:ext cx="114300" cy="215900"/>
        </p:xfrm>
        <a:graphic>
          <a:graphicData uri="http://schemas.openxmlformats.org/presentationml/2006/ole">
            <mc:AlternateContent xmlns:mc="http://schemas.openxmlformats.org/markup-compatibility/2006">
              <mc:Choice xmlns:v="urn:schemas-microsoft-com:vml" Requires="v">
                <p:oleObj spid="_x0000_s4" name="" r:id="rId2" imgW="114300" imgH="215900" progId="Equation.KSEE3">
                  <p:embed/>
                </p:oleObj>
              </mc:Choice>
              <mc:Fallback>
                <p:oleObj name="" r:id="rId2" imgW="114300" imgH="215900" progId="Equation.KSEE3">
                  <p:embed/>
                  <p:pic>
                    <p:nvPicPr>
                      <p:cNvPr id="0" name="对象 9">
                        <a:hlinkClick r:id="" action="ppaction://ole?verb=0"/>
                      </p:cNvPr>
                      <p:cNvPicPr/>
                      <p:nvPr/>
                    </p:nvPicPr>
                    <p:blipFill>
                      <a:blip r:embed="rId3"/>
                      <a:stretch>
                        <a:fillRect/>
                      </a:stretch>
                    </p:blipFill>
                    <p:spPr>
                      <a:xfrm>
                        <a:off x="6038850" y="3321050"/>
                        <a:ext cx="114300" cy="215900"/>
                      </a:xfrm>
                      <a:prstGeom prst="rect">
                        <a:avLst/>
                      </a:prstGeom>
                    </p:spPr>
                  </p:pic>
                </p:oleObj>
              </mc:Fallback>
            </mc:AlternateContent>
          </a:graphicData>
        </a:graphic>
      </p:graphicFrame>
      <p:graphicFrame>
        <p:nvGraphicFramePr>
          <p:cNvPr id="12" name="对象 11">
            <a:hlinkClick r:id="" action="ppaction://ole?verb=0"/>
          </p:cNvPr>
          <p:cNvGraphicFramePr>
            <a:graphicFrameLocks noChangeAspect="1"/>
          </p:cNvGraphicFramePr>
          <p:nvPr/>
        </p:nvGraphicFramePr>
        <p:xfrm>
          <a:off x="6038850" y="3321050"/>
          <a:ext cx="114300" cy="215900"/>
        </p:xfrm>
        <a:graphic>
          <a:graphicData uri="http://schemas.openxmlformats.org/presentationml/2006/ole">
            <mc:AlternateContent xmlns:mc="http://schemas.openxmlformats.org/markup-compatibility/2006">
              <mc:Choice xmlns:v="urn:schemas-microsoft-com:vml" Requires="v">
                <p:oleObj spid="_x0000_s6" name="" r:id="rId4" imgW="114300" imgH="215900" progId="Equation.KSEE3">
                  <p:embed/>
                </p:oleObj>
              </mc:Choice>
              <mc:Fallback>
                <p:oleObj name="" r:id="rId4" imgW="114300" imgH="215900" progId="Equation.KSEE3">
                  <p:embed/>
                  <p:pic>
                    <p:nvPicPr>
                      <p:cNvPr id="0" name="对象 11">
                        <a:hlinkClick r:id="" action="ppaction://ole?verb=0"/>
                      </p:cNvPr>
                      <p:cNvPicPr/>
                      <p:nvPr/>
                    </p:nvPicPr>
                    <p:blipFill>
                      <a:blip r:embed="rId3"/>
                      <a:stretch>
                        <a:fillRect/>
                      </a:stretch>
                    </p:blipFill>
                    <p:spPr>
                      <a:xfrm>
                        <a:off x="6038850" y="3321050"/>
                        <a:ext cx="114300" cy="215900"/>
                      </a:xfrm>
                      <a:prstGeom prst="rect">
                        <a:avLst/>
                      </a:prstGeom>
                    </p:spPr>
                  </p:pic>
                </p:oleObj>
              </mc:Fallback>
            </mc:AlternateContent>
          </a:graphicData>
        </a:graphic>
      </p:graphicFrame>
      <p:graphicFrame>
        <p:nvGraphicFramePr>
          <p:cNvPr id="8" name="对象 7"/>
          <p:cNvGraphicFramePr>
            <a:graphicFrameLocks noChangeAspect="1"/>
          </p:cNvGraphicFramePr>
          <p:nvPr/>
        </p:nvGraphicFramePr>
        <p:xfrm>
          <a:off x="4610100" y="2463800"/>
          <a:ext cx="914400" cy="198438"/>
        </p:xfrm>
        <a:graphic>
          <a:graphicData uri="http://schemas.openxmlformats.org/presentationml/2006/ole">
            <mc:AlternateContent xmlns:mc="http://schemas.openxmlformats.org/markup-compatibility/2006">
              <mc:Choice xmlns:v="urn:schemas-microsoft-com:vml" Requires="v">
                <p:oleObj spid="_x0000_s7" name="Equation" r:id="rId5" imgW="2743200" imgH="4267200" progId="Equation.DSMT4">
                  <p:embed/>
                </p:oleObj>
              </mc:Choice>
              <mc:Fallback>
                <p:oleObj name="Equation" r:id="rId5" imgW="2743200" imgH="4267200" progId="Equation.DSMT4">
                  <p:embed/>
                  <p:pic>
                    <p:nvPicPr>
                      <p:cNvPr id="0" name="对象 7"/>
                      <p:cNvPicPr/>
                      <p:nvPr/>
                    </p:nvPicPr>
                    <p:blipFill>
                      <a:blip r:embed="rId6"/>
                      <a:stretch>
                        <a:fillRect/>
                      </a:stretch>
                    </p:blipFill>
                    <p:spPr>
                      <a:xfrm>
                        <a:off x="4610100" y="2463800"/>
                        <a:ext cx="914400" cy="198438"/>
                      </a:xfrm>
                      <a:prstGeom prst="rect">
                        <a:avLst/>
                      </a:prstGeom>
                    </p:spPr>
                  </p:pic>
                </p:oleObj>
              </mc:Fallback>
            </mc:AlternateContent>
          </a:graphicData>
        </a:graphic>
      </p:graphicFrame>
      <p:graphicFrame>
        <p:nvGraphicFramePr>
          <p:cNvPr id="15" name="对象 14"/>
          <p:cNvGraphicFramePr>
            <a:graphicFrameLocks noChangeAspect="1"/>
          </p:cNvGraphicFramePr>
          <p:nvPr/>
        </p:nvGraphicFramePr>
        <p:xfrm>
          <a:off x="6037263" y="3338513"/>
          <a:ext cx="114300" cy="177800"/>
        </p:xfrm>
        <a:graphic>
          <a:graphicData uri="http://schemas.openxmlformats.org/presentationml/2006/ole">
            <mc:AlternateContent xmlns:mc="http://schemas.openxmlformats.org/markup-compatibility/2006">
              <mc:Choice xmlns:v="urn:schemas-microsoft-com:vml" Requires="v">
                <p:oleObj spid="_x0000_s9" name="Equation" r:id="rId7" imgW="2743200" imgH="4267200" progId="Equation.DSMT4">
                  <p:embed/>
                </p:oleObj>
              </mc:Choice>
              <mc:Fallback>
                <p:oleObj name="Equation" r:id="rId7" imgW="2743200" imgH="4267200" progId="Equation.DSMT4">
                  <p:embed/>
                  <p:pic>
                    <p:nvPicPr>
                      <p:cNvPr id="0" name="对象 14"/>
                      <p:cNvPicPr/>
                      <p:nvPr/>
                    </p:nvPicPr>
                    <p:blipFill>
                      <a:blip r:embed="rId8"/>
                      <a:stretch>
                        <a:fillRect/>
                      </a:stretch>
                    </p:blipFill>
                    <p:spPr>
                      <a:xfrm>
                        <a:off x="6037263" y="3338513"/>
                        <a:ext cx="114300" cy="177800"/>
                      </a:xfrm>
                      <a:prstGeom prst="rect">
                        <a:avLst/>
                      </a:prstGeom>
                    </p:spPr>
                  </p:pic>
                </p:oleObj>
              </mc:Fallback>
            </mc:AlternateContent>
          </a:graphicData>
        </a:graphic>
      </p:graphicFrame>
      <p:sp>
        <p:nvSpPr>
          <p:cNvPr id="24" name="文本框 23"/>
          <p:cNvSpPr txBox="1"/>
          <p:nvPr/>
        </p:nvSpPr>
        <p:spPr>
          <a:xfrm>
            <a:off x="385445" y="1668145"/>
            <a:ext cx="10393045" cy="7693660"/>
          </a:xfrm>
          <a:prstGeom prst="rect">
            <a:avLst/>
          </a:prstGeom>
          <a:noFill/>
        </p:spPr>
        <p:txBody>
          <a:bodyPr wrap="square" rtlCol="0">
            <a:spAutoFit/>
          </a:bodyPr>
          <a:lstStyle/>
          <a:p>
            <a:pPr marL="285750" indent="-285750">
              <a:lnSpc>
                <a:spcPct val="150000"/>
              </a:lnSpc>
              <a:buFont typeface="Arial" panose="020B0604020202090204" pitchFamily="34" charset="0"/>
              <a:buChar char="•"/>
            </a:pPr>
            <a:r>
              <a:rPr lang="en-US" altLang="zh-CN" b="1" dirty="0">
                <a:sym typeface="+mn-ea"/>
              </a:rPr>
              <a:t>OpenVLA(CoRL’2024)</a:t>
            </a:r>
            <a:r>
              <a:rPr lang="zh-CN" altLang="en-US" b="1" dirty="0"/>
              <a:t>：</a:t>
            </a:r>
            <a:endParaRPr lang="zh-CN" altLang="en-US" b="1" dirty="0"/>
          </a:p>
          <a:p>
            <a:pPr marL="742950" lvl="1" indent="-285750">
              <a:lnSpc>
                <a:spcPct val="150000"/>
              </a:lnSpc>
              <a:buFont typeface="Arial" panose="020B0604020202090204" pitchFamily="34" charset="0"/>
              <a:buChar char="•"/>
            </a:pPr>
            <a:r>
              <a:rPr lang="zh-CN" altLang="en-US" dirty="0"/>
              <a:t>整体思路：</a:t>
            </a:r>
            <a:endParaRPr lang="zh-CN" altLang="en-US" dirty="0"/>
          </a:p>
          <a:p>
            <a:pPr marL="1200150" lvl="2" indent="-285750">
              <a:lnSpc>
                <a:spcPct val="150000"/>
              </a:lnSpc>
              <a:buFont typeface="Arial" panose="020B0604020202090204" pitchFamily="34" charset="0"/>
              <a:buChar char="•"/>
            </a:pPr>
            <a:r>
              <a:rPr lang="zh-CN" altLang="en-US" dirty="0"/>
              <a:t>将图像和文本分别编码，预测模型输出的</a:t>
            </a:r>
            <a:r>
              <a:rPr lang="en-US" altLang="zh-CN" dirty="0"/>
              <a:t>Action Token </a:t>
            </a:r>
            <a:r>
              <a:rPr lang="zh-CN" altLang="en-US" dirty="0"/>
              <a:t>与</a:t>
            </a:r>
            <a:r>
              <a:rPr lang="en-US" altLang="zh-CN" dirty="0"/>
              <a:t> </a:t>
            </a:r>
            <a:r>
              <a:rPr lang="zh-CN" altLang="en-US" dirty="0"/>
              <a:t>训练集中的</a:t>
            </a:r>
            <a:r>
              <a:rPr lang="en-US" altLang="zh-CN" dirty="0"/>
              <a:t>Action Token</a:t>
            </a:r>
            <a:r>
              <a:rPr lang="zh-CN" altLang="en-US" dirty="0"/>
              <a:t>的损失</a:t>
            </a:r>
            <a:endParaRPr lang="zh-CN" altLang="en-US" dirty="0"/>
          </a:p>
          <a:p>
            <a:pPr marL="742950" lvl="1" indent="-285750" algn="l">
              <a:lnSpc>
                <a:spcPct val="150000"/>
              </a:lnSpc>
              <a:buClrTx/>
              <a:buSzTx/>
              <a:buFont typeface="Arial" panose="020B0604020202090204" pitchFamily="34" charset="0"/>
              <a:buChar char="•"/>
            </a:pPr>
            <a:r>
              <a:rPr lang="zh-CN" altLang="en-US" dirty="0">
                <a:sym typeface="+mn-ea"/>
              </a:rPr>
              <a:t>输入：</a:t>
            </a:r>
            <a:endParaRPr lang="zh-CN" altLang="en-US" dirty="0">
              <a:sym typeface="+mn-ea"/>
            </a:endParaRPr>
          </a:p>
          <a:p>
            <a:pPr marL="1200150" lvl="2" indent="-285750" algn="l">
              <a:lnSpc>
                <a:spcPct val="150000"/>
              </a:lnSpc>
              <a:buClrTx/>
              <a:buSzTx/>
              <a:buFont typeface="Arial" panose="020B0604020202090204" pitchFamily="34" charset="0"/>
              <a:buChar char="•"/>
            </a:pPr>
            <a:r>
              <a:rPr lang="zh-CN" altLang="en-US" dirty="0">
                <a:sym typeface="+mn-ea"/>
              </a:rPr>
              <a:t>自然语言指令</a:t>
            </a:r>
            <a:endParaRPr lang="zh-CN" altLang="en-US" dirty="0">
              <a:sym typeface="+mn-ea"/>
            </a:endParaRPr>
          </a:p>
          <a:p>
            <a:pPr marL="1200150" lvl="2" indent="-285750" algn="l">
              <a:lnSpc>
                <a:spcPct val="150000"/>
              </a:lnSpc>
              <a:buClrTx/>
              <a:buSzTx/>
              <a:buFont typeface="Arial" panose="020B0604020202090204" pitchFamily="34" charset="0"/>
              <a:buChar char="•"/>
            </a:pPr>
            <a:r>
              <a:rPr lang="zh-CN" altLang="en-US" dirty="0">
                <a:sym typeface="+mn-ea"/>
              </a:rPr>
              <a:t>当前帧图像</a:t>
            </a:r>
            <a:endParaRPr lang="zh-CN" altLang="en-US" dirty="0">
              <a:sym typeface="+mn-ea"/>
            </a:endParaRPr>
          </a:p>
          <a:p>
            <a:pPr marL="742950" lvl="1" indent="-285750" algn="l">
              <a:lnSpc>
                <a:spcPct val="150000"/>
              </a:lnSpc>
              <a:buClrTx/>
              <a:buSzTx/>
              <a:buFont typeface="Arial" panose="020B0604020202090204" pitchFamily="34" charset="0"/>
              <a:buChar char="•"/>
            </a:pPr>
            <a:r>
              <a:rPr lang="zh-CN" altLang="en-US" dirty="0">
                <a:sym typeface="+mn-ea"/>
              </a:rPr>
              <a:t>输出：</a:t>
            </a:r>
            <a:endParaRPr lang="zh-CN" altLang="en-US" dirty="0">
              <a:sym typeface="+mn-ea"/>
            </a:endParaRPr>
          </a:p>
          <a:p>
            <a:pPr marL="1200150" lvl="2" indent="-285750" algn="l">
              <a:lnSpc>
                <a:spcPct val="150000"/>
              </a:lnSpc>
              <a:buClrTx/>
              <a:buSzTx/>
              <a:buFont typeface="Arial" panose="020B0604020202090204" pitchFamily="34" charset="0"/>
              <a:buChar char="•"/>
            </a:pPr>
            <a:r>
              <a:rPr lang="zh-CN" altLang="en-US" dirty="0">
                <a:sym typeface="+mn-ea"/>
              </a:rPr>
              <a:t>机械臂末端控制向量</a:t>
            </a:r>
            <a:endParaRPr lang="zh-CN" altLang="en-US" dirty="0"/>
          </a:p>
          <a:p>
            <a:pPr marL="1200150" lvl="2" indent="-285750">
              <a:lnSpc>
                <a:spcPct val="150000"/>
              </a:lnSpc>
              <a:buFont typeface="Arial" panose="020B0604020202090204" pitchFamily="34" charset="0"/>
              <a:buChar char="•"/>
            </a:pPr>
            <a:endParaRPr lang="zh-CN" altLang="en-US" dirty="0"/>
          </a:p>
          <a:p>
            <a:pPr marL="1200150" lvl="2" indent="-285750">
              <a:lnSpc>
                <a:spcPct val="150000"/>
              </a:lnSpc>
              <a:buFont typeface="Arial" panose="020B0604020202090204" pitchFamily="34" charset="0"/>
              <a:buChar char="•"/>
            </a:pPr>
            <a:endParaRPr lang="zh-CN" altLang="en-US" sz="1600" dirty="0">
              <a:sym typeface="+mn-ea"/>
            </a:endParaRPr>
          </a:p>
          <a:p>
            <a:pPr marL="1200150" lvl="4" indent="-285750" algn="l">
              <a:lnSpc>
                <a:spcPct val="150000"/>
              </a:lnSpc>
              <a:buClrTx/>
              <a:buSzTx/>
              <a:buFont typeface="Arial" panose="020B0604020202090204" pitchFamily="34" charset="0"/>
              <a:buChar char="•"/>
            </a:pPr>
            <a:endParaRPr lang="en-US" altLang="zh-CN" sz="1800" b="1" dirty="0"/>
          </a:p>
          <a:p>
            <a:pPr marL="1200150" lvl="2" indent="-285750">
              <a:lnSpc>
                <a:spcPct val="150000"/>
              </a:lnSpc>
              <a:buFont typeface="Arial" panose="020B0604020202090204" pitchFamily="34" charset="0"/>
              <a:buChar char="•"/>
            </a:pPr>
            <a:endParaRPr lang="zh-CN" altLang="en-US" sz="1600" dirty="0"/>
          </a:p>
          <a:p>
            <a:pPr marL="1200150" lvl="2" indent="-285750">
              <a:lnSpc>
                <a:spcPct val="150000"/>
              </a:lnSpc>
              <a:buFont typeface="Arial" panose="020B0604020202090204" pitchFamily="34" charset="0"/>
              <a:buChar char="•"/>
            </a:pPr>
            <a:endParaRPr lang="zh-CN" altLang="en-US" sz="1600" dirty="0"/>
          </a:p>
          <a:p>
            <a:pPr lvl="1" indent="0">
              <a:lnSpc>
                <a:spcPct val="150000"/>
              </a:lnSpc>
              <a:buFont typeface="Arial" panose="020B0604020202090204" pitchFamily="34" charset="0"/>
              <a:buNone/>
            </a:pPr>
            <a:endParaRPr lang="en-US" altLang="zh-CN" sz="1600" dirty="0"/>
          </a:p>
          <a:p>
            <a:pPr marL="1200150" lvl="3" indent="-285750">
              <a:buFont typeface="Arial" panose="020B0604020202090204" pitchFamily="34" charset="0"/>
              <a:buChar char="•"/>
            </a:pPr>
            <a:endParaRPr lang="en-US" altLang="zh-CN" sz="1600" b="0" i="0" dirty="0">
              <a:latin typeface="Cambria Math" panose="02040503050406030204" pitchFamily="18" charset="0"/>
            </a:endParaRPr>
          </a:p>
          <a:p>
            <a:pPr marL="742950" lvl="2" indent="-285750">
              <a:buFont typeface="Arial" panose="020B0604020202090204" pitchFamily="34" charset="0"/>
              <a:buChar char="•"/>
            </a:pPr>
            <a:endParaRPr lang="en-US" altLang="zh-CN" sz="1600" b="0" i="0" dirty="0">
              <a:latin typeface="Cambria Math" panose="02040503050406030204" pitchFamily="18" charset="0"/>
            </a:endParaRPr>
          </a:p>
          <a:p>
            <a:pPr marL="742950" lvl="2" indent="-285750">
              <a:buFont typeface="Arial" panose="020B0604020202090204" pitchFamily="34" charset="0"/>
              <a:buChar char="•"/>
            </a:pPr>
            <a:endParaRPr lang="zh-CN" altLang="en-US" sz="1600" dirty="0"/>
          </a:p>
          <a:p>
            <a:pPr marL="742950" lvl="1" indent="-285750">
              <a:buFont typeface="Arial" panose="020B0604020202090204" pitchFamily="34" charset="0"/>
              <a:buChar char="•"/>
            </a:pPr>
            <a:endParaRPr lang="en-US" altLang="zh-CN" sz="1600" dirty="0"/>
          </a:p>
          <a:p>
            <a:pPr marL="742950" lvl="1" indent="-285750">
              <a:buFont typeface="Arial" panose="020B0604020202090204" pitchFamily="34" charset="0"/>
              <a:buChar char="•"/>
            </a:pPr>
            <a:endParaRPr lang="en-US" altLang="zh-CN" sz="1600" b="0" i="0" dirty="0">
              <a:latin typeface="Cambria Math" panose="02040503050406030204" pitchFamily="18" charset="0"/>
              <a:cs typeface="Times New Roman" panose="02020503050405090304" pitchFamily="18" charset="0"/>
            </a:endParaRPr>
          </a:p>
          <a:p>
            <a:pPr marL="742950" lvl="1" indent="-285750">
              <a:buFont typeface="Arial" panose="020B0604020202090204" pitchFamily="34" charset="0"/>
              <a:buChar char="•"/>
            </a:pPr>
            <a:endParaRPr lang="en-US" altLang="zh-CN" sz="1600" b="0" i="0" dirty="0">
              <a:latin typeface="Cambria Math" panose="02040503050406030204" pitchFamily="18" charset="0"/>
              <a:cs typeface="Times New Roman" panose="02020503050405090304" pitchFamily="18" charset="0"/>
            </a:endParaRPr>
          </a:p>
          <a:p>
            <a:pPr marL="742950" lvl="1" indent="-285750">
              <a:buFont typeface="Arial" panose="020B0604020202090204" pitchFamily="34" charset="0"/>
              <a:buChar char="•"/>
            </a:pPr>
            <a:endParaRPr lang="zh-CN" altLang="en-US" sz="1600" dirty="0"/>
          </a:p>
          <a:p>
            <a:pPr marL="742950" lvl="1" indent="-285750">
              <a:buFont typeface="Arial" panose="020B0604020202090204" pitchFamily="34" charset="0"/>
              <a:buChar char="•"/>
            </a:pPr>
            <a:endParaRPr lang="zh-CN" altLang="en-US" sz="1600" dirty="0"/>
          </a:p>
        </p:txBody>
      </p:sp>
      <p:pic>
        <p:nvPicPr>
          <p:cNvPr id="25" name="图片 24"/>
          <p:cNvPicPr>
            <a:picLocks noChangeAspect="1"/>
          </p:cNvPicPr>
          <p:nvPr/>
        </p:nvPicPr>
        <p:blipFill>
          <a:blip r:embed="rId9"/>
          <a:stretch>
            <a:fillRect/>
          </a:stretch>
        </p:blipFill>
        <p:spPr>
          <a:xfrm>
            <a:off x="4167505" y="2926080"/>
            <a:ext cx="6747510" cy="350329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377315" y="759460"/>
            <a:ext cx="9537700" cy="51752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noAutofit/>
          </a:bodyPr>
          <a:lstStyle/>
          <a:p>
            <a:pPr algn="l">
              <a:lnSpc>
                <a:spcPct val="100000"/>
              </a:lnSpc>
              <a:spcBef>
                <a:spcPts val="0"/>
              </a:spcBef>
              <a:spcAft>
                <a:spcPts val="0"/>
              </a:spcAft>
              <a:buClrTx/>
              <a:buSzTx/>
              <a:buFontTx/>
              <a:defRPr/>
            </a:pPr>
            <a:r>
              <a:rPr lang="en-US" altLang="zh-CN" sz="32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rPr>
              <a:t>Method</a:t>
            </a:r>
            <a:endParaRPr lang="en-US" altLang="zh-CN" sz="32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endParaRPr>
          </a:p>
        </p:txBody>
      </p:sp>
      <p:sp>
        <p:nvSpPr>
          <p:cNvPr id="29" name="圆角矩形 28"/>
          <p:cNvSpPr/>
          <p:nvPr/>
        </p:nvSpPr>
        <p:spPr>
          <a:xfrm>
            <a:off x="5581015" y="1085215"/>
            <a:ext cx="4795520" cy="1262380"/>
          </a:xfrm>
          <a:prstGeom prst="roundRect">
            <a:avLst/>
          </a:prstGeom>
          <a:solidFill>
            <a:schemeClr val="accent4">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3565"/>
          </a:xfrm>
          <a:prstGeom prst="rect">
            <a:avLst/>
          </a:prstGeom>
          <a:noFill/>
        </p:spPr>
        <p:txBody>
          <a:bodyPr wrap="square" rtlCol="0">
            <a:spAutoFit/>
          </a:bodyPr>
          <a:lstStyle/>
          <a:p>
            <a:r>
              <a:rPr lang="en-US" altLang="zh-CN" sz="3200" b="1" dirty="0">
                <a:solidFill>
                  <a:srgbClr val="5B9BD5">
                    <a:lumMod val="75000"/>
                  </a:srgbClr>
                </a:solidFill>
                <a:latin typeface="Times New Roman" panose="02020503050405090304"/>
                <a:ea typeface="微软雅黑" panose="020B0503020204020204" charset="-122"/>
                <a:cs typeface="+mn-ea"/>
                <a:sym typeface="+mn-lt"/>
              </a:rPr>
              <a:t>1</a:t>
            </a:r>
            <a:endParaRPr lang="en-US" altLang="zh-CN" sz="3200" b="1" dirty="0">
              <a:solidFill>
                <a:schemeClr val="accent1">
                  <a:lumMod val="75000"/>
                </a:schemeClr>
              </a:solidFill>
              <a:latin typeface="Times New Roman" panose="02020503050405090304" pitchFamily="18" charset="0"/>
              <a:cs typeface="Times New Roman" panose="02020503050405090304" pitchFamily="18" charset="0"/>
              <a:sym typeface="+mn-lt"/>
            </a:endParaRPr>
          </a:p>
        </p:txBody>
      </p:sp>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graphicFrame>
        <p:nvGraphicFramePr>
          <p:cNvPr id="10" name="对象 9">
            <a:hlinkClick r:id="" action="ppaction://ole?verb=0"/>
          </p:cNvPr>
          <p:cNvGraphicFramePr>
            <a:graphicFrameLocks noChangeAspect="1"/>
          </p:cNvGraphicFramePr>
          <p:nvPr/>
        </p:nvGraphicFramePr>
        <p:xfrm>
          <a:off x="6038850" y="3321050"/>
          <a:ext cx="114300" cy="215900"/>
        </p:xfrm>
        <a:graphic>
          <a:graphicData uri="http://schemas.openxmlformats.org/presentationml/2006/ole">
            <mc:AlternateContent xmlns:mc="http://schemas.openxmlformats.org/markup-compatibility/2006">
              <mc:Choice xmlns:v="urn:schemas-microsoft-com:vml" Requires="v">
                <p:oleObj spid="_x0000_s4" name="" r:id="rId2" imgW="114300" imgH="215900" progId="Equation.KSEE3">
                  <p:embed/>
                </p:oleObj>
              </mc:Choice>
              <mc:Fallback>
                <p:oleObj name="" r:id="rId2" imgW="114300" imgH="215900" progId="Equation.KSEE3">
                  <p:embed/>
                  <p:pic>
                    <p:nvPicPr>
                      <p:cNvPr id="0" name="对象 9">
                        <a:hlinkClick r:id="" action="ppaction://ole?verb=0"/>
                      </p:cNvPr>
                      <p:cNvPicPr/>
                      <p:nvPr/>
                    </p:nvPicPr>
                    <p:blipFill>
                      <a:blip r:embed="rId3"/>
                      <a:stretch>
                        <a:fillRect/>
                      </a:stretch>
                    </p:blipFill>
                    <p:spPr>
                      <a:xfrm>
                        <a:off x="6038850" y="3321050"/>
                        <a:ext cx="114300" cy="215900"/>
                      </a:xfrm>
                      <a:prstGeom prst="rect">
                        <a:avLst/>
                      </a:prstGeom>
                    </p:spPr>
                  </p:pic>
                </p:oleObj>
              </mc:Fallback>
            </mc:AlternateContent>
          </a:graphicData>
        </a:graphic>
      </p:graphicFrame>
      <p:graphicFrame>
        <p:nvGraphicFramePr>
          <p:cNvPr id="12" name="对象 11">
            <a:hlinkClick r:id="" action="ppaction://ole?verb=0"/>
          </p:cNvPr>
          <p:cNvGraphicFramePr>
            <a:graphicFrameLocks noChangeAspect="1"/>
          </p:cNvGraphicFramePr>
          <p:nvPr/>
        </p:nvGraphicFramePr>
        <p:xfrm>
          <a:off x="6038850" y="3321050"/>
          <a:ext cx="114300" cy="215900"/>
        </p:xfrm>
        <a:graphic>
          <a:graphicData uri="http://schemas.openxmlformats.org/presentationml/2006/ole">
            <mc:AlternateContent xmlns:mc="http://schemas.openxmlformats.org/markup-compatibility/2006">
              <mc:Choice xmlns:v="urn:schemas-microsoft-com:vml" Requires="v">
                <p:oleObj spid="_x0000_s6" name="" r:id="rId4" imgW="114300" imgH="215900" progId="Equation.KSEE3">
                  <p:embed/>
                </p:oleObj>
              </mc:Choice>
              <mc:Fallback>
                <p:oleObj name="" r:id="rId4" imgW="114300" imgH="215900" progId="Equation.KSEE3">
                  <p:embed/>
                  <p:pic>
                    <p:nvPicPr>
                      <p:cNvPr id="0" name="对象 11">
                        <a:hlinkClick r:id="" action="ppaction://ole?verb=0"/>
                      </p:cNvPr>
                      <p:cNvPicPr/>
                      <p:nvPr/>
                    </p:nvPicPr>
                    <p:blipFill>
                      <a:blip r:embed="rId3"/>
                      <a:stretch>
                        <a:fillRect/>
                      </a:stretch>
                    </p:blipFill>
                    <p:spPr>
                      <a:xfrm>
                        <a:off x="6038850" y="3321050"/>
                        <a:ext cx="114300" cy="215900"/>
                      </a:xfrm>
                      <a:prstGeom prst="rect">
                        <a:avLst/>
                      </a:prstGeom>
                    </p:spPr>
                  </p:pic>
                </p:oleObj>
              </mc:Fallback>
            </mc:AlternateContent>
          </a:graphicData>
        </a:graphic>
      </p:graphicFrame>
      <p:graphicFrame>
        <p:nvGraphicFramePr>
          <p:cNvPr id="8" name="对象 7"/>
          <p:cNvGraphicFramePr>
            <a:graphicFrameLocks noChangeAspect="1"/>
          </p:cNvGraphicFramePr>
          <p:nvPr/>
        </p:nvGraphicFramePr>
        <p:xfrm>
          <a:off x="4610100" y="2463800"/>
          <a:ext cx="914400" cy="198438"/>
        </p:xfrm>
        <a:graphic>
          <a:graphicData uri="http://schemas.openxmlformats.org/presentationml/2006/ole">
            <mc:AlternateContent xmlns:mc="http://schemas.openxmlformats.org/markup-compatibility/2006">
              <mc:Choice xmlns:v="urn:schemas-microsoft-com:vml" Requires="v">
                <p:oleObj spid="_x0000_s7" name="Equation" r:id="rId5" imgW="2743200" imgH="4267200" progId="Equation.DSMT4">
                  <p:embed/>
                </p:oleObj>
              </mc:Choice>
              <mc:Fallback>
                <p:oleObj name="Equation" r:id="rId5" imgW="2743200" imgH="4267200" progId="Equation.DSMT4">
                  <p:embed/>
                  <p:pic>
                    <p:nvPicPr>
                      <p:cNvPr id="0" name="对象 7"/>
                      <p:cNvPicPr/>
                      <p:nvPr/>
                    </p:nvPicPr>
                    <p:blipFill>
                      <a:blip r:embed="rId6"/>
                      <a:stretch>
                        <a:fillRect/>
                      </a:stretch>
                    </p:blipFill>
                    <p:spPr>
                      <a:xfrm>
                        <a:off x="4610100" y="2463800"/>
                        <a:ext cx="914400" cy="198438"/>
                      </a:xfrm>
                      <a:prstGeom prst="rect">
                        <a:avLst/>
                      </a:prstGeom>
                    </p:spPr>
                  </p:pic>
                </p:oleObj>
              </mc:Fallback>
            </mc:AlternateContent>
          </a:graphicData>
        </a:graphic>
      </p:graphicFrame>
      <p:graphicFrame>
        <p:nvGraphicFramePr>
          <p:cNvPr id="15" name="对象 14"/>
          <p:cNvGraphicFramePr>
            <a:graphicFrameLocks noChangeAspect="1"/>
          </p:cNvGraphicFramePr>
          <p:nvPr/>
        </p:nvGraphicFramePr>
        <p:xfrm>
          <a:off x="6037263" y="3338513"/>
          <a:ext cx="114300" cy="177800"/>
        </p:xfrm>
        <a:graphic>
          <a:graphicData uri="http://schemas.openxmlformats.org/presentationml/2006/ole">
            <mc:AlternateContent xmlns:mc="http://schemas.openxmlformats.org/markup-compatibility/2006">
              <mc:Choice xmlns:v="urn:schemas-microsoft-com:vml" Requires="v">
                <p:oleObj spid="_x0000_s9" name="Equation" r:id="rId7" imgW="2743200" imgH="4267200" progId="Equation.DSMT4">
                  <p:embed/>
                </p:oleObj>
              </mc:Choice>
              <mc:Fallback>
                <p:oleObj name="Equation" r:id="rId7" imgW="2743200" imgH="4267200" progId="Equation.DSMT4">
                  <p:embed/>
                  <p:pic>
                    <p:nvPicPr>
                      <p:cNvPr id="0" name="对象 14"/>
                      <p:cNvPicPr/>
                      <p:nvPr/>
                    </p:nvPicPr>
                    <p:blipFill>
                      <a:blip r:embed="rId8"/>
                      <a:stretch>
                        <a:fillRect/>
                      </a:stretch>
                    </p:blipFill>
                    <p:spPr>
                      <a:xfrm>
                        <a:off x="6037263" y="3338513"/>
                        <a:ext cx="114300" cy="177800"/>
                      </a:xfrm>
                      <a:prstGeom prst="rect">
                        <a:avLst/>
                      </a:prstGeom>
                    </p:spPr>
                  </p:pic>
                </p:oleObj>
              </mc:Fallback>
            </mc:AlternateContent>
          </a:graphicData>
        </a:graphic>
      </p:graphicFrame>
      <p:pic>
        <p:nvPicPr>
          <p:cNvPr id="25" name="图片 24"/>
          <p:cNvPicPr>
            <a:picLocks noChangeAspect="1"/>
          </p:cNvPicPr>
          <p:nvPr/>
        </p:nvPicPr>
        <p:blipFill>
          <a:blip r:embed="rId9"/>
          <a:stretch>
            <a:fillRect/>
          </a:stretch>
        </p:blipFill>
        <p:spPr>
          <a:xfrm>
            <a:off x="5444490" y="3042285"/>
            <a:ext cx="6747510" cy="3503295"/>
          </a:xfrm>
          <a:prstGeom prst="rect">
            <a:avLst/>
          </a:prstGeom>
        </p:spPr>
      </p:pic>
      <p:sp>
        <p:nvSpPr>
          <p:cNvPr id="11" name="文本框 10"/>
          <p:cNvSpPr txBox="1"/>
          <p:nvPr/>
        </p:nvSpPr>
        <p:spPr>
          <a:xfrm>
            <a:off x="385445" y="1668145"/>
            <a:ext cx="8517890" cy="8940165"/>
          </a:xfrm>
          <a:prstGeom prst="rect">
            <a:avLst/>
          </a:prstGeom>
          <a:noFill/>
        </p:spPr>
        <p:txBody>
          <a:bodyPr wrap="square" rtlCol="0">
            <a:spAutoFit/>
          </a:bodyPr>
          <a:lstStyle/>
          <a:p>
            <a:pPr marL="285750" indent="-285750">
              <a:lnSpc>
                <a:spcPct val="150000"/>
              </a:lnSpc>
              <a:buFont typeface="Arial" panose="020B0604020202090204" pitchFamily="34" charset="0"/>
              <a:buChar char="•"/>
            </a:pPr>
            <a:r>
              <a:rPr lang="en-US" altLang="zh-CN" b="1" dirty="0">
                <a:sym typeface="+mn-ea"/>
              </a:rPr>
              <a:t>OpenVLA(CoRL’2024)</a:t>
            </a:r>
            <a:r>
              <a:rPr lang="zh-CN" altLang="en-US" b="1" dirty="0"/>
              <a:t>：</a:t>
            </a:r>
            <a:endParaRPr lang="zh-CN" altLang="en-US" b="1" dirty="0"/>
          </a:p>
          <a:p>
            <a:pPr marL="742950" lvl="1" indent="-285750">
              <a:lnSpc>
                <a:spcPct val="150000"/>
              </a:lnSpc>
              <a:buFont typeface="Arial" panose="020B0604020202090204" pitchFamily="34" charset="0"/>
              <a:buChar char="•"/>
            </a:pPr>
            <a:r>
              <a:rPr lang="zh-CN" altLang="en-US" dirty="0">
                <a:sym typeface="+mn-ea"/>
              </a:rPr>
              <a:t>输入图像处理：</a:t>
            </a:r>
            <a:endParaRPr lang="zh-CN" altLang="en-US" dirty="0"/>
          </a:p>
          <a:p>
            <a:pPr marL="1200150" lvl="2" indent="-285750">
              <a:lnSpc>
                <a:spcPct val="150000"/>
              </a:lnSpc>
              <a:buFont typeface="Arial" panose="020B0604020202090204" pitchFamily="34" charset="0"/>
              <a:buChar char="•"/>
            </a:pPr>
            <a:r>
              <a:rPr lang="zh-CN" altLang="en-US" dirty="0">
                <a:sym typeface="+mn-ea"/>
              </a:rPr>
              <a:t>输入图像的处理方式：经特征提取主干（</a:t>
            </a:r>
            <a:r>
              <a:rPr lang="en-US" altLang="zh-CN" dirty="0">
                <a:sym typeface="+mn-ea"/>
              </a:rPr>
              <a:t>PrismaticVLMs）</a:t>
            </a:r>
            <a:r>
              <a:rPr lang="zh-CN" altLang="en-US" dirty="0">
                <a:sym typeface="+mn-ea"/>
              </a:rPr>
              <a:t>提取特征。</a:t>
            </a:r>
            <a:endParaRPr lang="zh-CN" altLang="en-US" dirty="0"/>
          </a:p>
          <a:p>
            <a:pPr marL="1200150" lvl="2" indent="-285750">
              <a:lnSpc>
                <a:spcPct val="150000"/>
              </a:lnSpc>
              <a:buFont typeface="Arial" panose="020B0604020202090204" pitchFamily="34" charset="0"/>
              <a:buChar char="•"/>
            </a:pPr>
            <a:r>
              <a:rPr lang="zh-CN" altLang="en-US" dirty="0">
                <a:sym typeface="+mn-ea"/>
              </a:rPr>
              <a:t>输入图像→</a:t>
            </a:r>
            <a:r>
              <a:rPr lang="en-US" altLang="zh-CN" dirty="0">
                <a:sym typeface="+mn-ea"/>
              </a:rPr>
              <a:t>SigLIP</a:t>
            </a:r>
            <a:r>
              <a:rPr lang="zh-CN" altLang="en-US" dirty="0">
                <a:sym typeface="+mn-ea"/>
              </a:rPr>
              <a:t>提取高级语义信息</a:t>
            </a:r>
            <a:endParaRPr lang="zh-CN" altLang="en-US" dirty="0"/>
          </a:p>
          <a:p>
            <a:pPr marL="1200150" lvl="2" indent="-285750">
              <a:lnSpc>
                <a:spcPct val="150000"/>
              </a:lnSpc>
              <a:buFont typeface="Arial" panose="020B0604020202090204" pitchFamily="34" charset="0"/>
              <a:buChar char="•"/>
            </a:pPr>
            <a:r>
              <a:rPr lang="zh-CN" altLang="en-US" dirty="0">
                <a:sym typeface="+mn-ea"/>
              </a:rPr>
              <a:t>输入图像→</a:t>
            </a:r>
            <a:r>
              <a:rPr lang="en-US" altLang="zh-CN" dirty="0">
                <a:sym typeface="+mn-ea"/>
              </a:rPr>
              <a:t>Dinov2</a:t>
            </a:r>
            <a:r>
              <a:rPr lang="zh-CN" altLang="en-US" dirty="0">
                <a:sym typeface="+mn-ea"/>
              </a:rPr>
              <a:t>提取低级空间信息</a:t>
            </a:r>
            <a:endParaRPr lang="zh-CN" altLang="en-US" dirty="0"/>
          </a:p>
          <a:p>
            <a:pPr marL="1200150" lvl="2" indent="-285750">
              <a:lnSpc>
                <a:spcPct val="150000"/>
              </a:lnSpc>
              <a:buFont typeface="Arial" panose="020B0604020202090204" pitchFamily="34" charset="0"/>
              <a:buChar char="•"/>
            </a:pPr>
            <a:r>
              <a:rPr lang="zh-CN" altLang="en-US" dirty="0">
                <a:sym typeface="+mn-ea"/>
              </a:rPr>
              <a:t>拼接特征→</a:t>
            </a:r>
            <a:r>
              <a:rPr lang="en-US" altLang="zh-CN" dirty="0">
                <a:sym typeface="+mn-ea"/>
              </a:rPr>
              <a:t>MLP</a:t>
            </a:r>
            <a:r>
              <a:rPr lang="zh-CN" altLang="en-US" dirty="0">
                <a:sym typeface="+mn-ea"/>
              </a:rPr>
              <a:t>进行特征融合</a:t>
            </a:r>
            <a:endParaRPr lang="zh-CN" altLang="en-US" dirty="0">
              <a:sym typeface="+mn-ea"/>
            </a:endParaRPr>
          </a:p>
          <a:p>
            <a:pPr marL="742950" lvl="1" indent="-285750" algn="l">
              <a:lnSpc>
                <a:spcPct val="150000"/>
              </a:lnSpc>
              <a:buClrTx/>
              <a:buSzTx/>
              <a:buFont typeface="Arial" panose="020B0604020202090204" pitchFamily="34" charset="0"/>
              <a:buChar char="•"/>
            </a:pPr>
            <a:r>
              <a:rPr lang="zh-CN" altLang="en-US" dirty="0">
                <a:sym typeface="+mn-ea"/>
              </a:rPr>
              <a:t>输入自然语言处理：</a:t>
            </a:r>
            <a:endParaRPr lang="zh-CN" altLang="en-US" dirty="0">
              <a:sym typeface="+mn-ea"/>
            </a:endParaRPr>
          </a:p>
          <a:p>
            <a:pPr marL="1200150" lvl="2" indent="-285750" algn="l">
              <a:lnSpc>
                <a:spcPct val="150000"/>
              </a:lnSpc>
              <a:buClrTx/>
              <a:buSzTx/>
              <a:buFont typeface="Arial" panose="020B0604020202090204" pitchFamily="34" charset="0"/>
              <a:buChar char="•"/>
            </a:pPr>
            <a:r>
              <a:rPr lang="zh-CN" altLang="en-US" dirty="0"/>
              <a:t>填充到</a:t>
            </a:r>
            <a:r>
              <a:rPr lang="en-US" altLang="zh-CN" dirty="0"/>
              <a:t>prompt</a:t>
            </a:r>
            <a:r>
              <a:rPr lang="zh-CN" altLang="en-US" dirty="0"/>
              <a:t>中</a:t>
            </a:r>
            <a:endParaRPr lang="zh-CN" altLang="en-US" dirty="0"/>
          </a:p>
          <a:p>
            <a:pPr marL="1200150" lvl="2" indent="-285750" algn="l">
              <a:lnSpc>
                <a:spcPct val="150000"/>
              </a:lnSpc>
              <a:buClrTx/>
              <a:buSzTx/>
              <a:buFont typeface="Arial" panose="020B0604020202090204" pitchFamily="34" charset="0"/>
              <a:buChar char="•"/>
            </a:pPr>
            <a:r>
              <a:rPr lang="zh-CN" altLang="en-US" dirty="0"/>
              <a:t>用预训练好的分词器得到</a:t>
            </a:r>
            <a:r>
              <a:rPr lang="en-US" altLang="zh-CN" dirty="0"/>
              <a:t>token</a:t>
            </a:r>
            <a:endParaRPr lang="zh-CN" altLang="en-US" dirty="0"/>
          </a:p>
          <a:p>
            <a:pPr marL="1200150" lvl="2" indent="-285750">
              <a:lnSpc>
                <a:spcPct val="150000"/>
              </a:lnSpc>
              <a:buFont typeface="Arial" panose="020B0604020202090204" pitchFamily="34" charset="0"/>
              <a:buChar char="•"/>
            </a:pPr>
            <a:endParaRPr lang="zh-CN" altLang="en-US" dirty="0">
              <a:sym typeface="+mn-ea"/>
            </a:endParaRPr>
          </a:p>
          <a:p>
            <a:pPr lvl="2" indent="0">
              <a:lnSpc>
                <a:spcPct val="150000"/>
              </a:lnSpc>
              <a:buFont typeface="Arial" panose="020B0604020202090204" pitchFamily="34" charset="0"/>
              <a:buNone/>
            </a:pPr>
            <a:endParaRPr lang="zh-CN" altLang="en-US" dirty="0">
              <a:sym typeface="+mn-ea"/>
            </a:endParaRPr>
          </a:p>
          <a:p>
            <a:pPr marL="285750" indent="-285750">
              <a:lnSpc>
                <a:spcPct val="150000"/>
              </a:lnSpc>
              <a:buFont typeface="Arial" panose="020B0604020202090204" pitchFamily="34" charset="0"/>
              <a:buChar char="•"/>
            </a:pPr>
            <a:endParaRPr lang="zh-CN" altLang="en-US" dirty="0"/>
          </a:p>
          <a:p>
            <a:pPr marL="1200150" lvl="2" indent="-285750">
              <a:lnSpc>
                <a:spcPct val="150000"/>
              </a:lnSpc>
              <a:buFont typeface="Arial" panose="020B0604020202090204" pitchFamily="34" charset="0"/>
              <a:buChar char="•"/>
            </a:pPr>
            <a:endParaRPr lang="zh-CN" altLang="en-US" sz="1600" dirty="0">
              <a:sym typeface="+mn-ea"/>
            </a:endParaRPr>
          </a:p>
          <a:p>
            <a:pPr marL="1200150" lvl="4" indent="-285750" algn="l">
              <a:lnSpc>
                <a:spcPct val="150000"/>
              </a:lnSpc>
              <a:buClrTx/>
              <a:buSzTx/>
              <a:buFont typeface="Arial" panose="020B0604020202090204" pitchFamily="34" charset="0"/>
              <a:buChar char="•"/>
            </a:pPr>
            <a:endParaRPr lang="en-US" altLang="zh-CN" sz="1800" b="1" dirty="0"/>
          </a:p>
          <a:p>
            <a:pPr marL="1200150" lvl="2" indent="-285750">
              <a:lnSpc>
                <a:spcPct val="150000"/>
              </a:lnSpc>
              <a:buFont typeface="Arial" panose="020B0604020202090204" pitchFamily="34" charset="0"/>
              <a:buChar char="•"/>
            </a:pPr>
            <a:endParaRPr lang="zh-CN" altLang="en-US" sz="1600" dirty="0"/>
          </a:p>
          <a:p>
            <a:pPr marL="1200150" lvl="2" indent="-285750">
              <a:lnSpc>
                <a:spcPct val="150000"/>
              </a:lnSpc>
              <a:buFont typeface="Arial" panose="020B0604020202090204" pitchFamily="34" charset="0"/>
              <a:buChar char="•"/>
            </a:pPr>
            <a:endParaRPr lang="zh-CN" altLang="en-US" sz="1600" dirty="0"/>
          </a:p>
          <a:p>
            <a:pPr lvl="1" indent="0">
              <a:lnSpc>
                <a:spcPct val="150000"/>
              </a:lnSpc>
              <a:buFont typeface="Arial" panose="020B0604020202090204" pitchFamily="34" charset="0"/>
              <a:buNone/>
            </a:pPr>
            <a:endParaRPr lang="en-US" altLang="zh-CN" sz="1600" dirty="0"/>
          </a:p>
          <a:p>
            <a:pPr marL="1200150" lvl="3" indent="-285750">
              <a:buFont typeface="Arial" panose="020B0604020202090204" pitchFamily="34" charset="0"/>
              <a:buChar char="•"/>
            </a:pPr>
            <a:endParaRPr lang="en-US" altLang="zh-CN" sz="1600" b="0" i="0" dirty="0">
              <a:latin typeface="Cambria Math" panose="02040503050406030204" pitchFamily="18" charset="0"/>
            </a:endParaRPr>
          </a:p>
          <a:p>
            <a:pPr marL="742950" lvl="2" indent="-285750">
              <a:buFont typeface="Arial" panose="020B0604020202090204" pitchFamily="34" charset="0"/>
              <a:buChar char="•"/>
            </a:pPr>
            <a:endParaRPr lang="en-US" altLang="zh-CN" sz="1600" b="0" i="0" dirty="0">
              <a:latin typeface="Cambria Math" panose="02040503050406030204" pitchFamily="18" charset="0"/>
            </a:endParaRPr>
          </a:p>
          <a:p>
            <a:pPr marL="742950" lvl="2" indent="-285750">
              <a:buFont typeface="Arial" panose="020B0604020202090204" pitchFamily="34" charset="0"/>
              <a:buChar char="•"/>
            </a:pPr>
            <a:endParaRPr lang="zh-CN" altLang="en-US" sz="1600" dirty="0"/>
          </a:p>
          <a:p>
            <a:pPr marL="742950" lvl="1" indent="-285750">
              <a:buFont typeface="Arial" panose="020B0604020202090204" pitchFamily="34" charset="0"/>
              <a:buChar char="•"/>
            </a:pPr>
            <a:endParaRPr lang="en-US" altLang="zh-CN" sz="1600" dirty="0"/>
          </a:p>
          <a:p>
            <a:pPr marL="742950" lvl="1" indent="-285750">
              <a:buFont typeface="Arial" panose="020B0604020202090204" pitchFamily="34" charset="0"/>
              <a:buChar char="•"/>
            </a:pPr>
            <a:endParaRPr lang="en-US" altLang="zh-CN" sz="1600" b="0" i="0" dirty="0">
              <a:latin typeface="Cambria Math" panose="02040503050406030204" pitchFamily="18" charset="0"/>
              <a:cs typeface="Times New Roman" panose="02020503050405090304" pitchFamily="18" charset="0"/>
            </a:endParaRPr>
          </a:p>
          <a:p>
            <a:pPr marL="742950" lvl="1" indent="-285750">
              <a:buFont typeface="Arial" panose="020B0604020202090204" pitchFamily="34" charset="0"/>
              <a:buChar char="•"/>
            </a:pPr>
            <a:endParaRPr lang="en-US" altLang="zh-CN" sz="1600" b="0" i="0" dirty="0">
              <a:latin typeface="Cambria Math" panose="02040503050406030204" pitchFamily="18" charset="0"/>
              <a:cs typeface="Times New Roman" panose="02020503050405090304" pitchFamily="18" charset="0"/>
            </a:endParaRPr>
          </a:p>
          <a:p>
            <a:pPr marL="742950" lvl="1" indent="-285750">
              <a:buFont typeface="Arial" panose="020B0604020202090204" pitchFamily="34" charset="0"/>
              <a:buChar char="•"/>
            </a:pPr>
            <a:endParaRPr lang="zh-CN" altLang="en-US" sz="1600" dirty="0"/>
          </a:p>
          <a:p>
            <a:pPr marL="742950" lvl="1" indent="-285750">
              <a:buFont typeface="Arial" panose="020B0604020202090204" pitchFamily="34" charset="0"/>
              <a:buChar char="•"/>
            </a:pPr>
            <a:endParaRPr lang="zh-CN" altLang="en-US" sz="1600" dirty="0"/>
          </a:p>
        </p:txBody>
      </p:sp>
      <p:sp>
        <p:nvSpPr>
          <p:cNvPr id="21" name="矩形 20"/>
          <p:cNvSpPr/>
          <p:nvPr/>
        </p:nvSpPr>
        <p:spPr>
          <a:xfrm>
            <a:off x="6965315" y="4438015"/>
            <a:ext cx="1616075" cy="960120"/>
          </a:xfrm>
          <a:prstGeom prst="rect">
            <a:avLst/>
          </a:prstGeom>
          <a:ln w="19050">
            <a:solidFill>
              <a:schemeClr val="accent6">
                <a:lumMod val="75000"/>
              </a:schemeClr>
            </a:solidFill>
          </a:ln>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23" name="文本框 22"/>
          <p:cNvSpPr txBox="1"/>
          <p:nvPr/>
        </p:nvSpPr>
        <p:spPr>
          <a:xfrm>
            <a:off x="5584825" y="1071880"/>
            <a:ext cx="4900930" cy="1198880"/>
          </a:xfrm>
          <a:prstGeom prst="rect">
            <a:avLst/>
          </a:prstGeom>
          <a:noFill/>
        </p:spPr>
        <p:txBody>
          <a:bodyPr wrap="square" rtlCol="0">
            <a:spAutoFit/>
          </a:bodyPr>
          <a:lstStyle/>
          <a:p>
            <a:pPr indent="0" fontAlgn="auto">
              <a:lnSpc>
                <a:spcPct val="150000"/>
              </a:lnSpc>
            </a:pPr>
            <a:r>
              <a:rPr lang="zh-CN" altLang="en-US" sz="1600"/>
              <a:t>原文解释：</a:t>
            </a:r>
            <a:r>
              <a:rPr lang="en-US" altLang="zh-CN" sz="1600"/>
              <a:t>PrismaticVLMs，</a:t>
            </a:r>
            <a:r>
              <a:rPr lang="zh-CN" altLang="en-US" sz="1600"/>
              <a:t>该主干的核心思想是</a:t>
            </a:r>
            <a:endParaRPr lang="zh-CN" altLang="en-US" sz="1600"/>
          </a:p>
          <a:p>
            <a:pPr indent="0" fontAlgn="auto">
              <a:lnSpc>
                <a:spcPct val="150000"/>
              </a:lnSpc>
            </a:pPr>
            <a:r>
              <a:rPr lang="zh-CN" altLang="en-US" sz="1600"/>
              <a:t>不同类型的视觉表示在不同的归纳偏置下进行训练，</a:t>
            </a:r>
            <a:endParaRPr lang="zh-CN" altLang="en-US" sz="1600"/>
          </a:p>
          <a:p>
            <a:pPr indent="0" fontAlgn="auto">
              <a:lnSpc>
                <a:spcPct val="150000"/>
              </a:lnSpc>
            </a:pPr>
            <a:r>
              <a:rPr lang="zh-CN" altLang="en-US" sz="1600"/>
              <a:t>可以提升广泛应用场景中的性能。（误差相互抵消）</a:t>
            </a:r>
            <a:endParaRPr lang="zh-CN" altLang="en-US" sz="1600"/>
          </a:p>
        </p:txBody>
      </p:sp>
      <p:sp>
        <p:nvSpPr>
          <p:cNvPr id="30" name="矩形 29"/>
          <p:cNvSpPr/>
          <p:nvPr/>
        </p:nvSpPr>
        <p:spPr>
          <a:xfrm>
            <a:off x="4185285" y="2607310"/>
            <a:ext cx="3281045" cy="374650"/>
          </a:xfrm>
          <a:prstGeom prst="rect">
            <a:avLst/>
          </a:prstGeom>
          <a:noFill/>
          <a:ln w="28575">
            <a:solidFill>
              <a:schemeClr val="accent4">
                <a:lumMod val="40000"/>
                <a:lumOff val="60000"/>
              </a:schemeClr>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2" name="矩形 31"/>
          <p:cNvSpPr/>
          <p:nvPr/>
        </p:nvSpPr>
        <p:spPr>
          <a:xfrm>
            <a:off x="8581390" y="4438015"/>
            <a:ext cx="1616075" cy="960120"/>
          </a:xfrm>
          <a:prstGeom prst="rect">
            <a:avLst/>
          </a:prstGeom>
          <a:ln w="19050">
            <a:solidFill>
              <a:schemeClr val="accent6">
                <a:lumMod val="75000"/>
              </a:schemeClr>
            </a:solidFill>
          </a:ln>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1"/>
          <a:stretch>
            <a:fillRect/>
          </a:stretch>
        </p:blipFill>
        <p:spPr>
          <a:xfrm>
            <a:off x="4563910" y="3101809"/>
            <a:ext cx="7628090" cy="2360378"/>
          </a:xfrm>
          <a:prstGeom prst="rect">
            <a:avLst/>
          </a:prstGeom>
        </p:spPr>
      </p:pic>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3565"/>
          </a:xfrm>
          <a:prstGeom prst="rect">
            <a:avLst/>
          </a:prstGeom>
          <a:noFill/>
        </p:spPr>
        <p:txBody>
          <a:bodyPr wrap="square" rtlCol="0">
            <a:spAutoFit/>
          </a:bodyPr>
          <a:lstStyle/>
          <a:p>
            <a:r>
              <a:rPr lang="en-US" altLang="zh-CN" sz="3200" b="1" dirty="0">
                <a:solidFill>
                  <a:srgbClr val="5B9BD5">
                    <a:lumMod val="75000"/>
                  </a:srgbClr>
                </a:solidFill>
                <a:latin typeface="Times New Roman" panose="02020503050405090304"/>
                <a:ea typeface="微软雅黑" panose="020B0503020204020204" charset="-122"/>
                <a:cs typeface="+mn-ea"/>
                <a:sym typeface="+mn-lt"/>
              </a:rPr>
              <a:t>1</a:t>
            </a:r>
            <a:endParaRPr lang="en-US" altLang="zh-CN" sz="3200" b="1" dirty="0">
              <a:solidFill>
                <a:schemeClr val="accent1">
                  <a:lumMod val="75000"/>
                </a:schemeClr>
              </a:solidFill>
              <a:latin typeface="Times New Roman" panose="02020503050405090304" pitchFamily="18" charset="0"/>
              <a:cs typeface="Times New Roman" panose="02020503050405090304" pitchFamily="18" charset="0"/>
              <a:sym typeface="+mn-lt"/>
            </a:endParaRPr>
          </a:p>
        </p:txBody>
      </p:sp>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5" name="文本框 4"/>
          <p:cNvSpPr txBox="1"/>
          <p:nvPr/>
        </p:nvSpPr>
        <p:spPr>
          <a:xfrm>
            <a:off x="1377315" y="759460"/>
            <a:ext cx="9537700" cy="51752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noAutofit/>
          </a:bodyPr>
          <a:lstStyle/>
          <a:p>
            <a:pPr algn="l">
              <a:lnSpc>
                <a:spcPct val="100000"/>
              </a:lnSpc>
              <a:spcBef>
                <a:spcPts val="0"/>
              </a:spcBef>
              <a:spcAft>
                <a:spcPts val="0"/>
              </a:spcAft>
              <a:buClrTx/>
              <a:buSzTx/>
              <a:buFontTx/>
              <a:defRPr/>
            </a:pPr>
            <a:r>
              <a:rPr lang="en-US" altLang="zh-CN" sz="32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rPr>
              <a:t>Method</a:t>
            </a:r>
            <a:endParaRPr lang="en-US" altLang="zh-CN" sz="32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endParaRPr>
          </a:p>
        </p:txBody>
      </p:sp>
      <p:sp>
        <p:nvSpPr>
          <p:cNvPr id="7" name="文本框 6"/>
          <p:cNvSpPr txBox="1"/>
          <p:nvPr/>
        </p:nvSpPr>
        <p:spPr>
          <a:xfrm>
            <a:off x="142875" y="1602105"/>
            <a:ext cx="9986010" cy="8893810"/>
          </a:xfrm>
          <a:prstGeom prst="rect">
            <a:avLst/>
          </a:prstGeom>
          <a:noFill/>
        </p:spPr>
        <p:txBody>
          <a:bodyPr wrap="square" rtlCol="0">
            <a:spAutoFit/>
          </a:bodyPr>
          <a:lstStyle/>
          <a:p>
            <a:pPr marL="285750" indent="-285750">
              <a:lnSpc>
                <a:spcPct val="150000"/>
              </a:lnSpc>
              <a:buFont typeface="Arial" panose="020B0604020202090204" pitchFamily="34" charset="0"/>
              <a:buChar char="•"/>
            </a:pPr>
            <a:r>
              <a:rPr lang="en-US" altLang="zh-CN" b="1" dirty="0">
                <a:sym typeface="+mn-ea"/>
              </a:rPr>
              <a:t>SigLIP(ICCV’2023)</a:t>
            </a:r>
            <a:r>
              <a:rPr lang="zh-CN" altLang="en-US" b="1" dirty="0"/>
              <a:t>：</a:t>
            </a:r>
            <a:endParaRPr lang="zh-CN" altLang="en-US" b="1" dirty="0"/>
          </a:p>
          <a:p>
            <a:pPr marL="742950" lvl="1" indent="-285750">
              <a:lnSpc>
                <a:spcPct val="150000"/>
              </a:lnSpc>
              <a:buFont typeface="Arial" panose="020B0604020202090204" pitchFamily="34" charset="0"/>
              <a:buChar char="•"/>
            </a:pPr>
            <a:r>
              <a:rPr lang="zh-CN" altLang="en-US" sz="1600" dirty="0"/>
              <a:t>主要贡献：</a:t>
            </a:r>
            <a:endParaRPr lang="zh-CN" altLang="en-US" sz="1600" dirty="0"/>
          </a:p>
          <a:p>
            <a:pPr marL="1200150" lvl="2" indent="-285750">
              <a:lnSpc>
                <a:spcPct val="150000"/>
              </a:lnSpc>
              <a:buFont typeface="Arial" panose="020B0604020202090204" pitchFamily="34" charset="0"/>
              <a:buChar char="•"/>
            </a:pPr>
            <a:r>
              <a:rPr lang="zh-CN" altLang="en-US" sz="1600" b="1" dirty="0"/>
              <a:t>文本</a:t>
            </a:r>
            <a:r>
              <a:rPr lang="en-US" altLang="zh-CN" sz="1600" b="1" dirty="0"/>
              <a:t>-</a:t>
            </a:r>
            <a:r>
              <a:rPr lang="zh-CN" altLang="en-US" sz="1600" b="1" dirty="0"/>
              <a:t>图像对齐型的视觉编码器</a:t>
            </a:r>
            <a:endParaRPr lang="zh-CN" altLang="en-US" sz="1600" b="1" dirty="0"/>
          </a:p>
          <a:p>
            <a:pPr marL="1200150" lvl="2" indent="-285750">
              <a:lnSpc>
                <a:spcPct val="150000"/>
              </a:lnSpc>
              <a:buFont typeface="Arial" panose="020B0604020202090204" pitchFamily="34" charset="0"/>
              <a:buChar char="•"/>
            </a:pPr>
            <a:r>
              <a:rPr lang="zh-CN" altLang="en-US" sz="1600" dirty="0"/>
              <a:t>将传统</a:t>
            </a:r>
            <a:r>
              <a:rPr lang="en-US" altLang="zh-CN" sz="1600" dirty="0"/>
              <a:t>CLIP</a:t>
            </a:r>
            <a:r>
              <a:rPr lang="zh-CN" altLang="en-US" sz="1600" dirty="0"/>
              <a:t>对比学习转化为逐对二分类问题，每一个图文对都独立地用 </a:t>
            </a:r>
            <a:r>
              <a:rPr lang="en-US" altLang="zh-CN" sz="1600" dirty="0"/>
              <a:t>sigmoid </a:t>
            </a:r>
            <a:r>
              <a:rPr lang="zh-CN" altLang="en-US" sz="1600" dirty="0"/>
              <a:t>计算匹配的概率,而不再依赖全局 </a:t>
            </a:r>
            <a:r>
              <a:rPr lang="en-US" altLang="zh-CN" sz="1600" dirty="0"/>
              <a:t>softmax </a:t>
            </a:r>
            <a:r>
              <a:rPr lang="zh-CN" altLang="en-US" sz="1600" dirty="0"/>
              <a:t>归一化。</a:t>
            </a:r>
            <a:endParaRPr lang="zh-CN" altLang="en-US" sz="1600" dirty="0"/>
          </a:p>
          <a:p>
            <a:pPr marL="1200150" lvl="2" indent="-285750">
              <a:lnSpc>
                <a:spcPct val="150000"/>
              </a:lnSpc>
              <a:buFont typeface="Arial" panose="020B0604020202090204" pitchFamily="34" charset="0"/>
              <a:buChar char="•"/>
            </a:pPr>
            <a:endParaRPr lang="zh-CN" altLang="en-US" sz="1600" dirty="0"/>
          </a:p>
          <a:p>
            <a:pPr marL="285750" lvl="2" indent="-285750" algn="l">
              <a:lnSpc>
                <a:spcPct val="150000"/>
              </a:lnSpc>
              <a:buClrTx/>
              <a:buSzTx/>
              <a:buFont typeface="Arial" panose="020B0604020202090204" pitchFamily="34" charset="0"/>
              <a:buChar char="•"/>
            </a:pPr>
            <a:endParaRPr lang="en-US" altLang="zh-CN" sz="1800" b="1" dirty="0">
              <a:sym typeface="+mn-ea"/>
            </a:endParaRPr>
          </a:p>
          <a:p>
            <a:pPr marL="285750" lvl="2" indent="-285750" algn="l">
              <a:lnSpc>
                <a:spcPct val="150000"/>
              </a:lnSpc>
              <a:buClrTx/>
              <a:buSzTx/>
              <a:buFont typeface="Arial" panose="020B0604020202090204" pitchFamily="34" charset="0"/>
              <a:buChar char="•"/>
            </a:pPr>
            <a:r>
              <a:rPr lang="en-US" altLang="zh-CN" sz="1800" b="1" dirty="0">
                <a:sym typeface="+mn-ea"/>
              </a:rPr>
              <a:t>DINOv2(ICCV’2023)：</a:t>
            </a:r>
            <a:endParaRPr lang="en-US" altLang="zh-CN" sz="1800" b="1" dirty="0">
              <a:sym typeface="+mn-ea"/>
            </a:endParaRPr>
          </a:p>
          <a:p>
            <a:pPr marL="742950" lvl="3" indent="-285750" algn="l">
              <a:lnSpc>
                <a:spcPct val="150000"/>
              </a:lnSpc>
              <a:buClrTx/>
              <a:buSzTx/>
              <a:buFont typeface="Arial" panose="020B0604020202090204" pitchFamily="34" charset="0"/>
              <a:buChar char="•"/>
            </a:pPr>
            <a:r>
              <a:rPr lang="zh-CN" altLang="en-US" sz="1600" dirty="0">
                <a:sym typeface="+mn-ea"/>
              </a:rPr>
              <a:t>主要贡献：</a:t>
            </a:r>
            <a:endParaRPr lang="zh-CN" altLang="en-US" sz="1600" dirty="0">
              <a:sym typeface="+mn-ea"/>
            </a:endParaRPr>
          </a:p>
          <a:p>
            <a:pPr marL="1200150" lvl="4" indent="-285750" algn="l">
              <a:lnSpc>
                <a:spcPct val="150000"/>
              </a:lnSpc>
              <a:buClrTx/>
              <a:buSzTx/>
              <a:buFont typeface="Arial" panose="020B0604020202090204" pitchFamily="34" charset="0"/>
              <a:buChar char="•"/>
            </a:pPr>
            <a:r>
              <a:rPr lang="en-US" altLang="zh-CN" sz="1600" b="1" dirty="0">
                <a:sym typeface="+mn-ea"/>
              </a:rPr>
              <a:t>Patch</a:t>
            </a:r>
            <a:r>
              <a:rPr lang="zh-CN" altLang="en-US" sz="1600" b="1" dirty="0">
                <a:sym typeface="+mn-ea"/>
              </a:rPr>
              <a:t>级自监督型视觉编码器</a:t>
            </a:r>
            <a:endParaRPr lang="zh-CN" altLang="en-US" sz="1600" b="1" dirty="0">
              <a:sym typeface="+mn-ea"/>
            </a:endParaRPr>
          </a:p>
          <a:p>
            <a:pPr marL="1200150" lvl="2" indent="-285750" algn="l">
              <a:lnSpc>
                <a:spcPct val="150000"/>
              </a:lnSpc>
              <a:buClrTx/>
              <a:buSzTx/>
              <a:buFont typeface="Arial" panose="020B0604020202090204" pitchFamily="34" charset="0"/>
              <a:buChar char="•"/>
            </a:pPr>
            <a:r>
              <a:rPr lang="en-US" altLang="zh-CN" sz="1600" dirty="0">
                <a:sym typeface="+mn-ea"/>
              </a:rPr>
              <a:t>DINO(自蒸馏)​</a:t>
            </a:r>
            <a:r>
              <a:rPr lang="zh-CN" altLang="en-US" sz="1600" dirty="0">
                <a:sym typeface="+mn-ea"/>
              </a:rPr>
              <a:t>：</a:t>
            </a:r>
            <a:r>
              <a:rPr lang="en-US" altLang="zh-CN" sz="1600" dirty="0">
                <a:sym typeface="+mn-ea"/>
              </a:rPr>
              <a:t> </a:t>
            </a:r>
            <a:r>
              <a:rPr lang="zh-CN" altLang="en-US" sz="1600" dirty="0">
                <a:sym typeface="+mn-ea"/>
              </a:rPr>
              <a:t>不用对比损失,不用负样本,通过同一个网络的 </a:t>
            </a:r>
            <a:r>
              <a:rPr lang="en-US" altLang="zh-CN" sz="1600" dirty="0">
                <a:sym typeface="+mn-ea"/>
              </a:rPr>
              <a:t>teacher-student </a:t>
            </a:r>
            <a:r>
              <a:rPr lang="zh-CN" altLang="en-US" sz="1600" dirty="0">
                <a:sym typeface="+mn-ea"/>
              </a:rPr>
              <a:t>自蒸馏结构来学习稳定的视觉表示</a:t>
            </a:r>
            <a:endParaRPr lang="zh-CN" altLang="en-US" sz="1600" dirty="0">
              <a:sym typeface="+mn-ea"/>
            </a:endParaRPr>
          </a:p>
          <a:p>
            <a:pPr marL="1200150" lvl="2" indent="-285750" algn="l">
              <a:lnSpc>
                <a:spcPct val="150000"/>
              </a:lnSpc>
              <a:buClrTx/>
              <a:buSzTx/>
              <a:buFont typeface="Arial" panose="020B0604020202090204" pitchFamily="34" charset="0"/>
              <a:buChar char="•"/>
            </a:pPr>
            <a:r>
              <a:rPr lang="en-US" altLang="zh-CN" sz="1600" dirty="0">
                <a:sym typeface="+mn-ea"/>
              </a:rPr>
              <a:t>iBOT(掩码图像建模)​</a:t>
            </a:r>
            <a:r>
              <a:rPr lang="zh-CN" altLang="en-US" sz="1600" dirty="0">
                <a:sym typeface="+mn-ea"/>
              </a:rPr>
              <a:t>：</a:t>
            </a:r>
            <a:r>
              <a:rPr lang="en-US" altLang="zh-CN" sz="1600" dirty="0">
                <a:sym typeface="+mn-ea"/>
              </a:rPr>
              <a:t> 让自监督视觉模型不仅学到全局语义,还学到高质量的 patch-level 表征</a:t>
            </a:r>
            <a:endParaRPr lang="en-US" altLang="zh-CN" sz="1600" dirty="0">
              <a:sym typeface="+mn-ea"/>
            </a:endParaRPr>
          </a:p>
          <a:p>
            <a:pPr marL="1200150" lvl="4" indent="-285750" algn="l">
              <a:lnSpc>
                <a:spcPct val="150000"/>
              </a:lnSpc>
              <a:buClrTx/>
              <a:buSzTx/>
              <a:buFont typeface="Arial" panose="020B0604020202090204" pitchFamily="34" charset="0"/>
              <a:buChar char="•"/>
            </a:pPr>
            <a:endParaRPr lang="zh-CN" altLang="en-US" sz="1600" b="1" dirty="0">
              <a:sym typeface="+mn-ea"/>
            </a:endParaRPr>
          </a:p>
          <a:p>
            <a:pPr marL="1200150" lvl="4" indent="-285750" algn="l">
              <a:lnSpc>
                <a:spcPct val="150000"/>
              </a:lnSpc>
              <a:buClrTx/>
              <a:buSzTx/>
              <a:buFont typeface="Arial" panose="020B0604020202090204" pitchFamily="34" charset="0"/>
              <a:buChar char="•"/>
            </a:pPr>
            <a:endParaRPr lang="en-US" altLang="zh-CN" sz="1800" b="1" dirty="0"/>
          </a:p>
          <a:p>
            <a:pPr marL="1200150" lvl="2" indent="-285750">
              <a:lnSpc>
                <a:spcPct val="150000"/>
              </a:lnSpc>
              <a:buFont typeface="Arial" panose="020B0604020202090204" pitchFamily="34" charset="0"/>
              <a:buChar char="•"/>
            </a:pPr>
            <a:endParaRPr lang="zh-CN" altLang="en-US" sz="1600" dirty="0"/>
          </a:p>
          <a:p>
            <a:pPr marL="1200150" lvl="2" indent="-285750">
              <a:lnSpc>
                <a:spcPct val="150000"/>
              </a:lnSpc>
              <a:buFont typeface="Arial" panose="020B0604020202090204" pitchFamily="34" charset="0"/>
              <a:buChar char="•"/>
            </a:pPr>
            <a:endParaRPr lang="zh-CN" altLang="en-US" sz="1600" dirty="0"/>
          </a:p>
          <a:p>
            <a:pPr lvl="1" indent="0">
              <a:lnSpc>
                <a:spcPct val="150000"/>
              </a:lnSpc>
              <a:buFont typeface="Arial" panose="020B0604020202090204" pitchFamily="34" charset="0"/>
              <a:buNone/>
            </a:pPr>
            <a:endParaRPr lang="en-US" altLang="zh-CN" sz="1600" dirty="0"/>
          </a:p>
          <a:p>
            <a:pPr marL="1200150" lvl="3" indent="-285750">
              <a:buFont typeface="Arial" panose="020B0604020202090204" pitchFamily="34" charset="0"/>
              <a:buChar char="•"/>
            </a:pPr>
            <a:endParaRPr lang="en-US" altLang="zh-CN" sz="1600" b="0" i="0" dirty="0">
              <a:latin typeface="Cambria Math" panose="02040503050406030204" pitchFamily="18" charset="0"/>
            </a:endParaRPr>
          </a:p>
          <a:p>
            <a:pPr marL="742950" lvl="2" indent="-285750">
              <a:buFont typeface="Arial" panose="020B0604020202090204" pitchFamily="34" charset="0"/>
              <a:buChar char="•"/>
            </a:pPr>
            <a:endParaRPr lang="en-US" altLang="zh-CN" sz="1600" b="0" i="0" dirty="0">
              <a:latin typeface="Cambria Math" panose="02040503050406030204" pitchFamily="18" charset="0"/>
            </a:endParaRPr>
          </a:p>
          <a:p>
            <a:pPr marL="742950" lvl="2" indent="-285750">
              <a:buFont typeface="Arial" panose="020B0604020202090204" pitchFamily="34" charset="0"/>
              <a:buChar char="•"/>
            </a:pPr>
            <a:endParaRPr lang="zh-CN" altLang="en-US" sz="1600" dirty="0"/>
          </a:p>
          <a:p>
            <a:pPr marL="742950" lvl="1" indent="-285750">
              <a:buFont typeface="Arial" panose="020B0604020202090204" pitchFamily="34" charset="0"/>
              <a:buChar char="•"/>
            </a:pPr>
            <a:endParaRPr lang="en-US" altLang="zh-CN" sz="1600" dirty="0"/>
          </a:p>
          <a:p>
            <a:pPr marL="742950" lvl="1" indent="-285750">
              <a:buFont typeface="Arial" panose="020B0604020202090204" pitchFamily="34" charset="0"/>
              <a:buChar char="•"/>
            </a:pPr>
            <a:endParaRPr lang="en-US" altLang="zh-CN" sz="1600" b="0" i="0" dirty="0">
              <a:latin typeface="Cambria Math" panose="02040503050406030204" pitchFamily="18" charset="0"/>
              <a:cs typeface="Times New Roman" panose="02020503050405090304" pitchFamily="18" charset="0"/>
            </a:endParaRPr>
          </a:p>
          <a:p>
            <a:pPr marL="742950" lvl="1" indent="-285750">
              <a:buFont typeface="Arial" panose="020B0604020202090204" pitchFamily="34" charset="0"/>
              <a:buChar char="•"/>
            </a:pPr>
            <a:endParaRPr lang="en-US" altLang="zh-CN" sz="1600" b="0" i="0" dirty="0">
              <a:latin typeface="Cambria Math" panose="02040503050406030204" pitchFamily="18" charset="0"/>
              <a:cs typeface="Times New Roman" panose="02020503050405090304" pitchFamily="18" charset="0"/>
            </a:endParaRPr>
          </a:p>
          <a:p>
            <a:pPr marL="742950" lvl="1" indent="-285750">
              <a:buFont typeface="Arial" panose="020B0604020202090204" pitchFamily="34" charset="0"/>
              <a:buChar char="•"/>
            </a:pPr>
            <a:endParaRPr lang="zh-CN" altLang="en-US" sz="1600" dirty="0"/>
          </a:p>
          <a:p>
            <a:pPr marL="742950" lvl="1" indent="-285750">
              <a:buFont typeface="Arial" panose="020B0604020202090204" pitchFamily="34" charset="0"/>
              <a:buChar char="•"/>
            </a:pPr>
            <a:endParaRPr lang="zh-CN" altLang="en-US" sz="1600" dirty="0"/>
          </a:p>
        </p:txBody>
      </p:sp>
      <p:graphicFrame>
        <p:nvGraphicFramePr>
          <p:cNvPr id="10" name="对象 9">
            <a:hlinkClick r:id="" action="ppaction://ole?verb=0"/>
          </p:cNvPr>
          <p:cNvGraphicFramePr>
            <a:graphicFrameLocks noChangeAspect="1"/>
          </p:cNvGraphicFramePr>
          <p:nvPr/>
        </p:nvGraphicFramePr>
        <p:xfrm>
          <a:off x="6038850" y="3321050"/>
          <a:ext cx="114300" cy="215900"/>
        </p:xfrm>
        <a:graphic>
          <a:graphicData uri="http://schemas.openxmlformats.org/presentationml/2006/ole">
            <mc:AlternateContent xmlns:mc="http://schemas.openxmlformats.org/markup-compatibility/2006">
              <mc:Choice xmlns:v="urn:schemas-microsoft-com:vml" Requires="v">
                <p:oleObj spid="_x0000_s4" name="" r:id="rId3" imgW="114300" imgH="215900" progId="Equation.KSEE3">
                  <p:embed/>
                </p:oleObj>
              </mc:Choice>
              <mc:Fallback>
                <p:oleObj name="" r:id="rId3" imgW="114300" imgH="215900" progId="Equation.KSEE3">
                  <p:embed/>
                  <p:pic>
                    <p:nvPicPr>
                      <p:cNvPr id="0" name="对象 9">
                        <a:hlinkClick r:id="" action="ppaction://ole?verb=0"/>
                      </p:cNvPr>
                      <p:cNvPicPr/>
                      <p:nvPr/>
                    </p:nvPicPr>
                    <p:blipFill>
                      <a:blip r:embed="rId4"/>
                      <a:stretch>
                        <a:fillRect/>
                      </a:stretch>
                    </p:blipFill>
                    <p:spPr>
                      <a:xfrm>
                        <a:off x="6038850" y="3321050"/>
                        <a:ext cx="114300" cy="215900"/>
                      </a:xfrm>
                      <a:prstGeom prst="rect">
                        <a:avLst/>
                      </a:prstGeom>
                    </p:spPr>
                  </p:pic>
                </p:oleObj>
              </mc:Fallback>
            </mc:AlternateContent>
          </a:graphicData>
        </a:graphic>
      </p:graphicFrame>
      <p:graphicFrame>
        <p:nvGraphicFramePr>
          <p:cNvPr id="12" name="对象 11">
            <a:hlinkClick r:id="" action="ppaction://ole?verb=0"/>
          </p:cNvPr>
          <p:cNvGraphicFramePr>
            <a:graphicFrameLocks noChangeAspect="1"/>
          </p:cNvGraphicFramePr>
          <p:nvPr/>
        </p:nvGraphicFramePr>
        <p:xfrm>
          <a:off x="6038850" y="3321050"/>
          <a:ext cx="114300" cy="215900"/>
        </p:xfrm>
        <a:graphic>
          <a:graphicData uri="http://schemas.openxmlformats.org/presentationml/2006/ole">
            <mc:AlternateContent xmlns:mc="http://schemas.openxmlformats.org/markup-compatibility/2006">
              <mc:Choice xmlns:v="urn:schemas-microsoft-com:vml" Requires="v">
                <p:oleObj spid="_x0000_s6" name="" r:id="rId5" imgW="114300" imgH="215900" progId="Equation.KSEE3">
                  <p:embed/>
                </p:oleObj>
              </mc:Choice>
              <mc:Fallback>
                <p:oleObj name="" r:id="rId5" imgW="114300" imgH="215900" progId="Equation.KSEE3">
                  <p:embed/>
                  <p:pic>
                    <p:nvPicPr>
                      <p:cNvPr id="0" name="对象 11">
                        <a:hlinkClick r:id="" action="ppaction://ole?verb=0"/>
                      </p:cNvPr>
                      <p:cNvPicPr/>
                      <p:nvPr/>
                    </p:nvPicPr>
                    <p:blipFill>
                      <a:blip r:embed="rId4"/>
                      <a:stretch>
                        <a:fillRect/>
                      </a:stretch>
                    </p:blipFill>
                    <p:spPr>
                      <a:xfrm>
                        <a:off x="6038850" y="3321050"/>
                        <a:ext cx="114300" cy="215900"/>
                      </a:xfrm>
                      <a:prstGeom prst="rect">
                        <a:avLst/>
                      </a:prstGeom>
                    </p:spPr>
                  </p:pic>
                </p:oleObj>
              </mc:Fallback>
            </mc:AlternateContent>
          </a:graphicData>
        </a:graphic>
      </p:graphicFrame>
      <p:graphicFrame>
        <p:nvGraphicFramePr>
          <p:cNvPr id="8" name="对象 7"/>
          <p:cNvGraphicFramePr>
            <a:graphicFrameLocks noChangeAspect="1"/>
          </p:cNvGraphicFramePr>
          <p:nvPr/>
        </p:nvGraphicFramePr>
        <p:xfrm>
          <a:off x="4610100" y="2463800"/>
          <a:ext cx="914400" cy="198438"/>
        </p:xfrm>
        <a:graphic>
          <a:graphicData uri="http://schemas.openxmlformats.org/presentationml/2006/ole">
            <mc:AlternateContent xmlns:mc="http://schemas.openxmlformats.org/markup-compatibility/2006">
              <mc:Choice xmlns:v="urn:schemas-microsoft-com:vml" Requires="v">
                <p:oleObj spid="_x0000_s9" name="Equation" r:id="rId6" imgW="2743200" imgH="4267200" progId="Equation.DSMT4">
                  <p:embed/>
                </p:oleObj>
              </mc:Choice>
              <mc:Fallback>
                <p:oleObj name="Equation" r:id="rId6" imgW="2743200" imgH="4267200" progId="Equation.DSMT4">
                  <p:embed/>
                  <p:pic>
                    <p:nvPicPr>
                      <p:cNvPr id="0" name="对象 7"/>
                      <p:cNvPicPr/>
                      <p:nvPr/>
                    </p:nvPicPr>
                    <p:blipFill>
                      <a:blip r:embed="rId7"/>
                      <a:stretch>
                        <a:fillRect/>
                      </a:stretch>
                    </p:blipFill>
                    <p:spPr>
                      <a:xfrm>
                        <a:off x="4610100" y="2463800"/>
                        <a:ext cx="914400" cy="198438"/>
                      </a:xfrm>
                      <a:prstGeom prst="rect">
                        <a:avLst/>
                      </a:prstGeom>
                    </p:spPr>
                  </p:pic>
                </p:oleObj>
              </mc:Fallback>
            </mc:AlternateContent>
          </a:graphicData>
        </a:graphic>
      </p:graphicFrame>
      <p:graphicFrame>
        <p:nvGraphicFramePr>
          <p:cNvPr id="15" name="对象 14"/>
          <p:cNvGraphicFramePr>
            <a:graphicFrameLocks noChangeAspect="1"/>
          </p:cNvGraphicFramePr>
          <p:nvPr/>
        </p:nvGraphicFramePr>
        <p:xfrm>
          <a:off x="6037263" y="3338513"/>
          <a:ext cx="114300" cy="177800"/>
        </p:xfrm>
        <a:graphic>
          <a:graphicData uri="http://schemas.openxmlformats.org/presentationml/2006/ole">
            <mc:AlternateContent xmlns:mc="http://schemas.openxmlformats.org/markup-compatibility/2006">
              <mc:Choice xmlns:v="urn:schemas-microsoft-com:vml" Requires="v">
                <p:oleObj spid="_x0000_s11" name="Equation" r:id="rId8" imgW="2743200" imgH="4267200" progId="Equation.DSMT4">
                  <p:embed/>
                </p:oleObj>
              </mc:Choice>
              <mc:Fallback>
                <p:oleObj name="Equation" r:id="rId8" imgW="2743200" imgH="4267200" progId="Equation.DSMT4">
                  <p:embed/>
                  <p:pic>
                    <p:nvPicPr>
                      <p:cNvPr id="0" name="对象 14"/>
                      <p:cNvPicPr/>
                      <p:nvPr/>
                    </p:nvPicPr>
                    <p:blipFill>
                      <a:blip r:embed="rId9"/>
                      <a:stretch>
                        <a:fillRect/>
                      </a:stretch>
                    </p:blipFill>
                    <p:spPr>
                      <a:xfrm>
                        <a:off x="6037263" y="3338513"/>
                        <a:ext cx="114300" cy="177800"/>
                      </a:xfrm>
                      <a:prstGeom prst="rect">
                        <a:avLst/>
                      </a:prstGeom>
                    </p:spPr>
                  </p:pic>
                </p:oleObj>
              </mc:Fallback>
            </mc:AlternateContent>
          </a:graphicData>
        </a:graphic>
      </p:graphicFrame>
      <p:pic>
        <p:nvPicPr>
          <p:cNvPr id="26" name="图片 25"/>
          <p:cNvPicPr>
            <a:picLocks noChangeAspect="1"/>
          </p:cNvPicPr>
          <p:nvPr/>
        </p:nvPicPr>
        <p:blipFill>
          <a:blip r:embed="rId10"/>
          <a:stretch>
            <a:fillRect/>
          </a:stretch>
        </p:blipFill>
        <p:spPr>
          <a:xfrm>
            <a:off x="6831965" y="495935"/>
            <a:ext cx="3388360" cy="201231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377315" y="759460"/>
            <a:ext cx="9537700" cy="51752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noAutofit/>
          </a:bodyPr>
          <a:lstStyle/>
          <a:p>
            <a:pPr algn="l">
              <a:lnSpc>
                <a:spcPct val="100000"/>
              </a:lnSpc>
              <a:spcBef>
                <a:spcPts val="0"/>
              </a:spcBef>
              <a:spcAft>
                <a:spcPts val="0"/>
              </a:spcAft>
              <a:buClrTx/>
              <a:buSzTx/>
              <a:buFontTx/>
              <a:defRPr/>
            </a:pPr>
            <a:r>
              <a:rPr lang="en-US" altLang="zh-CN" sz="32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rPr>
              <a:t>Method</a:t>
            </a:r>
            <a:endParaRPr lang="en-US" altLang="zh-CN" sz="32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3565"/>
          </a:xfrm>
          <a:prstGeom prst="rect">
            <a:avLst/>
          </a:prstGeom>
          <a:noFill/>
        </p:spPr>
        <p:txBody>
          <a:bodyPr wrap="square" rtlCol="0">
            <a:spAutoFit/>
          </a:bodyPr>
          <a:lstStyle/>
          <a:p>
            <a:r>
              <a:rPr lang="en-US" altLang="zh-CN" sz="3200" b="1" dirty="0">
                <a:solidFill>
                  <a:srgbClr val="5B9BD5">
                    <a:lumMod val="75000"/>
                  </a:srgbClr>
                </a:solidFill>
                <a:latin typeface="Times New Roman" panose="02020503050405090304"/>
                <a:ea typeface="微软雅黑" panose="020B0503020204020204" charset="-122"/>
                <a:cs typeface="+mn-ea"/>
                <a:sym typeface="+mn-lt"/>
              </a:rPr>
              <a:t>1</a:t>
            </a:r>
            <a:endParaRPr lang="en-US" altLang="zh-CN" sz="3200" b="1" dirty="0">
              <a:solidFill>
                <a:schemeClr val="accent1">
                  <a:lumMod val="75000"/>
                </a:schemeClr>
              </a:solidFill>
              <a:latin typeface="Times New Roman" panose="02020503050405090304" pitchFamily="18" charset="0"/>
              <a:cs typeface="Times New Roman" panose="02020503050405090304" pitchFamily="18" charset="0"/>
              <a:sym typeface="+mn-lt"/>
            </a:endParaRPr>
          </a:p>
        </p:txBody>
      </p:sp>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graphicFrame>
        <p:nvGraphicFramePr>
          <p:cNvPr id="10" name="对象 9">
            <a:hlinkClick r:id="" action="ppaction://ole?verb=0"/>
          </p:cNvPr>
          <p:cNvGraphicFramePr>
            <a:graphicFrameLocks noChangeAspect="1"/>
          </p:cNvGraphicFramePr>
          <p:nvPr/>
        </p:nvGraphicFramePr>
        <p:xfrm>
          <a:off x="6038850" y="3321050"/>
          <a:ext cx="114300" cy="215900"/>
        </p:xfrm>
        <a:graphic>
          <a:graphicData uri="http://schemas.openxmlformats.org/presentationml/2006/ole">
            <mc:AlternateContent xmlns:mc="http://schemas.openxmlformats.org/markup-compatibility/2006">
              <mc:Choice xmlns:v="urn:schemas-microsoft-com:vml" Requires="v">
                <p:oleObj spid="_x0000_s4" name="" r:id="rId2" imgW="114300" imgH="215900" progId="Equation.KSEE3">
                  <p:embed/>
                </p:oleObj>
              </mc:Choice>
              <mc:Fallback>
                <p:oleObj name="" r:id="rId2" imgW="114300" imgH="215900" progId="Equation.KSEE3">
                  <p:embed/>
                  <p:pic>
                    <p:nvPicPr>
                      <p:cNvPr id="0" name="对象 9">
                        <a:hlinkClick r:id="" action="ppaction://ole?verb=0"/>
                      </p:cNvPr>
                      <p:cNvPicPr/>
                      <p:nvPr/>
                    </p:nvPicPr>
                    <p:blipFill>
                      <a:blip r:embed="rId3"/>
                      <a:stretch>
                        <a:fillRect/>
                      </a:stretch>
                    </p:blipFill>
                    <p:spPr>
                      <a:xfrm>
                        <a:off x="6038850" y="3321050"/>
                        <a:ext cx="114300" cy="215900"/>
                      </a:xfrm>
                      <a:prstGeom prst="rect">
                        <a:avLst/>
                      </a:prstGeom>
                    </p:spPr>
                  </p:pic>
                </p:oleObj>
              </mc:Fallback>
            </mc:AlternateContent>
          </a:graphicData>
        </a:graphic>
      </p:graphicFrame>
      <p:graphicFrame>
        <p:nvGraphicFramePr>
          <p:cNvPr id="12" name="对象 11">
            <a:hlinkClick r:id="" action="ppaction://ole?verb=0"/>
          </p:cNvPr>
          <p:cNvGraphicFramePr>
            <a:graphicFrameLocks noChangeAspect="1"/>
          </p:cNvGraphicFramePr>
          <p:nvPr/>
        </p:nvGraphicFramePr>
        <p:xfrm>
          <a:off x="6038850" y="3321050"/>
          <a:ext cx="114300" cy="215900"/>
        </p:xfrm>
        <a:graphic>
          <a:graphicData uri="http://schemas.openxmlformats.org/presentationml/2006/ole">
            <mc:AlternateContent xmlns:mc="http://schemas.openxmlformats.org/markup-compatibility/2006">
              <mc:Choice xmlns:v="urn:schemas-microsoft-com:vml" Requires="v">
                <p:oleObj spid="_x0000_s6" name="" r:id="rId4" imgW="114300" imgH="215900" progId="Equation.KSEE3">
                  <p:embed/>
                </p:oleObj>
              </mc:Choice>
              <mc:Fallback>
                <p:oleObj name="" r:id="rId4" imgW="114300" imgH="215900" progId="Equation.KSEE3">
                  <p:embed/>
                  <p:pic>
                    <p:nvPicPr>
                      <p:cNvPr id="0" name="对象 11">
                        <a:hlinkClick r:id="" action="ppaction://ole?verb=0"/>
                      </p:cNvPr>
                      <p:cNvPicPr/>
                      <p:nvPr/>
                    </p:nvPicPr>
                    <p:blipFill>
                      <a:blip r:embed="rId3"/>
                      <a:stretch>
                        <a:fillRect/>
                      </a:stretch>
                    </p:blipFill>
                    <p:spPr>
                      <a:xfrm>
                        <a:off x="6038850" y="3321050"/>
                        <a:ext cx="114300" cy="215900"/>
                      </a:xfrm>
                      <a:prstGeom prst="rect">
                        <a:avLst/>
                      </a:prstGeom>
                    </p:spPr>
                  </p:pic>
                </p:oleObj>
              </mc:Fallback>
            </mc:AlternateContent>
          </a:graphicData>
        </a:graphic>
      </p:graphicFrame>
      <p:graphicFrame>
        <p:nvGraphicFramePr>
          <p:cNvPr id="8" name="对象 7"/>
          <p:cNvGraphicFramePr>
            <a:graphicFrameLocks noChangeAspect="1"/>
          </p:cNvGraphicFramePr>
          <p:nvPr/>
        </p:nvGraphicFramePr>
        <p:xfrm>
          <a:off x="4610100" y="2463800"/>
          <a:ext cx="914400" cy="198438"/>
        </p:xfrm>
        <a:graphic>
          <a:graphicData uri="http://schemas.openxmlformats.org/presentationml/2006/ole">
            <mc:AlternateContent xmlns:mc="http://schemas.openxmlformats.org/markup-compatibility/2006">
              <mc:Choice xmlns:v="urn:schemas-microsoft-com:vml" Requires="v">
                <p:oleObj spid="_x0000_s7" name="Equation" r:id="rId5" imgW="2743200" imgH="4267200" progId="Equation.DSMT4">
                  <p:embed/>
                </p:oleObj>
              </mc:Choice>
              <mc:Fallback>
                <p:oleObj name="Equation" r:id="rId5" imgW="2743200" imgH="4267200" progId="Equation.DSMT4">
                  <p:embed/>
                  <p:pic>
                    <p:nvPicPr>
                      <p:cNvPr id="0" name="对象 7"/>
                      <p:cNvPicPr/>
                      <p:nvPr/>
                    </p:nvPicPr>
                    <p:blipFill>
                      <a:blip r:embed="rId6"/>
                      <a:stretch>
                        <a:fillRect/>
                      </a:stretch>
                    </p:blipFill>
                    <p:spPr>
                      <a:xfrm>
                        <a:off x="4610100" y="2463800"/>
                        <a:ext cx="914400" cy="198438"/>
                      </a:xfrm>
                      <a:prstGeom prst="rect">
                        <a:avLst/>
                      </a:prstGeom>
                    </p:spPr>
                  </p:pic>
                </p:oleObj>
              </mc:Fallback>
            </mc:AlternateContent>
          </a:graphicData>
        </a:graphic>
      </p:graphicFrame>
      <p:graphicFrame>
        <p:nvGraphicFramePr>
          <p:cNvPr id="15" name="对象 14"/>
          <p:cNvGraphicFramePr>
            <a:graphicFrameLocks noChangeAspect="1"/>
          </p:cNvGraphicFramePr>
          <p:nvPr/>
        </p:nvGraphicFramePr>
        <p:xfrm>
          <a:off x="6037263" y="3338513"/>
          <a:ext cx="114300" cy="177800"/>
        </p:xfrm>
        <a:graphic>
          <a:graphicData uri="http://schemas.openxmlformats.org/presentationml/2006/ole">
            <mc:AlternateContent xmlns:mc="http://schemas.openxmlformats.org/markup-compatibility/2006">
              <mc:Choice xmlns:v="urn:schemas-microsoft-com:vml" Requires="v">
                <p:oleObj spid="_x0000_s9" name="Equation" r:id="rId7" imgW="2743200" imgH="4267200" progId="Equation.DSMT4">
                  <p:embed/>
                </p:oleObj>
              </mc:Choice>
              <mc:Fallback>
                <p:oleObj name="Equation" r:id="rId7" imgW="2743200" imgH="4267200" progId="Equation.DSMT4">
                  <p:embed/>
                  <p:pic>
                    <p:nvPicPr>
                      <p:cNvPr id="0" name="对象 14"/>
                      <p:cNvPicPr/>
                      <p:nvPr/>
                    </p:nvPicPr>
                    <p:blipFill>
                      <a:blip r:embed="rId8"/>
                      <a:stretch>
                        <a:fillRect/>
                      </a:stretch>
                    </p:blipFill>
                    <p:spPr>
                      <a:xfrm>
                        <a:off x="6037263" y="3338513"/>
                        <a:ext cx="114300" cy="177800"/>
                      </a:xfrm>
                      <a:prstGeom prst="rect">
                        <a:avLst/>
                      </a:prstGeom>
                    </p:spPr>
                  </p:pic>
                </p:oleObj>
              </mc:Fallback>
            </mc:AlternateContent>
          </a:graphicData>
        </a:graphic>
      </p:graphicFrame>
      <p:pic>
        <p:nvPicPr>
          <p:cNvPr id="25" name="图片 24"/>
          <p:cNvPicPr>
            <a:picLocks noChangeAspect="1"/>
          </p:cNvPicPr>
          <p:nvPr/>
        </p:nvPicPr>
        <p:blipFill>
          <a:blip r:embed="rId9"/>
          <a:stretch>
            <a:fillRect/>
          </a:stretch>
        </p:blipFill>
        <p:spPr>
          <a:xfrm>
            <a:off x="5444490" y="3042285"/>
            <a:ext cx="6747510" cy="3503295"/>
          </a:xfrm>
          <a:prstGeom prst="rect">
            <a:avLst/>
          </a:prstGeom>
        </p:spPr>
      </p:pic>
      <p:sp>
        <p:nvSpPr>
          <p:cNvPr id="11" name="文本框 10"/>
          <p:cNvSpPr txBox="1"/>
          <p:nvPr/>
        </p:nvSpPr>
        <p:spPr>
          <a:xfrm>
            <a:off x="385444" y="1668145"/>
            <a:ext cx="5139055" cy="10833735"/>
          </a:xfrm>
          <a:prstGeom prst="rect">
            <a:avLst/>
          </a:prstGeom>
          <a:noFill/>
        </p:spPr>
        <p:txBody>
          <a:bodyPr wrap="square" rtlCol="0">
            <a:spAutoFit/>
          </a:bodyPr>
          <a:lstStyle/>
          <a:p>
            <a:pPr marL="285750" indent="-285750">
              <a:lnSpc>
                <a:spcPct val="150000"/>
              </a:lnSpc>
              <a:buFont typeface="Arial" panose="020B0604020202090204" pitchFamily="34" charset="0"/>
              <a:buChar char="•"/>
            </a:pPr>
            <a:r>
              <a:rPr lang="en-US" altLang="zh-CN" b="1" dirty="0">
                <a:sym typeface="+mn-ea"/>
              </a:rPr>
              <a:t>OpenVLA(CoRL’2024)</a:t>
            </a:r>
            <a:r>
              <a:rPr lang="zh-CN" altLang="en-US" b="1" dirty="0"/>
              <a:t>：</a:t>
            </a:r>
            <a:endParaRPr lang="zh-CN" altLang="en-US" b="1" dirty="0"/>
          </a:p>
          <a:p>
            <a:pPr marL="742950" lvl="1" indent="-285750">
              <a:lnSpc>
                <a:spcPct val="150000"/>
              </a:lnSpc>
              <a:buFont typeface="Arial" panose="020B0604020202090204" pitchFamily="34" charset="0"/>
              <a:buChar char="•"/>
            </a:pPr>
            <a:r>
              <a:rPr lang="en-US" altLang="zh-CN" sz="1600" dirty="0">
                <a:sym typeface="+mn-ea"/>
              </a:rPr>
              <a:t>Action</a:t>
            </a:r>
            <a:r>
              <a:rPr lang="zh-CN" altLang="en-US" sz="1600" dirty="0">
                <a:sym typeface="+mn-ea"/>
              </a:rPr>
              <a:t>输出：</a:t>
            </a:r>
            <a:endParaRPr lang="en-US" altLang="zh-CN" sz="1600" dirty="0">
              <a:sym typeface="+mn-ea"/>
            </a:endParaRPr>
          </a:p>
          <a:p>
            <a:pPr marL="1200150" lvl="2" indent="-285750">
              <a:lnSpc>
                <a:spcPct val="150000"/>
              </a:lnSpc>
              <a:buFont typeface="Arial" panose="020B0604020202090204" pitchFamily="34" charset="0"/>
              <a:buChar char="•"/>
            </a:pPr>
            <a:r>
              <a:rPr lang="zh-CN" altLang="en-US" sz="1600" dirty="0">
                <a:sym typeface="+mn-ea"/>
              </a:rPr>
              <a:t>得到</a:t>
            </a:r>
            <a:r>
              <a:rPr lang="en-US" altLang="zh-CN" sz="1600" dirty="0">
                <a:sym typeface="+mn-ea"/>
              </a:rPr>
              <a:t>N</a:t>
            </a:r>
            <a:r>
              <a:rPr lang="zh-CN" altLang="en-US" sz="1600" dirty="0">
                <a:sym typeface="+mn-ea"/>
              </a:rPr>
              <a:t>个离散，数值在</a:t>
            </a:r>
            <a:r>
              <a:rPr lang="en-US" altLang="zh-CN" sz="1600" dirty="0">
                <a:sym typeface="+mn-ea"/>
              </a:rPr>
              <a:t>0~255</a:t>
            </a:r>
            <a:r>
              <a:rPr lang="zh-CN" altLang="en-US" sz="1600" dirty="0">
                <a:sym typeface="+mn-ea"/>
              </a:rPr>
              <a:t>的整数</a:t>
            </a:r>
            <a:r>
              <a:rPr lang="en-US" altLang="zh-CN" sz="1600" dirty="0">
                <a:sym typeface="+mn-ea"/>
              </a:rPr>
              <a:t> (N=7)</a:t>
            </a:r>
            <a:endParaRPr lang="en-US" altLang="zh-CN" sz="1600" dirty="0">
              <a:sym typeface="+mn-ea"/>
            </a:endParaRPr>
          </a:p>
          <a:p>
            <a:pPr marL="1200150" lvl="2" indent="-285750">
              <a:lnSpc>
                <a:spcPct val="150000"/>
              </a:lnSpc>
              <a:buFont typeface="Arial" panose="020B0604020202090204" pitchFamily="34" charset="0"/>
              <a:buChar char="•"/>
            </a:pPr>
            <a:r>
              <a:rPr lang="zh-CN" altLang="en-US" sz="1600" dirty="0">
                <a:sym typeface="+mn-ea"/>
              </a:rPr>
              <a:t>采用单步预测的方式，仅输出当前时刻下的动作</a:t>
            </a:r>
            <a:r>
              <a:rPr lang="en-US" altLang="zh-CN" sz="1600" dirty="0">
                <a:sym typeface="+mn-ea"/>
              </a:rPr>
              <a:t>(7 action tokens)</a:t>
            </a:r>
            <a:endParaRPr lang="en-US" altLang="zh-CN" sz="1600" dirty="0">
              <a:sym typeface="+mn-ea"/>
            </a:endParaRPr>
          </a:p>
          <a:p>
            <a:pPr marL="742950" lvl="1" indent="-285750">
              <a:lnSpc>
                <a:spcPct val="150000"/>
              </a:lnSpc>
              <a:buFont typeface="Arial" panose="020B0604020202090204" pitchFamily="34" charset="0"/>
              <a:buChar char="•"/>
            </a:pPr>
            <a:r>
              <a:rPr lang="zh-CN" altLang="en-US" sz="1600" dirty="0">
                <a:sym typeface="+mn-ea"/>
              </a:rPr>
              <a:t>微调流程：</a:t>
            </a:r>
            <a:endParaRPr lang="en-US" altLang="zh-CN" sz="1600" dirty="0">
              <a:sym typeface="+mn-ea"/>
            </a:endParaRPr>
          </a:p>
          <a:p>
            <a:pPr marL="1200150" lvl="2" indent="-285750">
              <a:lnSpc>
                <a:spcPct val="150000"/>
              </a:lnSpc>
              <a:buFont typeface="Arial" panose="020B0604020202090204" pitchFamily="34" charset="0"/>
              <a:buChar char="•"/>
            </a:pPr>
            <a:r>
              <a:rPr lang="zh-CN" altLang="en-US" sz="1600" dirty="0">
                <a:sym typeface="+mn-ea"/>
              </a:rPr>
              <a:t>根据动作空间定义动作离散化方案</a:t>
            </a:r>
            <a:endParaRPr lang="en-US" altLang="zh-CN" sz="1600" dirty="0">
              <a:sym typeface="+mn-ea"/>
            </a:endParaRPr>
          </a:p>
          <a:p>
            <a:pPr marL="1200150" lvl="2" indent="-285750">
              <a:lnSpc>
                <a:spcPct val="150000"/>
              </a:lnSpc>
              <a:buFont typeface="Arial" panose="020B0604020202090204" pitchFamily="34" charset="0"/>
              <a:buChar char="•"/>
            </a:pPr>
            <a:r>
              <a:rPr lang="zh-CN" altLang="en-US" sz="1600" dirty="0">
                <a:sym typeface="+mn-ea"/>
              </a:rPr>
              <a:t>设置需要的</a:t>
            </a:r>
            <a:r>
              <a:rPr lang="zh-CN" altLang="en-US" sz="1600" b="1" dirty="0">
                <a:sym typeface="+mn-ea"/>
              </a:rPr>
              <a:t>特殊标记</a:t>
            </a:r>
            <a:r>
              <a:rPr lang="en-US" altLang="zh-CN" sz="1600" b="1" dirty="0">
                <a:sym typeface="+mn-ea"/>
              </a:rPr>
              <a:t>token</a:t>
            </a:r>
            <a:r>
              <a:rPr lang="zh-CN" altLang="en-US" sz="1600" dirty="0">
                <a:sym typeface="+mn-ea"/>
              </a:rPr>
              <a:t>和分词器</a:t>
            </a:r>
            <a:endParaRPr lang="en-US" altLang="zh-CN" sz="1600" dirty="0">
              <a:sym typeface="+mn-ea"/>
            </a:endParaRPr>
          </a:p>
          <a:p>
            <a:pPr marL="1200150" lvl="2" indent="-285750">
              <a:lnSpc>
                <a:spcPct val="150000"/>
              </a:lnSpc>
              <a:buFont typeface="Arial" panose="020B0604020202090204" pitchFamily="34" charset="0"/>
              <a:buChar char="•"/>
            </a:pPr>
            <a:r>
              <a:rPr lang="zh-CN" altLang="en-US" sz="1600" dirty="0">
                <a:sym typeface="+mn-ea"/>
              </a:rPr>
              <a:t>构建微调数据集</a:t>
            </a:r>
            <a:endParaRPr lang="en-US" altLang="zh-CN" sz="1600" dirty="0">
              <a:sym typeface="+mn-ea"/>
            </a:endParaRPr>
          </a:p>
          <a:p>
            <a:pPr marL="1200150" lvl="2" indent="-285750">
              <a:lnSpc>
                <a:spcPct val="150000"/>
              </a:lnSpc>
              <a:buFont typeface="Arial" panose="020B0604020202090204" pitchFamily="34" charset="0"/>
              <a:buChar char="•"/>
            </a:pPr>
            <a:r>
              <a:rPr lang="zh-CN" altLang="en-US" sz="1600" dirty="0">
                <a:sym typeface="+mn-ea"/>
              </a:rPr>
              <a:t>加载预训练权重按照</a:t>
            </a:r>
            <a:r>
              <a:rPr lang="en-US" altLang="zh-CN" sz="1600" dirty="0">
                <a:sym typeface="+mn-ea"/>
              </a:rPr>
              <a:t>next token prediction</a:t>
            </a:r>
            <a:r>
              <a:rPr lang="zh-CN" altLang="en-US" sz="1600" dirty="0">
                <a:sym typeface="+mn-ea"/>
              </a:rPr>
              <a:t>的方式进行微调训练</a:t>
            </a:r>
            <a:endParaRPr lang="en-US" altLang="zh-CN" sz="1600" dirty="0">
              <a:sym typeface="+mn-ea"/>
            </a:endParaRPr>
          </a:p>
          <a:p>
            <a:pPr marL="1200150" lvl="2" indent="-285750">
              <a:lnSpc>
                <a:spcPct val="150000"/>
              </a:lnSpc>
              <a:buFont typeface="Arial" panose="020B0604020202090204" pitchFamily="34" charset="0"/>
              <a:buChar char="•"/>
            </a:pPr>
            <a:r>
              <a:rPr lang="zh-CN" altLang="en-US" sz="1600" dirty="0">
                <a:sym typeface="+mn-ea"/>
              </a:rPr>
              <a:t>逐个计算</a:t>
            </a:r>
            <a:r>
              <a:rPr lang="en-US" altLang="zh-CN" sz="1600" dirty="0">
                <a:sym typeface="+mn-ea"/>
              </a:rPr>
              <a:t>action token</a:t>
            </a:r>
            <a:r>
              <a:rPr lang="zh-CN" altLang="en-US" sz="1600" dirty="0">
                <a:sym typeface="+mn-ea"/>
              </a:rPr>
              <a:t>的交叉熵损失</a:t>
            </a:r>
            <a:endParaRPr lang="en-US" altLang="zh-CN" sz="1600" dirty="0">
              <a:sym typeface="+mn-ea"/>
            </a:endParaRPr>
          </a:p>
          <a:p>
            <a:pPr marL="1200150" lvl="2" indent="-285750">
              <a:lnSpc>
                <a:spcPct val="150000"/>
              </a:lnSpc>
              <a:buFont typeface="Arial" panose="020B0604020202090204" pitchFamily="34" charset="0"/>
              <a:buChar char="•"/>
            </a:pPr>
            <a:endParaRPr lang="zh-CN" altLang="en-US" sz="1600" dirty="0">
              <a:sym typeface="+mn-ea"/>
            </a:endParaRPr>
          </a:p>
          <a:p>
            <a:pPr marL="1200150" lvl="2" indent="-285750">
              <a:lnSpc>
                <a:spcPct val="150000"/>
              </a:lnSpc>
              <a:buFont typeface="Arial" panose="020B0604020202090204" pitchFamily="34" charset="0"/>
              <a:buChar char="•"/>
            </a:pPr>
            <a:endParaRPr lang="zh-CN" altLang="en-US" dirty="0"/>
          </a:p>
          <a:p>
            <a:pPr marL="1200150" lvl="2" indent="-285750">
              <a:lnSpc>
                <a:spcPct val="150000"/>
              </a:lnSpc>
              <a:buFont typeface="Arial" panose="020B0604020202090204" pitchFamily="34" charset="0"/>
              <a:buChar char="•"/>
            </a:pPr>
            <a:endParaRPr lang="zh-CN" altLang="en-US" dirty="0">
              <a:sym typeface="+mn-ea"/>
            </a:endParaRPr>
          </a:p>
          <a:p>
            <a:pPr lvl="2" indent="0">
              <a:lnSpc>
                <a:spcPct val="150000"/>
              </a:lnSpc>
              <a:buFont typeface="Arial" panose="020B0604020202090204" pitchFamily="34" charset="0"/>
              <a:buNone/>
            </a:pPr>
            <a:endParaRPr lang="zh-CN" altLang="en-US" dirty="0">
              <a:sym typeface="+mn-ea"/>
            </a:endParaRPr>
          </a:p>
          <a:p>
            <a:pPr marL="285750" indent="-285750">
              <a:lnSpc>
                <a:spcPct val="150000"/>
              </a:lnSpc>
              <a:buFont typeface="Arial" panose="020B0604020202090204" pitchFamily="34" charset="0"/>
              <a:buChar char="•"/>
            </a:pPr>
            <a:endParaRPr lang="zh-CN" altLang="en-US" dirty="0"/>
          </a:p>
          <a:p>
            <a:pPr marL="1200150" lvl="2" indent="-285750">
              <a:lnSpc>
                <a:spcPct val="150000"/>
              </a:lnSpc>
              <a:buFont typeface="Arial" panose="020B0604020202090204" pitchFamily="34" charset="0"/>
              <a:buChar char="•"/>
            </a:pPr>
            <a:endParaRPr lang="zh-CN" altLang="en-US" sz="1600" dirty="0">
              <a:sym typeface="+mn-ea"/>
            </a:endParaRPr>
          </a:p>
          <a:p>
            <a:pPr marL="1200150" lvl="4" indent="-285750" algn="l">
              <a:lnSpc>
                <a:spcPct val="150000"/>
              </a:lnSpc>
              <a:buClrTx/>
              <a:buSzTx/>
              <a:buFont typeface="Arial" panose="020B0604020202090204" pitchFamily="34" charset="0"/>
              <a:buChar char="•"/>
            </a:pPr>
            <a:endParaRPr lang="en-US" altLang="zh-CN" sz="1800" b="1" dirty="0"/>
          </a:p>
          <a:p>
            <a:pPr marL="1200150" lvl="2" indent="-285750">
              <a:lnSpc>
                <a:spcPct val="150000"/>
              </a:lnSpc>
              <a:buFont typeface="Arial" panose="020B0604020202090204" pitchFamily="34" charset="0"/>
              <a:buChar char="•"/>
            </a:pPr>
            <a:endParaRPr lang="zh-CN" altLang="en-US" sz="1600" dirty="0"/>
          </a:p>
          <a:p>
            <a:pPr marL="1200150" lvl="2" indent="-285750">
              <a:lnSpc>
                <a:spcPct val="150000"/>
              </a:lnSpc>
              <a:buFont typeface="Arial" panose="020B0604020202090204" pitchFamily="34" charset="0"/>
              <a:buChar char="•"/>
            </a:pPr>
            <a:endParaRPr lang="zh-CN" altLang="en-US" sz="1600" dirty="0"/>
          </a:p>
          <a:p>
            <a:pPr lvl="1" indent="0">
              <a:lnSpc>
                <a:spcPct val="150000"/>
              </a:lnSpc>
              <a:buFont typeface="Arial" panose="020B0604020202090204" pitchFamily="34" charset="0"/>
              <a:buNone/>
            </a:pPr>
            <a:endParaRPr lang="en-US" altLang="zh-CN" sz="1600" dirty="0"/>
          </a:p>
          <a:p>
            <a:pPr marL="1200150" lvl="3" indent="-285750">
              <a:buFont typeface="Arial" panose="020B0604020202090204" pitchFamily="34" charset="0"/>
              <a:buChar char="•"/>
            </a:pPr>
            <a:endParaRPr lang="en-US" altLang="zh-CN" sz="1600" b="0" i="0" dirty="0">
              <a:latin typeface="Cambria Math" panose="02040503050406030204" pitchFamily="18" charset="0"/>
            </a:endParaRPr>
          </a:p>
          <a:p>
            <a:pPr marL="742950" lvl="2" indent="-285750">
              <a:buFont typeface="Arial" panose="020B0604020202090204" pitchFamily="34" charset="0"/>
              <a:buChar char="•"/>
            </a:pPr>
            <a:endParaRPr lang="en-US" altLang="zh-CN" sz="1600" b="0" i="0" dirty="0">
              <a:latin typeface="Cambria Math" panose="02040503050406030204" pitchFamily="18" charset="0"/>
            </a:endParaRPr>
          </a:p>
          <a:p>
            <a:pPr marL="742950" lvl="2" indent="-285750">
              <a:buFont typeface="Arial" panose="020B0604020202090204" pitchFamily="34" charset="0"/>
              <a:buChar char="•"/>
            </a:pPr>
            <a:endParaRPr lang="zh-CN" altLang="en-US" sz="1600" dirty="0"/>
          </a:p>
          <a:p>
            <a:pPr marL="742950" lvl="1" indent="-285750">
              <a:buFont typeface="Arial" panose="020B0604020202090204" pitchFamily="34" charset="0"/>
              <a:buChar char="•"/>
            </a:pPr>
            <a:endParaRPr lang="en-US" altLang="zh-CN" sz="1600" dirty="0"/>
          </a:p>
          <a:p>
            <a:pPr marL="742950" lvl="1" indent="-285750">
              <a:buFont typeface="Arial" panose="020B0604020202090204" pitchFamily="34" charset="0"/>
              <a:buChar char="•"/>
            </a:pPr>
            <a:endParaRPr lang="en-US" altLang="zh-CN" sz="1600" b="0" i="0" dirty="0">
              <a:latin typeface="Cambria Math" panose="02040503050406030204" pitchFamily="18" charset="0"/>
              <a:cs typeface="Times New Roman" panose="02020503050405090304" pitchFamily="18" charset="0"/>
            </a:endParaRPr>
          </a:p>
          <a:p>
            <a:pPr marL="742950" lvl="1" indent="-285750">
              <a:buFont typeface="Arial" panose="020B0604020202090204" pitchFamily="34" charset="0"/>
              <a:buChar char="•"/>
            </a:pPr>
            <a:endParaRPr lang="en-US" altLang="zh-CN" sz="1600" b="0" i="0" dirty="0">
              <a:latin typeface="Cambria Math" panose="02040503050406030204" pitchFamily="18" charset="0"/>
              <a:cs typeface="Times New Roman" panose="02020503050405090304" pitchFamily="18" charset="0"/>
            </a:endParaRPr>
          </a:p>
          <a:p>
            <a:pPr marL="742950" lvl="1" indent="-285750">
              <a:buFont typeface="Arial" panose="020B0604020202090204" pitchFamily="34" charset="0"/>
              <a:buChar char="•"/>
            </a:pPr>
            <a:endParaRPr lang="zh-CN" altLang="en-US" sz="1600" dirty="0"/>
          </a:p>
          <a:p>
            <a:pPr marL="742950" lvl="1" indent="-285750">
              <a:buFont typeface="Arial" panose="020B0604020202090204" pitchFamily="34" charset="0"/>
              <a:buChar char="•"/>
            </a:pPr>
            <a:endParaRPr lang="zh-CN" altLang="en-US" sz="1600" dirty="0"/>
          </a:p>
        </p:txBody>
      </p:sp>
      <p:sp>
        <p:nvSpPr>
          <p:cNvPr id="21" name="矩形 20"/>
          <p:cNvSpPr/>
          <p:nvPr/>
        </p:nvSpPr>
        <p:spPr>
          <a:xfrm>
            <a:off x="9395460" y="3175635"/>
            <a:ext cx="1680210" cy="780415"/>
          </a:xfrm>
          <a:prstGeom prst="rect">
            <a:avLst/>
          </a:prstGeom>
          <a:ln w="19050">
            <a:solidFill>
              <a:schemeClr val="accent6">
                <a:lumMod val="75000"/>
              </a:schemeClr>
            </a:solidFill>
          </a:ln>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mc:AlternateContent xmlns:mc="http://schemas.openxmlformats.org/markup-compatibility/2006">
        <mc:Choice xmlns:a14="http://schemas.microsoft.com/office/drawing/2010/main" Requires="a14">
          <p:sp>
            <p:nvSpPr>
              <p:cNvPr id="13" name="文本框 12"/>
              <p:cNvSpPr txBox="1"/>
              <p:nvPr/>
            </p:nvSpPr>
            <p:spPr>
              <a:xfrm>
                <a:off x="4820964" y="214964"/>
                <a:ext cx="6576379" cy="2316019"/>
              </a:xfrm>
              <a:prstGeom prst="rect">
                <a:avLst/>
              </a:prstGeom>
              <a:noFill/>
            </p:spPr>
            <p:txBody>
              <a:bodyPr wrap="square" rtlCol="0">
                <a:spAutoFit/>
              </a:bodyPr>
              <a:lstStyle/>
              <a:p>
                <a:pPr>
                  <a:lnSpc>
                    <a:spcPct val="150000"/>
                  </a:lnSpc>
                </a:pPr>
                <a:r>
                  <a:rPr lang="zh-CN" altLang="en-US" sz="1400" i="1" dirty="0"/>
                  <a:t>动作离散化方案：</a:t>
                </a:r>
                <a:endParaRPr lang="en-US" altLang="zh-CN" sz="1400" i="1" dirty="0"/>
              </a:p>
              <a:p>
                <a:pPr marL="285750" indent="-285750">
                  <a:lnSpc>
                    <a:spcPct val="150000"/>
                  </a:lnSpc>
                  <a:buFont typeface="Arial" panose="020B0604020202090204" pitchFamily="34" charset="0"/>
                  <a:buChar char="•"/>
                </a:pPr>
                <a:r>
                  <a:rPr lang="zh-CN" altLang="en-US" sz="1400" i="1" dirty="0"/>
                  <a:t>对于每个动作维度，用所有训练数据中该维度动作值的第 </a:t>
                </a:r>
                <a:r>
                  <a:rPr lang="en-US" altLang="zh-CN" sz="1400" i="1" dirty="0"/>
                  <a:t>1 </a:t>
                </a:r>
                <a:r>
                  <a:rPr lang="zh-CN" altLang="en-US" sz="1400" i="1" dirty="0"/>
                  <a:t>百分位数和第 </a:t>
                </a:r>
                <a:r>
                  <a:rPr lang="en-US" altLang="zh-CN" sz="1400" i="1" dirty="0"/>
                  <a:t>99 </a:t>
                </a:r>
                <a:r>
                  <a:rPr lang="zh-CN" altLang="en-US" sz="1400" i="1" dirty="0"/>
                  <a:t>百分位数确定边界区间 </a:t>
                </a:r>
                <a14:m>
                  <m:oMath xmlns:m="http://schemas.openxmlformats.org/officeDocument/2006/math">
                    <m:d>
                      <m:dPr>
                        <m:begChr m:val="["/>
                        <m:endChr m:val="]"/>
                        <m:ctrlPr>
                          <a:rPr lang="en-US" altLang="zh-CN" sz="1400" i="1" dirty="0" smtClean="0">
                            <a:latin typeface="Cambria Math" panose="02040503050406030204" pitchFamily="18" charset="0"/>
                          </a:rPr>
                        </m:ctrlPr>
                      </m:dPr>
                      <m:e>
                        <m:sSub>
                          <m:sSubPr>
                            <m:ctrlPr>
                              <a:rPr lang="en-US" altLang="zh-CN" sz="1400" i="1" dirty="0" smtClean="0">
                                <a:latin typeface="Cambria Math" panose="02040503050406030204" pitchFamily="18" charset="0"/>
                              </a:rPr>
                            </m:ctrlPr>
                          </m:sSubPr>
                          <m:e>
                            <m:r>
                              <a:rPr lang="en-US" altLang="zh-CN" sz="1400" i="1" dirty="0" smtClean="0">
                                <a:latin typeface="Cambria Math" panose="02040503050406030204" pitchFamily="18" charset="0"/>
                              </a:rPr>
                              <m:t>𝑞</m:t>
                            </m:r>
                          </m:e>
                          <m:sub>
                            <m:r>
                              <a:rPr lang="en-US" altLang="zh-CN" sz="1400" i="1" dirty="0" smtClean="0">
                                <a:latin typeface="Cambria Math" panose="02040503050406030204" pitchFamily="18" charset="0"/>
                              </a:rPr>
                              <m:t>1</m:t>
                            </m:r>
                          </m:sub>
                        </m:sSub>
                        <m:r>
                          <a:rPr lang="en-US" altLang="zh-CN" sz="1400" i="1" dirty="0" smtClean="0">
                            <a:latin typeface="Cambria Math" panose="02040503050406030204" pitchFamily="18" charset="0"/>
                          </a:rPr>
                          <m:t>,</m:t>
                        </m:r>
                        <m:sSub>
                          <m:sSubPr>
                            <m:ctrlPr>
                              <a:rPr lang="en-US" altLang="zh-CN" sz="1400" i="1" dirty="0" smtClean="0">
                                <a:latin typeface="Cambria Math" panose="02040503050406030204" pitchFamily="18" charset="0"/>
                              </a:rPr>
                            </m:ctrlPr>
                          </m:sSubPr>
                          <m:e>
                            <m:r>
                              <a:rPr lang="en-US" altLang="zh-CN" sz="1400" i="1" dirty="0" smtClean="0">
                                <a:latin typeface="Cambria Math" panose="02040503050406030204" pitchFamily="18" charset="0"/>
                              </a:rPr>
                              <m:t>𝑞</m:t>
                            </m:r>
                          </m:e>
                          <m:sub>
                            <m:r>
                              <a:rPr lang="en-US" altLang="zh-CN" sz="1400" i="1" dirty="0" smtClean="0">
                                <a:latin typeface="Cambria Math" panose="02040503050406030204" pitchFamily="18" charset="0"/>
                              </a:rPr>
                              <m:t>99</m:t>
                            </m:r>
                          </m:sub>
                        </m:sSub>
                      </m:e>
                    </m:d>
                  </m:oMath>
                </a14:m>
                <a:r>
                  <a:rPr lang="zh-CN" altLang="en-US" sz="1400" i="1" dirty="0"/>
                  <a:t>，然后将这个区间均匀划分为 </a:t>
                </a:r>
                <a:r>
                  <a:rPr lang="en-US" altLang="zh-CN" sz="1400" i="1" dirty="0"/>
                  <a:t>256 </a:t>
                </a:r>
                <a:r>
                  <a:rPr lang="zh-CN" altLang="en-US" sz="1400" i="1" dirty="0"/>
                  <a:t>等份。</a:t>
                </a:r>
                <a:endParaRPr lang="en-US" altLang="zh-CN" sz="1400" i="1" dirty="0"/>
              </a:p>
              <a:p>
                <a:pPr marL="285750" indent="-285750">
                  <a:lnSpc>
                    <a:spcPct val="150000"/>
                  </a:lnSpc>
                  <a:buFont typeface="Arial" panose="020B0604020202090204" pitchFamily="34" charset="0"/>
                  <a:buChar char="•"/>
                </a:pPr>
                <a:r>
                  <a:rPr lang="zh-CN" altLang="en-US" sz="1400" dirty="0"/>
                  <a:t>假设某个动作的 </a:t>
                </a:r>
                <a:r>
                  <a:rPr lang="en-US" altLang="zh-CN" sz="1400" dirty="0"/>
                  <a:t>7 </a:t>
                </a:r>
                <a:r>
                  <a:rPr lang="zh-CN" altLang="en-US" sz="1400" dirty="0"/>
                  <a:t>维值为 </a:t>
                </a:r>
                <a:r>
                  <a:rPr lang="en-US" altLang="zh-CN" sz="1400" dirty="0"/>
                  <a:t>[0.52, -0.31, 0.88, 0.1, -0.7, 0.4, 0.2]</a:t>
                </a:r>
                <a:r>
                  <a:rPr lang="zh-CN" altLang="en-US" sz="1400" dirty="0"/>
                  <a:t>，</a:t>
                </a:r>
                <a:endParaRPr lang="en-US" altLang="zh-CN" sz="1400" dirty="0"/>
              </a:p>
              <a:p>
                <a:pPr marL="285750" indent="-285750">
                  <a:lnSpc>
                    <a:spcPct val="150000"/>
                  </a:lnSpc>
                  <a:buFont typeface="Arial" panose="020B0604020202090204" pitchFamily="34" charset="0"/>
                  <a:buChar char="•"/>
                </a:pPr>
                <a:r>
                  <a:rPr lang="zh-CN" altLang="en-US" sz="1400" dirty="0"/>
                  <a:t>经过离散化后得到 </a:t>
                </a:r>
                <a:r>
                  <a:rPr lang="en-US" altLang="zh-CN" sz="1400" dirty="0"/>
                  <a:t>7 </a:t>
                </a:r>
                <a:r>
                  <a:rPr lang="zh-CN" altLang="en-US" sz="1400" dirty="0"/>
                  <a:t>个整数 </a:t>
                </a:r>
                <a:r>
                  <a:rPr lang="en-US" altLang="zh-CN" sz="1400" dirty="0"/>
                  <a:t>[134, 88, 226, 102, 55, 153, 128]</a:t>
                </a:r>
                <a:r>
                  <a:rPr lang="zh-CN" altLang="en-US" sz="1400" dirty="0"/>
                  <a:t>，</a:t>
                </a:r>
                <a:endParaRPr lang="en-US" altLang="zh-CN" sz="1400" dirty="0"/>
              </a:p>
              <a:p>
                <a:pPr marL="285750" indent="-285750">
                  <a:lnSpc>
                    <a:spcPct val="150000"/>
                  </a:lnSpc>
                  <a:buFont typeface="Arial" panose="020B0604020202090204" pitchFamily="34" charset="0"/>
                  <a:buChar char="•"/>
                </a:pPr>
                <a:r>
                  <a:rPr lang="zh-CN" altLang="en-US" sz="1400" dirty="0"/>
                  <a:t>对应词表中的 </a:t>
                </a:r>
                <a:r>
                  <a:rPr lang="en-US" altLang="zh-CN" sz="1400" dirty="0"/>
                  <a:t>7 </a:t>
                </a:r>
                <a:r>
                  <a:rPr lang="zh-CN" altLang="en-US" sz="1400" dirty="0"/>
                  <a:t>个 </a:t>
                </a:r>
                <a:r>
                  <a:rPr lang="en-US" altLang="zh-CN" sz="1400" dirty="0"/>
                  <a:t>Action Token</a:t>
                </a:r>
                <a:r>
                  <a:rPr lang="zh-CN" altLang="en-US" sz="1400" dirty="0"/>
                  <a:t>。</a:t>
                </a:r>
                <a:endParaRPr lang="en-US" altLang="zh-CN" sz="1400" dirty="0"/>
              </a:p>
              <a:p>
                <a:pPr>
                  <a:lnSpc>
                    <a:spcPct val="150000"/>
                  </a:lnSpc>
                </a:pPr>
                <a:r>
                  <a:rPr lang="en-US" altLang="zh-CN" sz="1400" b="1" dirty="0" err="1"/>
                  <a:t>OpenVLA</a:t>
                </a:r>
                <a:r>
                  <a:rPr lang="zh-CN" altLang="en-US" sz="1400" b="1" dirty="0"/>
                  <a:t>采用</a:t>
                </a:r>
                <a:r>
                  <a:rPr lang="en-US" altLang="zh-CN" sz="1400" b="1" dirty="0"/>
                  <a:t>Llama</a:t>
                </a:r>
                <a:r>
                  <a:rPr lang="zh-CN" altLang="en-US" sz="1400" b="1" dirty="0"/>
                  <a:t>词表中最后</a:t>
                </a:r>
                <a:r>
                  <a:rPr lang="en-US" altLang="zh-CN" sz="1400" b="1" dirty="0"/>
                  <a:t>256</a:t>
                </a:r>
                <a:r>
                  <a:rPr lang="zh-CN" altLang="en-US" sz="1400" b="1" dirty="0"/>
                  <a:t>个不常用的作为</a:t>
                </a:r>
                <a:r>
                  <a:rPr lang="en-US" altLang="zh-CN" sz="1400" b="1" dirty="0"/>
                  <a:t>action token</a:t>
                </a:r>
                <a:endParaRPr lang="en-US" altLang="zh-CN" sz="1400" b="1" dirty="0"/>
              </a:p>
            </p:txBody>
          </p:sp>
        </mc:Choice>
        <mc:Fallback>
          <p:sp>
            <p:nvSpPr>
              <p:cNvPr id="13" name="文本框 12"/>
              <p:cNvSpPr txBox="1">
                <a:spLocks noRot="1" noChangeAspect="1" noMove="1" noResize="1" noEditPoints="1" noAdjustHandles="1" noChangeArrowheads="1" noChangeShapeType="1" noTextEdit="1"/>
              </p:cNvSpPr>
              <p:nvPr/>
            </p:nvSpPr>
            <p:spPr>
              <a:xfrm>
                <a:off x="4820964" y="214964"/>
                <a:ext cx="6576379" cy="2316019"/>
              </a:xfrm>
              <a:prstGeom prst="rect">
                <a:avLst/>
              </a:prstGeom>
              <a:blipFill rotWithShape="1">
                <a:blip r:embed="rId10"/>
                <a:stretch>
                  <a:fillRect l="-1" t="-14" r="6" b="-1047"/>
                </a:stretch>
              </a:blipFill>
            </p:spPr>
            <p:txBody>
              <a:bodyPr/>
              <a:lstStyle/>
              <a:p>
                <a:r>
                  <a:rPr lang="zh-CN" altLang="en-US">
                    <a:noFill/>
                  </a:rPr>
                  <a:t> </a:t>
                </a:r>
              </a:p>
            </p:txBody>
          </p:sp>
        </mc:Fallback>
      </mc:AlternateContent>
      <p:sp>
        <p:nvSpPr>
          <p:cNvPr id="17" name="椭圆 16"/>
          <p:cNvSpPr/>
          <p:nvPr/>
        </p:nvSpPr>
        <p:spPr>
          <a:xfrm>
            <a:off x="2692750" y="4313446"/>
            <a:ext cx="1343222" cy="428822"/>
          </a:xfrm>
          <a:prstGeom prst="ellipse">
            <a:avLst/>
          </a:prstGeom>
          <a:noFill/>
          <a:ln w="190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3625880" y="4675944"/>
            <a:ext cx="1441420" cy="307777"/>
          </a:xfrm>
          <a:prstGeom prst="rect">
            <a:avLst/>
          </a:prstGeom>
          <a:noFill/>
        </p:spPr>
        <p:txBody>
          <a:bodyPr wrap="none" rtlCol="0">
            <a:spAutoFit/>
          </a:bodyPr>
          <a:lstStyle/>
          <a:p>
            <a:r>
              <a:rPr lang="zh-CN" altLang="en-US" sz="1400" b="1" i="1" dirty="0">
                <a:solidFill>
                  <a:schemeClr val="accent6">
                    <a:lumMod val="75000"/>
                  </a:schemeClr>
                </a:solidFill>
              </a:rPr>
              <a:t>可自行定义含义</a:t>
            </a:r>
            <a:endParaRPr lang="zh-CN" altLang="en-US" sz="1400" b="1" i="1" dirty="0">
              <a:solidFill>
                <a:schemeClr val="accent6">
                  <a:lumMod val="75000"/>
                </a:schemeClr>
              </a:solidFill>
            </a:endParaRPr>
          </a:p>
        </p:txBody>
      </p:sp>
      <p:sp>
        <p:nvSpPr>
          <p:cNvPr id="22" name="文本框 21"/>
          <p:cNvSpPr txBox="1"/>
          <p:nvPr/>
        </p:nvSpPr>
        <p:spPr>
          <a:xfrm>
            <a:off x="4035972" y="440701"/>
            <a:ext cx="902811" cy="369332"/>
          </a:xfrm>
          <a:prstGeom prst="rect">
            <a:avLst/>
          </a:prstGeom>
          <a:noFill/>
        </p:spPr>
        <p:txBody>
          <a:bodyPr wrap="none" rtlCol="0">
            <a:spAutoFit/>
          </a:bodyPr>
          <a:lstStyle/>
          <a:p>
            <a:r>
              <a:rPr lang="en-US" altLang="zh-CN" b="1" dirty="0"/>
              <a:t>Action</a:t>
            </a:r>
            <a:endParaRPr lang="en-US" altLang="zh-CN" b="1" dirty="0"/>
          </a:p>
        </p:txBody>
      </p:sp>
      <p:sp>
        <p:nvSpPr>
          <p:cNvPr id="23" name="文本框 22"/>
          <p:cNvSpPr txBox="1"/>
          <p:nvPr/>
        </p:nvSpPr>
        <p:spPr>
          <a:xfrm>
            <a:off x="3364361" y="1662347"/>
            <a:ext cx="1629485" cy="369332"/>
          </a:xfrm>
          <a:prstGeom prst="rect">
            <a:avLst/>
          </a:prstGeom>
          <a:noFill/>
        </p:spPr>
        <p:txBody>
          <a:bodyPr wrap="none" rtlCol="0">
            <a:spAutoFit/>
          </a:bodyPr>
          <a:lstStyle/>
          <a:p>
            <a:r>
              <a:rPr lang="en-US" altLang="zh-CN" b="1" dirty="0"/>
              <a:t>Action Token</a:t>
            </a:r>
            <a:endParaRPr lang="en-US" altLang="zh-CN" b="1" dirty="0"/>
          </a:p>
        </p:txBody>
      </p:sp>
      <p:sp>
        <p:nvSpPr>
          <p:cNvPr id="24" name="箭头: 下 22"/>
          <p:cNvSpPr/>
          <p:nvPr/>
        </p:nvSpPr>
        <p:spPr>
          <a:xfrm>
            <a:off x="4346590" y="951143"/>
            <a:ext cx="202061" cy="558166"/>
          </a:xfrm>
          <a:prstGeom prst="down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377315" y="759460"/>
            <a:ext cx="9537700" cy="51752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noAutofit/>
          </a:bodyPr>
          <a:lstStyle/>
          <a:p>
            <a:pPr algn="l">
              <a:lnSpc>
                <a:spcPct val="100000"/>
              </a:lnSpc>
              <a:spcBef>
                <a:spcPts val="0"/>
              </a:spcBef>
              <a:spcAft>
                <a:spcPts val="0"/>
              </a:spcAft>
              <a:buClrTx/>
              <a:buSzTx/>
              <a:buFontTx/>
              <a:defRPr/>
            </a:pPr>
            <a:r>
              <a:rPr lang="en-US" altLang="zh-CN" sz="32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rPr>
              <a:t>Method</a:t>
            </a:r>
            <a:endParaRPr lang="en-US" altLang="zh-CN" sz="32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endParaRPr>
          </a:p>
        </p:txBody>
      </p:sp>
      <p:sp>
        <p:nvSpPr>
          <p:cNvPr id="24" name="矩形: 圆角 23"/>
          <p:cNvSpPr/>
          <p:nvPr/>
        </p:nvSpPr>
        <p:spPr>
          <a:xfrm>
            <a:off x="5172891" y="283772"/>
            <a:ext cx="6853101" cy="2610641"/>
          </a:xfrm>
          <a:prstGeom prst="roundRect">
            <a:avLst/>
          </a:prstGeom>
          <a:solidFill>
            <a:schemeClr val="accent3">
              <a:lumMod val="20000"/>
              <a:lumOff val="80000"/>
            </a:schemeClr>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3565"/>
          </a:xfrm>
          <a:prstGeom prst="rect">
            <a:avLst/>
          </a:prstGeom>
          <a:noFill/>
        </p:spPr>
        <p:txBody>
          <a:bodyPr wrap="square" rtlCol="0">
            <a:spAutoFit/>
          </a:bodyPr>
          <a:lstStyle/>
          <a:p>
            <a:r>
              <a:rPr lang="en-US" altLang="zh-CN" sz="3200" b="1" dirty="0">
                <a:solidFill>
                  <a:srgbClr val="5B9BD5">
                    <a:lumMod val="75000"/>
                  </a:srgbClr>
                </a:solidFill>
                <a:latin typeface="Times New Roman" panose="02020503050405090304"/>
                <a:ea typeface="微软雅黑" panose="020B0503020204020204" charset="-122"/>
                <a:cs typeface="+mn-ea"/>
                <a:sym typeface="+mn-lt"/>
              </a:rPr>
              <a:t>1</a:t>
            </a:r>
            <a:endParaRPr lang="en-US" altLang="zh-CN" sz="3200" b="1" dirty="0">
              <a:solidFill>
                <a:schemeClr val="accent1">
                  <a:lumMod val="75000"/>
                </a:schemeClr>
              </a:solidFill>
              <a:latin typeface="Times New Roman" panose="02020503050405090304" pitchFamily="18" charset="0"/>
              <a:cs typeface="Times New Roman" panose="02020503050405090304" pitchFamily="18" charset="0"/>
              <a:sym typeface="+mn-lt"/>
            </a:endParaRPr>
          </a:p>
        </p:txBody>
      </p:sp>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graphicFrame>
        <p:nvGraphicFramePr>
          <p:cNvPr id="10" name="对象 9">
            <a:hlinkClick r:id="" action="ppaction://ole?verb=0"/>
          </p:cNvPr>
          <p:cNvGraphicFramePr>
            <a:graphicFrameLocks noChangeAspect="1"/>
          </p:cNvGraphicFramePr>
          <p:nvPr/>
        </p:nvGraphicFramePr>
        <p:xfrm>
          <a:off x="6038850" y="3321050"/>
          <a:ext cx="114300" cy="215900"/>
        </p:xfrm>
        <a:graphic>
          <a:graphicData uri="http://schemas.openxmlformats.org/presentationml/2006/ole">
            <mc:AlternateContent xmlns:mc="http://schemas.openxmlformats.org/markup-compatibility/2006">
              <mc:Choice xmlns:v="urn:schemas-microsoft-com:vml" Requires="v">
                <p:oleObj spid="_x0000_s0" name="" r:id="rId2" imgW="114300" imgH="215900" progId="Equation.KSEE3">
                  <p:embed/>
                </p:oleObj>
              </mc:Choice>
              <mc:Fallback>
                <p:oleObj name="" r:id="rId2" imgW="114300" imgH="215900" progId="Equation.KSEE3">
                  <p:embed/>
                  <p:pic>
                    <p:nvPicPr>
                      <p:cNvPr id="0" name="对象 9">
                        <a:hlinkClick r:id="" action="ppaction://ole?verb=0"/>
                      </p:cNvPr>
                      <p:cNvPicPr/>
                      <p:nvPr/>
                    </p:nvPicPr>
                    <p:blipFill>
                      <a:blip r:embed="rId3"/>
                      <a:stretch>
                        <a:fillRect/>
                      </a:stretch>
                    </p:blipFill>
                    <p:spPr>
                      <a:xfrm>
                        <a:off x="6038850" y="3321050"/>
                        <a:ext cx="114300" cy="215900"/>
                      </a:xfrm>
                      <a:prstGeom prst="rect">
                        <a:avLst/>
                      </a:prstGeom>
                    </p:spPr>
                  </p:pic>
                </p:oleObj>
              </mc:Fallback>
            </mc:AlternateContent>
          </a:graphicData>
        </a:graphic>
      </p:graphicFrame>
      <p:graphicFrame>
        <p:nvGraphicFramePr>
          <p:cNvPr id="12" name="对象 11">
            <a:hlinkClick r:id="" action="ppaction://ole?verb=0"/>
          </p:cNvPr>
          <p:cNvGraphicFramePr>
            <a:graphicFrameLocks noChangeAspect="1"/>
          </p:cNvGraphicFramePr>
          <p:nvPr/>
        </p:nvGraphicFramePr>
        <p:xfrm>
          <a:off x="6038850" y="3321050"/>
          <a:ext cx="114300" cy="215900"/>
        </p:xfrm>
        <a:graphic>
          <a:graphicData uri="http://schemas.openxmlformats.org/presentationml/2006/ole">
            <mc:AlternateContent xmlns:mc="http://schemas.openxmlformats.org/markup-compatibility/2006">
              <mc:Choice xmlns:v="urn:schemas-microsoft-com:vml" Requires="v">
                <p:oleObj spid="_x0000_s4" name="" r:id="rId4" imgW="114300" imgH="215900" progId="Equation.KSEE3">
                  <p:embed/>
                </p:oleObj>
              </mc:Choice>
              <mc:Fallback>
                <p:oleObj name="" r:id="rId4" imgW="114300" imgH="215900" progId="Equation.KSEE3">
                  <p:embed/>
                  <p:pic>
                    <p:nvPicPr>
                      <p:cNvPr id="0" name="对象 11">
                        <a:hlinkClick r:id="" action="ppaction://ole?verb=0"/>
                      </p:cNvPr>
                      <p:cNvPicPr/>
                      <p:nvPr/>
                    </p:nvPicPr>
                    <p:blipFill>
                      <a:blip r:embed="rId3"/>
                      <a:stretch>
                        <a:fillRect/>
                      </a:stretch>
                    </p:blipFill>
                    <p:spPr>
                      <a:xfrm>
                        <a:off x="6038850" y="3321050"/>
                        <a:ext cx="114300" cy="215900"/>
                      </a:xfrm>
                      <a:prstGeom prst="rect">
                        <a:avLst/>
                      </a:prstGeom>
                    </p:spPr>
                  </p:pic>
                </p:oleObj>
              </mc:Fallback>
            </mc:AlternateContent>
          </a:graphicData>
        </a:graphic>
      </p:graphicFrame>
      <p:graphicFrame>
        <p:nvGraphicFramePr>
          <p:cNvPr id="8" name="对象 7"/>
          <p:cNvGraphicFramePr>
            <a:graphicFrameLocks noChangeAspect="1"/>
          </p:cNvGraphicFramePr>
          <p:nvPr/>
        </p:nvGraphicFramePr>
        <p:xfrm>
          <a:off x="4610100" y="2463800"/>
          <a:ext cx="914400" cy="198438"/>
        </p:xfrm>
        <a:graphic>
          <a:graphicData uri="http://schemas.openxmlformats.org/presentationml/2006/ole">
            <mc:AlternateContent xmlns:mc="http://schemas.openxmlformats.org/markup-compatibility/2006">
              <mc:Choice xmlns:v="urn:schemas-microsoft-com:vml" Requires="v">
                <p:oleObj spid="_x0000_s6" name="Equation" r:id="rId5" imgW="2743200" imgH="4267200" progId="Equation.DSMT4">
                  <p:embed/>
                </p:oleObj>
              </mc:Choice>
              <mc:Fallback>
                <p:oleObj name="Equation" r:id="rId5" imgW="2743200" imgH="4267200" progId="Equation.DSMT4">
                  <p:embed/>
                  <p:pic>
                    <p:nvPicPr>
                      <p:cNvPr id="0" name="对象 7"/>
                      <p:cNvPicPr/>
                      <p:nvPr/>
                    </p:nvPicPr>
                    <p:blipFill>
                      <a:blip r:embed="rId6"/>
                      <a:stretch>
                        <a:fillRect/>
                      </a:stretch>
                    </p:blipFill>
                    <p:spPr>
                      <a:xfrm>
                        <a:off x="4610100" y="2463800"/>
                        <a:ext cx="914400" cy="198438"/>
                      </a:xfrm>
                      <a:prstGeom prst="rect">
                        <a:avLst/>
                      </a:prstGeom>
                    </p:spPr>
                  </p:pic>
                </p:oleObj>
              </mc:Fallback>
            </mc:AlternateContent>
          </a:graphicData>
        </a:graphic>
      </p:graphicFrame>
      <p:graphicFrame>
        <p:nvGraphicFramePr>
          <p:cNvPr id="15" name="对象 14"/>
          <p:cNvGraphicFramePr>
            <a:graphicFrameLocks noChangeAspect="1"/>
          </p:cNvGraphicFramePr>
          <p:nvPr/>
        </p:nvGraphicFramePr>
        <p:xfrm>
          <a:off x="6037263" y="3338513"/>
          <a:ext cx="114300" cy="177800"/>
        </p:xfrm>
        <a:graphic>
          <a:graphicData uri="http://schemas.openxmlformats.org/presentationml/2006/ole">
            <mc:AlternateContent xmlns:mc="http://schemas.openxmlformats.org/markup-compatibility/2006">
              <mc:Choice xmlns:v="urn:schemas-microsoft-com:vml" Requires="v">
                <p:oleObj spid="_x0000_s7" name="Equation" r:id="rId7" imgW="2743200" imgH="4267200" progId="Equation.DSMT4">
                  <p:embed/>
                </p:oleObj>
              </mc:Choice>
              <mc:Fallback>
                <p:oleObj name="Equation" r:id="rId7" imgW="2743200" imgH="4267200" progId="Equation.DSMT4">
                  <p:embed/>
                  <p:pic>
                    <p:nvPicPr>
                      <p:cNvPr id="0" name="对象 14"/>
                      <p:cNvPicPr/>
                      <p:nvPr/>
                    </p:nvPicPr>
                    <p:blipFill>
                      <a:blip r:embed="rId8"/>
                      <a:stretch>
                        <a:fillRect/>
                      </a:stretch>
                    </p:blipFill>
                    <p:spPr>
                      <a:xfrm>
                        <a:off x="6037263" y="3338513"/>
                        <a:ext cx="114300" cy="177800"/>
                      </a:xfrm>
                      <a:prstGeom prst="rect">
                        <a:avLst/>
                      </a:prstGeom>
                    </p:spPr>
                  </p:pic>
                </p:oleObj>
              </mc:Fallback>
            </mc:AlternateContent>
          </a:graphicData>
        </a:graphic>
      </p:graphicFrame>
      <p:pic>
        <p:nvPicPr>
          <p:cNvPr id="25" name="图片 24"/>
          <p:cNvPicPr>
            <a:picLocks noChangeAspect="1"/>
          </p:cNvPicPr>
          <p:nvPr/>
        </p:nvPicPr>
        <p:blipFill>
          <a:blip r:embed="rId9"/>
          <a:stretch>
            <a:fillRect/>
          </a:stretch>
        </p:blipFill>
        <p:spPr>
          <a:xfrm>
            <a:off x="5444490" y="3042285"/>
            <a:ext cx="6747510" cy="3503295"/>
          </a:xfrm>
          <a:prstGeom prst="rect">
            <a:avLst/>
          </a:prstGeom>
        </p:spPr>
      </p:pic>
      <p:sp>
        <p:nvSpPr>
          <p:cNvPr id="9" name="文本框 8"/>
          <p:cNvSpPr txBox="1"/>
          <p:nvPr/>
        </p:nvSpPr>
        <p:spPr>
          <a:xfrm>
            <a:off x="385445" y="1668145"/>
            <a:ext cx="5000056" cy="10464403"/>
          </a:xfrm>
          <a:prstGeom prst="rect">
            <a:avLst/>
          </a:prstGeom>
          <a:noFill/>
        </p:spPr>
        <p:txBody>
          <a:bodyPr wrap="square" rtlCol="0">
            <a:spAutoFit/>
          </a:bodyPr>
          <a:lstStyle/>
          <a:p>
            <a:pPr marL="285750" indent="-285750">
              <a:lnSpc>
                <a:spcPct val="150000"/>
              </a:lnSpc>
              <a:buFont typeface="Arial" panose="020B0604020202090204" pitchFamily="34" charset="0"/>
              <a:buChar char="•"/>
            </a:pPr>
            <a:r>
              <a:rPr lang="en-US" altLang="zh-CN" b="1" dirty="0">
                <a:sym typeface="+mn-ea"/>
              </a:rPr>
              <a:t>OpenVLA(CoRL’2024)</a:t>
            </a:r>
            <a:r>
              <a:rPr lang="zh-CN" altLang="en-US" b="1" dirty="0"/>
              <a:t>：</a:t>
            </a:r>
            <a:endParaRPr lang="zh-CN" altLang="en-US" b="1" dirty="0"/>
          </a:p>
          <a:p>
            <a:pPr marL="742950" lvl="1" indent="-285750">
              <a:lnSpc>
                <a:spcPct val="150000"/>
              </a:lnSpc>
              <a:buFont typeface="Arial" panose="020B0604020202090204" pitchFamily="34" charset="0"/>
              <a:buChar char="•"/>
            </a:pPr>
            <a:r>
              <a:rPr lang="en-US" altLang="zh-CN" sz="1600" dirty="0">
                <a:sym typeface="+mn-ea"/>
              </a:rPr>
              <a:t>Action</a:t>
            </a:r>
            <a:r>
              <a:rPr lang="zh-CN" altLang="en-US" sz="1600" dirty="0">
                <a:sym typeface="+mn-ea"/>
              </a:rPr>
              <a:t>输出：</a:t>
            </a:r>
            <a:endParaRPr lang="en-US" altLang="zh-CN" sz="1600" dirty="0">
              <a:sym typeface="+mn-ea"/>
            </a:endParaRPr>
          </a:p>
          <a:p>
            <a:pPr marL="1200150" lvl="2" indent="-285750">
              <a:lnSpc>
                <a:spcPct val="150000"/>
              </a:lnSpc>
              <a:buFont typeface="Arial" panose="020B0604020202090204" pitchFamily="34" charset="0"/>
              <a:buChar char="•"/>
            </a:pPr>
            <a:r>
              <a:rPr lang="zh-CN" altLang="en-US" sz="1600" dirty="0">
                <a:sym typeface="+mn-ea"/>
              </a:rPr>
              <a:t>得到</a:t>
            </a:r>
            <a:r>
              <a:rPr lang="en-US" altLang="zh-CN" sz="1600" dirty="0">
                <a:sym typeface="+mn-ea"/>
              </a:rPr>
              <a:t>N</a:t>
            </a:r>
            <a:r>
              <a:rPr lang="zh-CN" altLang="en-US" sz="1600" dirty="0">
                <a:sym typeface="+mn-ea"/>
              </a:rPr>
              <a:t>个离散的整数</a:t>
            </a:r>
            <a:r>
              <a:rPr lang="en-US" altLang="zh-CN" sz="1600" dirty="0">
                <a:sym typeface="+mn-ea"/>
              </a:rPr>
              <a:t>(0~255)</a:t>
            </a:r>
            <a:endParaRPr lang="en-US" altLang="zh-CN" sz="1600" dirty="0">
              <a:sym typeface="+mn-ea"/>
            </a:endParaRPr>
          </a:p>
          <a:p>
            <a:pPr marL="1200150" lvl="2" indent="-285750">
              <a:lnSpc>
                <a:spcPct val="150000"/>
              </a:lnSpc>
              <a:buFont typeface="Arial" panose="020B0604020202090204" pitchFamily="34" charset="0"/>
              <a:buChar char="•"/>
            </a:pPr>
            <a:r>
              <a:rPr lang="zh-CN" altLang="en-US" sz="1600" dirty="0">
                <a:sym typeface="+mn-ea"/>
              </a:rPr>
              <a:t>采用单步预测的方式，仅输出当前时刻下的动作</a:t>
            </a:r>
            <a:r>
              <a:rPr lang="en-US" altLang="zh-CN" sz="1600" dirty="0">
                <a:sym typeface="+mn-ea"/>
              </a:rPr>
              <a:t>(7 action tokens)</a:t>
            </a:r>
            <a:endParaRPr lang="en-US" altLang="zh-CN" sz="1600" dirty="0">
              <a:sym typeface="+mn-ea"/>
            </a:endParaRPr>
          </a:p>
          <a:p>
            <a:pPr marL="742950" lvl="1" indent="-285750">
              <a:lnSpc>
                <a:spcPct val="150000"/>
              </a:lnSpc>
              <a:buFont typeface="Arial" panose="020B0604020202090204" pitchFamily="34" charset="0"/>
              <a:buChar char="•"/>
            </a:pPr>
            <a:r>
              <a:rPr lang="zh-CN" altLang="en-US" sz="1600" dirty="0">
                <a:sym typeface="+mn-ea"/>
              </a:rPr>
              <a:t>微调流程：</a:t>
            </a:r>
            <a:endParaRPr lang="en-US" altLang="zh-CN" sz="1600" dirty="0">
              <a:sym typeface="+mn-ea"/>
            </a:endParaRPr>
          </a:p>
          <a:p>
            <a:pPr marL="1200150" lvl="2" indent="-285750">
              <a:lnSpc>
                <a:spcPct val="150000"/>
              </a:lnSpc>
              <a:buFont typeface="Arial" panose="020B0604020202090204" pitchFamily="34" charset="0"/>
              <a:buChar char="•"/>
            </a:pPr>
            <a:r>
              <a:rPr lang="zh-CN" altLang="en-US" sz="1600" dirty="0">
                <a:sym typeface="+mn-ea"/>
              </a:rPr>
              <a:t>根据动作空间定义动作离散化方案</a:t>
            </a:r>
            <a:endParaRPr lang="en-US" altLang="zh-CN" sz="1600" dirty="0">
              <a:sym typeface="+mn-ea"/>
            </a:endParaRPr>
          </a:p>
          <a:p>
            <a:pPr marL="1200150" lvl="2" indent="-285750">
              <a:lnSpc>
                <a:spcPct val="150000"/>
              </a:lnSpc>
              <a:buFont typeface="Arial" panose="020B0604020202090204" pitchFamily="34" charset="0"/>
              <a:buChar char="•"/>
            </a:pPr>
            <a:r>
              <a:rPr lang="zh-CN" altLang="en-US" sz="1600" dirty="0">
                <a:sym typeface="+mn-ea"/>
              </a:rPr>
              <a:t>设置需要的</a:t>
            </a:r>
            <a:r>
              <a:rPr lang="zh-CN" altLang="en-US" sz="1600" b="1" dirty="0">
                <a:sym typeface="+mn-ea"/>
              </a:rPr>
              <a:t>特殊标记</a:t>
            </a:r>
            <a:r>
              <a:rPr lang="en-US" altLang="zh-CN" sz="1600" b="1" dirty="0">
                <a:sym typeface="+mn-ea"/>
              </a:rPr>
              <a:t>token</a:t>
            </a:r>
            <a:r>
              <a:rPr lang="zh-CN" altLang="en-US" sz="1600" dirty="0">
                <a:sym typeface="+mn-ea"/>
              </a:rPr>
              <a:t>和分词器</a:t>
            </a:r>
            <a:endParaRPr lang="en-US" altLang="zh-CN" sz="1600" dirty="0">
              <a:sym typeface="+mn-ea"/>
            </a:endParaRPr>
          </a:p>
          <a:p>
            <a:pPr marL="1200150" lvl="2" indent="-285750">
              <a:lnSpc>
                <a:spcPct val="150000"/>
              </a:lnSpc>
              <a:buFont typeface="Arial" panose="020B0604020202090204" pitchFamily="34" charset="0"/>
              <a:buChar char="•"/>
            </a:pPr>
            <a:r>
              <a:rPr lang="zh-CN" altLang="en-US" sz="1600" dirty="0">
                <a:sym typeface="+mn-ea"/>
              </a:rPr>
              <a:t>构建微调数据集</a:t>
            </a:r>
            <a:endParaRPr lang="en-US" altLang="zh-CN" sz="1600" dirty="0">
              <a:sym typeface="+mn-ea"/>
            </a:endParaRPr>
          </a:p>
          <a:p>
            <a:pPr marL="1200150" lvl="2" indent="-285750">
              <a:lnSpc>
                <a:spcPct val="150000"/>
              </a:lnSpc>
              <a:buFont typeface="Arial" panose="020B0604020202090204" pitchFamily="34" charset="0"/>
              <a:buChar char="•"/>
            </a:pPr>
            <a:r>
              <a:rPr lang="zh-CN" altLang="en-US" sz="1600" dirty="0">
                <a:sym typeface="+mn-ea"/>
              </a:rPr>
              <a:t>加载预训练权重按照</a:t>
            </a:r>
            <a:r>
              <a:rPr lang="en-US" altLang="zh-CN" sz="1600" dirty="0">
                <a:sym typeface="+mn-ea"/>
              </a:rPr>
              <a:t>next token prediction</a:t>
            </a:r>
            <a:r>
              <a:rPr lang="zh-CN" altLang="en-US" sz="1600" dirty="0">
                <a:sym typeface="+mn-ea"/>
              </a:rPr>
              <a:t>的方式进行微调训练</a:t>
            </a:r>
            <a:endParaRPr lang="en-US" altLang="zh-CN" sz="1600" dirty="0">
              <a:sym typeface="+mn-ea"/>
            </a:endParaRPr>
          </a:p>
          <a:p>
            <a:pPr marL="1200150" lvl="2" indent="-285750">
              <a:lnSpc>
                <a:spcPct val="150000"/>
              </a:lnSpc>
              <a:buFont typeface="Arial" panose="020B0604020202090204" pitchFamily="34" charset="0"/>
              <a:buChar char="•"/>
            </a:pPr>
            <a:r>
              <a:rPr lang="zh-CN" altLang="en-US" sz="1600" dirty="0">
                <a:sym typeface="+mn-ea"/>
              </a:rPr>
              <a:t>逐个计算</a:t>
            </a:r>
            <a:r>
              <a:rPr lang="en-US" altLang="zh-CN" sz="1600" dirty="0">
                <a:sym typeface="+mn-ea"/>
              </a:rPr>
              <a:t>action token</a:t>
            </a:r>
            <a:r>
              <a:rPr lang="zh-CN" altLang="en-US" sz="1600" dirty="0">
                <a:sym typeface="+mn-ea"/>
              </a:rPr>
              <a:t>的交叉熵损失</a:t>
            </a:r>
            <a:endParaRPr lang="en-US" altLang="zh-CN" sz="1600" dirty="0">
              <a:sym typeface="+mn-ea"/>
            </a:endParaRPr>
          </a:p>
          <a:p>
            <a:pPr marL="1200150" lvl="2" indent="-285750">
              <a:lnSpc>
                <a:spcPct val="150000"/>
              </a:lnSpc>
              <a:buFont typeface="Arial" panose="020B0604020202090204" pitchFamily="34" charset="0"/>
              <a:buChar char="•"/>
            </a:pPr>
            <a:endParaRPr lang="zh-CN" altLang="en-US" sz="1600" dirty="0">
              <a:sym typeface="+mn-ea"/>
            </a:endParaRPr>
          </a:p>
          <a:p>
            <a:pPr marL="1200150" lvl="2" indent="-285750">
              <a:lnSpc>
                <a:spcPct val="150000"/>
              </a:lnSpc>
              <a:buFont typeface="Arial" panose="020B0604020202090204" pitchFamily="34" charset="0"/>
              <a:buChar char="•"/>
            </a:pPr>
            <a:endParaRPr lang="zh-CN" altLang="en-US" dirty="0"/>
          </a:p>
          <a:p>
            <a:pPr marL="1200150" lvl="2" indent="-285750">
              <a:lnSpc>
                <a:spcPct val="150000"/>
              </a:lnSpc>
              <a:buFont typeface="Arial" panose="020B0604020202090204" pitchFamily="34" charset="0"/>
              <a:buChar char="•"/>
            </a:pPr>
            <a:endParaRPr lang="zh-CN" altLang="en-US" dirty="0">
              <a:sym typeface="+mn-ea"/>
            </a:endParaRPr>
          </a:p>
          <a:p>
            <a:pPr lvl="2" indent="0">
              <a:lnSpc>
                <a:spcPct val="150000"/>
              </a:lnSpc>
              <a:buFont typeface="Arial" panose="020B0604020202090204" pitchFamily="34" charset="0"/>
              <a:buNone/>
            </a:pPr>
            <a:endParaRPr lang="zh-CN" altLang="en-US" dirty="0">
              <a:sym typeface="+mn-ea"/>
            </a:endParaRPr>
          </a:p>
          <a:p>
            <a:pPr marL="285750" indent="-285750">
              <a:lnSpc>
                <a:spcPct val="150000"/>
              </a:lnSpc>
              <a:buFont typeface="Arial" panose="020B0604020202090204" pitchFamily="34" charset="0"/>
              <a:buChar char="•"/>
            </a:pPr>
            <a:endParaRPr lang="zh-CN" altLang="en-US" dirty="0"/>
          </a:p>
          <a:p>
            <a:pPr marL="1200150" lvl="2" indent="-285750">
              <a:lnSpc>
                <a:spcPct val="150000"/>
              </a:lnSpc>
              <a:buFont typeface="Arial" panose="020B0604020202090204" pitchFamily="34" charset="0"/>
              <a:buChar char="•"/>
            </a:pPr>
            <a:endParaRPr lang="zh-CN" altLang="en-US" sz="1600" dirty="0">
              <a:sym typeface="+mn-ea"/>
            </a:endParaRPr>
          </a:p>
          <a:p>
            <a:pPr marL="1200150" lvl="4" indent="-285750" algn="l">
              <a:lnSpc>
                <a:spcPct val="150000"/>
              </a:lnSpc>
              <a:buClrTx/>
              <a:buSzTx/>
              <a:buFont typeface="Arial" panose="020B0604020202090204" pitchFamily="34" charset="0"/>
              <a:buChar char="•"/>
            </a:pPr>
            <a:endParaRPr lang="en-US" altLang="zh-CN" sz="1800" b="1" dirty="0"/>
          </a:p>
          <a:p>
            <a:pPr marL="1200150" lvl="2" indent="-285750">
              <a:lnSpc>
                <a:spcPct val="150000"/>
              </a:lnSpc>
              <a:buFont typeface="Arial" panose="020B0604020202090204" pitchFamily="34" charset="0"/>
              <a:buChar char="•"/>
            </a:pPr>
            <a:endParaRPr lang="zh-CN" altLang="en-US" sz="1600" dirty="0"/>
          </a:p>
          <a:p>
            <a:pPr marL="1200150" lvl="2" indent="-285750">
              <a:lnSpc>
                <a:spcPct val="150000"/>
              </a:lnSpc>
              <a:buFont typeface="Arial" panose="020B0604020202090204" pitchFamily="34" charset="0"/>
              <a:buChar char="•"/>
            </a:pPr>
            <a:endParaRPr lang="zh-CN" altLang="en-US" sz="1600" dirty="0"/>
          </a:p>
          <a:p>
            <a:pPr lvl="1" indent="0">
              <a:lnSpc>
                <a:spcPct val="150000"/>
              </a:lnSpc>
              <a:buFont typeface="Arial" panose="020B0604020202090204" pitchFamily="34" charset="0"/>
              <a:buNone/>
            </a:pPr>
            <a:endParaRPr lang="en-US" altLang="zh-CN" sz="1600" dirty="0"/>
          </a:p>
          <a:p>
            <a:pPr marL="1200150" lvl="3" indent="-285750">
              <a:buFont typeface="Arial" panose="020B0604020202090204" pitchFamily="34" charset="0"/>
              <a:buChar char="•"/>
            </a:pPr>
            <a:endParaRPr lang="en-US" altLang="zh-CN" sz="1600" b="0" i="0" dirty="0">
              <a:latin typeface="Cambria Math" panose="02040503050406030204" pitchFamily="18" charset="0"/>
            </a:endParaRPr>
          </a:p>
          <a:p>
            <a:pPr marL="742950" lvl="2" indent="-285750">
              <a:buFont typeface="Arial" panose="020B0604020202090204" pitchFamily="34" charset="0"/>
              <a:buChar char="•"/>
            </a:pPr>
            <a:endParaRPr lang="en-US" altLang="zh-CN" sz="1600" b="0" i="0" dirty="0">
              <a:latin typeface="Cambria Math" panose="02040503050406030204" pitchFamily="18" charset="0"/>
            </a:endParaRPr>
          </a:p>
          <a:p>
            <a:pPr marL="742950" lvl="2" indent="-285750">
              <a:buFont typeface="Arial" panose="020B0604020202090204" pitchFamily="34" charset="0"/>
              <a:buChar char="•"/>
            </a:pPr>
            <a:endParaRPr lang="zh-CN" altLang="en-US" sz="1600" dirty="0"/>
          </a:p>
          <a:p>
            <a:pPr marL="742950" lvl="1" indent="-285750">
              <a:buFont typeface="Arial" panose="020B0604020202090204" pitchFamily="34" charset="0"/>
              <a:buChar char="•"/>
            </a:pPr>
            <a:endParaRPr lang="en-US" altLang="zh-CN" sz="1600" dirty="0"/>
          </a:p>
          <a:p>
            <a:pPr marL="742950" lvl="1" indent="-285750">
              <a:buFont typeface="Arial" panose="020B0604020202090204" pitchFamily="34" charset="0"/>
              <a:buChar char="•"/>
            </a:pPr>
            <a:endParaRPr lang="en-US" altLang="zh-CN" sz="1600" b="0" i="0" dirty="0">
              <a:latin typeface="Cambria Math" panose="02040503050406030204" pitchFamily="18" charset="0"/>
              <a:cs typeface="Times New Roman" panose="02020503050405090304" pitchFamily="18" charset="0"/>
            </a:endParaRPr>
          </a:p>
          <a:p>
            <a:pPr marL="742950" lvl="1" indent="-285750">
              <a:buFont typeface="Arial" panose="020B0604020202090204" pitchFamily="34" charset="0"/>
              <a:buChar char="•"/>
            </a:pPr>
            <a:endParaRPr lang="en-US" altLang="zh-CN" sz="1600" b="0" i="0" dirty="0">
              <a:latin typeface="Cambria Math" panose="02040503050406030204" pitchFamily="18" charset="0"/>
              <a:cs typeface="Times New Roman" panose="02020503050405090304" pitchFamily="18" charset="0"/>
            </a:endParaRPr>
          </a:p>
          <a:p>
            <a:pPr marL="742950" lvl="1" indent="-285750">
              <a:buFont typeface="Arial" panose="020B0604020202090204" pitchFamily="34" charset="0"/>
              <a:buChar char="•"/>
            </a:pPr>
            <a:endParaRPr lang="zh-CN" altLang="en-US" sz="1600" dirty="0"/>
          </a:p>
          <a:p>
            <a:pPr marL="742950" lvl="1" indent="-285750">
              <a:buFont typeface="Arial" panose="020B0604020202090204" pitchFamily="34" charset="0"/>
              <a:buChar char="•"/>
            </a:pPr>
            <a:endParaRPr lang="zh-CN" altLang="en-US" sz="1600" dirty="0"/>
          </a:p>
        </p:txBody>
      </p:sp>
      <p:sp>
        <p:nvSpPr>
          <p:cNvPr id="13" name="椭圆 12"/>
          <p:cNvSpPr/>
          <p:nvPr/>
        </p:nvSpPr>
        <p:spPr>
          <a:xfrm>
            <a:off x="2692750" y="4313446"/>
            <a:ext cx="1343222" cy="428822"/>
          </a:xfrm>
          <a:prstGeom prst="ellipse">
            <a:avLst/>
          </a:prstGeom>
          <a:noFill/>
          <a:ln w="190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3625880" y="4675944"/>
            <a:ext cx="1441420" cy="307777"/>
          </a:xfrm>
          <a:prstGeom prst="rect">
            <a:avLst/>
          </a:prstGeom>
          <a:noFill/>
        </p:spPr>
        <p:txBody>
          <a:bodyPr wrap="none" rtlCol="0">
            <a:spAutoFit/>
          </a:bodyPr>
          <a:lstStyle/>
          <a:p>
            <a:r>
              <a:rPr lang="zh-CN" altLang="en-US" sz="1400" b="1" i="1" dirty="0">
                <a:solidFill>
                  <a:schemeClr val="accent6">
                    <a:lumMod val="75000"/>
                  </a:schemeClr>
                </a:solidFill>
              </a:rPr>
              <a:t>可自行定义含义</a:t>
            </a:r>
            <a:endParaRPr lang="zh-CN" altLang="en-US" sz="1400" b="1" i="1" dirty="0">
              <a:solidFill>
                <a:schemeClr val="accent6">
                  <a:lumMod val="75000"/>
                </a:schemeClr>
              </a:solidFill>
            </a:endParaRPr>
          </a:p>
        </p:txBody>
      </p:sp>
      <p:sp>
        <p:nvSpPr>
          <p:cNvPr id="11" name="文本框 10"/>
          <p:cNvSpPr txBox="1"/>
          <p:nvPr/>
        </p:nvSpPr>
        <p:spPr>
          <a:xfrm>
            <a:off x="5255078" y="576989"/>
            <a:ext cx="6853101" cy="2246769"/>
          </a:xfrm>
          <a:prstGeom prst="rect">
            <a:avLst/>
          </a:prstGeom>
          <a:noFill/>
        </p:spPr>
        <p:txBody>
          <a:bodyPr wrap="square">
            <a:spAutoFit/>
          </a:bodyPr>
          <a:lstStyle/>
          <a:p>
            <a:pPr algn="ctr">
              <a:buNone/>
            </a:pPr>
            <a:r>
              <a:rPr lang="zh-CN" altLang="en-US" sz="1400" dirty="0"/>
              <a:t>输入图像 </a:t>
            </a:r>
            <a:r>
              <a:rPr lang="en-US" altLang="zh-CN" sz="1400" dirty="0"/>
              <a:t>+ </a:t>
            </a:r>
            <a:r>
              <a:rPr lang="zh-CN" altLang="en-US" sz="1400" dirty="0"/>
              <a:t>语言指令 → 预测第 </a:t>
            </a:r>
            <a:r>
              <a:rPr lang="en-US" altLang="zh-CN" sz="1400" dirty="0"/>
              <a:t>1 </a:t>
            </a:r>
            <a:r>
              <a:rPr lang="zh-CN" altLang="en-US" sz="1400" dirty="0"/>
              <a:t>个 </a:t>
            </a:r>
            <a:r>
              <a:rPr lang="en-US" altLang="zh-CN" sz="1400" dirty="0"/>
              <a:t>Action Token</a:t>
            </a:r>
            <a:r>
              <a:rPr lang="zh-CN" altLang="en-US" sz="1400" dirty="0"/>
              <a:t>（对应关节 </a:t>
            </a:r>
            <a:r>
              <a:rPr lang="en-US" altLang="zh-CN" sz="1400" dirty="0"/>
              <a:t>1 </a:t>
            </a:r>
            <a:r>
              <a:rPr lang="zh-CN" altLang="en-US" sz="1400" dirty="0"/>
              <a:t>的动作）</a:t>
            </a:r>
            <a:endParaRPr lang="zh-CN" altLang="en-US" sz="1400" dirty="0"/>
          </a:p>
          <a:p>
            <a:pPr algn="ctr">
              <a:buNone/>
            </a:pPr>
            <a:endParaRPr lang="en-US" altLang="zh-CN" sz="1400" dirty="0"/>
          </a:p>
          <a:p>
            <a:pPr algn="ctr">
              <a:buNone/>
            </a:pPr>
            <a:endParaRPr lang="en-US" altLang="zh-CN" sz="1400" dirty="0"/>
          </a:p>
          <a:p>
            <a:pPr algn="ctr">
              <a:buNone/>
            </a:pPr>
            <a:r>
              <a:rPr lang="zh-CN" altLang="en-US" sz="1400" dirty="0"/>
              <a:t>输入图像 </a:t>
            </a:r>
            <a:r>
              <a:rPr lang="en-US" altLang="zh-CN" sz="1400" dirty="0"/>
              <a:t>+ </a:t>
            </a:r>
            <a:r>
              <a:rPr lang="zh-CN" altLang="en-US" sz="1400" dirty="0"/>
              <a:t>语言指令 </a:t>
            </a:r>
            <a:r>
              <a:rPr lang="en-US" altLang="zh-CN" sz="1400" dirty="0"/>
              <a:t>+ Token1 → </a:t>
            </a:r>
            <a:r>
              <a:rPr lang="zh-CN" altLang="en-US" sz="1400" dirty="0"/>
              <a:t>预测第 </a:t>
            </a:r>
            <a:r>
              <a:rPr lang="en-US" altLang="zh-CN" sz="1400" dirty="0"/>
              <a:t>2 </a:t>
            </a:r>
            <a:r>
              <a:rPr lang="zh-CN" altLang="en-US" sz="1400" dirty="0"/>
              <a:t>个 </a:t>
            </a:r>
            <a:r>
              <a:rPr lang="en-US" altLang="zh-CN" sz="1400" dirty="0"/>
              <a:t>Action Token</a:t>
            </a:r>
            <a:r>
              <a:rPr lang="zh-CN" altLang="en-US" sz="1400" dirty="0"/>
              <a:t>（对应关节 </a:t>
            </a:r>
            <a:r>
              <a:rPr lang="en-US" altLang="zh-CN" sz="1400" dirty="0"/>
              <a:t>2 </a:t>
            </a:r>
            <a:r>
              <a:rPr lang="zh-CN" altLang="en-US" sz="1400" dirty="0"/>
              <a:t>的动作）</a:t>
            </a:r>
            <a:endParaRPr lang="zh-CN" altLang="en-US" sz="1400" dirty="0"/>
          </a:p>
          <a:p>
            <a:pPr algn="ctr">
              <a:buNone/>
            </a:pPr>
            <a:endParaRPr lang="en-US" altLang="zh-CN" sz="1400" dirty="0"/>
          </a:p>
          <a:p>
            <a:pPr algn="ctr">
              <a:buNone/>
            </a:pPr>
            <a:endParaRPr lang="en-US" altLang="zh-CN" sz="1400" dirty="0"/>
          </a:p>
          <a:p>
            <a:pPr algn="ctr">
              <a:buNone/>
            </a:pPr>
            <a:r>
              <a:rPr lang="zh-CN" altLang="en-US" sz="1400" dirty="0"/>
              <a:t>输入图像 </a:t>
            </a:r>
            <a:r>
              <a:rPr lang="en-US" altLang="zh-CN" sz="1400" dirty="0"/>
              <a:t>+ </a:t>
            </a:r>
            <a:r>
              <a:rPr lang="zh-CN" altLang="en-US" sz="1400" dirty="0"/>
              <a:t>语言指令 </a:t>
            </a:r>
            <a:r>
              <a:rPr lang="en-US" altLang="zh-CN" sz="1400" dirty="0"/>
              <a:t>+ Token1 + Token2 → </a:t>
            </a:r>
            <a:r>
              <a:rPr lang="zh-CN" altLang="en-US" sz="1400" dirty="0"/>
              <a:t>预测第 </a:t>
            </a:r>
            <a:r>
              <a:rPr lang="en-US" altLang="zh-CN" sz="1400" dirty="0"/>
              <a:t>3 </a:t>
            </a:r>
            <a:r>
              <a:rPr lang="zh-CN" altLang="en-US" sz="1400" dirty="0"/>
              <a:t>个 </a:t>
            </a:r>
            <a:r>
              <a:rPr lang="en-US" altLang="zh-CN" sz="1400" dirty="0"/>
              <a:t>Action Token</a:t>
            </a:r>
            <a:endParaRPr lang="en-US" altLang="zh-CN" sz="1400" dirty="0"/>
          </a:p>
          <a:p>
            <a:pPr algn="ctr">
              <a:buNone/>
            </a:pPr>
            <a:endParaRPr lang="en-US" altLang="zh-CN" sz="1400" dirty="0"/>
          </a:p>
          <a:p>
            <a:pPr algn="ctr">
              <a:buNone/>
            </a:pPr>
            <a:endParaRPr lang="en-US" altLang="zh-CN" sz="1400" dirty="0"/>
          </a:p>
          <a:p>
            <a:pPr algn="ctr">
              <a:buNone/>
            </a:pPr>
            <a:r>
              <a:rPr lang="zh-CN" altLang="en-US" sz="1400" dirty="0"/>
              <a:t>直到输出全部 </a:t>
            </a:r>
            <a:r>
              <a:rPr lang="en-US" altLang="zh-CN" sz="1400" dirty="0"/>
              <a:t>7 </a:t>
            </a:r>
            <a:r>
              <a:rPr lang="zh-CN" altLang="en-US" sz="1400" dirty="0"/>
              <a:t>个 </a:t>
            </a:r>
            <a:r>
              <a:rPr lang="en-US" altLang="zh-CN" sz="1400" dirty="0"/>
              <a:t>Token</a:t>
            </a:r>
            <a:endParaRPr lang="en-US" altLang="zh-CN" sz="1400" dirty="0"/>
          </a:p>
        </p:txBody>
      </p:sp>
      <p:sp>
        <p:nvSpPr>
          <p:cNvPr id="20" name="箭头: 下 10"/>
          <p:cNvSpPr/>
          <p:nvPr/>
        </p:nvSpPr>
        <p:spPr>
          <a:xfrm>
            <a:off x="8347166" y="842554"/>
            <a:ext cx="163285" cy="346166"/>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21" name="箭头: 下 19"/>
          <p:cNvSpPr/>
          <p:nvPr/>
        </p:nvSpPr>
        <p:spPr>
          <a:xfrm>
            <a:off x="8347166" y="1524226"/>
            <a:ext cx="163285" cy="346166"/>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22" name="箭头: 下 21"/>
          <p:cNvSpPr/>
          <p:nvPr/>
        </p:nvSpPr>
        <p:spPr>
          <a:xfrm>
            <a:off x="8347166" y="2150289"/>
            <a:ext cx="163285" cy="346166"/>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23" name="文本框 22"/>
          <p:cNvSpPr txBox="1"/>
          <p:nvPr/>
        </p:nvSpPr>
        <p:spPr>
          <a:xfrm>
            <a:off x="8465503" y="2051721"/>
            <a:ext cx="562674" cy="369332"/>
          </a:xfrm>
          <a:prstGeom prst="rect">
            <a:avLst/>
          </a:prstGeom>
          <a:noFill/>
        </p:spPr>
        <p:txBody>
          <a:bodyPr wrap="square" rtlCol="0">
            <a:spAutoFit/>
          </a:bodyPr>
          <a:lstStyle/>
          <a:p>
            <a:r>
              <a:rPr lang="en-US" altLang="zh-CN" b="1" dirty="0"/>
              <a:t>…</a:t>
            </a:r>
            <a:endParaRPr lang="zh-CN" altLang="en-US" b="1" dirty="0"/>
          </a:p>
        </p:txBody>
      </p:sp>
      <p:sp>
        <p:nvSpPr>
          <p:cNvPr id="26" name="矩形 25"/>
          <p:cNvSpPr/>
          <p:nvPr/>
        </p:nvSpPr>
        <p:spPr>
          <a:xfrm>
            <a:off x="11259978" y="3338513"/>
            <a:ext cx="848202" cy="1337431"/>
          </a:xfrm>
          <a:prstGeom prst="rect">
            <a:avLst/>
          </a:prstGeom>
          <a:no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tretch>
            <a:fillRect/>
          </a:stretch>
        </p:blipFill>
        <p:spPr>
          <a:xfrm>
            <a:off x="4367818" y="2426918"/>
            <a:ext cx="7606224" cy="3539430"/>
          </a:xfrm>
          <a:prstGeom prst="rect">
            <a:avLst/>
          </a:prstGeom>
        </p:spPr>
      </p:pic>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3565"/>
          </a:xfrm>
          <a:prstGeom prst="rect">
            <a:avLst/>
          </a:prstGeom>
          <a:noFill/>
        </p:spPr>
        <p:txBody>
          <a:bodyPr wrap="square" rtlCol="0">
            <a:spAutoFit/>
          </a:bodyPr>
          <a:lstStyle/>
          <a:p>
            <a:r>
              <a:rPr lang="en-US" altLang="zh-CN" sz="3200" b="1" dirty="0">
                <a:solidFill>
                  <a:srgbClr val="5B9BD5">
                    <a:lumMod val="75000"/>
                  </a:srgbClr>
                </a:solidFill>
                <a:latin typeface="Times New Roman" panose="02020503050405090304"/>
                <a:ea typeface="微软雅黑" panose="020B0503020204020204" charset="-122"/>
                <a:cs typeface="+mn-ea"/>
                <a:sym typeface="+mn-lt"/>
              </a:rPr>
              <a:t>1</a:t>
            </a:r>
            <a:endParaRPr lang="en-US" altLang="zh-CN" sz="3200" b="1" dirty="0">
              <a:solidFill>
                <a:schemeClr val="accent1">
                  <a:lumMod val="75000"/>
                </a:schemeClr>
              </a:solidFill>
              <a:latin typeface="Times New Roman" panose="02020503050405090304" pitchFamily="18" charset="0"/>
              <a:cs typeface="Times New Roman" panose="02020503050405090304" pitchFamily="18" charset="0"/>
              <a:sym typeface="+mn-lt"/>
            </a:endParaRPr>
          </a:p>
        </p:txBody>
      </p:sp>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5" name="文本框 4"/>
          <p:cNvSpPr txBox="1"/>
          <p:nvPr/>
        </p:nvSpPr>
        <p:spPr>
          <a:xfrm>
            <a:off x="1377315" y="759460"/>
            <a:ext cx="9537700" cy="51752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noAutofit/>
          </a:bodyPr>
          <a:lstStyle/>
          <a:p>
            <a:pPr algn="l">
              <a:lnSpc>
                <a:spcPct val="100000"/>
              </a:lnSpc>
              <a:spcBef>
                <a:spcPts val="0"/>
              </a:spcBef>
              <a:spcAft>
                <a:spcPts val="0"/>
              </a:spcAft>
              <a:buClrTx/>
              <a:buSzTx/>
              <a:buFontTx/>
              <a:defRPr/>
            </a:pPr>
            <a:r>
              <a:rPr lang="en-US" altLang="zh-CN" sz="32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rPr>
              <a:t>Method</a:t>
            </a:r>
            <a:endParaRPr lang="en-US" altLang="zh-CN" sz="32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endParaRPr>
          </a:p>
        </p:txBody>
      </p:sp>
      <p:sp>
        <p:nvSpPr>
          <p:cNvPr id="7" name="文本框 6"/>
          <p:cNvSpPr txBox="1"/>
          <p:nvPr/>
        </p:nvSpPr>
        <p:spPr>
          <a:xfrm>
            <a:off x="142816" y="2103414"/>
            <a:ext cx="4525616" cy="4278094"/>
          </a:xfrm>
          <a:prstGeom prst="rect">
            <a:avLst/>
          </a:prstGeom>
          <a:noFill/>
        </p:spPr>
        <p:txBody>
          <a:bodyPr wrap="square" rtlCol="0">
            <a:spAutoFit/>
          </a:bodyPr>
          <a:lstStyle/>
          <a:p>
            <a:pPr marL="285750" indent="-285750">
              <a:lnSpc>
                <a:spcPct val="150000"/>
              </a:lnSpc>
              <a:buFont typeface="Arial" panose="020B0604020202090204" pitchFamily="34" charset="0"/>
              <a:buChar char="•"/>
            </a:pPr>
            <a:r>
              <a:rPr lang="en-US" altLang="zh-CN" sz="1600" b="1" dirty="0"/>
              <a:t>Visual Encoder</a:t>
            </a:r>
            <a:r>
              <a:rPr lang="zh-CN" altLang="en-US" sz="1600" dirty="0"/>
              <a:t>：</a:t>
            </a:r>
            <a:endParaRPr lang="en-US" altLang="zh-CN" sz="1600" dirty="0"/>
          </a:p>
          <a:p>
            <a:pPr marL="742950" lvl="1" indent="-285750">
              <a:lnSpc>
                <a:spcPct val="150000"/>
              </a:lnSpc>
              <a:buFont typeface="Arial" panose="020B0604020202090204" pitchFamily="34" charset="0"/>
              <a:buChar char="•"/>
            </a:pPr>
            <a:r>
              <a:rPr lang="zh-CN" altLang="en-US" sz="1600" dirty="0"/>
              <a:t>采用</a:t>
            </a:r>
            <a:r>
              <a:rPr lang="en-US" altLang="zh-CN" sz="1600" dirty="0"/>
              <a:t>SigLIP-DINOv2 </a:t>
            </a:r>
            <a:r>
              <a:rPr lang="zh-CN" altLang="en-US" sz="1600" dirty="0"/>
              <a:t>融合编码器</a:t>
            </a:r>
            <a:endParaRPr lang="zh-CN" altLang="en-US" sz="1600" dirty="0"/>
          </a:p>
          <a:p>
            <a:pPr marL="742950" lvl="1" indent="-285750">
              <a:lnSpc>
                <a:spcPct val="150000"/>
              </a:lnSpc>
              <a:buFont typeface="Arial" panose="020B0604020202090204" pitchFamily="34" charset="0"/>
              <a:buChar char="•"/>
            </a:pPr>
            <a:r>
              <a:rPr lang="en-US" altLang="zh-CN" sz="1600" dirty="0"/>
              <a:t>DINOv2</a:t>
            </a:r>
            <a:r>
              <a:rPr lang="zh-CN" altLang="en-US" sz="1600" dirty="0"/>
              <a:t>：提供自监督学习的强空间表征能力</a:t>
            </a:r>
            <a:endParaRPr lang="zh-CN" altLang="en-US" sz="1600" dirty="0"/>
          </a:p>
          <a:p>
            <a:pPr marL="742950" lvl="1" indent="-285750">
              <a:lnSpc>
                <a:spcPct val="150000"/>
              </a:lnSpc>
              <a:buFont typeface="Arial" panose="020B0604020202090204" pitchFamily="34" charset="0"/>
              <a:buChar char="•"/>
            </a:pPr>
            <a:r>
              <a:rPr lang="en-US" altLang="zh-CN" sz="1600" dirty="0" err="1"/>
              <a:t>SigLIP</a:t>
            </a:r>
            <a:r>
              <a:rPr lang="zh-CN" altLang="en-US" sz="1600" dirty="0"/>
              <a:t>：提供增强的视觉</a:t>
            </a:r>
            <a:r>
              <a:rPr lang="en-US" altLang="zh-CN" sz="1600" dirty="0"/>
              <a:t>-</a:t>
            </a:r>
            <a:r>
              <a:rPr lang="zh-CN" altLang="en-US" sz="1600" dirty="0"/>
              <a:t>语言对齐能力</a:t>
            </a:r>
            <a:endParaRPr lang="zh-CN" altLang="en-US" sz="1600" dirty="0"/>
          </a:p>
          <a:p>
            <a:pPr marL="742950" lvl="1" indent="-285750">
              <a:lnSpc>
                <a:spcPct val="150000"/>
              </a:lnSpc>
              <a:buFont typeface="Arial" panose="020B0604020202090204" pitchFamily="34" charset="0"/>
              <a:buChar char="•"/>
            </a:pPr>
            <a:r>
              <a:rPr lang="zh-CN" altLang="en-US" sz="1600" dirty="0"/>
              <a:t>融合方式：</a:t>
            </a:r>
            <a:r>
              <a:rPr lang="en-US" altLang="zh-CN" sz="1600" dirty="0" err="1"/>
              <a:t>concat</a:t>
            </a:r>
            <a:r>
              <a:rPr lang="en-US" altLang="zh-CN" sz="1600" dirty="0"/>
              <a:t> </a:t>
            </a:r>
            <a:r>
              <a:rPr lang="zh-CN" altLang="en-US" sz="1600" dirty="0"/>
              <a:t>后通过 </a:t>
            </a:r>
            <a:r>
              <a:rPr lang="en-US" altLang="zh-CN" sz="1600" dirty="0"/>
              <a:t>MLP </a:t>
            </a:r>
            <a:r>
              <a:rPr lang="zh-CN" altLang="en-US" sz="1600" dirty="0"/>
              <a:t>投影</a:t>
            </a:r>
            <a:endParaRPr lang="en-US" altLang="zh-CN" sz="1600" dirty="0"/>
          </a:p>
          <a:p>
            <a:pPr marL="1200150" lvl="3" indent="-285750">
              <a:buFont typeface="Arial" panose="020B0604020202090204" pitchFamily="34" charset="0"/>
              <a:buChar char="•"/>
            </a:pPr>
            <a:endParaRPr lang="en-US" altLang="zh-CN" sz="1600" b="0" i="0" dirty="0">
              <a:latin typeface="Cambria Math" panose="02040503050406030204" pitchFamily="18" charset="0"/>
            </a:endParaRPr>
          </a:p>
          <a:p>
            <a:pPr marL="742950" lvl="2" indent="-285750">
              <a:buFont typeface="Arial" panose="020B0604020202090204" pitchFamily="34" charset="0"/>
              <a:buChar char="•"/>
            </a:pPr>
            <a:endParaRPr lang="en-US" altLang="zh-CN" sz="1600" b="0" i="0" dirty="0">
              <a:latin typeface="Cambria Math" panose="02040503050406030204" pitchFamily="18" charset="0"/>
            </a:endParaRPr>
          </a:p>
          <a:p>
            <a:pPr marL="742950" lvl="2" indent="-285750">
              <a:buFont typeface="Arial" panose="020B0604020202090204" pitchFamily="34" charset="0"/>
              <a:buChar char="•"/>
            </a:pPr>
            <a:endParaRPr lang="zh-CN" altLang="en-US" sz="1600" dirty="0"/>
          </a:p>
          <a:p>
            <a:pPr marL="742950" lvl="1" indent="-285750">
              <a:buFont typeface="Arial" panose="020B0604020202090204" pitchFamily="34" charset="0"/>
              <a:buChar char="•"/>
            </a:pPr>
            <a:endParaRPr lang="en-US" altLang="zh-CN" sz="1600" dirty="0"/>
          </a:p>
          <a:p>
            <a:pPr marL="742950" lvl="1" indent="-285750">
              <a:buFont typeface="Arial" panose="020B0604020202090204" pitchFamily="34" charset="0"/>
              <a:buChar char="•"/>
            </a:pPr>
            <a:endParaRPr lang="en-US" altLang="zh-CN" sz="1600" b="0" i="0" dirty="0">
              <a:latin typeface="Cambria Math" panose="02040503050406030204" pitchFamily="18" charset="0"/>
              <a:cs typeface="Times New Roman" panose="02020503050405090304" pitchFamily="18" charset="0"/>
            </a:endParaRPr>
          </a:p>
          <a:p>
            <a:pPr marL="742950" lvl="1" indent="-285750">
              <a:buFont typeface="Arial" panose="020B0604020202090204" pitchFamily="34" charset="0"/>
              <a:buChar char="•"/>
            </a:pPr>
            <a:endParaRPr lang="en-US" altLang="zh-CN" sz="1600" b="0" i="0" dirty="0">
              <a:latin typeface="Cambria Math" panose="02040503050406030204" pitchFamily="18" charset="0"/>
              <a:cs typeface="Times New Roman" panose="02020503050405090304" pitchFamily="18" charset="0"/>
            </a:endParaRPr>
          </a:p>
          <a:p>
            <a:pPr marL="742950" lvl="1" indent="-285750">
              <a:buFont typeface="Arial" panose="020B0604020202090204" pitchFamily="34" charset="0"/>
              <a:buChar char="•"/>
            </a:pPr>
            <a:endParaRPr lang="zh-CN" altLang="en-US" sz="1600" dirty="0"/>
          </a:p>
          <a:p>
            <a:pPr marL="742950" lvl="1" indent="-285750">
              <a:buFont typeface="Arial" panose="020B0604020202090204" pitchFamily="34" charset="0"/>
              <a:buChar char="•"/>
            </a:pPr>
            <a:endParaRPr lang="zh-CN" altLang="en-US" sz="1600" dirty="0"/>
          </a:p>
        </p:txBody>
      </p:sp>
      <p:sp>
        <p:nvSpPr>
          <p:cNvPr id="9" name="文本框 8"/>
          <p:cNvSpPr txBox="1"/>
          <p:nvPr/>
        </p:nvSpPr>
        <p:spPr>
          <a:xfrm>
            <a:off x="1021715" y="1602105"/>
            <a:ext cx="6096000" cy="707886"/>
          </a:xfrm>
          <a:prstGeom prst="rect">
            <a:avLst/>
          </a:prstGeom>
          <a:noFill/>
        </p:spPr>
        <p:txBody>
          <a:bodyPr wrap="square" rtlCol="0">
            <a:spAutoFit/>
          </a:bodyPr>
          <a:lstStyle/>
          <a:p>
            <a:pPr>
              <a:defRPr/>
            </a:pPr>
            <a:r>
              <a:rPr lang="en-US" altLang="zh-CN" sz="2000" b="1" dirty="0">
                <a:solidFill>
                  <a:srgbClr val="0070C0"/>
                </a:solidFill>
                <a:latin typeface="Arial" panose="020B0604020202090204" pitchFamily="34" charset="0"/>
                <a:ea typeface="微软雅黑" panose="020B0503020204020204" charset="-122"/>
                <a:cs typeface="Arial" panose="020B0604020202090204" pitchFamily="34" charset="0"/>
              </a:rPr>
              <a:t>VLA </a:t>
            </a:r>
            <a:r>
              <a:rPr lang="zh-CN" altLang="en-US" sz="2000" b="1" dirty="0">
                <a:solidFill>
                  <a:srgbClr val="0070C0"/>
                </a:solidFill>
                <a:latin typeface="Arial" panose="020B0604020202090204" pitchFamily="34" charset="0"/>
                <a:ea typeface="微软雅黑" panose="020B0503020204020204" charset="-122"/>
                <a:cs typeface="Arial" panose="020B0604020202090204" pitchFamily="34" charset="0"/>
              </a:rPr>
              <a:t>模型架构</a:t>
            </a:r>
            <a:endParaRPr lang="zh-CN" altLang="en-US" sz="2000" b="1" dirty="0">
              <a:solidFill>
                <a:srgbClr val="0070C0"/>
              </a:solidFill>
              <a:latin typeface="Arial" panose="020B0604020202090204" pitchFamily="34" charset="0"/>
              <a:ea typeface="微软雅黑" panose="020B0503020204020204" charset="-122"/>
              <a:cs typeface="Arial" panose="020B0604020202090204" pitchFamily="34" charset="0"/>
            </a:endParaRPr>
          </a:p>
          <a:p>
            <a:pPr algn="l">
              <a:spcBef>
                <a:spcPts val="0"/>
              </a:spcBef>
              <a:spcAft>
                <a:spcPts val="0"/>
              </a:spcAft>
              <a:buClrTx/>
              <a:buSzTx/>
              <a:buFontTx/>
              <a:defRPr/>
            </a:pPr>
            <a:endParaRPr lang="en-US" altLang="zh-CN" sz="20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endParaRPr>
          </a:p>
        </p:txBody>
      </p:sp>
      <p:graphicFrame>
        <p:nvGraphicFramePr>
          <p:cNvPr id="10" name="对象 9">
            <a:hlinkClick r:id="" action="ppaction://ole?verb=0"/>
          </p:cNvPr>
          <p:cNvGraphicFramePr>
            <a:graphicFrameLocks noChangeAspect="1"/>
          </p:cNvGraphicFramePr>
          <p:nvPr/>
        </p:nvGraphicFramePr>
        <p:xfrm>
          <a:off x="6038850" y="3321050"/>
          <a:ext cx="114300" cy="215900"/>
        </p:xfrm>
        <a:graphic>
          <a:graphicData uri="http://schemas.openxmlformats.org/presentationml/2006/ole">
            <mc:AlternateContent xmlns:mc="http://schemas.openxmlformats.org/markup-compatibility/2006">
              <mc:Choice xmlns:v="urn:schemas-microsoft-com:vml" Requires="v">
                <p:oleObj spid="_x0000_s4" name="" r:id="rId3" imgW="114300" imgH="215900" progId="Equation.KSEE3">
                  <p:embed/>
                </p:oleObj>
              </mc:Choice>
              <mc:Fallback>
                <p:oleObj name="" r:id="rId3" imgW="114300" imgH="215900" progId="Equation.KSEE3">
                  <p:embed/>
                  <p:pic>
                    <p:nvPicPr>
                      <p:cNvPr id="0" name="对象 9">
                        <a:hlinkClick r:id="" action="ppaction://ole?verb=0"/>
                      </p:cNvPr>
                      <p:cNvPicPr/>
                      <p:nvPr/>
                    </p:nvPicPr>
                    <p:blipFill>
                      <a:blip r:embed="rId4"/>
                      <a:stretch>
                        <a:fillRect/>
                      </a:stretch>
                    </p:blipFill>
                    <p:spPr>
                      <a:xfrm>
                        <a:off x="6038850" y="3321050"/>
                        <a:ext cx="114300" cy="215900"/>
                      </a:xfrm>
                      <a:prstGeom prst="rect">
                        <a:avLst/>
                      </a:prstGeom>
                    </p:spPr>
                  </p:pic>
                </p:oleObj>
              </mc:Fallback>
            </mc:AlternateContent>
          </a:graphicData>
        </a:graphic>
      </p:graphicFrame>
      <p:graphicFrame>
        <p:nvGraphicFramePr>
          <p:cNvPr id="12" name="对象 11">
            <a:hlinkClick r:id="" action="ppaction://ole?verb=0"/>
          </p:cNvPr>
          <p:cNvGraphicFramePr>
            <a:graphicFrameLocks noChangeAspect="1"/>
          </p:cNvGraphicFramePr>
          <p:nvPr/>
        </p:nvGraphicFramePr>
        <p:xfrm>
          <a:off x="6038850" y="3321050"/>
          <a:ext cx="114300" cy="215900"/>
        </p:xfrm>
        <a:graphic>
          <a:graphicData uri="http://schemas.openxmlformats.org/presentationml/2006/ole">
            <mc:AlternateContent xmlns:mc="http://schemas.openxmlformats.org/markup-compatibility/2006">
              <mc:Choice xmlns:v="urn:schemas-microsoft-com:vml" Requires="v">
                <p:oleObj spid="_x0000_s6" name="" r:id="rId5" imgW="114300" imgH="215900" progId="Equation.KSEE3">
                  <p:embed/>
                </p:oleObj>
              </mc:Choice>
              <mc:Fallback>
                <p:oleObj name="" r:id="rId5" imgW="114300" imgH="215900" progId="Equation.KSEE3">
                  <p:embed/>
                  <p:pic>
                    <p:nvPicPr>
                      <p:cNvPr id="0" name="对象 11">
                        <a:hlinkClick r:id="" action="ppaction://ole?verb=0"/>
                      </p:cNvPr>
                      <p:cNvPicPr/>
                      <p:nvPr/>
                    </p:nvPicPr>
                    <p:blipFill>
                      <a:blip r:embed="rId4"/>
                      <a:stretch>
                        <a:fillRect/>
                      </a:stretch>
                    </p:blipFill>
                    <p:spPr>
                      <a:xfrm>
                        <a:off x="6038850" y="3321050"/>
                        <a:ext cx="114300" cy="215900"/>
                      </a:xfrm>
                      <a:prstGeom prst="rect">
                        <a:avLst/>
                      </a:prstGeom>
                    </p:spPr>
                  </p:pic>
                </p:oleObj>
              </mc:Fallback>
            </mc:AlternateContent>
          </a:graphicData>
        </a:graphic>
      </p:graphicFrame>
      <p:graphicFrame>
        <p:nvGraphicFramePr>
          <p:cNvPr id="8" name="对象 7"/>
          <p:cNvGraphicFramePr>
            <a:graphicFrameLocks noChangeAspect="1"/>
          </p:cNvGraphicFramePr>
          <p:nvPr/>
        </p:nvGraphicFramePr>
        <p:xfrm>
          <a:off x="4610100" y="2463800"/>
          <a:ext cx="914400" cy="198438"/>
        </p:xfrm>
        <a:graphic>
          <a:graphicData uri="http://schemas.openxmlformats.org/presentationml/2006/ole">
            <mc:AlternateContent xmlns:mc="http://schemas.openxmlformats.org/markup-compatibility/2006">
              <mc:Choice xmlns:v="urn:schemas-microsoft-com:vml" Requires="v">
                <p:oleObj spid="_x0000_s13" name="Equation" r:id="rId6" imgW="2743200" imgH="4267200" progId="Equation.DSMT4">
                  <p:embed/>
                </p:oleObj>
              </mc:Choice>
              <mc:Fallback>
                <p:oleObj name="Equation" r:id="rId6" imgW="2743200" imgH="4267200" progId="Equation.DSMT4">
                  <p:embed/>
                  <p:pic>
                    <p:nvPicPr>
                      <p:cNvPr id="0" name="对象 7"/>
                      <p:cNvPicPr/>
                      <p:nvPr/>
                    </p:nvPicPr>
                    <p:blipFill>
                      <a:blip r:embed="rId7"/>
                      <a:stretch>
                        <a:fillRect/>
                      </a:stretch>
                    </p:blipFill>
                    <p:spPr>
                      <a:xfrm>
                        <a:off x="4610100" y="2463800"/>
                        <a:ext cx="914400" cy="198438"/>
                      </a:xfrm>
                      <a:prstGeom prst="rect">
                        <a:avLst/>
                      </a:prstGeom>
                    </p:spPr>
                  </p:pic>
                </p:oleObj>
              </mc:Fallback>
            </mc:AlternateContent>
          </a:graphicData>
        </a:graphic>
      </p:graphicFrame>
      <p:graphicFrame>
        <p:nvGraphicFramePr>
          <p:cNvPr id="15" name="对象 14"/>
          <p:cNvGraphicFramePr>
            <a:graphicFrameLocks noChangeAspect="1"/>
          </p:cNvGraphicFramePr>
          <p:nvPr/>
        </p:nvGraphicFramePr>
        <p:xfrm>
          <a:off x="6037263" y="3338513"/>
          <a:ext cx="114300" cy="177800"/>
        </p:xfrm>
        <a:graphic>
          <a:graphicData uri="http://schemas.openxmlformats.org/presentationml/2006/ole">
            <mc:AlternateContent xmlns:mc="http://schemas.openxmlformats.org/markup-compatibility/2006">
              <mc:Choice xmlns:v="urn:schemas-microsoft-com:vml" Requires="v">
                <p:oleObj spid="_x0000_s17" name="Equation" r:id="rId8" imgW="2743200" imgH="4267200" progId="Equation.DSMT4">
                  <p:embed/>
                </p:oleObj>
              </mc:Choice>
              <mc:Fallback>
                <p:oleObj name="Equation" r:id="rId8" imgW="2743200" imgH="4267200" progId="Equation.DSMT4">
                  <p:embed/>
                  <p:pic>
                    <p:nvPicPr>
                      <p:cNvPr id="0" name="对象 14"/>
                      <p:cNvPicPr/>
                      <p:nvPr/>
                    </p:nvPicPr>
                    <p:blipFill>
                      <a:blip r:embed="rId9"/>
                      <a:stretch>
                        <a:fillRect/>
                      </a:stretch>
                    </p:blipFill>
                    <p:spPr>
                      <a:xfrm>
                        <a:off x="6037263" y="3338513"/>
                        <a:ext cx="114300" cy="177800"/>
                      </a:xfrm>
                      <a:prstGeom prst="rect">
                        <a:avLst/>
                      </a:prstGeom>
                    </p:spPr>
                  </p:pic>
                </p:oleObj>
              </mc:Fallback>
            </mc:AlternateContent>
          </a:graphicData>
        </a:graphic>
      </p:graphicFrame>
      <p:sp>
        <p:nvSpPr>
          <p:cNvPr id="20" name="矩形 19"/>
          <p:cNvSpPr/>
          <p:nvPr/>
        </p:nvSpPr>
        <p:spPr>
          <a:xfrm>
            <a:off x="8123583" y="4393095"/>
            <a:ext cx="1066800" cy="1033669"/>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pic>
        <p:nvPicPr>
          <p:cNvPr id="21" name="图片 20"/>
          <p:cNvPicPr>
            <a:picLocks noChangeAspect="1"/>
          </p:cNvPicPr>
          <p:nvPr/>
        </p:nvPicPr>
        <p:blipFill>
          <a:blip r:embed="rId10"/>
          <a:stretch>
            <a:fillRect/>
          </a:stretch>
        </p:blipFill>
        <p:spPr>
          <a:xfrm>
            <a:off x="3857273" y="1125899"/>
            <a:ext cx="7315200" cy="419100"/>
          </a:xfrm>
          <a:prstGeom prst="rect">
            <a:avLst/>
          </a:prstGeom>
        </p:spPr>
      </p:pic>
      <p:sp>
        <p:nvSpPr>
          <p:cNvPr id="22" name="矩形 21"/>
          <p:cNvSpPr/>
          <p:nvPr/>
        </p:nvSpPr>
        <p:spPr>
          <a:xfrm>
            <a:off x="8229124" y="1125899"/>
            <a:ext cx="2817454" cy="419100"/>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23" name="文本框 22"/>
          <p:cNvSpPr txBox="1"/>
          <p:nvPr/>
        </p:nvSpPr>
        <p:spPr>
          <a:xfrm>
            <a:off x="8905459" y="1614761"/>
            <a:ext cx="1524000" cy="307777"/>
          </a:xfrm>
          <a:prstGeom prst="rect">
            <a:avLst/>
          </a:prstGeom>
          <a:noFill/>
        </p:spPr>
        <p:txBody>
          <a:bodyPr wrap="square">
            <a:spAutoFit/>
          </a:bodyPr>
          <a:lstStyle/>
          <a:p>
            <a:r>
              <a:rPr lang="en-US" altLang="zh-CN" sz="1400" b="1" dirty="0">
                <a:solidFill>
                  <a:schemeClr val="accent2">
                    <a:lumMod val="75000"/>
                  </a:schemeClr>
                </a:solidFill>
              </a:rPr>
              <a:t>Visual Encoder</a:t>
            </a:r>
            <a:endParaRPr lang="zh-CN" altLang="en-US" sz="1400" dirty="0">
              <a:solidFill>
                <a:schemeClr val="accent2">
                  <a:lumMod val="75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tretch>
            <a:fillRect/>
          </a:stretch>
        </p:blipFill>
        <p:spPr>
          <a:xfrm>
            <a:off x="4367818" y="2426918"/>
            <a:ext cx="7606224" cy="3539430"/>
          </a:xfrm>
          <a:prstGeom prst="rect">
            <a:avLst/>
          </a:prstGeom>
        </p:spPr>
      </p:pic>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3565"/>
          </a:xfrm>
          <a:prstGeom prst="rect">
            <a:avLst/>
          </a:prstGeom>
          <a:noFill/>
        </p:spPr>
        <p:txBody>
          <a:bodyPr wrap="square" rtlCol="0">
            <a:spAutoFit/>
          </a:bodyPr>
          <a:lstStyle/>
          <a:p>
            <a:r>
              <a:rPr lang="en-US" altLang="zh-CN" sz="3200" b="1" dirty="0">
                <a:solidFill>
                  <a:srgbClr val="5B9BD5">
                    <a:lumMod val="75000"/>
                  </a:srgbClr>
                </a:solidFill>
                <a:latin typeface="Times New Roman" panose="02020503050405090304"/>
                <a:ea typeface="微软雅黑" panose="020B0503020204020204" charset="-122"/>
                <a:cs typeface="+mn-ea"/>
                <a:sym typeface="+mn-lt"/>
              </a:rPr>
              <a:t>1</a:t>
            </a:r>
            <a:endParaRPr lang="en-US" altLang="zh-CN" sz="3200" b="1" dirty="0">
              <a:solidFill>
                <a:schemeClr val="accent1">
                  <a:lumMod val="75000"/>
                </a:schemeClr>
              </a:solidFill>
              <a:latin typeface="Times New Roman" panose="02020503050405090304" pitchFamily="18" charset="0"/>
              <a:cs typeface="Times New Roman" panose="02020503050405090304" pitchFamily="18" charset="0"/>
              <a:sym typeface="+mn-lt"/>
            </a:endParaRPr>
          </a:p>
        </p:txBody>
      </p:sp>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5" name="文本框 4"/>
          <p:cNvSpPr txBox="1"/>
          <p:nvPr/>
        </p:nvSpPr>
        <p:spPr>
          <a:xfrm>
            <a:off x="1377315" y="759460"/>
            <a:ext cx="9537700" cy="51752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noAutofit/>
          </a:bodyPr>
          <a:lstStyle/>
          <a:p>
            <a:pPr algn="l">
              <a:lnSpc>
                <a:spcPct val="100000"/>
              </a:lnSpc>
              <a:spcBef>
                <a:spcPts val="0"/>
              </a:spcBef>
              <a:spcAft>
                <a:spcPts val="0"/>
              </a:spcAft>
              <a:buClrTx/>
              <a:buSzTx/>
              <a:buFontTx/>
              <a:defRPr/>
            </a:pPr>
            <a:r>
              <a:rPr lang="en-US" altLang="zh-CN" sz="32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rPr>
              <a:t>Method</a:t>
            </a:r>
            <a:endParaRPr lang="en-US" altLang="zh-CN" sz="32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endParaRPr>
          </a:p>
        </p:txBody>
      </p:sp>
      <p:sp>
        <p:nvSpPr>
          <p:cNvPr id="7" name="文本框 6"/>
          <p:cNvSpPr txBox="1"/>
          <p:nvPr/>
        </p:nvSpPr>
        <p:spPr>
          <a:xfrm>
            <a:off x="17449" y="2098615"/>
            <a:ext cx="4859881" cy="5878532"/>
          </a:xfrm>
          <a:prstGeom prst="rect">
            <a:avLst/>
          </a:prstGeom>
          <a:noFill/>
        </p:spPr>
        <p:txBody>
          <a:bodyPr wrap="square" rtlCol="0">
            <a:spAutoFit/>
          </a:bodyPr>
          <a:lstStyle/>
          <a:p>
            <a:pPr marL="285750" indent="-285750">
              <a:lnSpc>
                <a:spcPct val="150000"/>
              </a:lnSpc>
              <a:buFont typeface="Arial" panose="020B0604020202090204" pitchFamily="34" charset="0"/>
              <a:buChar char="•"/>
            </a:pPr>
            <a:r>
              <a:rPr lang="zh-CN" altLang="en-US" sz="1600" b="1" dirty="0"/>
              <a:t>伪深度生成器</a:t>
            </a:r>
            <a:r>
              <a:rPr lang="en-US" altLang="zh-CN" sz="1600" b="1" dirty="0"/>
              <a:t>(Pseudo-Depth Generator)</a:t>
            </a:r>
            <a:r>
              <a:rPr lang="zh-CN" altLang="en-US" sz="1600" dirty="0"/>
              <a:t>：</a:t>
            </a:r>
            <a:endParaRPr lang="en-US" altLang="zh-CN" sz="1600" dirty="0"/>
          </a:p>
          <a:p>
            <a:pPr marL="742950" lvl="1" indent="-285750">
              <a:lnSpc>
                <a:spcPct val="150000"/>
              </a:lnSpc>
              <a:buFont typeface="Arial" panose="020B0604020202090204" pitchFamily="34" charset="0"/>
              <a:buChar char="•"/>
            </a:pPr>
            <a:r>
              <a:rPr lang="zh-CN" altLang="en-US" sz="1600" b="1" dirty="0"/>
              <a:t>输入</a:t>
            </a:r>
            <a:r>
              <a:rPr lang="en-US" altLang="zh-CN" sz="1600" b="1" dirty="0"/>
              <a:t>:</a:t>
            </a:r>
            <a:endParaRPr lang="en-US" altLang="zh-CN" sz="1600" b="1" dirty="0"/>
          </a:p>
          <a:p>
            <a:pPr marL="742950" lvl="1" indent="-285750">
              <a:lnSpc>
                <a:spcPct val="150000"/>
              </a:lnSpc>
              <a:buFont typeface="Arial" panose="020B0604020202090204" pitchFamily="34" charset="0"/>
              <a:buChar char="•"/>
            </a:pPr>
            <a:r>
              <a:rPr lang="zh-CN" altLang="en-US" sz="1600" b="1" dirty="0"/>
              <a:t>输出：</a:t>
            </a:r>
            <a:r>
              <a:rPr lang="zh-CN" altLang="en-US" sz="1600" dirty="0"/>
              <a:t>深度图</a:t>
            </a:r>
            <a:endParaRPr lang="en-US" altLang="zh-CN" sz="1600" dirty="0"/>
          </a:p>
          <a:p>
            <a:pPr marL="742950" lvl="1" indent="-285750">
              <a:lnSpc>
                <a:spcPct val="150000"/>
              </a:lnSpc>
              <a:buFont typeface="Arial" panose="020B0604020202090204" pitchFamily="34" charset="0"/>
              <a:buChar char="•"/>
            </a:pPr>
            <a:r>
              <a:rPr lang="zh-CN" altLang="en-US" sz="1600" b="1" dirty="0"/>
              <a:t>关键设计决策（论文主动说明）：</a:t>
            </a:r>
            <a:endParaRPr lang="zh-CN" altLang="en-US" sz="1600" b="1" dirty="0"/>
          </a:p>
          <a:p>
            <a:pPr marL="1200150" lvl="2" indent="-285750">
              <a:lnSpc>
                <a:spcPct val="150000"/>
              </a:lnSpc>
              <a:buFont typeface="Arial" panose="020B0604020202090204" pitchFamily="34" charset="0"/>
              <a:buChar char="•"/>
            </a:pPr>
            <a:r>
              <a:rPr lang="zh-CN" altLang="en-US" sz="1600" dirty="0"/>
              <a:t>❌ 不使用 </a:t>
            </a:r>
            <a:r>
              <a:rPr lang="en-US" altLang="zh-CN" sz="1600" dirty="0" err="1"/>
              <a:t>AirSim</a:t>
            </a:r>
            <a:r>
              <a:rPr lang="en-US" altLang="zh-CN" sz="1600" dirty="0"/>
              <a:t> </a:t>
            </a:r>
            <a:r>
              <a:rPr lang="zh-CN" altLang="en-US" sz="1600" dirty="0"/>
              <a:t>内置深度图 → 过于理想化，</a:t>
            </a:r>
            <a:r>
              <a:rPr lang="en-US" altLang="zh-CN" sz="1600" dirty="0"/>
              <a:t>sim-to-real </a:t>
            </a:r>
            <a:r>
              <a:rPr lang="zh-CN" altLang="en-US" sz="1600" dirty="0"/>
              <a:t>差距大</a:t>
            </a:r>
            <a:endParaRPr lang="zh-CN" altLang="en-US" sz="1600" dirty="0"/>
          </a:p>
          <a:p>
            <a:pPr marL="1200150" lvl="2" indent="-285750">
              <a:lnSpc>
                <a:spcPct val="150000"/>
              </a:lnSpc>
              <a:buFont typeface="Arial" panose="020B0604020202090204" pitchFamily="34" charset="0"/>
              <a:buChar char="•"/>
            </a:pPr>
            <a:r>
              <a:rPr lang="zh-CN" altLang="en-US" sz="1600" dirty="0"/>
              <a:t>❌ 不使用真实深度相机 → 增加硬件成本和载荷</a:t>
            </a:r>
            <a:endParaRPr lang="zh-CN" altLang="en-US" sz="1600" dirty="0"/>
          </a:p>
          <a:p>
            <a:pPr marL="1200150" lvl="2" indent="-285750">
              <a:lnSpc>
                <a:spcPct val="150000"/>
              </a:lnSpc>
              <a:buFont typeface="Arial" panose="020B0604020202090204" pitchFamily="34" charset="0"/>
              <a:buChar char="•"/>
            </a:pPr>
            <a:r>
              <a:rPr lang="zh-CN" altLang="en-US" sz="1600" dirty="0"/>
              <a:t>✅ 仅用 </a:t>
            </a:r>
            <a:r>
              <a:rPr lang="en-US" altLang="zh-CN" sz="1600" dirty="0"/>
              <a:t>RGB </a:t>
            </a:r>
            <a:r>
              <a:rPr lang="zh-CN" altLang="en-US" sz="1600" dirty="0"/>
              <a:t>相机</a:t>
            </a:r>
            <a:r>
              <a:rPr lang="en-US" altLang="zh-CN" sz="1600" dirty="0"/>
              <a:t>+Depth Anything V2 → </a:t>
            </a:r>
            <a:r>
              <a:rPr lang="zh-CN" altLang="en-US" sz="1600" dirty="0"/>
              <a:t>降低复杂度，兼容真实部署</a:t>
            </a:r>
            <a:endParaRPr lang="en-US" altLang="zh-CN" sz="1600" dirty="0"/>
          </a:p>
          <a:p>
            <a:pPr marL="285750" indent="-285750">
              <a:lnSpc>
                <a:spcPct val="150000"/>
              </a:lnSpc>
              <a:buFont typeface="Arial" panose="020B0604020202090204" pitchFamily="34" charset="0"/>
              <a:buChar char="•"/>
            </a:pPr>
            <a:endParaRPr lang="en-US" altLang="zh-CN" sz="1600" b="0" i="0" dirty="0">
              <a:latin typeface="Cambria Math" panose="02040503050406030204" pitchFamily="18" charset="0"/>
            </a:endParaRPr>
          </a:p>
          <a:p>
            <a:pPr marL="742950" lvl="2" indent="-285750">
              <a:buFont typeface="Arial" panose="020B0604020202090204" pitchFamily="34" charset="0"/>
              <a:buChar char="•"/>
            </a:pPr>
            <a:endParaRPr lang="en-US" altLang="zh-CN" sz="1600" b="0" i="0" dirty="0">
              <a:latin typeface="Cambria Math" panose="02040503050406030204" pitchFamily="18" charset="0"/>
            </a:endParaRPr>
          </a:p>
          <a:p>
            <a:pPr marL="742950" lvl="2" indent="-285750">
              <a:buFont typeface="Arial" panose="020B0604020202090204" pitchFamily="34" charset="0"/>
              <a:buChar char="•"/>
            </a:pPr>
            <a:endParaRPr lang="zh-CN" altLang="en-US" sz="1600" dirty="0"/>
          </a:p>
          <a:p>
            <a:pPr marL="742950" lvl="1" indent="-285750">
              <a:buFont typeface="Arial" panose="020B0604020202090204" pitchFamily="34" charset="0"/>
              <a:buChar char="•"/>
            </a:pPr>
            <a:endParaRPr lang="en-US" altLang="zh-CN" sz="1600" dirty="0"/>
          </a:p>
          <a:p>
            <a:pPr marL="742950" lvl="1" indent="-285750">
              <a:buFont typeface="Arial" panose="020B0604020202090204" pitchFamily="34" charset="0"/>
              <a:buChar char="•"/>
            </a:pPr>
            <a:endParaRPr lang="en-US" altLang="zh-CN" sz="1600" b="0" i="0" dirty="0">
              <a:latin typeface="Cambria Math" panose="02040503050406030204" pitchFamily="18" charset="0"/>
              <a:cs typeface="Times New Roman" panose="02020503050405090304" pitchFamily="18" charset="0"/>
            </a:endParaRPr>
          </a:p>
          <a:p>
            <a:pPr marL="742950" lvl="1" indent="-285750">
              <a:buFont typeface="Arial" panose="020B0604020202090204" pitchFamily="34" charset="0"/>
              <a:buChar char="•"/>
            </a:pPr>
            <a:endParaRPr lang="en-US" altLang="zh-CN" sz="1600" b="0" i="0" dirty="0">
              <a:latin typeface="Cambria Math" panose="02040503050406030204" pitchFamily="18" charset="0"/>
              <a:cs typeface="Times New Roman" panose="02020503050405090304" pitchFamily="18" charset="0"/>
            </a:endParaRPr>
          </a:p>
          <a:p>
            <a:pPr marL="742950" lvl="1" indent="-285750">
              <a:buFont typeface="Arial" panose="020B0604020202090204" pitchFamily="34" charset="0"/>
              <a:buChar char="•"/>
            </a:pPr>
            <a:endParaRPr lang="zh-CN" altLang="en-US" sz="1600" dirty="0"/>
          </a:p>
          <a:p>
            <a:pPr marL="742950" lvl="1" indent="-285750">
              <a:buFont typeface="Arial" panose="020B0604020202090204" pitchFamily="34" charset="0"/>
              <a:buChar char="•"/>
            </a:pPr>
            <a:endParaRPr lang="zh-CN" altLang="en-US" sz="1600" dirty="0"/>
          </a:p>
        </p:txBody>
      </p:sp>
      <p:sp>
        <p:nvSpPr>
          <p:cNvPr id="9" name="文本框 8"/>
          <p:cNvSpPr txBox="1"/>
          <p:nvPr/>
        </p:nvSpPr>
        <p:spPr>
          <a:xfrm>
            <a:off x="1021715" y="1602105"/>
            <a:ext cx="6096000" cy="707886"/>
          </a:xfrm>
          <a:prstGeom prst="rect">
            <a:avLst/>
          </a:prstGeom>
          <a:noFill/>
        </p:spPr>
        <p:txBody>
          <a:bodyPr wrap="square" rtlCol="0">
            <a:spAutoFit/>
          </a:bodyPr>
          <a:lstStyle/>
          <a:p>
            <a:pPr>
              <a:defRPr/>
            </a:pPr>
            <a:r>
              <a:rPr lang="en-US" altLang="zh-CN" sz="2000" b="1" dirty="0">
                <a:solidFill>
                  <a:srgbClr val="0070C0"/>
                </a:solidFill>
                <a:latin typeface="Arial" panose="020B0604020202090204" pitchFamily="34" charset="0"/>
                <a:ea typeface="微软雅黑" panose="020B0503020204020204" charset="-122"/>
                <a:cs typeface="Arial" panose="020B0604020202090204" pitchFamily="34" charset="0"/>
              </a:rPr>
              <a:t>VLA </a:t>
            </a:r>
            <a:r>
              <a:rPr lang="zh-CN" altLang="en-US" sz="2000" b="1" dirty="0">
                <a:solidFill>
                  <a:srgbClr val="0070C0"/>
                </a:solidFill>
                <a:latin typeface="Arial" panose="020B0604020202090204" pitchFamily="34" charset="0"/>
                <a:ea typeface="微软雅黑" panose="020B0503020204020204" charset="-122"/>
                <a:cs typeface="Arial" panose="020B0604020202090204" pitchFamily="34" charset="0"/>
              </a:rPr>
              <a:t>模型架构</a:t>
            </a:r>
            <a:endParaRPr lang="zh-CN" altLang="en-US" sz="2000" b="1" dirty="0">
              <a:solidFill>
                <a:srgbClr val="0070C0"/>
              </a:solidFill>
              <a:latin typeface="Arial" panose="020B0604020202090204" pitchFamily="34" charset="0"/>
              <a:ea typeface="微软雅黑" panose="020B0503020204020204" charset="-122"/>
              <a:cs typeface="Arial" panose="020B0604020202090204" pitchFamily="34" charset="0"/>
            </a:endParaRPr>
          </a:p>
          <a:p>
            <a:pPr algn="l">
              <a:spcBef>
                <a:spcPts val="0"/>
              </a:spcBef>
              <a:spcAft>
                <a:spcPts val="0"/>
              </a:spcAft>
              <a:buClrTx/>
              <a:buSzTx/>
              <a:buFontTx/>
              <a:defRPr/>
            </a:pPr>
            <a:endParaRPr lang="en-US" altLang="zh-CN" sz="20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endParaRPr>
          </a:p>
        </p:txBody>
      </p:sp>
      <p:graphicFrame>
        <p:nvGraphicFramePr>
          <p:cNvPr id="10" name="对象 9">
            <a:hlinkClick r:id="" action="ppaction://ole?verb=0"/>
          </p:cNvPr>
          <p:cNvGraphicFramePr>
            <a:graphicFrameLocks noChangeAspect="1"/>
          </p:cNvGraphicFramePr>
          <p:nvPr/>
        </p:nvGraphicFramePr>
        <p:xfrm>
          <a:off x="6038850" y="3321050"/>
          <a:ext cx="114300" cy="215900"/>
        </p:xfrm>
        <a:graphic>
          <a:graphicData uri="http://schemas.openxmlformats.org/presentationml/2006/ole">
            <mc:AlternateContent xmlns:mc="http://schemas.openxmlformats.org/markup-compatibility/2006">
              <mc:Choice xmlns:v="urn:schemas-microsoft-com:vml" Requires="v">
                <p:oleObj spid="_x0000_s4" name="" r:id="rId3" imgW="114300" imgH="215900" progId="Equation.KSEE3">
                  <p:embed/>
                </p:oleObj>
              </mc:Choice>
              <mc:Fallback>
                <p:oleObj name="" r:id="rId3" imgW="114300" imgH="215900" progId="Equation.KSEE3">
                  <p:embed/>
                  <p:pic>
                    <p:nvPicPr>
                      <p:cNvPr id="0" name="对象 9">
                        <a:hlinkClick r:id="" action="ppaction://ole?verb=0"/>
                      </p:cNvPr>
                      <p:cNvPicPr/>
                      <p:nvPr/>
                    </p:nvPicPr>
                    <p:blipFill>
                      <a:blip r:embed="rId4"/>
                      <a:stretch>
                        <a:fillRect/>
                      </a:stretch>
                    </p:blipFill>
                    <p:spPr>
                      <a:xfrm>
                        <a:off x="6038850" y="3321050"/>
                        <a:ext cx="114300" cy="215900"/>
                      </a:xfrm>
                      <a:prstGeom prst="rect">
                        <a:avLst/>
                      </a:prstGeom>
                    </p:spPr>
                  </p:pic>
                </p:oleObj>
              </mc:Fallback>
            </mc:AlternateContent>
          </a:graphicData>
        </a:graphic>
      </p:graphicFrame>
      <p:graphicFrame>
        <p:nvGraphicFramePr>
          <p:cNvPr id="12" name="对象 11">
            <a:hlinkClick r:id="" action="ppaction://ole?verb=0"/>
          </p:cNvPr>
          <p:cNvGraphicFramePr>
            <a:graphicFrameLocks noChangeAspect="1"/>
          </p:cNvGraphicFramePr>
          <p:nvPr/>
        </p:nvGraphicFramePr>
        <p:xfrm>
          <a:off x="6038850" y="3321050"/>
          <a:ext cx="114300" cy="215900"/>
        </p:xfrm>
        <a:graphic>
          <a:graphicData uri="http://schemas.openxmlformats.org/presentationml/2006/ole">
            <mc:AlternateContent xmlns:mc="http://schemas.openxmlformats.org/markup-compatibility/2006">
              <mc:Choice xmlns:v="urn:schemas-microsoft-com:vml" Requires="v">
                <p:oleObj spid="_x0000_s6" name="" r:id="rId5" imgW="114300" imgH="215900" progId="Equation.KSEE3">
                  <p:embed/>
                </p:oleObj>
              </mc:Choice>
              <mc:Fallback>
                <p:oleObj name="" r:id="rId5" imgW="114300" imgH="215900" progId="Equation.KSEE3">
                  <p:embed/>
                  <p:pic>
                    <p:nvPicPr>
                      <p:cNvPr id="0" name="对象 11">
                        <a:hlinkClick r:id="" action="ppaction://ole?verb=0"/>
                      </p:cNvPr>
                      <p:cNvPicPr/>
                      <p:nvPr/>
                    </p:nvPicPr>
                    <p:blipFill>
                      <a:blip r:embed="rId4"/>
                      <a:stretch>
                        <a:fillRect/>
                      </a:stretch>
                    </p:blipFill>
                    <p:spPr>
                      <a:xfrm>
                        <a:off x="6038850" y="3321050"/>
                        <a:ext cx="114300" cy="215900"/>
                      </a:xfrm>
                      <a:prstGeom prst="rect">
                        <a:avLst/>
                      </a:prstGeom>
                    </p:spPr>
                  </p:pic>
                </p:oleObj>
              </mc:Fallback>
            </mc:AlternateContent>
          </a:graphicData>
        </a:graphic>
      </p:graphicFrame>
      <p:graphicFrame>
        <p:nvGraphicFramePr>
          <p:cNvPr id="8" name="对象 7"/>
          <p:cNvGraphicFramePr>
            <a:graphicFrameLocks noChangeAspect="1"/>
          </p:cNvGraphicFramePr>
          <p:nvPr/>
        </p:nvGraphicFramePr>
        <p:xfrm>
          <a:off x="4610100" y="2463800"/>
          <a:ext cx="914400" cy="198438"/>
        </p:xfrm>
        <a:graphic>
          <a:graphicData uri="http://schemas.openxmlformats.org/presentationml/2006/ole">
            <mc:AlternateContent xmlns:mc="http://schemas.openxmlformats.org/markup-compatibility/2006">
              <mc:Choice xmlns:v="urn:schemas-microsoft-com:vml" Requires="v">
                <p:oleObj spid="_x0000_s13" name="Equation" r:id="rId6" imgW="2743200" imgH="4267200" progId="Equation.DSMT4">
                  <p:embed/>
                </p:oleObj>
              </mc:Choice>
              <mc:Fallback>
                <p:oleObj name="Equation" r:id="rId6" imgW="2743200" imgH="4267200" progId="Equation.DSMT4">
                  <p:embed/>
                  <p:pic>
                    <p:nvPicPr>
                      <p:cNvPr id="0" name="对象 7"/>
                      <p:cNvPicPr/>
                      <p:nvPr/>
                    </p:nvPicPr>
                    <p:blipFill>
                      <a:blip r:embed="rId7"/>
                      <a:stretch>
                        <a:fillRect/>
                      </a:stretch>
                    </p:blipFill>
                    <p:spPr>
                      <a:xfrm>
                        <a:off x="4610100" y="2463800"/>
                        <a:ext cx="914400" cy="198438"/>
                      </a:xfrm>
                      <a:prstGeom prst="rect">
                        <a:avLst/>
                      </a:prstGeom>
                    </p:spPr>
                  </p:pic>
                </p:oleObj>
              </mc:Fallback>
            </mc:AlternateContent>
          </a:graphicData>
        </a:graphic>
      </p:graphicFrame>
      <p:graphicFrame>
        <p:nvGraphicFramePr>
          <p:cNvPr id="15" name="对象 14"/>
          <p:cNvGraphicFramePr>
            <a:graphicFrameLocks noChangeAspect="1"/>
          </p:cNvGraphicFramePr>
          <p:nvPr/>
        </p:nvGraphicFramePr>
        <p:xfrm>
          <a:off x="6037263" y="3338513"/>
          <a:ext cx="114300" cy="177800"/>
        </p:xfrm>
        <a:graphic>
          <a:graphicData uri="http://schemas.openxmlformats.org/presentationml/2006/ole">
            <mc:AlternateContent xmlns:mc="http://schemas.openxmlformats.org/markup-compatibility/2006">
              <mc:Choice xmlns:v="urn:schemas-microsoft-com:vml" Requires="v">
                <p:oleObj spid="_x0000_s17" name="Equation" r:id="rId8" imgW="2743200" imgH="4267200" progId="Equation.DSMT4">
                  <p:embed/>
                </p:oleObj>
              </mc:Choice>
              <mc:Fallback>
                <p:oleObj name="Equation" r:id="rId8" imgW="2743200" imgH="4267200" progId="Equation.DSMT4">
                  <p:embed/>
                  <p:pic>
                    <p:nvPicPr>
                      <p:cNvPr id="0" name="对象 14"/>
                      <p:cNvPicPr/>
                      <p:nvPr/>
                    </p:nvPicPr>
                    <p:blipFill>
                      <a:blip r:embed="rId9"/>
                      <a:stretch>
                        <a:fillRect/>
                      </a:stretch>
                    </p:blipFill>
                    <p:spPr>
                      <a:xfrm>
                        <a:off x="6037263" y="3338513"/>
                        <a:ext cx="114300" cy="177800"/>
                      </a:xfrm>
                      <a:prstGeom prst="rect">
                        <a:avLst/>
                      </a:prstGeom>
                    </p:spPr>
                  </p:pic>
                </p:oleObj>
              </mc:Fallback>
            </mc:AlternateContent>
          </a:graphicData>
        </a:graphic>
      </p:graphicFrame>
      <p:sp>
        <p:nvSpPr>
          <p:cNvPr id="20" name="矩形 19"/>
          <p:cNvSpPr/>
          <p:nvPr/>
        </p:nvSpPr>
        <p:spPr>
          <a:xfrm>
            <a:off x="6321286" y="4419599"/>
            <a:ext cx="1928191" cy="1028717"/>
          </a:xfrm>
          <a:prstGeom prst="rect">
            <a:avLst/>
          </a:prstGeom>
          <a:noFill/>
          <a:ln w="28575">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solidFill>
                <a:srgbClr val="588E31"/>
              </a:solidFill>
            </a:endParaRPr>
          </a:p>
        </p:txBody>
      </p:sp>
      <p:pic>
        <p:nvPicPr>
          <p:cNvPr id="21" name="图片 20"/>
          <p:cNvPicPr>
            <a:picLocks noChangeAspect="1"/>
          </p:cNvPicPr>
          <p:nvPr/>
        </p:nvPicPr>
        <p:blipFill>
          <a:blip r:embed="rId10"/>
          <a:stretch>
            <a:fillRect/>
          </a:stretch>
        </p:blipFill>
        <p:spPr>
          <a:xfrm>
            <a:off x="1382315" y="2523674"/>
            <a:ext cx="1407418" cy="330135"/>
          </a:xfrm>
          <a:prstGeom prst="rect">
            <a:avLst/>
          </a:prstGeom>
        </p:spPr>
      </p:pic>
      <p:graphicFrame>
        <p:nvGraphicFramePr>
          <p:cNvPr id="22" name="对象 21"/>
          <p:cNvGraphicFramePr>
            <a:graphicFrameLocks noChangeAspect="1"/>
          </p:cNvGraphicFramePr>
          <p:nvPr/>
        </p:nvGraphicFramePr>
        <p:xfrm>
          <a:off x="4610100" y="2463800"/>
          <a:ext cx="914400" cy="198438"/>
        </p:xfrm>
        <a:graphic>
          <a:graphicData uri="http://schemas.openxmlformats.org/presentationml/2006/ole">
            <mc:AlternateContent xmlns:mc="http://schemas.openxmlformats.org/markup-compatibility/2006">
              <mc:Choice xmlns:v="urn:schemas-microsoft-com:vml" Requires="v">
                <p:oleObj spid="_x0000_s23" name="Equation" r:id="rId11" imgW="2743200" imgH="4267200" progId="Equation.DSMT4">
                  <p:embed/>
                </p:oleObj>
              </mc:Choice>
              <mc:Fallback>
                <p:oleObj name="Equation" r:id="rId11" imgW="2743200" imgH="4267200" progId="Equation.DSMT4">
                  <p:embed/>
                  <p:pic>
                    <p:nvPicPr>
                      <p:cNvPr id="0" name="图片 21"/>
                      <p:cNvPicPr/>
                      <p:nvPr/>
                    </p:nvPicPr>
                    <p:blipFill>
                      <a:blip r:embed="rId7"/>
                      <a:stretch>
                        <a:fillRect/>
                      </a:stretch>
                    </p:blipFill>
                    <p:spPr>
                      <a:xfrm>
                        <a:off x="4610100" y="2463800"/>
                        <a:ext cx="914400" cy="198438"/>
                      </a:xfrm>
                      <a:prstGeom prst="rect">
                        <a:avLst/>
                      </a:prstGeom>
                    </p:spPr>
                  </p:pic>
                </p:oleObj>
              </mc:Fallback>
            </mc:AlternateContent>
          </a:graphicData>
        </a:graphic>
      </p:graphicFrame>
      <p:graphicFrame>
        <p:nvGraphicFramePr>
          <p:cNvPr id="24" name="对象 23"/>
          <p:cNvGraphicFramePr>
            <a:graphicFrameLocks noChangeAspect="1"/>
          </p:cNvGraphicFramePr>
          <p:nvPr/>
        </p:nvGraphicFramePr>
        <p:xfrm>
          <a:off x="6149975" y="1962634"/>
          <a:ext cx="3943350" cy="358775"/>
        </p:xfrm>
        <a:graphic>
          <a:graphicData uri="http://schemas.openxmlformats.org/presentationml/2006/ole">
            <mc:AlternateContent xmlns:mc="http://schemas.openxmlformats.org/markup-compatibility/2006">
              <mc:Choice xmlns:v="urn:schemas-microsoft-com:vml" Requires="v">
                <p:oleObj spid="_x0000_s25" name="Equation" r:id="rId12" imgW="60350400" imgH="5486400" progId="Equation.DSMT4">
                  <p:embed/>
                </p:oleObj>
              </mc:Choice>
              <mc:Fallback>
                <p:oleObj name="Equation" r:id="rId12" imgW="60350400" imgH="5486400" progId="Equation.DSMT4">
                  <p:embed/>
                  <p:pic>
                    <p:nvPicPr>
                      <p:cNvPr id="0" name="图片 23"/>
                      <p:cNvPicPr/>
                      <p:nvPr/>
                    </p:nvPicPr>
                    <p:blipFill>
                      <a:blip r:embed="rId13"/>
                      <a:stretch>
                        <a:fillRect/>
                      </a:stretch>
                    </p:blipFill>
                    <p:spPr>
                      <a:xfrm>
                        <a:off x="6149975" y="1962634"/>
                        <a:ext cx="3943350" cy="358775"/>
                      </a:xfrm>
                      <a:prstGeom prst="rect">
                        <a:avLst/>
                      </a:prstGeom>
                    </p:spPr>
                  </p:pic>
                </p:oleObj>
              </mc:Fallback>
            </mc:AlternateContent>
          </a:graphicData>
        </a:graphic>
      </p:graphicFrame>
      <p:sp>
        <p:nvSpPr>
          <p:cNvPr id="26" name="文本框 25"/>
          <p:cNvSpPr txBox="1"/>
          <p:nvPr/>
        </p:nvSpPr>
        <p:spPr>
          <a:xfrm>
            <a:off x="37327" y="6032079"/>
            <a:ext cx="3066214" cy="523220"/>
          </a:xfrm>
          <a:prstGeom prst="rect">
            <a:avLst/>
          </a:prstGeom>
          <a:noFill/>
        </p:spPr>
        <p:txBody>
          <a:bodyPr wrap="square" rtlCol="0">
            <a:spAutoFit/>
          </a:bodyPr>
          <a:lstStyle/>
          <a:p>
            <a:r>
              <a:rPr lang="en-US" altLang="zh-CN" sz="1400" b="1" dirty="0">
                <a:latin typeface="Times New Roman" panose="02020503050405090304" pitchFamily="18" charset="0"/>
                <a:cs typeface="Times New Roman" panose="02020503050405090304" pitchFamily="18" charset="0"/>
              </a:rPr>
              <a:t>Q: </a:t>
            </a:r>
            <a:r>
              <a:rPr lang="zh-CN" altLang="en-US" sz="1400" b="1" dirty="0">
                <a:latin typeface="Times New Roman" panose="02020503050405090304" pitchFamily="18" charset="0"/>
                <a:cs typeface="Times New Roman" panose="02020503050405090304" pitchFamily="18" charset="0"/>
              </a:rPr>
              <a:t>为什么不使用真实深度相机</a:t>
            </a:r>
            <a:r>
              <a:rPr lang="en-US" altLang="zh-CN" sz="1400" b="1" dirty="0">
                <a:latin typeface="Times New Roman" panose="02020503050405090304" pitchFamily="18" charset="0"/>
                <a:cs typeface="Times New Roman" panose="02020503050405090304" pitchFamily="18" charset="0"/>
              </a:rPr>
              <a:t>?</a:t>
            </a:r>
            <a:endParaRPr lang="zh-CN" altLang="en-US" sz="1400" b="1" dirty="0">
              <a:latin typeface="Times New Roman" panose="02020503050405090304" pitchFamily="18" charset="0"/>
              <a:cs typeface="Times New Roman" panose="02020503050405090304" pitchFamily="18" charset="0"/>
            </a:endParaRPr>
          </a:p>
          <a:p>
            <a:endParaRPr lang="zh-CN" altLang="en-US" sz="1400" b="1" i="1" dirty="0">
              <a:latin typeface="Times New Roman" panose="02020503050405090304" pitchFamily="18" charset="0"/>
              <a:cs typeface="Times New Roman" panose="02020503050405090304" pitchFamily="18" charset="0"/>
            </a:endParaRPr>
          </a:p>
        </p:txBody>
      </p:sp>
      <p:graphicFrame>
        <p:nvGraphicFramePr>
          <p:cNvPr id="27" name="表格 26"/>
          <p:cNvGraphicFramePr>
            <a:graphicFrameLocks noGrp="1"/>
          </p:cNvGraphicFramePr>
          <p:nvPr/>
        </p:nvGraphicFramePr>
        <p:xfrm>
          <a:off x="2710069" y="5885191"/>
          <a:ext cx="9161921" cy="680346"/>
        </p:xfrm>
        <a:graphic>
          <a:graphicData uri="http://schemas.openxmlformats.org/drawingml/2006/table">
            <a:tbl>
              <a:tblPr firstRow="1" bandRow="1">
                <a:tableStyleId>{5C22544A-7EE6-4342-B048-85BDC9FD1C3A}</a:tableStyleId>
              </a:tblPr>
              <a:tblGrid>
                <a:gridCol w="2084718"/>
                <a:gridCol w="7077203"/>
              </a:tblGrid>
              <a:tr h="340173">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400" dirty="0"/>
                        <a:t>Sim-to-real gap</a:t>
                      </a:r>
                      <a:endParaRPr lang="zh-CN"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400" dirty="0" err="1"/>
                        <a:t>AirSim</a:t>
                      </a:r>
                      <a:r>
                        <a:rPr lang="en-US" altLang="zh-CN" sz="1400" dirty="0"/>
                        <a:t> </a:t>
                      </a:r>
                      <a:r>
                        <a:rPr lang="zh-CN" altLang="en-US" sz="1400" dirty="0"/>
                        <a:t>输出的深度图过于理想化，与真实深度相机差距大，直接使用会损害迁移能力</a:t>
                      </a:r>
                      <a:endParaRPr lang="zh-CN" altLang="en-US" sz="1400" dirty="0"/>
                    </a:p>
                  </a:txBody>
                  <a:tcPr/>
                </a:tc>
              </a:tr>
              <a:tr h="340173">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dirty="0"/>
                        <a:t>硬件简化</a:t>
                      </a:r>
                      <a:endParaRPr lang="zh-CN"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400" dirty="0"/>
                        <a:t>Depth Anything V2 </a:t>
                      </a:r>
                      <a:r>
                        <a:rPr lang="zh-CN" altLang="en-US" sz="1400" dirty="0"/>
                        <a:t>仅需 </a:t>
                      </a:r>
                      <a:r>
                        <a:rPr lang="en-US" altLang="zh-CN" sz="1400" dirty="0"/>
                        <a:t>RGB </a:t>
                      </a:r>
                      <a:r>
                        <a:rPr lang="zh-CN" altLang="en-US" sz="1400" dirty="0"/>
                        <a:t>相机即可工作，降低 </a:t>
                      </a:r>
                      <a:r>
                        <a:rPr lang="en-US" altLang="zh-CN" sz="1400" dirty="0"/>
                        <a:t>UAV </a:t>
                      </a:r>
                      <a:r>
                        <a:rPr lang="zh-CN" altLang="en-US" sz="1400" dirty="0"/>
                        <a:t>载荷、成本和硬件复杂度</a:t>
                      </a:r>
                      <a:endParaRPr lang="zh-CN" altLang="en-US" sz="1400" dirty="0"/>
                    </a:p>
                  </a:txBody>
                  <a:tcPr/>
                </a:tc>
              </a:tr>
            </a:tbl>
          </a:graphicData>
        </a:graphic>
      </p:graphicFrame>
      <p:sp>
        <p:nvSpPr>
          <p:cNvPr id="28" name="文本框 27"/>
          <p:cNvSpPr txBox="1"/>
          <p:nvPr/>
        </p:nvSpPr>
        <p:spPr>
          <a:xfrm>
            <a:off x="7147375" y="2197018"/>
            <a:ext cx="6099312" cy="369332"/>
          </a:xfrm>
          <a:prstGeom prst="rect">
            <a:avLst/>
          </a:prstGeom>
          <a:noFill/>
        </p:spPr>
        <p:txBody>
          <a:bodyPr wrap="square">
            <a:spAutoFit/>
          </a:bodyPr>
          <a:lstStyle/>
          <a:p>
            <a:r>
              <a:rPr lang="en-US" altLang="zh-CN" sz="1800" b="1" dirty="0"/>
              <a:t>Depth Anything V2</a:t>
            </a:r>
            <a:endParaRPr lang="zh-CN" altLang="en-US" dirty="0"/>
          </a:p>
        </p:txBody>
      </p:sp>
      <p:pic>
        <p:nvPicPr>
          <p:cNvPr id="29" name="图片 28"/>
          <p:cNvPicPr>
            <a:picLocks noChangeAspect="1"/>
          </p:cNvPicPr>
          <p:nvPr/>
        </p:nvPicPr>
        <p:blipFill>
          <a:blip r:embed="rId14"/>
          <a:stretch>
            <a:fillRect/>
          </a:stretch>
        </p:blipFill>
        <p:spPr>
          <a:xfrm>
            <a:off x="3857273" y="1125899"/>
            <a:ext cx="7315200" cy="419100"/>
          </a:xfrm>
          <a:prstGeom prst="rect">
            <a:avLst/>
          </a:prstGeom>
        </p:spPr>
      </p:pic>
      <p:sp>
        <p:nvSpPr>
          <p:cNvPr id="30" name="矩形 29"/>
          <p:cNvSpPr/>
          <p:nvPr/>
        </p:nvSpPr>
        <p:spPr>
          <a:xfrm>
            <a:off x="5850835" y="1125899"/>
            <a:ext cx="2219739" cy="419100"/>
          </a:xfrm>
          <a:prstGeom prst="rect">
            <a:avLst/>
          </a:prstGeom>
          <a:noFill/>
          <a:ln w="28575">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31" name="文本框 30"/>
          <p:cNvSpPr txBox="1"/>
          <p:nvPr/>
        </p:nvSpPr>
        <p:spPr>
          <a:xfrm>
            <a:off x="5524500" y="1608140"/>
            <a:ext cx="3286541" cy="307777"/>
          </a:xfrm>
          <a:prstGeom prst="rect">
            <a:avLst/>
          </a:prstGeom>
          <a:noFill/>
        </p:spPr>
        <p:txBody>
          <a:bodyPr wrap="square">
            <a:spAutoFit/>
          </a:bodyPr>
          <a:lstStyle/>
          <a:p>
            <a:r>
              <a:rPr lang="en-US" altLang="zh-CN" sz="1400" b="1" dirty="0">
                <a:solidFill>
                  <a:schemeClr val="accent6">
                    <a:lumMod val="75000"/>
                  </a:schemeClr>
                </a:solidFill>
              </a:rPr>
              <a:t>DPATv2 + Pseudo-Depth Projector</a:t>
            </a:r>
            <a:endParaRPr lang="en-US" altLang="zh-CN" sz="1400" b="1" dirty="0">
              <a:solidFill>
                <a:schemeClr val="accent6">
                  <a:lumMod val="75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tretch>
            <a:fillRect/>
          </a:stretch>
        </p:blipFill>
        <p:spPr>
          <a:xfrm>
            <a:off x="4367818" y="2426918"/>
            <a:ext cx="7606224" cy="3539430"/>
          </a:xfrm>
          <a:prstGeom prst="rect">
            <a:avLst/>
          </a:prstGeom>
        </p:spPr>
      </p:pic>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3565"/>
          </a:xfrm>
          <a:prstGeom prst="rect">
            <a:avLst/>
          </a:prstGeom>
          <a:noFill/>
        </p:spPr>
        <p:txBody>
          <a:bodyPr wrap="square" rtlCol="0">
            <a:spAutoFit/>
          </a:bodyPr>
          <a:lstStyle/>
          <a:p>
            <a:r>
              <a:rPr lang="en-US" altLang="zh-CN" sz="3200" b="1" dirty="0">
                <a:solidFill>
                  <a:srgbClr val="5B9BD5">
                    <a:lumMod val="75000"/>
                  </a:srgbClr>
                </a:solidFill>
                <a:latin typeface="Times New Roman" panose="02020503050405090304"/>
                <a:ea typeface="微软雅黑" panose="020B0503020204020204" charset="-122"/>
                <a:cs typeface="+mn-ea"/>
                <a:sym typeface="+mn-lt"/>
              </a:rPr>
              <a:t>1</a:t>
            </a:r>
            <a:endParaRPr lang="en-US" altLang="zh-CN" sz="3200" b="1" dirty="0">
              <a:solidFill>
                <a:schemeClr val="accent1">
                  <a:lumMod val="75000"/>
                </a:schemeClr>
              </a:solidFill>
              <a:latin typeface="Times New Roman" panose="02020503050405090304" pitchFamily="18" charset="0"/>
              <a:cs typeface="Times New Roman" panose="02020503050405090304" pitchFamily="18" charset="0"/>
              <a:sym typeface="+mn-lt"/>
            </a:endParaRPr>
          </a:p>
        </p:txBody>
      </p:sp>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5" name="文本框 4"/>
          <p:cNvSpPr txBox="1"/>
          <p:nvPr/>
        </p:nvSpPr>
        <p:spPr>
          <a:xfrm>
            <a:off x="1377315" y="759460"/>
            <a:ext cx="9537700" cy="51752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noAutofit/>
          </a:bodyPr>
          <a:lstStyle/>
          <a:p>
            <a:pPr algn="l">
              <a:lnSpc>
                <a:spcPct val="100000"/>
              </a:lnSpc>
              <a:spcBef>
                <a:spcPts val="0"/>
              </a:spcBef>
              <a:spcAft>
                <a:spcPts val="0"/>
              </a:spcAft>
              <a:buClrTx/>
              <a:buSzTx/>
              <a:buFontTx/>
              <a:defRPr/>
            </a:pPr>
            <a:r>
              <a:rPr lang="en-US" altLang="zh-CN" sz="32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rPr>
              <a:t>Method</a:t>
            </a:r>
            <a:endParaRPr lang="en-US" altLang="zh-CN" sz="32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endParaRPr>
          </a:p>
        </p:txBody>
      </p:sp>
      <mc:AlternateContent xmlns:mc="http://schemas.openxmlformats.org/markup-compatibility/2006">
        <mc:Choice xmlns:a14="http://schemas.microsoft.com/office/drawing/2010/main" Requires="a14">
          <p:sp>
            <p:nvSpPr>
              <p:cNvPr id="7" name="文本框 6"/>
              <p:cNvSpPr txBox="1"/>
              <p:nvPr/>
            </p:nvSpPr>
            <p:spPr>
              <a:xfrm>
                <a:off x="17449" y="2098615"/>
                <a:ext cx="4859881" cy="5878532"/>
              </a:xfrm>
              <a:prstGeom prst="rect">
                <a:avLst/>
              </a:prstGeom>
              <a:noFill/>
            </p:spPr>
            <p:txBody>
              <a:bodyPr wrap="square" rtlCol="0">
                <a:spAutoFit/>
              </a:bodyPr>
              <a:lstStyle/>
              <a:p>
                <a:pPr marL="285750" indent="-285750">
                  <a:lnSpc>
                    <a:spcPct val="150000"/>
                  </a:lnSpc>
                  <a:buFont typeface="Arial" panose="020B0604020202090204" pitchFamily="34" charset="0"/>
                  <a:buChar char="•"/>
                </a:pPr>
                <a:r>
                  <a:rPr lang="zh-CN" altLang="en-US" sz="1600" b="1" dirty="0"/>
                  <a:t>伪深度投影器</a:t>
                </a:r>
                <a:r>
                  <a:rPr lang="en-US" altLang="zh-CN" sz="1600" b="1" dirty="0"/>
                  <a:t>(Pseudo-Depth Projector)</a:t>
                </a:r>
                <a:r>
                  <a:rPr lang="zh-CN" altLang="en-US" sz="1600" dirty="0"/>
                  <a:t>：</a:t>
                </a:r>
                <a:endParaRPr lang="en-US" altLang="zh-CN" sz="1600" dirty="0"/>
              </a:p>
              <a:p>
                <a:pPr marL="742950" lvl="1" indent="-285750">
                  <a:lnSpc>
                    <a:spcPct val="150000"/>
                  </a:lnSpc>
                  <a:buFont typeface="Arial" panose="020B0604020202090204" pitchFamily="34" charset="0"/>
                  <a:buChar char="•"/>
                </a:pPr>
                <a:r>
                  <a:rPr lang="en-US" altLang="zh-CN" sz="1600" b="1" dirty="0"/>
                  <a:t>Step 1</a:t>
                </a:r>
                <a:r>
                  <a:rPr lang="zh-CN" altLang="en-US" sz="1600" b="1" dirty="0"/>
                  <a:t>：</a:t>
                </a:r>
                <a:r>
                  <a:rPr lang="en-US" altLang="zh-CN" sz="1600" b="1" dirty="0"/>
                  <a:t>Patch</a:t>
                </a:r>
                <a:r>
                  <a:rPr lang="zh-CN" altLang="en-US" sz="1600" b="1" dirty="0"/>
                  <a:t>嵌入</a:t>
                </a:r>
                <a:endParaRPr lang="zh-CN" altLang="en-US" sz="1600" b="1" dirty="0"/>
              </a:p>
              <a:p>
                <a:pPr marL="1200150" lvl="2" indent="-285750">
                  <a:lnSpc>
                    <a:spcPct val="150000"/>
                  </a:lnSpc>
                  <a:buFont typeface="Arial" panose="020B0604020202090204" pitchFamily="34" charset="0"/>
                  <a:buChar char="•"/>
                </a:pPr>
                <a:r>
                  <a:rPr lang="zh-CN" altLang="en-US" sz="1600" dirty="0"/>
                  <a:t>将深度图划分为 </a:t>
                </a:r>
                <a:r>
                  <a:rPr lang="en-US" altLang="zh-CN" sz="1600" dirty="0"/>
                  <a:t>patches</a:t>
                </a:r>
                <a:endParaRPr lang="zh-CN" altLang="en-US" sz="1600" dirty="0"/>
              </a:p>
              <a:p>
                <a:pPr marL="1200150" lvl="2" indent="-285750">
                  <a:lnSpc>
                    <a:spcPct val="150000"/>
                  </a:lnSpc>
                  <a:buFont typeface="Arial" panose="020B0604020202090204" pitchFamily="34" charset="0"/>
                  <a:buChar char="•"/>
                </a:pPr>
                <a:r>
                  <a:rPr lang="zh-CN" altLang="en-US" sz="1600" dirty="0"/>
                  <a:t>通过线性嵌入得到深度 </a:t>
                </a:r>
                <a:r>
                  <a:rPr lang="en-US" altLang="zh-CN" sz="1600" dirty="0"/>
                  <a:t>token </a:t>
                </a:r>
                <a:r>
                  <a:rPr lang="zh-CN" altLang="en-US" sz="1600" dirty="0"/>
                  <a:t>序列</a:t>
                </a:r>
                <a14:m>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 </m:t>
                        </m:r>
                        <m:r>
                          <a:rPr lang="en-US" altLang="zh-CN" sz="1600" i="1" smtClean="0">
                            <a:latin typeface="Cambria Math" panose="02040503050406030204" pitchFamily="18" charset="0"/>
                          </a:rPr>
                          <m:t>𝑧</m:t>
                        </m:r>
                      </m:e>
                      <m:sub>
                        <m:r>
                          <a:rPr lang="en-US" altLang="zh-CN" sz="1600" i="1" smtClean="0">
                            <a:latin typeface="Cambria Math" panose="02040503050406030204" pitchFamily="18" charset="0"/>
                          </a:rPr>
                          <m:t>𝑑</m:t>
                        </m:r>
                      </m:sub>
                    </m:sSub>
                  </m:oMath>
                </a14:m>
                <a:endParaRPr lang="en-US" altLang="zh-CN" sz="1600" dirty="0"/>
              </a:p>
              <a:p>
                <a:pPr marL="742950" lvl="1" indent="-285750">
                  <a:lnSpc>
                    <a:spcPct val="150000"/>
                  </a:lnSpc>
                  <a:buFont typeface="Arial" panose="020B0604020202090204" pitchFamily="34" charset="0"/>
                  <a:buChar char="•"/>
                </a:pPr>
                <a:r>
                  <a:rPr lang="en-US" altLang="zh-CN" sz="1600" b="1" dirty="0"/>
                  <a:t>Step 2</a:t>
                </a:r>
                <a:r>
                  <a:rPr lang="zh-CN" altLang="en-US" sz="1600" b="1" dirty="0"/>
                  <a:t>：</a:t>
                </a:r>
                <a:r>
                  <a:rPr lang="en-US" altLang="zh-CN" sz="1600" b="1" dirty="0"/>
                  <a:t>MLP </a:t>
                </a:r>
                <a:r>
                  <a:rPr lang="zh-CN" altLang="en-US" sz="1600" b="1" dirty="0"/>
                  <a:t>投影</a:t>
                </a:r>
                <a:endParaRPr lang="en-US" altLang="zh-CN" sz="1600" b="1" dirty="0"/>
              </a:p>
              <a:p>
                <a:pPr marL="1200150" lvl="2" indent="-285750">
                  <a:lnSpc>
                    <a:spcPct val="150000"/>
                  </a:lnSpc>
                  <a:buFont typeface="Arial" panose="020B0604020202090204" pitchFamily="34" charset="0"/>
                  <a:buChar char="•"/>
                </a:pPr>
                <a:r>
                  <a:rPr lang="zh-CN" altLang="en-US" sz="1600" dirty="0"/>
                  <a:t>深度 </a:t>
                </a:r>
                <a:r>
                  <a:rPr lang="en-US" altLang="zh-CN" sz="1600" dirty="0"/>
                  <a:t>token </a:t>
                </a:r>
                <a14:m>
                  <m:oMath xmlns:m="http://schemas.openxmlformats.org/officeDocument/2006/math">
                    <m:sSub>
                      <m:sSubPr>
                        <m:ctrlPr>
                          <a:rPr lang="en-US" altLang="zh-CN" sz="1600" i="1" dirty="0" smtClean="0">
                            <a:latin typeface="Cambria Math" panose="02040503050406030204" pitchFamily="18" charset="0"/>
                          </a:rPr>
                        </m:ctrlPr>
                      </m:sSubPr>
                      <m:e>
                        <m:r>
                          <a:rPr lang="en-US" altLang="zh-CN" sz="1600" i="1" dirty="0" smtClean="0">
                            <a:latin typeface="Cambria Math" panose="02040503050406030204" pitchFamily="18" charset="0"/>
                          </a:rPr>
                          <m:t>𝑧</m:t>
                        </m:r>
                      </m:e>
                      <m:sub>
                        <m:r>
                          <a:rPr lang="en-US" altLang="zh-CN" sz="1600" i="1" dirty="0" smtClean="0">
                            <a:latin typeface="Cambria Math" panose="02040503050406030204" pitchFamily="18" charset="0"/>
                          </a:rPr>
                          <m:t>𝑑</m:t>
                        </m:r>
                      </m:sub>
                    </m:sSub>
                    <m:r>
                      <a:rPr lang="en-US" altLang="zh-CN" sz="1600" i="1" dirty="0" smtClean="0">
                        <a:latin typeface="Cambria Math" panose="02040503050406030204" pitchFamily="18" charset="0"/>
                      </a:rPr>
                      <m:t> </m:t>
                    </m:r>
                  </m:oMath>
                </a14:m>
                <a:r>
                  <a:rPr lang="zh-CN" altLang="en-US" sz="1600" dirty="0"/>
                  <a:t>通过 </a:t>
                </a:r>
                <a:r>
                  <a:rPr lang="en-US" altLang="zh-CN" sz="1600" dirty="0"/>
                  <a:t>MLP </a:t>
                </a:r>
                <a:r>
                  <a:rPr lang="zh-CN" altLang="en-US" sz="1600" dirty="0"/>
                  <a:t>投影器</a:t>
                </a:r>
                <a:endParaRPr lang="zh-CN" altLang="en-US" sz="1600" dirty="0"/>
              </a:p>
              <a:p>
                <a:pPr marL="1200150" lvl="2" indent="-285750">
                  <a:lnSpc>
                    <a:spcPct val="150000"/>
                  </a:lnSpc>
                  <a:buFont typeface="Arial" panose="020B0604020202090204" pitchFamily="34" charset="0"/>
                  <a:buChar char="•"/>
                </a:pPr>
                <a:r>
                  <a:rPr lang="zh-CN" altLang="en-US" sz="1600" dirty="0"/>
                  <a:t>输出维度与视觉 </a:t>
                </a:r>
                <a:r>
                  <a:rPr lang="en-US" altLang="zh-CN" sz="1600" dirty="0"/>
                  <a:t>token </a:t>
                </a:r>
                <a:r>
                  <a:rPr lang="zh-CN" altLang="en-US" sz="1600" dirty="0"/>
                  <a:t>对齐</a:t>
                </a:r>
                <a:endParaRPr lang="zh-CN" altLang="en-US" sz="1600" dirty="0"/>
              </a:p>
              <a:p>
                <a:pPr marL="1200150" lvl="2" indent="-285750">
                  <a:buFont typeface="Arial" panose="020B0604020202090204" pitchFamily="34" charset="0"/>
                  <a:buChar char="•"/>
                </a:pPr>
                <a:endParaRPr lang="en-US" altLang="zh-CN" sz="1600" dirty="0"/>
              </a:p>
              <a:p>
                <a:pPr marL="1200150" lvl="2" indent="-285750">
                  <a:buFont typeface="Arial" panose="020B0604020202090204" pitchFamily="34" charset="0"/>
                  <a:buChar char="•"/>
                </a:pPr>
                <a:endParaRPr lang="zh-CN" altLang="en-US" sz="1600" dirty="0"/>
              </a:p>
              <a:p>
                <a:pPr marL="1200150" lvl="2" indent="-285750">
                  <a:buFont typeface="Arial" panose="020B0604020202090204" pitchFamily="34" charset="0"/>
                  <a:buChar char="•"/>
                </a:pPr>
                <a:endParaRPr lang="en-US" altLang="zh-CN" sz="1600" dirty="0"/>
              </a:p>
              <a:p>
                <a:pPr marL="742950" lvl="1" indent="-285750">
                  <a:lnSpc>
                    <a:spcPct val="150000"/>
                  </a:lnSpc>
                  <a:buFont typeface="Arial" panose="020B0604020202090204" pitchFamily="34" charset="0"/>
                  <a:buChar char="•"/>
                </a:pPr>
                <a:endParaRPr lang="en-US" altLang="zh-CN" sz="1600" dirty="0"/>
              </a:p>
              <a:p>
                <a:pPr marL="285750" indent="-285750">
                  <a:lnSpc>
                    <a:spcPct val="150000"/>
                  </a:lnSpc>
                  <a:buFont typeface="Arial" panose="020B0604020202090204" pitchFamily="34" charset="0"/>
                  <a:buChar char="•"/>
                </a:pPr>
                <a:endParaRPr lang="en-US" altLang="zh-CN" sz="1600" b="0" i="0" dirty="0">
                  <a:latin typeface="Cambria Math" panose="02040503050406030204" pitchFamily="18" charset="0"/>
                </a:endParaRPr>
              </a:p>
              <a:p>
                <a:pPr marL="742950" lvl="2" indent="-285750">
                  <a:buFont typeface="Arial" panose="020B0604020202090204" pitchFamily="34" charset="0"/>
                  <a:buChar char="•"/>
                </a:pPr>
                <a:endParaRPr lang="en-US" altLang="zh-CN" sz="1600" b="0" i="0" dirty="0">
                  <a:latin typeface="Cambria Math" panose="02040503050406030204" pitchFamily="18" charset="0"/>
                </a:endParaRPr>
              </a:p>
              <a:p>
                <a:pPr marL="742950" lvl="2" indent="-285750">
                  <a:buFont typeface="Arial" panose="020B0604020202090204" pitchFamily="34" charset="0"/>
                  <a:buChar char="•"/>
                </a:pPr>
                <a:endParaRPr lang="zh-CN" altLang="en-US" sz="1600" dirty="0"/>
              </a:p>
              <a:p>
                <a:pPr marL="742950" lvl="1" indent="-285750">
                  <a:buFont typeface="Arial" panose="020B0604020202090204" pitchFamily="34" charset="0"/>
                  <a:buChar char="•"/>
                </a:pPr>
                <a:endParaRPr lang="en-US" altLang="zh-CN" sz="1600" dirty="0"/>
              </a:p>
              <a:p>
                <a:pPr marL="742950" lvl="1" indent="-285750">
                  <a:buFont typeface="Arial" panose="020B0604020202090204" pitchFamily="34" charset="0"/>
                  <a:buChar char="•"/>
                </a:pPr>
                <a:endParaRPr lang="en-US" altLang="zh-CN" sz="1600" b="0" i="0" dirty="0">
                  <a:latin typeface="Cambria Math" panose="02040503050406030204" pitchFamily="18" charset="0"/>
                  <a:cs typeface="Times New Roman" panose="02020503050405090304" pitchFamily="18" charset="0"/>
                </a:endParaRPr>
              </a:p>
              <a:p>
                <a:pPr marL="742950" lvl="1" indent="-285750">
                  <a:buFont typeface="Arial" panose="020B0604020202090204" pitchFamily="34" charset="0"/>
                  <a:buChar char="•"/>
                </a:pPr>
                <a:endParaRPr lang="en-US" altLang="zh-CN" sz="1600" b="0" i="0" dirty="0">
                  <a:latin typeface="Cambria Math" panose="02040503050406030204" pitchFamily="18" charset="0"/>
                  <a:cs typeface="Times New Roman" panose="02020503050405090304" pitchFamily="18" charset="0"/>
                </a:endParaRPr>
              </a:p>
              <a:p>
                <a:pPr marL="742950" lvl="1" indent="-285750">
                  <a:buFont typeface="Arial" panose="020B0604020202090204" pitchFamily="34" charset="0"/>
                  <a:buChar char="•"/>
                </a:pPr>
                <a:endParaRPr lang="zh-CN" altLang="en-US" sz="1600" dirty="0"/>
              </a:p>
              <a:p>
                <a:pPr marL="742950" lvl="1" indent="-285750">
                  <a:buFont typeface="Arial" panose="020B0604020202090204" pitchFamily="34" charset="0"/>
                  <a:buChar char="•"/>
                </a:pPr>
                <a:endParaRPr lang="zh-CN" altLang="en-US" sz="1600" dirty="0"/>
              </a:p>
            </p:txBody>
          </p:sp>
        </mc:Choice>
        <mc:Fallback>
          <p:sp>
            <p:nvSpPr>
              <p:cNvPr id="7" name="文本框 6"/>
              <p:cNvSpPr txBox="1">
                <a:spLocks noRot="1" noChangeAspect="1" noMove="1" noResize="1" noEditPoints="1" noAdjustHandles="1" noChangeArrowheads="1" noChangeShapeType="1" noTextEdit="1"/>
              </p:cNvSpPr>
              <p:nvPr/>
            </p:nvSpPr>
            <p:spPr>
              <a:xfrm>
                <a:off x="17449" y="2098615"/>
                <a:ext cx="4859881" cy="5878532"/>
              </a:xfrm>
              <a:prstGeom prst="rect">
                <a:avLst/>
              </a:prstGeom>
              <a:blipFill rotWithShape="1">
                <a:blip r:embed="rId3"/>
                <a:stretch>
                  <a:fillRect l="-6" t="-10" r="11" b="-384"/>
                </a:stretch>
              </a:blipFill>
            </p:spPr>
            <p:txBody>
              <a:bodyPr/>
              <a:lstStyle/>
              <a:p>
                <a:r>
                  <a:rPr lang="zh-CN" altLang="en-US">
                    <a:noFill/>
                  </a:rPr>
                  <a:t> </a:t>
                </a:r>
              </a:p>
            </p:txBody>
          </p:sp>
        </mc:Fallback>
      </mc:AlternateContent>
      <p:sp>
        <p:nvSpPr>
          <p:cNvPr id="9" name="文本框 8"/>
          <p:cNvSpPr txBox="1"/>
          <p:nvPr/>
        </p:nvSpPr>
        <p:spPr>
          <a:xfrm>
            <a:off x="1021715" y="1602105"/>
            <a:ext cx="6096000" cy="707886"/>
          </a:xfrm>
          <a:prstGeom prst="rect">
            <a:avLst/>
          </a:prstGeom>
          <a:noFill/>
        </p:spPr>
        <p:txBody>
          <a:bodyPr wrap="square" rtlCol="0">
            <a:spAutoFit/>
          </a:bodyPr>
          <a:lstStyle/>
          <a:p>
            <a:pPr>
              <a:defRPr/>
            </a:pPr>
            <a:r>
              <a:rPr lang="en-US" altLang="zh-CN" sz="2000" b="1" dirty="0">
                <a:solidFill>
                  <a:srgbClr val="0070C0"/>
                </a:solidFill>
                <a:latin typeface="Arial" panose="020B0604020202090204" pitchFamily="34" charset="0"/>
                <a:ea typeface="微软雅黑" panose="020B0503020204020204" charset="-122"/>
                <a:cs typeface="Arial" panose="020B0604020202090204" pitchFamily="34" charset="0"/>
              </a:rPr>
              <a:t>VLA </a:t>
            </a:r>
            <a:r>
              <a:rPr lang="zh-CN" altLang="en-US" sz="2000" b="1" dirty="0">
                <a:solidFill>
                  <a:srgbClr val="0070C0"/>
                </a:solidFill>
                <a:latin typeface="Arial" panose="020B0604020202090204" pitchFamily="34" charset="0"/>
                <a:ea typeface="微软雅黑" panose="020B0503020204020204" charset="-122"/>
                <a:cs typeface="Arial" panose="020B0604020202090204" pitchFamily="34" charset="0"/>
              </a:rPr>
              <a:t>模型架构</a:t>
            </a:r>
            <a:endParaRPr lang="zh-CN" altLang="en-US" sz="2000" b="1" dirty="0">
              <a:solidFill>
                <a:srgbClr val="0070C0"/>
              </a:solidFill>
              <a:latin typeface="Arial" panose="020B0604020202090204" pitchFamily="34" charset="0"/>
              <a:ea typeface="微软雅黑" panose="020B0503020204020204" charset="-122"/>
              <a:cs typeface="Arial" panose="020B0604020202090204" pitchFamily="34" charset="0"/>
            </a:endParaRPr>
          </a:p>
          <a:p>
            <a:pPr algn="l">
              <a:spcBef>
                <a:spcPts val="0"/>
              </a:spcBef>
              <a:spcAft>
                <a:spcPts val="0"/>
              </a:spcAft>
              <a:buClrTx/>
              <a:buSzTx/>
              <a:buFontTx/>
              <a:defRPr/>
            </a:pPr>
            <a:endParaRPr lang="en-US" altLang="zh-CN" sz="20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endParaRPr>
          </a:p>
        </p:txBody>
      </p:sp>
      <p:graphicFrame>
        <p:nvGraphicFramePr>
          <p:cNvPr id="10" name="对象 9">
            <a:hlinkClick r:id="" action="ppaction://ole?verb=0"/>
          </p:cNvPr>
          <p:cNvGraphicFramePr>
            <a:graphicFrameLocks noChangeAspect="1"/>
          </p:cNvGraphicFramePr>
          <p:nvPr/>
        </p:nvGraphicFramePr>
        <p:xfrm>
          <a:off x="6038850" y="3321050"/>
          <a:ext cx="114300" cy="215900"/>
        </p:xfrm>
        <a:graphic>
          <a:graphicData uri="http://schemas.openxmlformats.org/presentationml/2006/ole">
            <mc:AlternateContent xmlns:mc="http://schemas.openxmlformats.org/markup-compatibility/2006">
              <mc:Choice xmlns:v="urn:schemas-microsoft-com:vml" Requires="v">
                <p:oleObj spid="_x0000_s4" name="" r:id="rId4" imgW="114300" imgH="215900" progId="Equation.KSEE3">
                  <p:embed/>
                </p:oleObj>
              </mc:Choice>
              <mc:Fallback>
                <p:oleObj name="" r:id="rId4" imgW="114300" imgH="215900" progId="Equation.KSEE3">
                  <p:embed/>
                  <p:pic>
                    <p:nvPicPr>
                      <p:cNvPr id="0" name="对象 9">
                        <a:hlinkClick r:id="" action="ppaction://ole?verb=0"/>
                      </p:cNvPr>
                      <p:cNvPicPr/>
                      <p:nvPr/>
                    </p:nvPicPr>
                    <p:blipFill>
                      <a:blip r:embed="rId5"/>
                      <a:stretch>
                        <a:fillRect/>
                      </a:stretch>
                    </p:blipFill>
                    <p:spPr>
                      <a:xfrm>
                        <a:off x="6038850" y="3321050"/>
                        <a:ext cx="114300" cy="215900"/>
                      </a:xfrm>
                      <a:prstGeom prst="rect">
                        <a:avLst/>
                      </a:prstGeom>
                    </p:spPr>
                  </p:pic>
                </p:oleObj>
              </mc:Fallback>
            </mc:AlternateContent>
          </a:graphicData>
        </a:graphic>
      </p:graphicFrame>
      <p:graphicFrame>
        <p:nvGraphicFramePr>
          <p:cNvPr id="12" name="对象 11">
            <a:hlinkClick r:id="" action="ppaction://ole?verb=0"/>
          </p:cNvPr>
          <p:cNvGraphicFramePr>
            <a:graphicFrameLocks noChangeAspect="1"/>
          </p:cNvGraphicFramePr>
          <p:nvPr/>
        </p:nvGraphicFramePr>
        <p:xfrm>
          <a:off x="6038850" y="3321050"/>
          <a:ext cx="114300" cy="215900"/>
        </p:xfrm>
        <a:graphic>
          <a:graphicData uri="http://schemas.openxmlformats.org/presentationml/2006/ole">
            <mc:AlternateContent xmlns:mc="http://schemas.openxmlformats.org/markup-compatibility/2006">
              <mc:Choice xmlns:v="urn:schemas-microsoft-com:vml" Requires="v">
                <p:oleObj spid="_x0000_s6" name="" r:id="rId6" imgW="114300" imgH="215900" progId="Equation.KSEE3">
                  <p:embed/>
                </p:oleObj>
              </mc:Choice>
              <mc:Fallback>
                <p:oleObj name="" r:id="rId6" imgW="114300" imgH="215900" progId="Equation.KSEE3">
                  <p:embed/>
                  <p:pic>
                    <p:nvPicPr>
                      <p:cNvPr id="0" name="对象 11">
                        <a:hlinkClick r:id="" action="ppaction://ole?verb=0"/>
                      </p:cNvPr>
                      <p:cNvPicPr/>
                      <p:nvPr/>
                    </p:nvPicPr>
                    <p:blipFill>
                      <a:blip r:embed="rId5"/>
                      <a:stretch>
                        <a:fillRect/>
                      </a:stretch>
                    </p:blipFill>
                    <p:spPr>
                      <a:xfrm>
                        <a:off x="6038850" y="3321050"/>
                        <a:ext cx="114300" cy="215900"/>
                      </a:xfrm>
                      <a:prstGeom prst="rect">
                        <a:avLst/>
                      </a:prstGeom>
                    </p:spPr>
                  </p:pic>
                </p:oleObj>
              </mc:Fallback>
            </mc:AlternateContent>
          </a:graphicData>
        </a:graphic>
      </p:graphicFrame>
      <p:graphicFrame>
        <p:nvGraphicFramePr>
          <p:cNvPr id="8" name="对象 7"/>
          <p:cNvGraphicFramePr>
            <a:graphicFrameLocks noChangeAspect="1"/>
          </p:cNvGraphicFramePr>
          <p:nvPr/>
        </p:nvGraphicFramePr>
        <p:xfrm>
          <a:off x="4610100" y="2463800"/>
          <a:ext cx="914400" cy="198438"/>
        </p:xfrm>
        <a:graphic>
          <a:graphicData uri="http://schemas.openxmlformats.org/presentationml/2006/ole">
            <mc:AlternateContent xmlns:mc="http://schemas.openxmlformats.org/markup-compatibility/2006">
              <mc:Choice xmlns:v="urn:schemas-microsoft-com:vml" Requires="v">
                <p:oleObj spid="_x0000_s13" name="Equation" r:id="rId7" imgW="2743200" imgH="4267200" progId="Equation.DSMT4">
                  <p:embed/>
                </p:oleObj>
              </mc:Choice>
              <mc:Fallback>
                <p:oleObj name="Equation" r:id="rId7" imgW="2743200" imgH="4267200" progId="Equation.DSMT4">
                  <p:embed/>
                  <p:pic>
                    <p:nvPicPr>
                      <p:cNvPr id="0" name="对象 7"/>
                      <p:cNvPicPr/>
                      <p:nvPr/>
                    </p:nvPicPr>
                    <p:blipFill>
                      <a:blip r:embed="rId8"/>
                      <a:stretch>
                        <a:fillRect/>
                      </a:stretch>
                    </p:blipFill>
                    <p:spPr>
                      <a:xfrm>
                        <a:off x="4610100" y="2463800"/>
                        <a:ext cx="914400" cy="198438"/>
                      </a:xfrm>
                      <a:prstGeom prst="rect">
                        <a:avLst/>
                      </a:prstGeom>
                    </p:spPr>
                  </p:pic>
                </p:oleObj>
              </mc:Fallback>
            </mc:AlternateContent>
          </a:graphicData>
        </a:graphic>
      </p:graphicFrame>
      <p:graphicFrame>
        <p:nvGraphicFramePr>
          <p:cNvPr id="15" name="对象 14"/>
          <p:cNvGraphicFramePr>
            <a:graphicFrameLocks noChangeAspect="1"/>
          </p:cNvGraphicFramePr>
          <p:nvPr/>
        </p:nvGraphicFramePr>
        <p:xfrm>
          <a:off x="6037263" y="3338513"/>
          <a:ext cx="114300" cy="177800"/>
        </p:xfrm>
        <a:graphic>
          <a:graphicData uri="http://schemas.openxmlformats.org/presentationml/2006/ole">
            <mc:AlternateContent xmlns:mc="http://schemas.openxmlformats.org/markup-compatibility/2006">
              <mc:Choice xmlns:v="urn:schemas-microsoft-com:vml" Requires="v">
                <p:oleObj spid="_x0000_s17" name="Equation" r:id="rId9" imgW="2743200" imgH="4267200" progId="Equation.DSMT4">
                  <p:embed/>
                </p:oleObj>
              </mc:Choice>
              <mc:Fallback>
                <p:oleObj name="Equation" r:id="rId9" imgW="2743200" imgH="4267200" progId="Equation.DSMT4">
                  <p:embed/>
                  <p:pic>
                    <p:nvPicPr>
                      <p:cNvPr id="0" name="对象 14"/>
                      <p:cNvPicPr/>
                      <p:nvPr/>
                    </p:nvPicPr>
                    <p:blipFill>
                      <a:blip r:embed="rId10"/>
                      <a:stretch>
                        <a:fillRect/>
                      </a:stretch>
                    </p:blipFill>
                    <p:spPr>
                      <a:xfrm>
                        <a:off x="6037263" y="3338513"/>
                        <a:ext cx="114300" cy="177800"/>
                      </a:xfrm>
                      <a:prstGeom prst="rect">
                        <a:avLst/>
                      </a:prstGeom>
                    </p:spPr>
                  </p:pic>
                </p:oleObj>
              </mc:Fallback>
            </mc:AlternateContent>
          </a:graphicData>
        </a:graphic>
      </p:graphicFrame>
      <p:sp>
        <p:nvSpPr>
          <p:cNvPr id="20" name="矩形 19"/>
          <p:cNvSpPr/>
          <p:nvPr/>
        </p:nvSpPr>
        <p:spPr>
          <a:xfrm>
            <a:off x="6321286" y="4419599"/>
            <a:ext cx="1928191" cy="1028717"/>
          </a:xfrm>
          <a:prstGeom prst="rect">
            <a:avLst/>
          </a:prstGeom>
          <a:noFill/>
          <a:ln w="28575">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solidFill>
                <a:srgbClr val="588E31"/>
              </a:solidFill>
            </a:endParaRPr>
          </a:p>
        </p:txBody>
      </p:sp>
      <p:pic>
        <p:nvPicPr>
          <p:cNvPr id="21" name="图片 20"/>
          <p:cNvPicPr>
            <a:picLocks noChangeAspect="1"/>
          </p:cNvPicPr>
          <p:nvPr/>
        </p:nvPicPr>
        <p:blipFill>
          <a:blip r:embed="rId11"/>
          <a:stretch>
            <a:fillRect/>
          </a:stretch>
        </p:blipFill>
        <p:spPr>
          <a:xfrm>
            <a:off x="3857273" y="1125899"/>
            <a:ext cx="7315200" cy="419100"/>
          </a:xfrm>
          <a:prstGeom prst="rect">
            <a:avLst/>
          </a:prstGeom>
        </p:spPr>
      </p:pic>
      <p:sp>
        <p:nvSpPr>
          <p:cNvPr id="22" name="矩形 21"/>
          <p:cNvSpPr/>
          <p:nvPr/>
        </p:nvSpPr>
        <p:spPr>
          <a:xfrm>
            <a:off x="5850835" y="1125899"/>
            <a:ext cx="2219739" cy="419100"/>
          </a:xfrm>
          <a:prstGeom prst="rect">
            <a:avLst/>
          </a:prstGeom>
          <a:noFill/>
          <a:ln w="28575">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23" name="文本框 22"/>
          <p:cNvSpPr txBox="1"/>
          <p:nvPr/>
        </p:nvSpPr>
        <p:spPr>
          <a:xfrm>
            <a:off x="5524500" y="1608140"/>
            <a:ext cx="3286541" cy="307777"/>
          </a:xfrm>
          <a:prstGeom prst="rect">
            <a:avLst/>
          </a:prstGeom>
          <a:noFill/>
        </p:spPr>
        <p:txBody>
          <a:bodyPr wrap="square">
            <a:spAutoFit/>
          </a:bodyPr>
          <a:lstStyle/>
          <a:p>
            <a:r>
              <a:rPr lang="en-US" altLang="zh-CN" sz="1400" b="1" dirty="0">
                <a:solidFill>
                  <a:schemeClr val="accent6">
                    <a:lumMod val="75000"/>
                  </a:schemeClr>
                </a:solidFill>
              </a:rPr>
              <a:t>DPATv2 + Pseudo-Depth Projector</a:t>
            </a:r>
            <a:endParaRPr lang="en-US" altLang="zh-CN" sz="1400" b="1" dirty="0">
              <a:solidFill>
                <a:schemeClr val="accent6">
                  <a:lumMod val="75000"/>
                </a:schemeClr>
              </a:solidFill>
            </a:endParaRPr>
          </a:p>
        </p:txBody>
      </p:sp>
      <p:pic>
        <p:nvPicPr>
          <p:cNvPr id="24" name="图片 23"/>
          <p:cNvPicPr>
            <a:picLocks noChangeAspect="1"/>
          </p:cNvPicPr>
          <p:nvPr/>
        </p:nvPicPr>
        <p:blipFill>
          <a:blip r:embed="rId12"/>
          <a:stretch>
            <a:fillRect/>
          </a:stretch>
        </p:blipFill>
        <p:spPr>
          <a:xfrm>
            <a:off x="3269274" y="5089017"/>
            <a:ext cx="2647950" cy="1562100"/>
          </a:xfrm>
          <a:prstGeom prst="rect">
            <a:avLst/>
          </a:prstGeom>
        </p:spPr>
      </p:pic>
      <p:sp>
        <p:nvSpPr>
          <p:cNvPr id="25" name="文本框 24"/>
          <p:cNvSpPr txBox="1"/>
          <p:nvPr/>
        </p:nvSpPr>
        <p:spPr>
          <a:xfrm>
            <a:off x="122221" y="4819991"/>
            <a:ext cx="3066214" cy="523220"/>
          </a:xfrm>
          <a:prstGeom prst="rect">
            <a:avLst/>
          </a:prstGeom>
          <a:noFill/>
        </p:spPr>
        <p:txBody>
          <a:bodyPr wrap="square" rtlCol="0">
            <a:spAutoFit/>
          </a:bodyPr>
          <a:lstStyle/>
          <a:p>
            <a:r>
              <a:rPr lang="en-US" altLang="zh-CN" sz="1400" b="1" dirty="0">
                <a:latin typeface="Times New Roman" panose="02020503050405090304" pitchFamily="18" charset="0"/>
                <a:cs typeface="Times New Roman" panose="02020503050405090304" pitchFamily="18" charset="0"/>
              </a:rPr>
              <a:t>Q: </a:t>
            </a:r>
            <a:r>
              <a:rPr lang="zh-CN" altLang="en-US" sz="1400" b="1" dirty="0">
                <a:latin typeface="Times New Roman" panose="02020503050405090304" pitchFamily="18" charset="0"/>
                <a:cs typeface="Times New Roman" panose="02020503050405090304" pitchFamily="18" charset="0"/>
              </a:rPr>
              <a:t>为什么不能与</a:t>
            </a:r>
            <a:r>
              <a:rPr lang="en-US" altLang="zh-CN" sz="1400" b="1" dirty="0">
                <a:latin typeface="Times New Roman" panose="02020503050405090304" pitchFamily="18" charset="0"/>
                <a:cs typeface="Times New Roman" panose="02020503050405090304" pitchFamily="18" charset="0"/>
              </a:rPr>
              <a:t>RGB</a:t>
            </a:r>
            <a:r>
              <a:rPr lang="zh-CN" altLang="en-US" sz="1400" b="1" dirty="0">
                <a:latin typeface="Times New Roman" panose="02020503050405090304" pitchFamily="18" charset="0"/>
                <a:cs typeface="Times New Roman" panose="02020503050405090304" pitchFamily="18" charset="0"/>
              </a:rPr>
              <a:t>统一编码</a:t>
            </a:r>
            <a:r>
              <a:rPr lang="en-US" altLang="zh-CN" sz="1400" b="1" dirty="0">
                <a:latin typeface="Times New Roman" panose="02020503050405090304" pitchFamily="18" charset="0"/>
                <a:cs typeface="Times New Roman" panose="02020503050405090304" pitchFamily="18" charset="0"/>
              </a:rPr>
              <a:t>?</a:t>
            </a:r>
            <a:endParaRPr lang="zh-CN" altLang="en-US" sz="1400" b="1" dirty="0">
              <a:latin typeface="Times New Roman" panose="02020503050405090304" pitchFamily="18" charset="0"/>
              <a:cs typeface="Times New Roman" panose="02020503050405090304" pitchFamily="18" charset="0"/>
            </a:endParaRPr>
          </a:p>
          <a:p>
            <a:endParaRPr lang="zh-CN" altLang="en-US" sz="1400" b="1" i="1" dirty="0">
              <a:latin typeface="Times New Roman" panose="02020503050405090304" pitchFamily="18" charset="0"/>
              <a:cs typeface="Times New Roman" panose="02020503050405090304" pitchFamily="18" charset="0"/>
            </a:endParaRPr>
          </a:p>
        </p:txBody>
      </p:sp>
      <p:sp>
        <p:nvSpPr>
          <p:cNvPr id="26" name="文本框 25"/>
          <p:cNvSpPr txBox="1"/>
          <p:nvPr/>
        </p:nvSpPr>
        <p:spPr>
          <a:xfrm>
            <a:off x="110255" y="5089017"/>
            <a:ext cx="3217669" cy="1669944"/>
          </a:xfrm>
          <a:prstGeom prst="rect">
            <a:avLst/>
          </a:prstGeom>
          <a:noFill/>
        </p:spPr>
        <p:txBody>
          <a:bodyPr wrap="square">
            <a:spAutoFit/>
          </a:bodyPr>
          <a:lstStyle/>
          <a:p>
            <a:pPr marL="285750" indent="-285750">
              <a:lnSpc>
                <a:spcPct val="150000"/>
              </a:lnSpc>
              <a:buFont typeface="Arial" panose="020B0604020202090204" pitchFamily="34" charset="0"/>
              <a:buChar char="•"/>
            </a:pPr>
            <a:r>
              <a:rPr lang="zh-CN" altLang="en-US" sz="1400" dirty="0">
                <a:latin typeface="Times New Roman" panose="02020503050405090304" pitchFamily="18" charset="0"/>
                <a:cs typeface="Times New Roman" panose="02020503050405090304" pitchFamily="18" charset="0"/>
              </a:rPr>
              <a:t>通用预训练模型（</a:t>
            </a:r>
            <a:r>
              <a:rPr lang="en-US" altLang="zh-CN" sz="1400" dirty="0" err="1">
                <a:latin typeface="Times New Roman" panose="02020503050405090304" pitchFamily="18" charset="0"/>
                <a:cs typeface="Times New Roman" panose="02020503050405090304" pitchFamily="18" charset="0"/>
              </a:rPr>
              <a:t>SigLIP</a:t>
            </a:r>
            <a:r>
              <a:rPr lang="en-US" altLang="zh-CN" sz="1400" dirty="0">
                <a:latin typeface="Times New Roman" panose="02020503050405090304" pitchFamily="18" charset="0"/>
                <a:cs typeface="Times New Roman" panose="02020503050405090304" pitchFamily="18" charset="0"/>
              </a:rPr>
              <a:t>/DINOv2</a:t>
            </a:r>
            <a:r>
              <a:rPr lang="zh-CN" altLang="en-US" sz="1400" dirty="0">
                <a:latin typeface="Times New Roman" panose="02020503050405090304" pitchFamily="18" charset="0"/>
                <a:cs typeface="Times New Roman" panose="02020503050405090304" pitchFamily="18" charset="0"/>
              </a:rPr>
              <a:t>）擅长处理 </a:t>
            </a:r>
            <a:r>
              <a:rPr lang="en-US" altLang="zh-CN" sz="1400" dirty="0">
                <a:latin typeface="Times New Roman" panose="02020503050405090304" pitchFamily="18" charset="0"/>
                <a:cs typeface="Times New Roman" panose="02020503050405090304" pitchFamily="18" charset="0"/>
              </a:rPr>
              <a:t>RGB </a:t>
            </a:r>
            <a:r>
              <a:rPr lang="zh-CN" altLang="en-US" sz="1400" dirty="0">
                <a:latin typeface="Times New Roman" panose="02020503050405090304" pitchFamily="18" charset="0"/>
                <a:cs typeface="Times New Roman" panose="02020503050405090304" pitchFamily="18" charset="0"/>
              </a:rPr>
              <a:t>图</a:t>
            </a:r>
            <a:endParaRPr lang="en-US" altLang="zh-CN" sz="1400" dirty="0">
              <a:latin typeface="Times New Roman" panose="02020503050405090304" pitchFamily="18" charset="0"/>
              <a:cs typeface="Times New Roman" panose="02020503050405090304" pitchFamily="18" charset="0"/>
            </a:endParaRPr>
          </a:p>
          <a:p>
            <a:pPr marL="285750" indent="-285750">
              <a:lnSpc>
                <a:spcPct val="150000"/>
              </a:lnSpc>
              <a:buFont typeface="Arial" panose="020B0604020202090204" pitchFamily="34" charset="0"/>
              <a:buChar char="•"/>
            </a:pPr>
            <a:r>
              <a:rPr lang="zh-CN" altLang="en-US" sz="1400" dirty="0">
                <a:latin typeface="Times New Roman" panose="02020503050405090304" pitchFamily="18" charset="0"/>
                <a:cs typeface="Times New Roman" panose="02020503050405090304" pitchFamily="18" charset="0"/>
              </a:rPr>
              <a:t>无法提取深度图几何模式，产生语义偏差的特征，阻碍空间推理。</a:t>
            </a:r>
            <a:endParaRPr lang="en-US" altLang="zh-CN" sz="1400" dirty="0">
              <a:latin typeface="Times New Roman" panose="02020503050405090304" pitchFamily="18" charset="0"/>
              <a:cs typeface="Times New Roman" panose="0202050305040509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tretch>
            <a:fillRect/>
          </a:stretch>
        </p:blipFill>
        <p:spPr>
          <a:xfrm>
            <a:off x="4367818" y="2426918"/>
            <a:ext cx="7606224" cy="3539430"/>
          </a:xfrm>
          <a:prstGeom prst="rect">
            <a:avLst/>
          </a:prstGeom>
        </p:spPr>
      </p:pic>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3565"/>
          </a:xfrm>
          <a:prstGeom prst="rect">
            <a:avLst/>
          </a:prstGeom>
          <a:noFill/>
        </p:spPr>
        <p:txBody>
          <a:bodyPr wrap="square" rtlCol="0">
            <a:spAutoFit/>
          </a:bodyPr>
          <a:lstStyle/>
          <a:p>
            <a:r>
              <a:rPr lang="en-US" altLang="zh-CN" sz="3200" b="1" dirty="0">
                <a:solidFill>
                  <a:srgbClr val="5B9BD5">
                    <a:lumMod val="75000"/>
                  </a:srgbClr>
                </a:solidFill>
                <a:latin typeface="Times New Roman" panose="02020503050405090304"/>
                <a:ea typeface="微软雅黑" panose="020B0503020204020204" charset="-122"/>
                <a:cs typeface="+mn-ea"/>
                <a:sym typeface="+mn-lt"/>
              </a:rPr>
              <a:t>1</a:t>
            </a:r>
            <a:endParaRPr lang="en-US" altLang="zh-CN" sz="3200" b="1" dirty="0">
              <a:solidFill>
                <a:schemeClr val="accent1">
                  <a:lumMod val="75000"/>
                </a:schemeClr>
              </a:solidFill>
              <a:latin typeface="Times New Roman" panose="02020503050405090304" pitchFamily="18" charset="0"/>
              <a:cs typeface="Times New Roman" panose="02020503050405090304" pitchFamily="18" charset="0"/>
              <a:sym typeface="+mn-lt"/>
            </a:endParaRPr>
          </a:p>
        </p:txBody>
      </p:sp>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5" name="文本框 4"/>
          <p:cNvSpPr txBox="1"/>
          <p:nvPr/>
        </p:nvSpPr>
        <p:spPr>
          <a:xfrm>
            <a:off x="1377315" y="759460"/>
            <a:ext cx="9537700" cy="51752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noAutofit/>
          </a:bodyPr>
          <a:lstStyle/>
          <a:p>
            <a:pPr algn="l">
              <a:lnSpc>
                <a:spcPct val="100000"/>
              </a:lnSpc>
              <a:spcBef>
                <a:spcPts val="0"/>
              </a:spcBef>
              <a:spcAft>
                <a:spcPts val="0"/>
              </a:spcAft>
              <a:buClrTx/>
              <a:buSzTx/>
              <a:buFontTx/>
              <a:defRPr/>
            </a:pPr>
            <a:r>
              <a:rPr lang="en-US" altLang="zh-CN" sz="32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rPr>
              <a:t>Method</a:t>
            </a:r>
            <a:endParaRPr lang="en-US" altLang="zh-CN" sz="32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endParaRPr>
          </a:p>
        </p:txBody>
      </p:sp>
      <p:sp>
        <p:nvSpPr>
          <p:cNvPr id="7" name="文本框 6"/>
          <p:cNvSpPr txBox="1"/>
          <p:nvPr/>
        </p:nvSpPr>
        <p:spPr>
          <a:xfrm>
            <a:off x="-2428" y="2098615"/>
            <a:ext cx="4815728" cy="8094524"/>
          </a:xfrm>
          <a:prstGeom prst="rect">
            <a:avLst/>
          </a:prstGeom>
          <a:noFill/>
        </p:spPr>
        <p:txBody>
          <a:bodyPr wrap="square" rtlCol="0">
            <a:spAutoFit/>
          </a:bodyPr>
          <a:lstStyle/>
          <a:p>
            <a:pPr marL="285750" indent="-285750">
              <a:lnSpc>
                <a:spcPct val="150000"/>
              </a:lnSpc>
              <a:buFont typeface="Arial" panose="020B0604020202090204" pitchFamily="34" charset="0"/>
              <a:buChar char="•"/>
            </a:pPr>
            <a:r>
              <a:rPr lang="en-US" altLang="zh-CN" sz="1600" b="1" dirty="0"/>
              <a:t>MLP</a:t>
            </a:r>
            <a:r>
              <a:rPr lang="zh-CN" altLang="en-US" sz="1600" b="1" dirty="0"/>
              <a:t> </a:t>
            </a:r>
            <a:r>
              <a:rPr lang="en-US" altLang="zh-CN" sz="1600" b="1" dirty="0"/>
              <a:t>Projector</a:t>
            </a:r>
            <a:r>
              <a:rPr lang="zh-CN" altLang="en-US" sz="1600" dirty="0"/>
              <a:t>：</a:t>
            </a:r>
            <a:endParaRPr lang="en-US" altLang="zh-CN" sz="1600" dirty="0"/>
          </a:p>
          <a:p>
            <a:pPr marL="742950" lvl="1" indent="-285750">
              <a:lnSpc>
                <a:spcPct val="150000"/>
              </a:lnSpc>
              <a:buFont typeface="Arial" panose="020B0604020202090204" pitchFamily="34" charset="0"/>
              <a:buChar char="•"/>
            </a:pPr>
            <a:r>
              <a:rPr lang="zh-CN" altLang="en-US" sz="1600" b="1" dirty="0"/>
              <a:t>维度匹配</a:t>
            </a:r>
            <a:endParaRPr lang="en-US" altLang="zh-CN" sz="1600" b="1" dirty="0"/>
          </a:p>
          <a:p>
            <a:pPr marL="1200150" lvl="2" indent="-285750">
              <a:lnSpc>
                <a:spcPct val="150000"/>
              </a:lnSpc>
              <a:buFont typeface="Arial" panose="020B0604020202090204" pitchFamily="34" charset="0"/>
              <a:buChar char="•"/>
            </a:pPr>
            <a:r>
              <a:rPr lang="zh-CN" altLang="en-US" sz="1600" dirty="0"/>
              <a:t>确保深度 </a:t>
            </a:r>
            <a:r>
              <a:rPr lang="en-US" altLang="zh-CN" sz="1600" dirty="0"/>
              <a:t>token</a:t>
            </a:r>
            <a:r>
              <a:rPr lang="zh-CN" altLang="en-US" sz="1600" dirty="0"/>
              <a:t>维度与视觉 </a:t>
            </a:r>
            <a:r>
              <a:rPr lang="en-US" altLang="zh-CN" sz="1600" dirty="0"/>
              <a:t>token </a:t>
            </a:r>
            <a:r>
              <a:rPr lang="zh-CN" altLang="en-US" sz="1600" dirty="0"/>
              <a:t>一致</a:t>
            </a:r>
            <a:endParaRPr lang="zh-CN" altLang="en-US" sz="1600" dirty="0"/>
          </a:p>
          <a:p>
            <a:pPr marL="742950" lvl="1" indent="-285750">
              <a:lnSpc>
                <a:spcPct val="150000"/>
              </a:lnSpc>
              <a:buFont typeface="Arial" panose="020B0604020202090204" pitchFamily="34" charset="0"/>
              <a:buChar char="•"/>
            </a:pPr>
            <a:r>
              <a:rPr lang="zh-CN" altLang="en-US" sz="1600" b="1" dirty="0"/>
              <a:t>空间特征对齐</a:t>
            </a:r>
            <a:endParaRPr lang="en-US" altLang="zh-CN" sz="1600" b="1" dirty="0"/>
          </a:p>
          <a:p>
            <a:pPr marL="1200150" lvl="2" indent="-285750">
              <a:lnSpc>
                <a:spcPct val="150000"/>
              </a:lnSpc>
              <a:buFont typeface="Arial" panose="020B0604020202090204" pitchFamily="34" charset="0"/>
              <a:buChar char="•"/>
            </a:pPr>
            <a:r>
              <a:rPr lang="zh-CN" altLang="en-US" sz="1600" dirty="0"/>
              <a:t>编码深度固有空间信息，投射到视觉特征空间</a:t>
            </a:r>
            <a:endParaRPr lang="zh-CN" altLang="en-US" sz="1600" dirty="0"/>
          </a:p>
          <a:p>
            <a:pPr marL="742950" lvl="1" indent="-285750">
              <a:lnSpc>
                <a:spcPct val="150000"/>
              </a:lnSpc>
              <a:buFont typeface="Arial" panose="020B0604020202090204" pitchFamily="34" charset="0"/>
              <a:buChar char="•"/>
            </a:pPr>
            <a:r>
              <a:rPr lang="en-US" altLang="zh-CN" sz="1600" b="1" dirty="0"/>
              <a:t>Siamese </a:t>
            </a:r>
            <a:r>
              <a:rPr lang="zh-CN" altLang="en-US" sz="1600" b="1" dirty="0"/>
              <a:t>架构（共享参数）</a:t>
            </a:r>
            <a:endParaRPr lang="en-US" altLang="zh-CN" sz="1600" b="1" dirty="0"/>
          </a:p>
          <a:p>
            <a:pPr marL="1200150" lvl="2" indent="-285750">
              <a:lnSpc>
                <a:spcPct val="150000"/>
              </a:lnSpc>
              <a:buFont typeface="Arial" panose="020B0604020202090204" pitchFamily="34" charset="0"/>
              <a:buChar char="•"/>
            </a:pPr>
            <a:r>
              <a:rPr lang="zh-CN" altLang="en-US" sz="1600" dirty="0"/>
              <a:t>参数共享 → 强制跨模态表征一致性</a:t>
            </a:r>
            <a:endParaRPr lang="zh-CN" altLang="en-US" sz="1600" dirty="0"/>
          </a:p>
          <a:p>
            <a:pPr marL="1200150" lvl="2" indent="-285750">
              <a:lnSpc>
                <a:spcPct val="150000"/>
              </a:lnSpc>
              <a:buFont typeface="Arial" panose="020B0604020202090204" pitchFamily="34" charset="0"/>
              <a:buChar char="•"/>
            </a:pPr>
            <a:r>
              <a:rPr lang="zh-CN" altLang="en-US" sz="1600" dirty="0"/>
              <a:t>隐式正则化 → 防止深度和视觉表征冲突</a:t>
            </a:r>
            <a:endParaRPr lang="zh-CN" altLang="en-US" sz="1600" dirty="0"/>
          </a:p>
          <a:p>
            <a:pPr marL="285750" indent="-285750">
              <a:lnSpc>
                <a:spcPct val="150000"/>
              </a:lnSpc>
              <a:buFont typeface="Arial" panose="020B0604020202090204" pitchFamily="34" charset="0"/>
              <a:buChar char="•"/>
            </a:pPr>
            <a:endParaRPr lang="en-US" altLang="zh-CN" sz="1600" dirty="0"/>
          </a:p>
          <a:p>
            <a:pPr marL="285750" indent="-285750">
              <a:lnSpc>
                <a:spcPct val="150000"/>
              </a:lnSpc>
              <a:buFont typeface="Arial" panose="020B0604020202090204" pitchFamily="34" charset="0"/>
              <a:buChar char="•"/>
            </a:pPr>
            <a:endParaRPr lang="en-US" altLang="zh-CN" sz="1600" dirty="0"/>
          </a:p>
          <a:p>
            <a:pPr marL="742950" lvl="1" indent="-285750">
              <a:lnSpc>
                <a:spcPct val="150000"/>
              </a:lnSpc>
              <a:buFont typeface="Arial" panose="020B0604020202090204" pitchFamily="34" charset="0"/>
              <a:buChar char="•"/>
            </a:pPr>
            <a:endParaRPr lang="en-US" altLang="zh-CN" sz="1600" dirty="0"/>
          </a:p>
          <a:p>
            <a:pPr marL="1200150" lvl="2" indent="-285750">
              <a:buFont typeface="Arial" panose="020B0604020202090204" pitchFamily="34" charset="0"/>
              <a:buChar char="•"/>
            </a:pPr>
            <a:endParaRPr lang="en-US" altLang="zh-CN" sz="1600" dirty="0"/>
          </a:p>
          <a:p>
            <a:pPr marL="1200150" lvl="2" indent="-285750">
              <a:buFont typeface="Arial" panose="020B0604020202090204" pitchFamily="34" charset="0"/>
              <a:buChar char="•"/>
            </a:pPr>
            <a:endParaRPr lang="zh-CN" altLang="en-US" sz="1600" dirty="0"/>
          </a:p>
          <a:p>
            <a:pPr marL="1200150" lvl="2" indent="-285750">
              <a:buFont typeface="Arial" panose="020B0604020202090204" pitchFamily="34" charset="0"/>
              <a:buChar char="•"/>
            </a:pPr>
            <a:endParaRPr lang="en-US" altLang="zh-CN" sz="1600" dirty="0"/>
          </a:p>
          <a:p>
            <a:pPr marL="742950" lvl="1" indent="-285750">
              <a:lnSpc>
                <a:spcPct val="150000"/>
              </a:lnSpc>
              <a:buFont typeface="Arial" panose="020B0604020202090204" pitchFamily="34" charset="0"/>
              <a:buChar char="•"/>
            </a:pPr>
            <a:endParaRPr lang="en-US" altLang="zh-CN" sz="1600" dirty="0"/>
          </a:p>
          <a:p>
            <a:pPr marL="285750" indent="-285750">
              <a:lnSpc>
                <a:spcPct val="150000"/>
              </a:lnSpc>
              <a:buFont typeface="Arial" panose="020B0604020202090204" pitchFamily="34" charset="0"/>
              <a:buChar char="•"/>
            </a:pPr>
            <a:endParaRPr lang="en-US" altLang="zh-CN" sz="1600" b="0" i="0" dirty="0">
              <a:latin typeface="Cambria Math" panose="02040503050406030204" pitchFamily="18" charset="0"/>
            </a:endParaRPr>
          </a:p>
          <a:p>
            <a:pPr marL="742950" lvl="2" indent="-285750">
              <a:buFont typeface="Arial" panose="020B0604020202090204" pitchFamily="34" charset="0"/>
              <a:buChar char="•"/>
            </a:pPr>
            <a:endParaRPr lang="en-US" altLang="zh-CN" sz="1600" b="0" i="0" dirty="0">
              <a:latin typeface="Cambria Math" panose="02040503050406030204" pitchFamily="18" charset="0"/>
            </a:endParaRPr>
          </a:p>
          <a:p>
            <a:pPr marL="742950" lvl="2" indent="-285750">
              <a:buFont typeface="Arial" panose="020B0604020202090204" pitchFamily="34" charset="0"/>
              <a:buChar char="•"/>
            </a:pPr>
            <a:endParaRPr lang="zh-CN" altLang="en-US" sz="1600" dirty="0"/>
          </a:p>
          <a:p>
            <a:pPr marL="742950" lvl="1" indent="-285750">
              <a:buFont typeface="Arial" panose="020B0604020202090204" pitchFamily="34" charset="0"/>
              <a:buChar char="•"/>
            </a:pPr>
            <a:endParaRPr lang="en-US" altLang="zh-CN" sz="1600" dirty="0"/>
          </a:p>
          <a:p>
            <a:pPr marL="742950" lvl="1" indent="-285750">
              <a:buFont typeface="Arial" panose="020B0604020202090204" pitchFamily="34" charset="0"/>
              <a:buChar char="•"/>
            </a:pPr>
            <a:endParaRPr lang="en-US" altLang="zh-CN" sz="1600" b="0" i="0" dirty="0">
              <a:latin typeface="Cambria Math" panose="02040503050406030204" pitchFamily="18" charset="0"/>
              <a:cs typeface="Times New Roman" panose="02020503050405090304" pitchFamily="18" charset="0"/>
            </a:endParaRPr>
          </a:p>
          <a:p>
            <a:pPr marL="742950" lvl="1" indent="-285750">
              <a:buFont typeface="Arial" panose="020B0604020202090204" pitchFamily="34" charset="0"/>
              <a:buChar char="•"/>
            </a:pPr>
            <a:endParaRPr lang="en-US" altLang="zh-CN" sz="1600" b="0" i="0" dirty="0">
              <a:latin typeface="Cambria Math" panose="02040503050406030204" pitchFamily="18" charset="0"/>
              <a:cs typeface="Times New Roman" panose="02020503050405090304" pitchFamily="18" charset="0"/>
            </a:endParaRPr>
          </a:p>
          <a:p>
            <a:pPr marL="742950" lvl="1" indent="-285750">
              <a:buFont typeface="Arial" panose="020B0604020202090204" pitchFamily="34" charset="0"/>
              <a:buChar char="•"/>
            </a:pPr>
            <a:endParaRPr lang="zh-CN" altLang="en-US" sz="1600" dirty="0"/>
          </a:p>
          <a:p>
            <a:pPr marL="742950" lvl="1" indent="-285750">
              <a:buFont typeface="Arial" panose="020B0604020202090204" pitchFamily="34" charset="0"/>
              <a:buChar char="•"/>
            </a:pPr>
            <a:endParaRPr lang="zh-CN" altLang="en-US" sz="1600" dirty="0"/>
          </a:p>
        </p:txBody>
      </p:sp>
      <p:sp>
        <p:nvSpPr>
          <p:cNvPr id="9" name="文本框 8"/>
          <p:cNvSpPr txBox="1"/>
          <p:nvPr/>
        </p:nvSpPr>
        <p:spPr>
          <a:xfrm>
            <a:off x="1021715" y="1602105"/>
            <a:ext cx="6096000" cy="707886"/>
          </a:xfrm>
          <a:prstGeom prst="rect">
            <a:avLst/>
          </a:prstGeom>
          <a:noFill/>
        </p:spPr>
        <p:txBody>
          <a:bodyPr wrap="square" rtlCol="0">
            <a:spAutoFit/>
          </a:bodyPr>
          <a:lstStyle/>
          <a:p>
            <a:pPr>
              <a:defRPr/>
            </a:pPr>
            <a:r>
              <a:rPr lang="en-US" altLang="zh-CN" sz="2000" b="1" dirty="0">
                <a:solidFill>
                  <a:srgbClr val="0070C0"/>
                </a:solidFill>
                <a:latin typeface="Arial" panose="020B0604020202090204" pitchFamily="34" charset="0"/>
                <a:ea typeface="微软雅黑" panose="020B0503020204020204" charset="-122"/>
                <a:cs typeface="Arial" panose="020B0604020202090204" pitchFamily="34" charset="0"/>
              </a:rPr>
              <a:t>VLA </a:t>
            </a:r>
            <a:r>
              <a:rPr lang="zh-CN" altLang="en-US" sz="2000" b="1" dirty="0">
                <a:solidFill>
                  <a:srgbClr val="0070C0"/>
                </a:solidFill>
                <a:latin typeface="Arial" panose="020B0604020202090204" pitchFamily="34" charset="0"/>
                <a:ea typeface="微软雅黑" panose="020B0503020204020204" charset="-122"/>
                <a:cs typeface="Arial" panose="020B0604020202090204" pitchFamily="34" charset="0"/>
              </a:rPr>
              <a:t>模型架构</a:t>
            </a:r>
            <a:endParaRPr lang="zh-CN" altLang="en-US" sz="2000" b="1" dirty="0">
              <a:solidFill>
                <a:srgbClr val="0070C0"/>
              </a:solidFill>
              <a:latin typeface="Arial" panose="020B0604020202090204" pitchFamily="34" charset="0"/>
              <a:ea typeface="微软雅黑" panose="020B0503020204020204" charset="-122"/>
              <a:cs typeface="Arial" panose="020B0604020202090204" pitchFamily="34" charset="0"/>
            </a:endParaRPr>
          </a:p>
          <a:p>
            <a:pPr algn="l">
              <a:spcBef>
                <a:spcPts val="0"/>
              </a:spcBef>
              <a:spcAft>
                <a:spcPts val="0"/>
              </a:spcAft>
              <a:buClrTx/>
              <a:buSzTx/>
              <a:buFontTx/>
              <a:defRPr/>
            </a:pPr>
            <a:endParaRPr lang="en-US" altLang="zh-CN" sz="20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endParaRPr>
          </a:p>
        </p:txBody>
      </p:sp>
      <p:graphicFrame>
        <p:nvGraphicFramePr>
          <p:cNvPr id="10" name="对象 9">
            <a:hlinkClick r:id="" action="ppaction://ole?verb=0"/>
          </p:cNvPr>
          <p:cNvGraphicFramePr>
            <a:graphicFrameLocks noChangeAspect="1"/>
          </p:cNvGraphicFramePr>
          <p:nvPr/>
        </p:nvGraphicFramePr>
        <p:xfrm>
          <a:off x="6038850" y="3321050"/>
          <a:ext cx="114300" cy="215900"/>
        </p:xfrm>
        <a:graphic>
          <a:graphicData uri="http://schemas.openxmlformats.org/presentationml/2006/ole">
            <mc:AlternateContent xmlns:mc="http://schemas.openxmlformats.org/markup-compatibility/2006">
              <mc:Choice xmlns:v="urn:schemas-microsoft-com:vml" Requires="v">
                <p:oleObj spid="_x0000_s4" name="" r:id="rId3" imgW="114300" imgH="215900" progId="Equation.KSEE3">
                  <p:embed/>
                </p:oleObj>
              </mc:Choice>
              <mc:Fallback>
                <p:oleObj name="" r:id="rId3" imgW="114300" imgH="215900" progId="Equation.KSEE3">
                  <p:embed/>
                  <p:pic>
                    <p:nvPicPr>
                      <p:cNvPr id="0" name="对象 9">
                        <a:hlinkClick r:id="" action="ppaction://ole?verb=0"/>
                      </p:cNvPr>
                      <p:cNvPicPr/>
                      <p:nvPr/>
                    </p:nvPicPr>
                    <p:blipFill>
                      <a:blip r:embed="rId4"/>
                      <a:stretch>
                        <a:fillRect/>
                      </a:stretch>
                    </p:blipFill>
                    <p:spPr>
                      <a:xfrm>
                        <a:off x="6038850" y="3321050"/>
                        <a:ext cx="114300" cy="215900"/>
                      </a:xfrm>
                      <a:prstGeom prst="rect">
                        <a:avLst/>
                      </a:prstGeom>
                    </p:spPr>
                  </p:pic>
                </p:oleObj>
              </mc:Fallback>
            </mc:AlternateContent>
          </a:graphicData>
        </a:graphic>
      </p:graphicFrame>
      <p:graphicFrame>
        <p:nvGraphicFramePr>
          <p:cNvPr id="12" name="对象 11">
            <a:hlinkClick r:id="" action="ppaction://ole?verb=0"/>
          </p:cNvPr>
          <p:cNvGraphicFramePr>
            <a:graphicFrameLocks noChangeAspect="1"/>
          </p:cNvGraphicFramePr>
          <p:nvPr/>
        </p:nvGraphicFramePr>
        <p:xfrm>
          <a:off x="6038850" y="3321050"/>
          <a:ext cx="114300" cy="215900"/>
        </p:xfrm>
        <a:graphic>
          <a:graphicData uri="http://schemas.openxmlformats.org/presentationml/2006/ole">
            <mc:AlternateContent xmlns:mc="http://schemas.openxmlformats.org/markup-compatibility/2006">
              <mc:Choice xmlns:v="urn:schemas-microsoft-com:vml" Requires="v">
                <p:oleObj spid="_x0000_s6" name="" r:id="rId5" imgW="114300" imgH="215900" progId="Equation.KSEE3">
                  <p:embed/>
                </p:oleObj>
              </mc:Choice>
              <mc:Fallback>
                <p:oleObj name="" r:id="rId5" imgW="114300" imgH="215900" progId="Equation.KSEE3">
                  <p:embed/>
                  <p:pic>
                    <p:nvPicPr>
                      <p:cNvPr id="0" name="对象 11">
                        <a:hlinkClick r:id="" action="ppaction://ole?verb=0"/>
                      </p:cNvPr>
                      <p:cNvPicPr/>
                      <p:nvPr/>
                    </p:nvPicPr>
                    <p:blipFill>
                      <a:blip r:embed="rId4"/>
                      <a:stretch>
                        <a:fillRect/>
                      </a:stretch>
                    </p:blipFill>
                    <p:spPr>
                      <a:xfrm>
                        <a:off x="6038850" y="3321050"/>
                        <a:ext cx="114300" cy="215900"/>
                      </a:xfrm>
                      <a:prstGeom prst="rect">
                        <a:avLst/>
                      </a:prstGeom>
                    </p:spPr>
                  </p:pic>
                </p:oleObj>
              </mc:Fallback>
            </mc:AlternateContent>
          </a:graphicData>
        </a:graphic>
      </p:graphicFrame>
      <p:graphicFrame>
        <p:nvGraphicFramePr>
          <p:cNvPr id="8" name="对象 7"/>
          <p:cNvGraphicFramePr>
            <a:graphicFrameLocks noChangeAspect="1"/>
          </p:cNvGraphicFramePr>
          <p:nvPr/>
        </p:nvGraphicFramePr>
        <p:xfrm>
          <a:off x="4610100" y="2463800"/>
          <a:ext cx="914400" cy="198438"/>
        </p:xfrm>
        <a:graphic>
          <a:graphicData uri="http://schemas.openxmlformats.org/presentationml/2006/ole">
            <mc:AlternateContent xmlns:mc="http://schemas.openxmlformats.org/markup-compatibility/2006">
              <mc:Choice xmlns:v="urn:schemas-microsoft-com:vml" Requires="v">
                <p:oleObj spid="_x0000_s13" name="Equation" r:id="rId6" imgW="2743200" imgH="4267200" progId="Equation.DSMT4">
                  <p:embed/>
                </p:oleObj>
              </mc:Choice>
              <mc:Fallback>
                <p:oleObj name="Equation" r:id="rId6" imgW="2743200" imgH="4267200" progId="Equation.DSMT4">
                  <p:embed/>
                  <p:pic>
                    <p:nvPicPr>
                      <p:cNvPr id="0" name="对象 7"/>
                      <p:cNvPicPr/>
                      <p:nvPr/>
                    </p:nvPicPr>
                    <p:blipFill>
                      <a:blip r:embed="rId7"/>
                      <a:stretch>
                        <a:fillRect/>
                      </a:stretch>
                    </p:blipFill>
                    <p:spPr>
                      <a:xfrm>
                        <a:off x="4610100" y="2463800"/>
                        <a:ext cx="914400" cy="198438"/>
                      </a:xfrm>
                      <a:prstGeom prst="rect">
                        <a:avLst/>
                      </a:prstGeom>
                    </p:spPr>
                  </p:pic>
                </p:oleObj>
              </mc:Fallback>
            </mc:AlternateContent>
          </a:graphicData>
        </a:graphic>
      </p:graphicFrame>
      <p:graphicFrame>
        <p:nvGraphicFramePr>
          <p:cNvPr id="15" name="对象 14"/>
          <p:cNvGraphicFramePr>
            <a:graphicFrameLocks noChangeAspect="1"/>
          </p:cNvGraphicFramePr>
          <p:nvPr/>
        </p:nvGraphicFramePr>
        <p:xfrm>
          <a:off x="6037263" y="3338513"/>
          <a:ext cx="114300" cy="177800"/>
        </p:xfrm>
        <a:graphic>
          <a:graphicData uri="http://schemas.openxmlformats.org/presentationml/2006/ole">
            <mc:AlternateContent xmlns:mc="http://schemas.openxmlformats.org/markup-compatibility/2006">
              <mc:Choice xmlns:v="urn:schemas-microsoft-com:vml" Requires="v">
                <p:oleObj spid="_x0000_s17" name="Equation" r:id="rId8" imgW="2743200" imgH="4267200" progId="Equation.DSMT4">
                  <p:embed/>
                </p:oleObj>
              </mc:Choice>
              <mc:Fallback>
                <p:oleObj name="Equation" r:id="rId8" imgW="2743200" imgH="4267200" progId="Equation.DSMT4">
                  <p:embed/>
                  <p:pic>
                    <p:nvPicPr>
                      <p:cNvPr id="0" name="对象 14"/>
                      <p:cNvPicPr/>
                      <p:nvPr/>
                    </p:nvPicPr>
                    <p:blipFill>
                      <a:blip r:embed="rId9"/>
                      <a:stretch>
                        <a:fillRect/>
                      </a:stretch>
                    </p:blipFill>
                    <p:spPr>
                      <a:xfrm>
                        <a:off x="6037263" y="3338513"/>
                        <a:ext cx="114300" cy="177800"/>
                      </a:xfrm>
                      <a:prstGeom prst="rect">
                        <a:avLst/>
                      </a:prstGeom>
                    </p:spPr>
                  </p:pic>
                </p:oleObj>
              </mc:Fallback>
            </mc:AlternateContent>
          </a:graphicData>
        </a:graphic>
      </p:graphicFrame>
      <p:sp>
        <p:nvSpPr>
          <p:cNvPr id="20" name="矩形 19"/>
          <p:cNvSpPr/>
          <p:nvPr/>
        </p:nvSpPr>
        <p:spPr>
          <a:xfrm>
            <a:off x="6321286" y="4061791"/>
            <a:ext cx="2847763" cy="357809"/>
          </a:xfrm>
          <a:prstGeom prst="rect">
            <a:avLst/>
          </a:prstGeom>
          <a:noFill/>
          <a:ln w="28575">
            <a:solidFill>
              <a:schemeClr val="accent4">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solidFill>
                <a:srgbClr val="588E31"/>
              </a:solidFill>
            </a:endParaRPr>
          </a:p>
        </p:txBody>
      </p:sp>
      <p:pic>
        <p:nvPicPr>
          <p:cNvPr id="21" name="图片 20"/>
          <p:cNvPicPr>
            <a:picLocks noChangeAspect="1"/>
          </p:cNvPicPr>
          <p:nvPr/>
        </p:nvPicPr>
        <p:blipFill>
          <a:blip r:embed="rId10"/>
          <a:stretch>
            <a:fillRect/>
          </a:stretch>
        </p:blipFill>
        <p:spPr>
          <a:xfrm>
            <a:off x="3857273" y="1125899"/>
            <a:ext cx="7315200" cy="419100"/>
          </a:xfrm>
          <a:prstGeom prst="rect">
            <a:avLst/>
          </a:prstGeom>
        </p:spPr>
      </p:pic>
      <p:sp>
        <p:nvSpPr>
          <p:cNvPr id="22" name="矩形 21"/>
          <p:cNvSpPr/>
          <p:nvPr/>
        </p:nvSpPr>
        <p:spPr>
          <a:xfrm>
            <a:off x="5314123" y="1125899"/>
            <a:ext cx="490329" cy="419100"/>
          </a:xfrm>
          <a:prstGeom prst="rect">
            <a:avLst/>
          </a:prstGeom>
          <a:noFill/>
          <a:ln w="28575">
            <a:solidFill>
              <a:schemeClr val="accent4">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23" name="文本框 22"/>
          <p:cNvSpPr txBox="1"/>
          <p:nvPr/>
        </p:nvSpPr>
        <p:spPr>
          <a:xfrm>
            <a:off x="5054044" y="1608141"/>
            <a:ext cx="1035327" cy="307777"/>
          </a:xfrm>
          <a:prstGeom prst="rect">
            <a:avLst/>
          </a:prstGeom>
          <a:noFill/>
        </p:spPr>
        <p:txBody>
          <a:bodyPr wrap="square">
            <a:spAutoFit/>
          </a:bodyPr>
          <a:lstStyle/>
          <a:p>
            <a:r>
              <a:rPr lang="en-US" altLang="zh-CN" sz="1400" b="1" dirty="0">
                <a:solidFill>
                  <a:schemeClr val="accent4">
                    <a:lumMod val="75000"/>
                  </a:schemeClr>
                </a:solidFill>
              </a:rPr>
              <a:t>Projector</a:t>
            </a:r>
            <a:endParaRPr lang="en-US" altLang="zh-CN" sz="1400" b="1" dirty="0">
              <a:solidFill>
                <a:schemeClr val="accent4">
                  <a:lumMod val="75000"/>
                </a:schemeClr>
              </a:solidFill>
            </a:endParaRPr>
          </a:p>
        </p:txBody>
      </p:sp>
      <p:sp>
        <p:nvSpPr>
          <p:cNvPr id="24" name="矩形 23"/>
          <p:cNvSpPr/>
          <p:nvPr/>
        </p:nvSpPr>
        <p:spPr>
          <a:xfrm>
            <a:off x="8243298" y="1133166"/>
            <a:ext cx="490329" cy="419100"/>
          </a:xfrm>
          <a:prstGeom prst="rect">
            <a:avLst/>
          </a:prstGeom>
          <a:noFill/>
          <a:ln w="28575">
            <a:solidFill>
              <a:schemeClr val="accent4">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imes New Roman" panose="02020503050405090304"/>
              <a:ea typeface="微软雅黑" panose="020B0503020204020204" charset="-122"/>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imes New Roman" panose="02020503050405090304"/>
              <a:ea typeface="微软雅黑" panose="020B0503020204020204" charset="-122"/>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Times New Roman" panose="02020503050405090304"/>
                <a:ea typeface="微软雅黑" panose="020B0503020204020204" charset="-122"/>
                <a:cs typeface="+mn-ea"/>
                <a:sym typeface="+mn-lt"/>
              </a:rPr>
              <a:t>Presentation</a:t>
            </a:r>
            <a:endParaRPr kumimoji="0" lang="zh-CN" altLang="en-US" sz="1800" b="0" i="0" u="none" strike="noStrike" kern="1200" cap="none" spc="0" normalizeH="0" baseline="0" noProof="0" dirty="0">
              <a:ln>
                <a:noFill/>
              </a:ln>
              <a:solidFill>
                <a:prstClr val="white"/>
              </a:solidFill>
              <a:effectLst/>
              <a:uLnTx/>
              <a:uFillTx/>
              <a:latin typeface="Times New Roman" panose="02020503050405090304"/>
              <a:ea typeface="微软雅黑" panose="020B0503020204020204" charset="-122"/>
              <a:cs typeface="+mn-ea"/>
              <a:sym typeface="+mn-lt"/>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rgbClr val="5B9BD5">
                    <a:lumMod val="75000"/>
                  </a:srgbClr>
                </a:solidFill>
                <a:effectLst/>
                <a:uLnTx/>
                <a:uFillTx/>
                <a:latin typeface="Times New Roman" panose="02020503050405090304"/>
                <a:ea typeface="微软雅黑" panose="020B0503020204020204" charset="-122"/>
                <a:cs typeface="+mn-ea"/>
                <a:sym typeface="+mn-lt"/>
              </a:rPr>
              <a:t>0</a:t>
            </a:r>
            <a:endParaRPr kumimoji="0" lang="en-US" altLang="zh-CN" sz="3200" b="1" i="0" u="none" strike="noStrike" kern="1200" cap="none" spc="0" normalizeH="0" baseline="0" noProof="0" dirty="0">
              <a:ln>
                <a:noFill/>
              </a:ln>
              <a:solidFill>
                <a:srgbClr val="5B9BD5">
                  <a:lumMod val="75000"/>
                </a:srgbClr>
              </a:solidFill>
              <a:effectLst/>
              <a:uLnTx/>
              <a:uFillTx/>
              <a:latin typeface="Times New Roman" panose="02020503050405090304"/>
              <a:ea typeface="微软雅黑" panose="020B0503020204020204" charset="-122"/>
              <a:cs typeface="+mn-ea"/>
              <a:sym typeface="+mn-lt"/>
            </a:endParaRPr>
          </a:p>
        </p:txBody>
      </p:sp>
      <p:sp>
        <p:nvSpPr>
          <p:cNvPr id="26" name="文本框 25"/>
          <p:cNvSpPr txBox="1"/>
          <p:nvPr/>
        </p:nvSpPr>
        <p:spPr>
          <a:xfrm>
            <a:off x="1655445" y="793750"/>
            <a:ext cx="2330450" cy="600710"/>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noAutofit/>
          </a:bodyPr>
          <a:lstStyle/>
          <a:p>
            <a:pPr marL="0" marR="0" lvl="0" algn="l" defTabSz="914400" rtl="0" eaLnBrk="1" fontAlgn="auto" latinLnBrk="0" hangingPunct="1">
              <a:lnSpc>
                <a:spcPct val="100000"/>
              </a:lnSpc>
              <a:spcBef>
                <a:spcPts val="0"/>
              </a:spcBef>
              <a:spcAft>
                <a:spcPts val="0"/>
              </a:spcAft>
              <a:buClrTx/>
              <a:buSzTx/>
              <a:buFontTx/>
              <a:buNone/>
              <a:defRPr/>
            </a:pPr>
            <a:r>
              <a:rPr lang="en-US" altLang="zh-CN" sz="32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sym typeface="+mn-ea"/>
              </a:rPr>
              <a:t>Contents</a:t>
            </a:r>
            <a:endParaRPr lang="en-US" altLang="zh-CN" sz="32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3200" b="1" i="0" u="none" strike="noStrike" kern="1200" cap="none" spc="0" normalizeH="0" baseline="0"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sym typeface="+mn-lt"/>
            </a:endParaRP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imes New Roman" panose="02020503050405090304"/>
              <a:ea typeface="微软雅黑" panose="020B0503020204020204" charset="-122"/>
              <a:cs typeface="+mn-ea"/>
              <a:sym typeface="+mn-lt"/>
            </a:endParaRPr>
          </a:p>
        </p:txBody>
      </p:sp>
      <p:sp>
        <p:nvSpPr>
          <p:cNvPr id="4" name="矩形 3"/>
          <p:cNvSpPr/>
          <p:nvPr/>
        </p:nvSpPr>
        <p:spPr>
          <a:xfrm>
            <a:off x="1447414" y="1217152"/>
            <a:ext cx="7393623" cy="4061460"/>
          </a:xfrm>
          <a:prstGeom prst="rect">
            <a:avLst/>
          </a:prstGeom>
        </p:spPr>
        <p:txBody>
          <a:bodyPr wrap="square">
            <a:spAutoFit/>
          </a:bodyPr>
          <a:lstStyle/>
          <a:p>
            <a:pPr marL="742950" lvl="1" indent="-285750">
              <a:lnSpc>
                <a:spcPct val="150000"/>
              </a:lnSpc>
              <a:buFont typeface="Wingdings" panose="05000000000000000000" pitchFamily="2" charset="2"/>
              <a:buChar char="p"/>
            </a:pPr>
            <a:r>
              <a:rPr lang="en-GB" altLang="zh-CN" sz="2400" b="1" dirty="0">
                <a:latin typeface="Times New Roman" panose="02020503050405090304" pitchFamily="18" charset="0"/>
                <a:cs typeface="Times New Roman" panose="02020503050405090304" pitchFamily="18" charset="0"/>
              </a:rPr>
              <a:t> </a:t>
            </a:r>
            <a:r>
              <a:rPr lang="en-US" altLang="zh-CN" sz="2400" b="1" dirty="0">
                <a:latin typeface="Times New Roman" panose="02020503050405090304" pitchFamily="18" charset="0"/>
                <a:cs typeface="Times New Roman" panose="02020503050405090304" pitchFamily="18" charset="0"/>
              </a:rPr>
              <a:t>Task Background &amp; Modeling</a:t>
            </a:r>
            <a:endParaRPr lang="en-US" altLang="zh-CN" sz="2400" b="1" dirty="0">
              <a:latin typeface="Times New Roman" panose="02020503050405090304" pitchFamily="18" charset="0"/>
              <a:cs typeface="Times New Roman" panose="02020503050405090304" pitchFamily="18" charset="0"/>
            </a:endParaRPr>
          </a:p>
          <a:p>
            <a:pPr marL="1200150" lvl="2" indent="-285750">
              <a:lnSpc>
                <a:spcPct val="125000"/>
              </a:lnSpc>
              <a:buFont typeface="Wingdings" panose="05000000000000000000" pitchFamily="2" charset="2"/>
              <a:buChar char="Ø"/>
            </a:pPr>
            <a:r>
              <a:rPr lang="en-US" altLang="zh-CN" sz="2000" b="1" dirty="0">
                <a:latin typeface="Times New Roman" panose="02020503050405090304" pitchFamily="18" charset="0"/>
                <a:cs typeface="Times New Roman" panose="02020503050405090304" pitchFamily="18" charset="0"/>
              </a:rPr>
              <a:t>Vision‑Language Navigation: Task Overview</a:t>
            </a:r>
            <a:endParaRPr lang="en-GB" altLang="zh-CN" sz="2000" b="1" dirty="0">
              <a:latin typeface="Times New Roman" panose="02020503050405090304" pitchFamily="18" charset="0"/>
              <a:cs typeface="Times New Roman" panose="02020503050405090304" pitchFamily="18" charset="0"/>
            </a:endParaRPr>
          </a:p>
          <a:p>
            <a:pPr marL="1200150" lvl="2" indent="-285750">
              <a:lnSpc>
                <a:spcPct val="125000"/>
              </a:lnSpc>
              <a:buFont typeface="Wingdings" panose="05000000000000000000" pitchFamily="2" charset="2"/>
              <a:buChar char="Ø"/>
            </a:pPr>
            <a:r>
              <a:rPr lang="en-US" altLang="zh-CN" sz="2000" b="1" dirty="0">
                <a:latin typeface="Times New Roman" panose="02020503050405090304" pitchFamily="18" charset="0"/>
                <a:cs typeface="Times New Roman" panose="02020503050405090304" pitchFamily="18" charset="0"/>
              </a:rPr>
              <a:t>Task Taxonomy &amp; Focus Setting</a:t>
            </a:r>
            <a:endParaRPr lang="en-US" altLang="zh-CN" sz="2000" b="1" dirty="0">
              <a:latin typeface="Times New Roman" panose="02020503050405090304" pitchFamily="18" charset="0"/>
              <a:cs typeface="Times New Roman" panose="02020503050405090304" pitchFamily="18" charset="0"/>
            </a:endParaRPr>
          </a:p>
          <a:p>
            <a:pPr marL="742950" lvl="1" indent="-285750">
              <a:lnSpc>
                <a:spcPct val="150000"/>
              </a:lnSpc>
              <a:buFont typeface="Wingdings" panose="05000000000000000000" pitchFamily="2" charset="2"/>
              <a:buChar char="p"/>
            </a:pPr>
            <a:r>
              <a:rPr lang="en-GB" altLang="zh-CN" sz="2400" b="1" dirty="0">
                <a:latin typeface="Times New Roman" panose="02020503050405090304" pitchFamily="18" charset="0"/>
                <a:cs typeface="Times New Roman" panose="02020503050405090304" pitchFamily="18" charset="0"/>
              </a:rPr>
              <a:t> </a:t>
            </a:r>
            <a:r>
              <a:rPr lang="en-US" altLang="zh-CN" sz="2400" b="1" dirty="0">
                <a:latin typeface="Times New Roman" panose="02020503050405090304" pitchFamily="18" charset="0"/>
                <a:cs typeface="Times New Roman" panose="02020503050405090304" pitchFamily="18" charset="0"/>
              </a:rPr>
              <a:t>Paper Analysis</a:t>
            </a:r>
            <a:endParaRPr lang="en-US" altLang="zh-CN" sz="2400" b="1" dirty="0">
              <a:latin typeface="Times New Roman" panose="02020503050405090304" pitchFamily="18" charset="0"/>
              <a:cs typeface="Times New Roman" panose="02020503050405090304" pitchFamily="18" charset="0"/>
            </a:endParaRPr>
          </a:p>
          <a:p>
            <a:pPr marL="1200150" lvl="2" indent="-285750">
              <a:lnSpc>
                <a:spcPct val="125000"/>
              </a:lnSpc>
              <a:buFont typeface="Wingdings" panose="05000000000000000000" pitchFamily="2" charset="2"/>
              <a:buChar char="Ø"/>
            </a:pPr>
            <a:r>
              <a:rPr lang="en-US" altLang="zh-CN" sz="2000" b="1" dirty="0">
                <a:latin typeface="Times New Roman" panose="02020503050405090304" pitchFamily="18" charset="0"/>
                <a:cs typeface="Times New Roman" panose="02020503050405090304" pitchFamily="18" charset="0"/>
              </a:rPr>
              <a:t>Motivation</a:t>
            </a:r>
            <a:endParaRPr lang="en-US" altLang="zh-CN" sz="2000" b="1" dirty="0">
              <a:latin typeface="Times New Roman" panose="02020503050405090304" pitchFamily="18" charset="0"/>
              <a:cs typeface="Times New Roman" panose="02020503050405090304" pitchFamily="18" charset="0"/>
            </a:endParaRPr>
          </a:p>
          <a:p>
            <a:pPr marL="1200150" lvl="2" indent="-285750">
              <a:lnSpc>
                <a:spcPct val="125000"/>
              </a:lnSpc>
              <a:buFont typeface="Wingdings" panose="05000000000000000000" pitchFamily="2" charset="2"/>
              <a:buChar char="Ø"/>
            </a:pPr>
            <a:r>
              <a:rPr lang="en-US" altLang="zh-CN" sz="2000" b="1" dirty="0">
                <a:latin typeface="Times New Roman" panose="02020503050405090304" pitchFamily="18" charset="0"/>
                <a:cs typeface="Times New Roman" panose="02020503050405090304" pitchFamily="18" charset="0"/>
              </a:rPr>
              <a:t>Method</a:t>
            </a:r>
            <a:endParaRPr lang="en-US" altLang="zh-CN" sz="2000" b="1" dirty="0">
              <a:latin typeface="Times New Roman" panose="02020503050405090304" pitchFamily="18" charset="0"/>
              <a:cs typeface="Times New Roman" panose="02020503050405090304" pitchFamily="18" charset="0"/>
            </a:endParaRPr>
          </a:p>
          <a:p>
            <a:pPr marL="1200150" lvl="2" indent="-285750">
              <a:lnSpc>
                <a:spcPct val="125000"/>
              </a:lnSpc>
              <a:buFont typeface="Wingdings" panose="05000000000000000000" pitchFamily="2" charset="2"/>
              <a:buChar char="Ø"/>
            </a:pPr>
            <a:r>
              <a:rPr lang="en-US" altLang="zh-CN" sz="2000" b="1" dirty="0">
                <a:latin typeface="Times New Roman" panose="02020503050405090304" pitchFamily="18" charset="0"/>
                <a:cs typeface="Times New Roman" panose="02020503050405090304" pitchFamily="18" charset="0"/>
              </a:rPr>
              <a:t>Experiments</a:t>
            </a:r>
            <a:endParaRPr lang="en-US" altLang="zh-CN" sz="2000" b="1" dirty="0">
              <a:latin typeface="Times New Roman" panose="02020503050405090304" pitchFamily="18" charset="0"/>
              <a:cs typeface="Times New Roman" panose="02020503050405090304" pitchFamily="18" charset="0"/>
            </a:endParaRPr>
          </a:p>
          <a:p>
            <a:pPr marL="742950" lvl="1" indent="-285750">
              <a:lnSpc>
                <a:spcPct val="150000"/>
              </a:lnSpc>
              <a:buFont typeface="Wingdings" panose="05000000000000000000" pitchFamily="2" charset="2"/>
              <a:buChar char="p"/>
            </a:pPr>
            <a:r>
              <a:rPr lang="en-GB" altLang="zh-CN" sz="2400" b="1" dirty="0">
                <a:latin typeface="Times New Roman" panose="02020503050405090304" pitchFamily="18" charset="0"/>
                <a:cs typeface="Times New Roman" panose="02020503050405090304" pitchFamily="18" charset="0"/>
              </a:rPr>
              <a:t> </a:t>
            </a:r>
            <a:r>
              <a:rPr lang="en-US" altLang="zh-CN" sz="2400" b="1" dirty="0">
                <a:latin typeface="Times New Roman" panose="02020503050405090304" pitchFamily="18" charset="0"/>
                <a:cs typeface="Times New Roman" panose="02020503050405090304" pitchFamily="18" charset="0"/>
              </a:rPr>
              <a:t>Conclusion</a:t>
            </a:r>
            <a:endParaRPr lang="en-US" altLang="zh-CN" sz="2400" b="1" dirty="0">
              <a:latin typeface="Times New Roman" panose="02020503050405090304" pitchFamily="18" charset="0"/>
              <a:cs typeface="Times New Roman" panose="02020503050405090304" pitchFamily="18" charset="0"/>
            </a:endParaRPr>
          </a:p>
          <a:p>
            <a:pPr marL="1200150" lvl="2" indent="-285750" algn="l">
              <a:lnSpc>
                <a:spcPct val="125000"/>
              </a:lnSpc>
              <a:buClrTx/>
              <a:buSzTx/>
              <a:buFont typeface="Wingdings" panose="05000000000000000000" pitchFamily="2" charset="2"/>
              <a:buChar char="Ø"/>
            </a:pPr>
            <a:r>
              <a:rPr lang="en-US" altLang="zh-CN" sz="2000" b="1" dirty="0">
                <a:latin typeface="Times New Roman" panose="02020503050405090304" pitchFamily="18" charset="0"/>
                <a:cs typeface="Times New Roman" panose="02020503050405090304" pitchFamily="18" charset="0"/>
              </a:rPr>
              <a:t>Discussion &amp; Takeaways</a:t>
            </a:r>
            <a:endParaRPr lang="en-US" altLang="zh-CN" sz="2000" b="1" dirty="0">
              <a:latin typeface="Times New Roman" panose="02020503050405090304" pitchFamily="18" charset="0"/>
              <a:cs typeface="Times New Roman" panose="0202050305040509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3565"/>
          </a:xfrm>
          <a:prstGeom prst="rect">
            <a:avLst/>
          </a:prstGeom>
          <a:noFill/>
        </p:spPr>
        <p:txBody>
          <a:bodyPr wrap="square" rtlCol="0">
            <a:spAutoFit/>
          </a:bodyPr>
          <a:lstStyle/>
          <a:p>
            <a:r>
              <a:rPr lang="en-US" altLang="zh-CN" sz="3200" b="1" dirty="0">
                <a:solidFill>
                  <a:srgbClr val="5B9BD5">
                    <a:lumMod val="75000"/>
                  </a:srgbClr>
                </a:solidFill>
                <a:latin typeface="Times New Roman" panose="02020503050405090304"/>
                <a:ea typeface="微软雅黑" panose="020B0503020204020204" charset="-122"/>
                <a:cs typeface="+mn-ea"/>
                <a:sym typeface="+mn-lt"/>
              </a:rPr>
              <a:t>1</a:t>
            </a:r>
            <a:endParaRPr lang="en-US" altLang="zh-CN" sz="3200" b="1" dirty="0">
              <a:solidFill>
                <a:schemeClr val="accent1">
                  <a:lumMod val="75000"/>
                </a:schemeClr>
              </a:solidFill>
              <a:latin typeface="Times New Roman" panose="02020503050405090304" pitchFamily="18" charset="0"/>
              <a:cs typeface="Times New Roman" panose="02020503050405090304" pitchFamily="18" charset="0"/>
              <a:sym typeface="+mn-lt"/>
            </a:endParaRPr>
          </a:p>
        </p:txBody>
      </p:sp>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5" name="文本框 4"/>
          <p:cNvSpPr txBox="1"/>
          <p:nvPr/>
        </p:nvSpPr>
        <p:spPr>
          <a:xfrm>
            <a:off x="1377315" y="759460"/>
            <a:ext cx="9537700" cy="51752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noAutofit/>
          </a:bodyPr>
          <a:lstStyle/>
          <a:p>
            <a:pPr algn="l">
              <a:lnSpc>
                <a:spcPct val="100000"/>
              </a:lnSpc>
              <a:spcBef>
                <a:spcPts val="0"/>
              </a:spcBef>
              <a:spcAft>
                <a:spcPts val="0"/>
              </a:spcAft>
              <a:buClrTx/>
              <a:buSzTx/>
              <a:buFontTx/>
              <a:defRPr/>
            </a:pPr>
            <a:r>
              <a:rPr lang="en-US" altLang="zh-CN" sz="32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rPr>
              <a:t>Method</a:t>
            </a:r>
            <a:endParaRPr lang="en-US" altLang="zh-CN" sz="32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endParaRPr>
          </a:p>
        </p:txBody>
      </p:sp>
      <p:sp>
        <p:nvSpPr>
          <p:cNvPr id="7" name="文本框 6"/>
          <p:cNvSpPr txBox="1"/>
          <p:nvPr/>
        </p:nvSpPr>
        <p:spPr>
          <a:xfrm>
            <a:off x="17449" y="2098615"/>
            <a:ext cx="4859881" cy="7725192"/>
          </a:xfrm>
          <a:prstGeom prst="rect">
            <a:avLst/>
          </a:prstGeom>
          <a:noFill/>
        </p:spPr>
        <p:txBody>
          <a:bodyPr wrap="square" rtlCol="0">
            <a:spAutoFit/>
          </a:bodyPr>
          <a:lstStyle/>
          <a:p>
            <a:pPr marL="285750" indent="-285750">
              <a:lnSpc>
                <a:spcPct val="150000"/>
              </a:lnSpc>
              <a:buFont typeface="Arial" panose="020B0604020202090204" pitchFamily="34" charset="0"/>
              <a:buChar char="•"/>
            </a:pPr>
            <a:r>
              <a:rPr lang="en-US" altLang="zh-CN" sz="1600" b="1" dirty="0"/>
              <a:t>MLP</a:t>
            </a:r>
            <a:r>
              <a:rPr lang="zh-CN" altLang="en-US" sz="1600" b="1" dirty="0"/>
              <a:t> </a:t>
            </a:r>
            <a:r>
              <a:rPr lang="en-US" altLang="zh-CN" sz="1600" b="1" dirty="0"/>
              <a:t>Projector</a:t>
            </a:r>
            <a:r>
              <a:rPr lang="zh-CN" altLang="en-US" sz="1600" dirty="0"/>
              <a:t>：</a:t>
            </a:r>
            <a:endParaRPr lang="en-US" altLang="zh-CN" sz="1600" dirty="0"/>
          </a:p>
          <a:p>
            <a:pPr marL="742950" lvl="1" indent="-285750">
              <a:lnSpc>
                <a:spcPct val="150000"/>
              </a:lnSpc>
              <a:buFont typeface="Arial" panose="020B0604020202090204" pitchFamily="34" charset="0"/>
              <a:buChar char="•"/>
            </a:pPr>
            <a:r>
              <a:rPr lang="en-US" altLang="zh-CN" sz="1600" dirty="0"/>
              <a:t>Siamese </a:t>
            </a:r>
            <a:r>
              <a:rPr lang="zh-CN" altLang="en-US" sz="1600" dirty="0"/>
              <a:t>对比 </a:t>
            </a:r>
            <a:r>
              <a:rPr lang="en-US" altLang="zh-CN" sz="1600" dirty="0"/>
              <a:t>Non-Siamese</a:t>
            </a:r>
            <a:endParaRPr lang="en-US" altLang="zh-CN" sz="1600" dirty="0"/>
          </a:p>
          <a:p>
            <a:pPr marL="1200150" lvl="2" indent="-285750">
              <a:lnSpc>
                <a:spcPct val="150000"/>
              </a:lnSpc>
              <a:buFont typeface="Arial" panose="020B0604020202090204" pitchFamily="34" charset="0"/>
              <a:buChar char="•"/>
            </a:pPr>
            <a:r>
              <a:rPr lang="en-US" altLang="zh-CN" sz="1600" dirty="0"/>
              <a:t>+4.6% SR (+3.3% in paper citing 47.9 vs 43.3)</a:t>
            </a:r>
            <a:endParaRPr lang="en-US" altLang="zh-CN" sz="1600" dirty="0"/>
          </a:p>
          <a:p>
            <a:pPr marL="742950" lvl="1" indent="-285750">
              <a:lnSpc>
                <a:spcPct val="150000"/>
              </a:lnSpc>
              <a:buFont typeface="Arial" panose="020B0604020202090204" pitchFamily="34" charset="0"/>
              <a:buChar char="•"/>
            </a:pPr>
            <a:r>
              <a:rPr lang="en-US" altLang="zh-CN" sz="1600" dirty="0"/>
              <a:t>Siamese </a:t>
            </a:r>
            <a:r>
              <a:rPr lang="zh-CN" altLang="en-US" sz="1600" dirty="0"/>
              <a:t>对比 </a:t>
            </a:r>
            <a:r>
              <a:rPr lang="en-US" altLang="zh-CN" sz="1600" dirty="0"/>
              <a:t>Direct</a:t>
            </a:r>
            <a:endParaRPr lang="en-US" altLang="zh-CN" sz="1600" dirty="0"/>
          </a:p>
          <a:p>
            <a:pPr marL="1200150" lvl="2" indent="-285750">
              <a:lnSpc>
                <a:spcPct val="150000"/>
              </a:lnSpc>
              <a:buFont typeface="Arial" panose="020B0604020202090204" pitchFamily="34" charset="0"/>
              <a:buChar char="•"/>
            </a:pPr>
            <a:r>
              <a:rPr lang="en-US" altLang="zh-CN" sz="1600" dirty="0"/>
              <a:t>+21.2% SR (47.9% vs 26.7%)</a:t>
            </a:r>
            <a:endParaRPr lang="en-US" altLang="zh-CN" sz="1600" dirty="0"/>
          </a:p>
          <a:p>
            <a:pPr marL="742950" lvl="1" indent="-285750">
              <a:lnSpc>
                <a:spcPct val="150000"/>
              </a:lnSpc>
              <a:buFont typeface="Arial" panose="020B0604020202090204" pitchFamily="34" charset="0"/>
              <a:buChar char="•"/>
            </a:pPr>
            <a:r>
              <a:rPr lang="zh-CN" altLang="en-US" sz="1600" dirty="0"/>
              <a:t>碰撞率降低</a:t>
            </a:r>
            <a:endParaRPr lang="en-US" altLang="zh-CN" sz="1600" dirty="0"/>
          </a:p>
          <a:p>
            <a:pPr marL="1200150" lvl="2" indent="-285750">
              <a:lnSpc>
                <a:spcPct val="150000"/>
              </a:lnSpc>
              <a:buFont typeface="Arial" panose="020B0604020202090204" pitchFamily="34" charset="0"/>
              <a:buChar char="•"/>
            </a:pPr>
            <a:r>
              <a:rPr lang="en-US" altLang="zh-CN" sz="1600" dirty="0"/>
              <a:t>21.9% vs 25.3% vs 31.9%</a:t>
            </a:r>
            <a:endParaRPr lang="en-US" altLang="zh-CN" sz="1600" dirty="0"/>
          </a:p>
          <a:p>
            <a:pPr marL="742950" lvl="1" indent="-285750">
              <a:lnSpc>
                <a:spcPct val="150000"/>
              </a:lnSpc>
              <a:buFont typeface="Arial" panose="020B0604020202090204" pitchFamily="34" charset="0"/>
              <a:buChar char="•"/>
            </a:pPr>
            <a:r>
              <a:rPr lang="zh-CN" altLang="en-US" sz="1600" dirty="0"/>
              <a:t>路径效率提升</a:t>
            </a:r>
            <a:endParaRPr lang="en-US" altLang="zh-CN" sz="1600" dirty="0"/>
          </a:p>
          <a:p>
            <a:pPr marL="1200150" lvl="2" indent="-285750">
              <a:lnSpc>
                <a:spcPct val="150000"/>
              </a:lnSpc>
              <a:buFont typeface="Arial" panose="020B0604020202090204" pitchFamily="34" charset="0"/>
              <a:buChar char="•"/>
            </a:pPr>
            <a:r>
              <a:rPr lang="en-US" altLang="zh-CN" sz="1600" dirty="0"/>
              <a:t>77.3% vs 68.2% vs 45.9%</a:t>
            </a:r>
            <a:endParaRPr lang="en-US" altLang="zh-CN" sz="1600" dirty="0"/>
          </a:p>
          <a:p>
            <a:pPr marL="285750" indent="-285750">
              <a:lnSpc>
                <a:spcPct val="150000"/>
              </a:lnSpc>
              <a:buFont typeface="Arial" panose="020B0604020202090204" pitchFamily="34" charset="0"/>
              <a:buChar char="•"/>
            </a:pPr>
            <a:endParaRPr lang="en-US" altLang="zh-CN" sz="1600" dirty="0"/>
          </a:p>
          <a:p>
            <a:pPr marL="742950" lvl="1" indent="-285750">
              <a:lnSpc>
                <a:spcPct val="150000"/>
              </a:lnSpc>
              <a:buFont typeface="Arial" panose="020B0604020202090204" pitchFamily="34" charset="0"/>
              <a:buChar char="•"/>
            </a:pPr>
            <a:endParaRPr lang="en-US" altLang="zh-CN" sz="1600" dirty="0"/>
          </a:p>
          <a:p>
            <a:pPr marL="1200150" lvl="2" indent="-285750">
              <a:buFont typeface="Arial" panose="020B0604020202090204" pitchFamily="34" charset="0"/>
              <a:buChar char="•"/>
            </a:pPr>
            <a:endParaRPr lang="en-US" altLang="zh-CN" sz="1600" dirty="0"/>
          </a:p>
          <a:p>
            <a:pPr marL="1200150" lvl="2" indent="-285750">
              <a:buFont typeface="Arial" panose="020B0604020202090204" pitchFamily="34" charset="0"/>
              <a:buChar char="•"/>
            </a:pPr>
            <a:endParaRPr lang="zh-CN" altLang="en-US" sz="1600" dirty="0"/>
          </a:p>
          <a:p>
            <a:pPr marL="1200150" lvl="2" indent="-285750">
              <a:buFont typeface="Arial" panose="020B0604020202090204" pitchFamily="34" charset="0"/>
              <a:buChar char="•"/>
            </a:pPr>
            <a:endParaRPr lang="en-US" altLang="zh-CN" sz="1600" dirty="0"/>
          </a:p>
          <a:p>
            <a:pPr marL="742950" lvl="1" indent="-285750">
              <a:lnSpc>
                <a:spcPct val="150000"/>
              </a:lnSpc>
              <a:buFont typeface="Arial" panose="020B0604020202090204" pitchFamily="34" charset="0"/>
              <a:buChar char="•"/>
            </a:pPr>
            <a:endParaRPr lang="en-US" altLang="zh-CN" sz="1600" dirty="0"/>
          </a:p>
          <a:p>
            <a:pPr marL="285750" indent="-285750">
              <a:lnSpc>
                <a:spcPct val="150000"/>
              </a:lnSpc>
              <a:buFont typeface="Arial" panose="020B0604020202090204" pitchFamily="34" charset="0"/>
              <a:buChar char="•"/>
            </a:pPr>
            <a:endParaRPr lang="en-US" altLang="zh-CN" sz="1600" b="0" i="0" dirty="0">
              <a:latin typeface="Cambria Math" panose="02040503050406030204" pitchFamily="18" charset="0"/>
            </a:endParaRPr>
          </a:p>
          <a:p>
            <a:pPr marL="742950" lvl="2" indent="-285750">
              <a:buFont typeface="Arial" panose="020B0604020202090204" pitchFamily="34" charset="0"/>
              <a:buChar char="•"/>
            </a:pPr>
            <a:endParaRPr lang="en-US" altLang="zh-CN" sz="1600" b="0" i="0" dirty="0">
              <a:latin typeface="Cambria Math" panose="02040503050406030204" pitchFamily="18" charset="0"/>
            </a:endParaRPr>
          </a:p>
          <a:p>
            <a:pPr marL="742950" lvl="2" indent="-285750">
              <a:buFont typeface="Arial" panose="020B0604020202090204" pitchFamily="34" charset="0"/>
              <a:buChar char="•"/>
            </a:pPr>
            <a:endParaRPr lang="zh-CN" altLang="en-US" sz="1600" dirty="0"/>
          </a:p>
          <a:p>
            <a:pPr marL="742950" lvl="1" indent="-285750">
              <a:buFont typeface="Arial" panose="020B0604020202090204" pitchFamily="34" charset="0"/>
              <a:buChar char="•"/>
            </a:pPr>
            <a:endParaRPr lang="en-US" altLang="zh-CN" sz="1600" dirty="0"/>
          </a:p>
          <a:p>
            <a:pPr marL="742950" lvl="1" indent="-285750">
              <a:buFont typeface="Arial" panose="020B0604020202090204" pitchFamily="34" charset="0"/>
              <a:buChar char="•"/>
            </a:pPr>
            <a:endParaRPr lang="en-US" altLang="zh-CN" sz="1600" b="0" i="0" dirty="0">
              <a:latin typeface="Cambria Math" panose="02040503050406030204" pitchFamily="18" charset="0"/>
              <a:cs typeface="Times New Roman" panose="02020503050405090304" pitchFamily="18" charset="0"/>
            </a:endParaRPr>
          </a:p>
          <a:p>
            <a:pPr marL="742950" lvl="1" indent="-285750">
              <a:buFont typeface="Arial" panose="020B0604020202090204" pitchFamily="34" charset="0"/>
              <a:buChar char="•"/>
            </a:pPr>
            <a:endParaRPr lang="en-US" altLang="zh-CN" sz="1600" b="0" i="0" dirty="0">
              <a:latin typeface="Cambria Math" panose="02040503050406030204" pitchFamily="18" charset="0"/>
              <a:cs typeface="Times New Roman" panose="02020503050405090304" pitchFamily="18" charset="0"/>
            </a:endParaRPr>
          </a:p>
          <a:p>
            <a:pPr marL="742950" lvl="1" indent="-285750">
              <a:buFont typeface="Arial" panose="020B0604020202090204" pitchFamily="34" charset="0"/>
              <a:buChar char="•"/>
            </a:pPr>
            <a:endParaRPr lang="zh-CN" altLang="en-US" sz="1600" dirty="0"/>
          </a:p>
          <a:p>
            <a:pPr marL="742950" lvl="1" indent="-285750">
              <a:buFont typeface="Arial" panose="020B0604020202090204" pitchFamily="34" charset="0"/>
              <a:buChar char="•"/>
            </a:pPr>
            <a:endParaRPr lang="zh-CN" altLang="en-US" sz="1600" dirty="0"/>
          </a:p>
        </p:txBody>
      </p:sp>
      <p:sp>
        <p:nvSpPr>
          <p:cNvPr id="9" name="文本框 8"/>
          <p:cNvSpPr txBox="1"/>
          <p:nvPr/>
        </p:nvSpPr>
        <p:spPr>
          <a:xfrm>
            <a:off x="1021715" y="1602105"/>
            <a:ext cx="6096000" cy="707886"/>
          </a:xfrm>
          <a:prstGeom prst="rect">
            <a:avLst/>
          </a:prstGeom>
          <a:noFill/>
        </p:spPr>
        <p:txBody>
          <a:bodyPr wrap="square" rtlCol="0">
            <a:spAutoFit/>
          </a:bodyPr>
          <a:lstStyle/>
          <a:p>
            <a:pPr>
              <a:defRPr/>
            </a:pPr>
            <a:r>
              <a:rPr lang="en-US" altLang="zh-CN" sz="2000" b="1" dirty="0">
                <a:solidFill>
                  <a:srgbClr val="0070C0"/>
                </a:solidFill>
                <a:latin typeface="Arial" panose="020B0604020202090204" pitchFamily="34" charset="0"/>
                <a:ea typeface="微软雅黑" panose="020B0503020204020204" charset="-122"/>
                <a:cs typeface="Arial" panose="020B0604020202090204" pitchFamily="34" charset="0"/>
              </a:rPr>
              <a:t>VLA </a:t>
            </a:r>
            <a:r>
              <a:rPr lang="zh-CN" altLang="en-US" sz="2000" b="1" dirty="0">
                <a:solidFill>
                  <a:srgbClr val="0070C0"/>
                </a:solidFill>
                <a:latin typeface="Arial" panose="020B0604020202090204" pitchFamily="34" charset="0"/>
                <a:ea typeface="微软雅黑" panose="020B0503020204020204" charset="-122"/>
                <a:cs typeface="Arial" panose="020B0604020202090204" pitchFamily="34" charset="0"/>
              </a:rPr>
              <a:t>模型架构</a:t>
            </a:r>
            <a:endParaRPr lang="zh-CN" altLang="en-US" sz="2000" b="1" dirty="0">
              <a:solidFill>
                <a:srgbClr val="0070C0"/>
              </a:solidFill>
              <a:latin typeface="Arial" panose="020B0604020202090204" pitchFamily="34" charset="0"/>
              <a:ea typeface="微软雅黑" panose="020B0503020204020204" charset="-122"/>
              <a:cs typeface="Arial" panose="020B0604020202090204" pitchFamily="34" charset="0"/>
            </a:endParaRPr>
          </a:p>
          <a:p>
            <a:pPr algn="l">
              <a:spcBef>
                <a:spcPts val="0"/>
              </a:spcBef>
              <a:spcAft>
                <a:spcPts val="0"/>
              </a:spcAft>
              <a:buClrTx/>
              <a:buSzTx/>
              <a:buFontTx/>
              <a:defRPr/>
            </a:pPr>
            <a:endParaRPr lang="en-US" altLang="zh-CN" sz="20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endParaRPr>
          </a:p>
        </p:txBody>
      </p:sp>
      <p:graphicFrame>
        <p:nvGraphicFramePr>
          <p:cNvPr id="10" name="对象 9">
            <a:hlinkClick r:id="" action="ppaction://ole?verb=0"/>
          </p:cNvPr>
          <p:cNvGraphicFramePr>
            <a:graphicFrameLocks noChangeAspect="1"/>
          </p:cNvGraphicFramePr>
          <p:nvPr/>
        </p:nvGraphicFramePr>
        <p:xfrm>
          <a:off x="6038850" y="3321050"/>
          <a:ext cx="114300" cy="215900"/>
        </p:xfrm>
        <a:graphic>
          <a:graphicData uri="http://schemas.openxmlformats.org/presentationml/2006/ole">
            <mc:AlternateContent xmlns:mc="http://schemas.openxmlformats.org/markup-compatibility/2006">
              <mc:Choice xmlns:v="urn:schemas-microsoft-com:vml" Requires="v">
                <p:oleObj spid="_x0000_s4" name="" r:id="rId2" imgW="114300" imgH="215900" progId="Equation.KSEE3">
                  <p:embed/>
                </p:oleObj>
              </mc:Choice>
              <mc:Fallback>
                <p:oleObj name="" r:id="rId2" imgW="114300" imgH="215900" progId="Equation.KSEE3">
                  <p:embed/>
                  <p:pic>
                    <p:nvPicPr>
                      <p:cNvPr id="0" name="对象 9">
                        <a:hlinkClick r:id="" action="ppaction://ole?verb=0"/>
                      </p:cNvPr>
                      <p:cNvPicPr/>
                      <p:nvPr/>
                    </p:nvPicPr>
                    <p:blipFill>
                      <a:blip r:embed="rId3"/>
                      <a:stretch>
                        <a:fillRect/>
                      </a:stretch>
                    </p:blipFill>
                    <p:spPr>
                      <a:xfrm>
                        <a:off x="6038850" y="3321050"/>
                        <a:ext cx="114300" cy="215900"/>
                      </a:xfrm>
                      <a:prstGeom prst="rect">
                        <a:avLst/>
                      </a:prstGeom>
                    </p:spPr>
                  </p:pic>
                </p:oleObj>
              </mc:Fallback>
            </mc:AlternateContent>
          </a:graphicData>
        </a:graphic>
      </p:graphicFrame>
      <p:graphicFrame>
        <p:nvGraphicFramePr>
          <p:cNvPr id="12" name="对象 11">
            <a:hlinkClick r:id="" action="ppaction://ole?verb=0"/>
          </p:cNvPr>
          <p:cNvGraphicFramePr>
            <a:graphicFrameLocks noChangeAspect="1"/>
          </p:cNvGraphicFramePr>
          <p:nvPr/>
        </p:nvGraphicFramePr>
        <p:xfrm>
          <a:off x="6038850" y="3321050"/>
          <a:ext cx="114300" cy="215900"/>
        </p:xfrm>
        <a:graphic>
          <a:graphicData uri="http://schemas.openxmlformats.org/presentationml/2006/ole">
            <mc:AlternateContent xmlns:mc="http://schemas.openxmlformats.org/markup-compatibility/2006">
              <mc:Choice xmlns:v="urn:schemas-microsoft-com:vml" Requires="v">
                <p:oleObj spid="_x0000_s6" name="" r:id="rId4" imgW="114300" imgH="215900" progId="Equation.KSEE3">
                  <p:embed/>
                </p:oleObj>
              </mc:Choice>
              <mc:Fallback>
                <p:oleObj name="" r:id="rId4" imgW="114300" imgH="215900" progId="Equation.KSEE3">
                  <p:embed/>
                  <p:pic>
                    <p:nvPicPr>
                      <p:cNvPr id="0" name="对象 11">
                        <a:hlinkClick r:id="" action="ppaction://ole?verb=0"/>
                      </p:cNvPr>
                      <p:cNvPicPr/>
                      <p:nvPr/>
                    </p:nvPicPr>
                    <p:blipFill>
                      <a:blip r:embed="rId3"/>
                      <a:stretch>
                        <a:fillRect/>
                      </a:stretch>
                    </p:blipFill>
                    <p:spPr>
                      <a:xfrm>
                        <a:off x="6038850" y="3321050"/>
                        <a:ext cx="114300" cy="215900"/>
                      </a:xfrm>
                      <a:prstGeom prst="rect">
                        <a:avLst/>
                      </a:prstGeom>
                    </p:spPr>
                  </p:pic>
                </p:oleObj>
              </mc:Fallback>
            </mc:AlternateContent>
          </a:graphicData>
        </a:graphic>
      </p:graphicFrame>
      <p:graphicFrame>
        <p:nvGraphicFramePr>
          <p:cNvPr id="8" name="对象 7"/>
          <p:cNvGraphicFramePr>
            <a:graphicFrameLocks noChangeAspect="1"/>
          </p:cNvGraphicFramePr>
          <p:nvPr/>
        </p:nvGraphicFramePr>
        <p:xfrm>
          <a:off x="4610100" y="2463800"/>
          <a:ext cx="914400" cy="198438"/>
        </p:xfrm>
        <a:graphic>
          <a:graphicData uri="http://schemas.openxmlformats.org/presentationml/2006/ole">
            <mc:AlternateContent xmlns:mc="http://schemas.openxmlformats.org/markup-compatibility/2006">
              <mc:Choice xmlns:v="urn:schemas-microsoft-com:vml" Requires="v">
                <p:oleObj spid="_x0000_s11" name="Equation" r:id="rId5" imgW="2743200" imgH="4267200" progId="Equation.DSMT4">
                  <p:embed/>
                </p:oleObj>
              </mc:Choice>
              <mc:Fallback>
                <p:oleObj name="Equation" r:id="rId5" imgW="2743200" imgH="4267200" progId="Equation.DSMT4">
                  <p:embed/>
                  <p:pic>
                    <p:nvPicPr>
                      <p:cNvPr id="0" name="对象 7"/>
                      <p:cNvPicPr/>
                      <p:nvPr/>
                    </p:nvPicPr>
                    <p:blipFill>
                      <a:blip r:embed="rId6"/>
                      <a:stretch>
                        <a:fillRect/>
                      </a:stretch>
                    </p:blipFill>
                    <p:spPr>
                      <a:xfrm>
                        <a:off x="4610100" y="2463800"/>
                        <a:ext cx="914400" cy="198438"/>
                      </a:xfrm>
                      <a:prstGeom prst="rect">
                        <a:avLst/>
                      </a:prstGeom>
                    </p:spPr>
                  </p:pic>
                </p:oleObj>
              </mc:Fallback>
            </mc:AlternateContent>
          </a:graphicData>
        </a:graphic>
      </p:graphicFrame>
      <p:graphicFrame>
        <p:nvGraphicFramePr>
          <p:cNvPr id="15" name="对象 14"/>
          <p:cNvGraphicFramePr>
            <a:graphicFrameLocks noChangeAspect="1"/>
          </p:cNvGraphicFramePr>
          <p:nvPr/>
        </p:nvGraphicFramePr>
        <p:xfrm>
          <a:off x="6037263" y="3338513"/>
          <a:ext cx="114300" cy="177800"/>
        </p:xfrm>
        <a:graphic>
          <a:graphicData uri="http://schemas.openxmlformats.org/presentationml/2006/ole">
            <mc:AlternateContent xmlns:mc="http://schemas.openxmlformats.org/markup-compatibility/2006">
              <mc:Choice xmlns:v="urn:schemas-microsoft-com:vml" Requires="v">
                <p:oleObj spid="_x0000_s13" name="Equation" r:id="rId7" imgW="2743200" imgH="4267200" progId="Equation.DSMT4">
                  <p:embed/>
                </p:oleObj>
              </mc:Choice>
              <mc:Fallback>
                <p:oleObj name="Equation" r:id="rId7" imgW="2743200" imgH="4267200" progId="Equation.DSMT4">
                  <p:embed/>
                  <p:pic>
                    <p:nvPicPr>
                      <p:cNvPr id="0" name="对象 14"/>
                      <p:cNvPicPr/>
                      <p:nvPr/>
                    </p:nvPicPr>
                    <p:blipFill>
                      <a:blip r:embed="rId8"/>
                      <a:stretch>
                        <a:fillRect/>
                      </a:stretch>
                    </p:blipFill>
                    <p:spPr>
                      <a:xfrm>
                        <a:off x="6037263" y="3338513"/>
                        <a:ext cx="114300" cy="177800"/>
                      </a:xfrm>
                      <a:prstGeom prst="rect">
                        <a:avLst/>
                      </a:prstGeom>
                    </p:spPr>
                  </p:pic>
                </p:oleObj>
              </mc:Fallback>
            </mc:AlternateContent>
          </a:graphicData>
        </a:graphic>
      </p:graphicFrame>
      <p:pic>
        <p:nvPicPr>
          <p:cNvPr id="20" name="图片 19"/>
          <p:cNvPicPr>
            <a:picLocks noChangeAspect="1"/>
          </p:cNvPicPr>
          <p:nvPr/>
        </p:nvPicPr>
        <p:blipFill>
          <a:blip r:embed="rId9"/>
          <a:stretch>
            <a:fillRect/>
          </a:stretch>
        </p:blipFill>
        <p:spPr>
          <a:xfrm>
            <a:off x="3857273" y="1125899"/>
            <a:ext cx="7315200" cy="419100"/>
          </a:xfrm>
          <a:prstGeom prst="rect">
            <a:avLst/>
          </a:prstGeom>
        </p:spPr>
      </p:pic>
      <p:sp>
        <p:nvSpPr>
          <p:cNvPr id="21" name="矩形 20"/>
          <p:cNvSpPr/>
          <p:nvPr/>
        </p:nvSpPr>
        <p:spPr>
          <a:xfrm>
            <a:off x="5314123" y="1125899"/>
            <a:ext cx="490329" cy="419100"/>
          </a:xfrm>
          <a:prstGeom prst="rect">
            <a:avLst/>
          </a:prstGeom>
          <a:noFill/>
          <a:ln w="28575">
            <a:solidFill>
              <a:schemeClr val="accent4">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22" name="文本框 21"/>
          <p:cNvSpPr txBox="1"/>
          <p:nvPr/>
        </p:nvSpPr>
        <p:spPr>
          <a:xfrm>
            <a:off x="5054044" y="1608141"/>
            <a:ext cx="1035327" cy="307777"/>
          </a:xfrm>
          <a:prstGeom prst="rect">
            <a:avLst/>
          </a:prstGeom>
          <a:noFill/>
        </p:spPr>
        <p:txBody>
          <a:bodyPr wrap="square">
            <a:spAutoFit/>
          </a:bodyPr>
          <a:lstStyle/>
          <a:p>
            <a:r>
              <a:rPr lang="en-US" altLang="zh-CN" sz="1400" b="1" dirty="0">
                <a:solidFill>
                  <a:schemeClr val="accent4">
                    <a:lumMod val="75000"/>
                  </a:schemeClr>
                </a:solidFill>
              </a:rPr>
              <a:t>Projector</a:t>
            </a:r>
            <a:endParaRPr lang="en-US" altLang="zh-CN" sz="1400" b="1" dirty="0">
              <a:solidFill>
                <a:schemeClr val="accent4">
                  <a:lumMod val="75000"/>
                </a:schemeClr>
              </a:solidFill>
            </a:endParaRPr>
          </a:p>
        </p:txBody>
      </p:sp>
      <p:sp>
        <p:nvSpPr>
          <p:cNvPr id="17" name="矩形 16"/>
          <p:cNvSpPr/>
          <p:nvPr/>
        </p:nvSpPr>
        <p:spPr>
          <a:xfrm>
            <a:off x="8243298" y="1133166"/>
            <a:ext cx="490329" cy="419100"/>
          </a:xfrm>
          <a:prstGeom prst="rect">
            <a:avLst/>
          </a:prstGeom>
          <a:noFill/>
          <a:ln w="28575">
            <a:solidFill>
              <a:schemeClr val="accent4">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pic>
        <p:nvPicPr>
          <p:cNvPr id="23" name="图片 22"/>
          <p:cNvPicPr>
            <a:picLocks noChangeAspect="1"/>
          </p:cNvPicPr>
          <p:nvPr/>
        </p:nvPicPr>
        <p:blipFill>
          <a:blip r:embed="rId10"/>
          <a:stretch>
            <a:fillRect/>
          </a:stretch>
        </p:blipFill>
        <p:spPr>
          <a:xfrm>
            <a:off x="4808882" y="2529355"/>
            <a:ext cx="6295011" cy="2154931"/>
          </a:xfrm>
          <a:prstGeom prst="rect">
            <a:avLst/>
          </a:prstGeom>
        </p:spPr>
      </p:pic>
      <p:pic>
        <p:nvPicPr>
          <p:cNvPr id="24" name="图片 23"/>
          <p:cNvPicPr>
            <a:picLocks noChangeAspect="1"/>
          </p:cNvPicPr>
          <p:nvPr/>
        </p:nvPicPr>
        <p:blipFill>
          <a:blip r:embed="rId11"/>
          <a:stretch>
            <a:fillRect/>
          </a:stretch>
        </p:blipFill>
        <p:spPr>
          <a:xfrm>
            <a:off x="6607058" y="4923631"/>
            <a:ext cx="2767106" cy="131969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1"/>
          <a:stretch>
            <a:fillRect/>
          </a:stretch>
        </p:blipFill>
        <p:spPr>
          <a:xfrm>
            <a:off x="6898640" y="1480739"/>
            <a:ext cx="2286000" cy="438150"/>
          </a:xfrm>
          <a:prstGeom prst="rect">
            <a:avLst/>
          </a:prstGeom>
        </p:spPr>
      </p:pic>
      <p:pic>
        <p:nvPicPr>
          <p:cNvPr id="11" name="图片 10"/>
          <p:cNvPicPr>
            <a:picLocks noChangeAspect="1"/>
          </p:cNvPicPr>
          <p:nvPr/>
        </p:nvPicPr>
        <p:blipFill>
          <a:blip r:embed="rId2"/>
          <a:stretch>
            <a:fillRect/>
          </a:stretch>
        </p:blipFill>
        <p:spPr>
          <a:xfrm>
            <a:off x="4367818" y="2426918"/>
            <a:ext cx="7606224" cy="3539430"/>
          </a:xfrm>
          <a:prstGeom prst="rect">
            <a:avLst/>
          </a:prstGeom>
        </p:spPr>
      </p:pic>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3565"/>
          </a:xfrm>
          <a:prstGeom prst="rect">
            <a:avLst/>
          </a:prstGeom>
          <a:noFill/>
        </p:spPr>
        <p:txBody>
          <a:bodyPr wrap="square" rtlCol="0">
            <a:spAutoFit/>
          </a:bodyPr>
          <a:lstStyle/>
          <a:p>
            <a:r>
              <a:rPr lang="en-US" altLang="zh-CN" sz="3200" b="1" dirty="0">
                <a:solidFill>
                  <a:srgbClr val="5B9BD5">
                    <a:lumMod val="75000"/>
                  </a:srgbClr>
                </a:solidFill>
                <a:latin typeface="Times New Roman" panose="02020503050405090304"/>
                <a:ea typeface="微软雅黑" panose="020B0503020204020204" charset="-122"/>
                <a:cs typeface="+mn-ea"/>
                <a:sym typeface="+mn-lt"/>
              </a:rPr>
              <a:t>1</a:t>
            </a:r>
            <a:endParaRPr lang="en-US" altLang="zh-CN" sz="3200" b="1" dirty="0">
              <a:solidFill>
                <a:schemeClr val="accent1">
                  <a:lumMod val="75000"/>
                </a:schemeClr>
              </a:solidFill>
              <a:latin typeface="Times New Roman" panose="02020503050405090304" pitchFamily="18" charset="0"/>
              <a:cs typeface="Times New Roman" panose="02020503050405090304" pitchFamily="18" charset="0"/>
              <a:sym typeface="+mn-lt"/>
            </a:endParaRPr>
          </a:p>
        </p:txBody>
      </p:sp>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5" name="文本框 4"/>
          <p:cNvSpPr txBox="1"/>
          <p:nvPr/>
        </p:nvSpPr>
        <p:spPr>
          <a:xfrm>
            <a:off x="1377315" y="759460"/>
            <a:ext cx="9537700" cy="51752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noAutofit/>
          </a:bodyPr>
          <a:lstStyle/>
          <a:p>
            <a:pPr algn="l">
              <a:lnSpc>
                <a:spcPct val="100000"/>
              </a:lnSpc>
              <a:spcBef>
                <a:spcPts val="0"/>
              </a:spcBef>
              <a:spcAft>
                <a:spcPts val="0"/>
              </a:spcAft>
              <a:buClrTx/>
              <a:buSzTx/>
              <a:buFontTx/>
              <a:defRPr/>
            </a:pPr>
            <a:r>
              <a:rPr lang="en-US" altLang="zh-CN" sz="32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rPr>
              <a:t>Method</a:t>
            </a:r>
            <a:endParaRPr lang="en-US" altLang="zh-CN" sz="32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endParaRPr>
          </a:p>
        </p:txBody>
      </p:sp>
      <p:sp>
        <p:nvSpPr>
          <p:cNvPr id="7" name="文本框 6"/>
          <p:cNvSpPr txBox="1"/>
          <p:nvPr/>
        </p:nvSpPr>
        <p:spPr>
          <a:xfrm>
            <a:off x="-2428" y="2098615"/>
            <a:ext cx="4610942" cy="8094524"/>
          </a:xfrm>
          <a:prstGeom prst="rect">
            <a:avLst/>
          </a:prstGeom>
          <a:noFill/>
        </p:spPr>
        <p:txBody>
          <a:bodyPr wrap="square" rtlCol="0">
            <a:spAutoFit/>
          </a:bodyPr>
          <a:lstStyle/>
          <a:p>
            <a:pPr marL="285750" indent="-285750">
              <a:lnSpc>
                <a:spcPct val="150000"/>
              </a:lnSpc>
              <a:buFont typeface="Arial" panose="020B0604020202090204" pitchFamily="34" charset="0"/>
              <a:buChar char="•"/>
            </a:pPr>
            <a:r>
              <a:rPr lang="zh-CN" altLang="en-US" sz="1600" b="1" dirty="0"/>
              <a:t>动作去标记化器（</a:t>
            </a:r>
            <a:r>
              <a:rPr lang="en-US" altLang="zh-CN" sz="1600" b="1" dirty="0"/>
              <a:t>Action De-tokenizer</a:t>
            </a:r>
            <a:r>
              <a:rPr lang="zh-CN" altLang="en-US" sz="1600" b="1" dirty="0"/>
              <a:t>）</a:t>
            </a:r>
            <a:r>
              <a:rPr lang="zh-CN" altLang="en-US" sz="1600" dirty="0"/>
              <a:t>：</a:t>
            </a:r>
            <a:endParaRPr lang="en-US" altLang="zh-CN" sz="1600" dirty="0"/>
          </a:p>
          <a:p>
            <a:pPr marL="742950" lvl="1" indent="-285750">
              <a:lnSpc>
                <a:spcPct val="150000"/>
              </a:lnSpc>
              <a:buFont typeface="Arial" panose="020B0604020202090204" pitchFamily="34" charset="0"/>
              <a:buChar char="•"/>
            </a:pPr>
            <a:r>
              <a:rPr lang="zh-CN" altLang="en-US" sz="1600" b="1" dirty="0"/>
              <a:t>功能：</a:t>
            </a:r>
            <a:endParaRPr lang="en-US" altLang="zh-CN" sz="1600" b="1" dirty="0"/>
          </a:p>
          <a:p>
            <a:pPr marL="1200150" lvl="2" indent="-285750">
              <a:lnSpc>
                <a:spcPct val="150000"/>
              </a:lnSpc>
              <a:buFont typeface="Arial" panose="020B0604020202090204" pitchFamily="34" charset="0"/>
              <a:buChar char="•"/>
            </a:pPr>
            <a:r>
              <a:rPr lang="zh-CN" altLang="en-US" sz="1600" dirty="0"/>
              <a:t>将 </a:t>
            </a:r>
            <a:r>
              <a:rPr lang="en-US" altLang="zh-CN" sz="1600" dirty="0"/>
              <a:t>LLM </a:t>
            </a:r>
            <a:r>
              <a:rPr lang="zh-CN" altLang="en-US" sz="1600" dirty="0"/>
              <a:t>输出的离散 </a:t>
            </a:r>
            <a:r>
              <a:rPr lang="en-US" altLang="zh-CN" sz="1600" dirty="0"/>
              <a:t>token </a:t>
            </a:r>
            <a:r>
              <a:rPr lang="zh-CN" altLang="en-US" sz="1600" dirty="0"/>
              <a:t>映射回连续的动作空间</a:t>
            </a:r>
            <a:endParaRPr lang="zh-CN" altLang="en-US" sz="1600" dirty="0"/>
          </a:p>
          <a:p>
            <a:pPr marL="742950" lvl="1" indent="-285750">
              <a:lnSpc>
                <a:spcPct val="150000"/>
              </a:lnSpc>
              <a:buFont typeface="Arial" panose="020B0604020202090204" pitchFamily="34" charset="0"/>
              <a:buChar char="•"/>
            </a:pPr>
            <a:r>
              <a:rPr lang="zh-CN" altLang="en-US" sz="1600" b="1" dirty="0"/>
              <a:t>具体实现：</a:t>
            </a:r>
            <a:endParaRPr lang="zh-CN" altLang="en-US" sz="1600" b="1" dirty="0"/>
          </a:p>
          <a:p>
            <a:pPr marL="1200150" lvl="2" indent="-285750">
              <a:lnSpc>
                <a:spcPct val="150000"/>
              </a:lnSpc>
              <a:buFont typeface="Arial" panose="020B0604020202090204" pitchFamily="34" charset="0"/>
              <a:buChar char="•"/>
            </a:pPr>
            <a:r>
              <a:rPr lang="zh-CN" altLang="en-US" sz="1600" dirty="0"/>
              <a:t>使用 </a:t>
            </a:r>
            <a:r>
              <a:rPr lang="en-US" altLang="zh-CN" sz="1600" dirty="0"/>
              <a:t>LLaMA2 </a:t>
            </a:r>
            <a:r>
              <a:rPr lang="zh-CN" altLang="en-US" sz="1600" dirty="0"/>
              <a:t>词表最后 </a:t>
            </a:r>
            <a:r>
              <a:rPr lang="en-US" altLang="zh-CN" sz="1600" dirty="0"/>
              <a:t>256 </a:t>
            </a:r>
            <a:r>
              <a:rPr lang="zh-CN" altLang="en-US" sz="1600" dirty="0"/>
              <a:t>个 </a:t>
            </a:r>
            <a:r>
              <a:rPr lang="en-US" altLang="zh-CN" sz="1600" dirty="0"/>
              <a:t>token</a:t>
            </a:r>
            <a:r>
              <a:rPr lang="zh-CN" altLang="en-US" sz="1600" dirty="0"/>
              <a:t> 作为动作映射空间</a:t>
            </a:r>
            <a:endParaRPr lang="zh-CN" altLang="en-US" sz="1600" dirty="0"/>
          </a:p>
          <a:p>
            <a:pPr marL="742950" lvl="1" indent="-285750">
              <a:lnSpc>
                <a:spcPct val="150000"/>
              </a:lnSpc>
              <a:buFont typeface="Arial" panose="020B0604020202090204" pitchFamily="34" charset="0"/>
              <a:buChar char="•"/>
            </a:pPr>
            <a:r>
              <a:rPr lang="zh-CN" altLang="en-US" sz="1600" b="1" dirty="0"/>
              <a:t>原因：</a:t>
            </a:r>
            <a:endParaRPr lang="en-US" altLang="zh-CN" sz="1600" b="1" dirty="0"/>
          </a:p>
          <a:p>
            <a:pPr marL="1200150" lvl="2" indent="-285750">
              <a:lnSpc>
                <a:spcPct val="150000"/>
              </a:lnSpc>
              <a:buFont typeface="Arial" panose="020B0604020202090204" pitchFamily="34" charset="0"/>
              <a:buChar char="•"/>
            </a:pPr>
            <a:r>
              <a:rPr lang="en-US" altLang="zh-CN" sz="1600" dirty="0"/>
              <a:t>LLaMA2 </a:t>
            </a:r>
            <a:r>
              <a:rPr lang="zh-CN" altLang="en-US" sz="1600" dirty="0"/>
              <a:t>自身的特殊 </a:t>
            </a:r>
            <a:r>
              <a:rPr lang="en-US" altLang="zh-CN" sz="1600" dirty="0"/>
              <a:t>token </a:t>
            </a:r>
            <a:r>
              <a:rPr lang="zh-CN" altLang="en-US" sz="1600" dirty="0"/>
              <a:t>不足以表示精细动作</a:t>
            </a:r>
            <a:endParaRPr lang="zh-CN" altLang="en-US" sz="1600" dirty="0"/>
          </a:p>
          <a:p>
            <a:pPr marL="285750" indent="-285750">
              <a:lnSpc>
                <a:spcPct val="150000"/>
              </a:lnSpc>
              <a:buFont typeface="Arial" panose="020B0604020202090204" pitchFamily="34" charset="0"/>
              <a:buChar char="•"/>
            </a:pPr>
            <a:endParaRPr lang="en-US" altLang="zh-CN" sz="1600" dirty="0"/>
          </a:p>
          <a:p>
            <a:pPr marL="285750" indent="-285750">
              <a:lnSpc>
                <a:spcPct val="150000"/>
              </a:lnSpc>
              <a:buFont typeface="Arial" panose="020B0604020202090204" pitchFamily="34" charset="0"/>
              <a:buChar char="•"/>
            </a:pPr>
            <a:endParaRPr lang="en-US" altLang="zh-CN" sz="1600" dirty="0"/>
          </a:p>
          <a:p>
            <a:pPr marL="742950" lvl="1" indent="-285750">
              <a:lnSpc>
                <a:spcPct val="150000"/>
              </a:lnSpc>
              <a:buFont typeface="Arial" panose="020B0604020202090204" pitchFamily="34" charset="0"/>
              <a:buChar char="•"/>
            </a:pPr>
            <a:endParaRPr lang="en-US" altLang="zh-CN" sz="1600" dirty="0"/>
          </a:p>
          <a:p>
            <a:pPr marL="1200150" lvl="2" indent="-285750">
              <a:buFont typeface="Arial" panose="020B0604020202090204" pitchFamily="34" charset="0"/>
              <a:buChar char="•"/>
            </a:pPr>
            <a:endParaRPr lang="en-US" altLang="zh-CN" sz="1600" dirty="0"/>
          </a:p>
          <a:p>
            <a:pPr marL="1200150" lvl="2" indent="-285750">
              <a:buFont typeface="Arial" panose="020B0604020202090204" pitchFamily="34" charset="0"/>
              <a:buChar char="•"/>
            </a:pPr>
            <a:endParaRPr lang="zh-CN" altLang="en-US" sz="1600" dirty="0"/>
          </a:p>
          <a:p>
            <a:pPr marL="1200150" lvl="2" indent="-285750">
              <a:buFont typeface="Arial" panose="020B0604020202090204" pitchFamily="34" charset="0"/>
              <a:buChar char="•"/>
            </a:pPr>
            <a:endParaRPr lang="en-US" altLang="zh-CN" sz="1600" dirty="0"/>
          </a:p>
          <a:p>
            <a:pPr marL="742950" lvl="1" indent="-285750">
              <a:lnSpc>
                <a:spcPct val="150000"/>
              </a:lnSpc>
              <a:buFont typeface="Arial" panose="020B0604020202090204" pitchFamily="34" charset="0"/>
              <a:buChar char="•"/>
            </a:pPr>
            <a:endParaRPr lang="en-US" altLang="zh-CN" sz="1600" dirty="0"/>
          </a:p>
          <a:p>
            <a:pPr marL="285750" indent="-285750">
              <a:lnSpc>
                <a:spcPct val="150000"/>
              </a:lnSpc>
              <a:buFont typeface="Arial" panose="020B0604020202090204" pitchFamily="34" charset="0"/>
              <a:buChar char="•"/>
            </a:pPr>
            <a:endParaRPr lang="en-US" altLang="zh-CN" sz="1600" b="0" i="0" dirty="0">
              <a:latin typeface="Cambria Math" panose="02040503050406030204" pitchFamily="18" charset="0"/>
            </a:endParaRPr>
          </a:p>
          <a:p>
            <a:pPr marL="742950" lvl="2" indent="-285750">
              <a:buFont typeface="Arial" panose="020B0604020202090204" pitchFamily="34" charset="0"/>
              <a:buChar char="•"/>
            </a:pPr>
            <a:endParaRPr lang="en-US" altLang="zh-CN" sz="1600" b="0" i="0" dirty="0">
              <a:latin typeface="Cambria Math" panose="02040503050406030204" pitchFamily="18" charset="0"/>
            </a:endParaRPr>
          </a:p>
          <a:p>
            <a:pPr marL="742950" lvl="2" indent="-285750">
              <a:buFont typeface="Arial" panose="020B0604020202090204" pitchFamily="34" charset="0"/>
              <a:buChar char="•"/>
            </a:pPr>
            <a:endParaRPr lang="zh-CN" altLang="en-US" sz="1600" dirty="0"/>
          </a:p>
          <a:p>
            <a:pPr marL="742950" lvl="1" indent="-285750">
              <a:buFont typeface="Arial" panose="020B0604020202090204" pitchFamily="34" charset="0"/>
              <a:buChar char="•"/>
            </a:pPr>
            <a:endParaRPr lang="en-US" altLang="zh-CN" sz="1600" dirty="0"/>
          </a:p>
          <a:p>
            <a:pPr marL="742950" lvl="1" indent="-285750">
              <a:buFont typeface="Arial" panose="020B0604020202090204" pitchFamily="34" charset="0"/>
              <a:buChar char="•"/>
            </a:pPr>
            <a:endParaRPr lang="en-US" altLang="zh-CN" sz="1600" b="0" i="0" dirty="0">
              <a:latin typeface="Cambria Math" panose="02040503050406030204" pitchFamily="18" charset="0"/>
              <a:cs typeface="Times New Roman" panose="02020503050405090304" pitchFamily="18" charset="0"/>
            </a:endParaRPr>
          </a:p>
          <a:p>
            <a:pPr marL="742950" lvl="1" indent="-285750">
              <a:buFont typeface="Arial" panose="020B0604020202090204" pitchFamily="34" charset="0"/>
              <a:buChar char="•"/>
            </a:pPr>
            <a:endParaRPr lang="en-US" altLang="zh-CN" sz="1600" b="0" i="0" dirty="0">
              <a:latin typeface="Cambria Math" panose="02040503050406030204" pitchFamily="18" charset="0"/>
              <a:cs typeface="Times New Roman" panose="02020503050405090304" pitchFamily="18" charset="0"/>
            </a:endParaRPr>
          </a:p>
          <a:p>
            <a:pPr marL="742950" lvl="1" indent="-285750">
              <a:buFont typeface="Arial" panose="020B0604020202090204" pitchFamily="34" charset="0"/>
              <a:buChar char="•"/>
            </a:pPr>
            <a:endParaRPr lang="zh-CN" altLang="en-US" sz="1600" dirty="0"/>
          </a:p>
          <a:p>
            <a:pPr marL="742950" lvl="1" indent="-285750">
              <a:buFont typeface="Arial" panose="020B0604020202090204" pitchFamily="34" charset="0"/>
              <a:buChar char="•"/>
            </a:pPr>
            <a:endParaRPr lang="zh-CN" altLang="en-US" sz="1600" dirty="0"/>
          </a:p>
        </p:txBody>
      </p:sp>
      <p:sp>
        <p:nvSpPr>
          <p:cNvPr id="9" name="文本框 8"/>
          <p:cNvSpPr txBox="1"/>
          <p:nvPr/>
        </p:nvSpPr>
        <p:spPr>
          <a:xfrm>
            <a:off x="1021715" y="1602105"/>
            <a:ext cx="6096000" cy="707886"/>
          </a:xfrm>
          <a:prstGeom prst="rect">
            <a:avLst/>
          </a:prstGeom>
          <a:noFill/>
        </p:spPr>
        <p:txBody>
          <a:bodyPr wrap="square" rtlCol="0">
            <a:spAutoFit/>
          </a:bodyPr>
          <a:lstStyle/>
          <a:p>
            <a:pPr>
              <a:defRPr/>
            </a:pPr>
            <a:r>
              <a:rPr lang="en-US" altLang="zh-CN" sz="2000" b="1" dirty="0">
                <a:solidFill>
                  <a:srgbClr val="0070C0"/>
                </a:solidFill>
                <a:latin typeface="Arial" panose="020B0604020202090204" pitchFamily="34" charset="0"/>
                <a:ea typeface="微软雅黑" panose="020B0503020204020204" charset="-122"/>
                <a:cs typeface="Arial" panose="020B0604020202090204" pitchFamily="34" charset="0"/>
              </a:rPr>
              <a:t>VLA </a:t>
            </a:r>
            <a:r>
              <a:rPr lang="zh-CN" altLang="en-US" sz="2000" b="1" dirty="0">
                <a:solidFill>
                  <a:srgbClr val="0070C0"/>
                </a:solidFill>
                <a:latin typeface="Arial" panose="020B0604020202090204" pitchFamily="34" charset="0"/>
                <a:ea typeface="微软雅黑" panose="020B0503020204020204" charset="-122"/>
                <a:cs typeface="Arial" panose="020B0604020202090204" pitchFamily="34" charset="0"/>
              </a:rPr>
              <a:t>模型架构</a:t>
            </a:r>
            <a:endParaRPr lang="zh-CN" altLang="en-US" sz="2000" b="1" dirty="0">
              <a:solidFill>
                <a:srgbClr val="0070C0"/>
              </a:solidFill>
              <a:latin typeface="Arial" panose="020B0604020202090204" pitchFamily="34" charset="0"/>
              <a:ea typeface="微软雅黑" panose="020B0503020204020204" charset="-122"/>
              <a:cs typeface="Arial" panose="020B0604020202090204" pitchFamily="34" charset="0"/>
            </a:endParaRPr>
          </a:p>
          <a:p>
            <a:pPr algn="l">
              <a:spcBef>
                <a:spcPts val="0"/>
              </a:spcBef>
              <a:spcAft>
                <a:spcPts val="0"/>
              </a:spcAft>
              <a:buClrTx/>
              <a:buSzTx/>
              <a:buFontTx/>
              <a:defRPr/>
            </a:pPr>
            <a:endParaRPr lang="en-US" altLang="zh-CN" sz="20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endParaRPr>
          </a:p>
        </p:txBody>
      </p:sp>
      <p:graphicFrame>
        <p:nvGraphicFramePr>
          <p:cNvPr id="10" name="对象 9">
            <a:hlinkClick r:id="" action="ppaction://ole?verb=0"/>
          </p:cNvPr>
          <p:cNvGraphicFramePr>
            <a:graphicFrameLocks noChangeAspect="1"/>
          </p:cNvGraphicFramePr>
          <p:nvPr/>
        </p:nvGraphicFramePr>
        <p:xfrm>
          <a:off x="6038850" y="3321050"/>
          <a:ext cx="114300" cy="215900"/>
        </p:xfrm>
        <a:graphic>
          <a:graphicData uri="http://schemas.openxmlformats.org/presentationml/2006/ole">
            <mc:AlternateContent xmlns:mc="http://schemas.openxmlformats.org/markup-compatibility/2006">
              <mc:Choice xmlns:v="urn:schemas-microsoft-com:vml" Requires="v">
                <p:oleObj spid="_x0000_s4" name="" r:id="rId4" imgW="114300" imgH="215900" progId="Equation.KSEE3">
                  <p:embed/>
                </p:oleObj>
              </mc:Choice>
              <mc:Fallback>
                <p:oleObj name="" r:id="rId4" imgW="114300" imgH="215900" progId="Equation.KSEE3">
                  <p:embed/>
                  <p:pic>
                    <p:nvPicPr>
                      <p:cNvPr id="0" name="对象 9">
                        <a:hlinkClick r:id="" action="ppaction://ole?verb=0"/>
                      </p:cNvPr>
                      <p:cNvPicPr/>
                      <p:nvPr/>
                    </p:nvPicPr>
                    <p:blipFill>
                      <a:blip r:embed="rId5"/>
                      <a:stretch>
                        <a:fillRect/>
                      </a:stretch>
                    </p:blipFill>
                    <p:spPr>
                      <a:xfrm>
                        <a:off x="6038850" y="3321050"/>
                        <a:ext cx="114300" cy="215900"/>
                      </a:xfrm>
                      <a:prstGeom prst="rect">
                        <a:avLst/>
                      </a:prstGeom>
                    </p:spPr>
                  </p:pic>
                </p:oleObj>
              </mc:Fallback>
            </mc:AlternateContent>
          </a:graphicData>
        </a:graphic>
      </p:graphicFrame>
      <p:graphicFrame>
        <p:nvGraphicFramePr>
          <p:cNvPr id="12" name="对象 11">
            <a:hlinkClick r:id="" action="ppaction://ole?verb=0"/>
          </p:cNvPr>
          <p:cNvGraphicFramePr>
            <a:graphicFrameLocks noChangeAspect="1"/>
          </p:cNvGraphicFramePr>
          <p:nvPr/>
        </p:nvGraphicFramePr>
        <p:xfrm>
          <a:off x="6038850" y="3321050"/>
          <a:ext cx="114300" cy="215900"/>
        </p:xfrm>
        <a:graphic>
          <a:graphicData uri="http://schemas.openxmlformats.org/presentationml/2006/ole">
            <mc:AlternateContent xmlns:mc="http://schemas.openxmlformats.org/markup-compatibility/2006">
              <mc:Choice xmlns:v="urn:schemas-microsoft-com:vml" Requires="v">
                <p:oleObj spid="_x0000_s6" name="" r:id="rId6" imgW="114300" imgH="215900" progId="Equation.KSEE3">
                  <p:embed/>
                </p:oleObj>
              </mc:Choice>
              <mc:Fallback>
                <p:oleObj name="" r:id="rId6" imgW="114300" imgH="215900" progId="Equation.KSEE3">
                  <p:embed/>
                  <p:pic>
                    <p:nvPicPr>
                      <p:cNvPr id="0" name="对象 11">
                        <a:hlinkClick r:id="" action="ppaction://ole?verb=0"/>
                      </p:cNvPr>
                      <p:cNvPicPr/>
                      <p:nvPr/>
                    </p:nvPicPr>
                    <p:blipFill>
                      <a:blip r:embed="rId5"/>
                      <a:stretch>
                        <a:fillRect/>
                      </a:stretch>
                    </p:blipFill>
                    <p:spPr>
                      <a:xfrm>
                        <a:off x="6038850" y="3321050"/>
                        <a:ext cx="114300" cy="215900"/>
                      </a:xfrm>
                      <a:prstGeom prst="rect">
                        <a:avLst/>
                      </a:prstGeom>
                    </p:spPr>
                  </p:pic>
                </p:oleObj>
              </mc:Fallback>
            </mc:AlternateContent>
          </a:graphicData>
        </a:graphic>
      </p:graphicFrame>
      <p:graphicFrame>
        <p:nvGraphicFramePr>
          <p:cNvPr id="8" name="对象 7"/>
          <p:cNvGraphicFramePr>
            <a:graphicFrameLocks noChangeAspect="1"/>
          </p:cNvGraphicFramePr>
          <p:nvPr/>
        </p:nvGraphicFramePr>
        <p:xfrm>
          <a:off x="4610100" y="2463800"/>
          <a:ext cx="914400" cy="198438"/>
        </p:xfrm>
        <a:graphic>
          <a:graphicData uri="http://schemas.openxmlformats.org/presentationml/2006/ole">
            <mc:AlternateContent xmlns:mc="http://schemas.openxmlformats.org/markup-compatibility/2006">
              <mc:Choice xmlns:v="urn:schemas-microsoft-com:vml" Requires="v">
                <p:oleObj spid="_x0000_s13" name="Equation" r:id="rId7" imgW="2743200" imgH="4267200" progId="Equation.DSMT4">
                  <p:embed/>
                </p:oleObj>
              </mc:Choice>
              <mc:Fallback>
                <p:oleObj name="Equation" r:id="rId7" imgW="2743200" imgH="4267200" progId="Equation.DSMT4">
                  <p:embed/>
                  <p:pic>
                    <p:nvPicPr>
                      <p:cNvPr id="0" name="对象 7"/>
                      <p:cNvPicPr/>
                      <p:nvPr/>
                    </p:nvPicPr>
                    <p:blipFill>
                      <a:blip r:embed="rId8"/>
                      <a:stretch>
                        <a:fillRect/>
                      </a:stretch>
                    </p:blipFill>
                    <p:spPr>
                      <a:xfrm>
                        <a:off x="4610100" y="2463800"/>
                        <a:ext cx="914400" cy="198438"/>
                      </a:xfrm>
                      <a:prstGeom prst="rect">
                        <a:avLst/>
                      </a:prstGeom>
                    </p:spPr>
                  </p:pic>
                </p:oleObj>
              </mc:Fallback>
            </mc:AlternateContent>
          </a:graphicData>
        </a:graphic>
      </p:graphicFrame>
      <p:graphicFrame>
        <p:nvGraphicFramePr>
          <p:cNvPr id="15" name="对象 14"/>
          <p:cNvGraphicFramePr>
            <a:graphicFrameLocks noChangeAspect="1"/>
          </p:cNvGraphicFramePr>
          <p:nvPr/>
        </p:nvGraphicFramePr>
        <p:xfrm>
          <a:off x="6037263" y="3338513"/>
          <a:ext cx="114300" cy="177800"/>
        </p:xfrm>
        <a:graphic>
          <a:graphicData uri="http://schemas.openxmlformats.org/presentationml/2006/ole">
            <mc:AlternateContent xmlns:mc="http://schemas.openxmlformats.org/markup-compatibility/2006">
              <mc:Choice xmlns:v="urn:schemas-microsoft-com:vml" Requires="v">
                <p:oleObj spid="_x0000_s17" name="Equation" r:id="rId9" imgW="2743200" imgH="4267200" progId="Equation.DSMT4">
                  <p:embed/>
                </p:oleObj>
              </mc:Choice>
              <mc:Fallback>
                <p:oleObj name="Equation" r:id="rId9" imgW="2743200" imgH="4267200" progId="Equation.DSMT4">
                  <p:embed/>
                  <p:pic>
                    <p:nvPicPr>
                      <p:cNvPr id="0" name="对象 14"/>
                      <p:cNvPicPr/>
                      <p:nvPr/>
                    </p:nvPicPr>
                    <p:blipFill>
                      <a:blip r:embed="rId10"/>
                      <a:stretch>
                        <a:fillRect/>
                      </a:stretch>
                    </p:blipFill>
                    <p:spPr>
                      <a:xfrm>
                        <a:off x="6037263" y="3338513"/>
                        <a:ext cx="114300" cy="177800"/>
                      </a:xfrm>
                      <a:prstGeom prst="rect">
                        <a:avLst/>
                      </a:prstGeom>
                    </p:spPr>
                  </p:pic>
                </p:oleObj>
              </mc:Fallback>
            </mc:AlternateContent>
          </a:graphicData>
        </a:graphic>
      </p:graphicFrame>
      <p:sp>
        <p:nvSpPr>
          <p:cNvPr id="20" name="矩形 19"/>
          <p:cNvSpPr/>
          <p:nvPr/>
        </p:nvSpPr>
        <p:spPr>
          <a:xfrm>
            <a:off x="8978760" y="2941983"/>
            <a:ext cx="1285049" cy="324679"/>
          </a:xfrm>
          <a:prstGeom prst="rect">
            <a:avLst/>
          </a:prstGeom>
          <a:noFill/>
          <a:ln w="28575">
            <a:solidFill>
              <a:schemeClr val="accent3">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solidFill>
                <a:srgbClr val="588E31"/>
              </a:solidFill>
            </a:endParaRPr>
          </a:p>
        </p:txBody>
      </p:sp>
      <p:pic>
        <p:nvPicPr>
          <p:cNvPr id="21" name="图片 20"/>
          <p:cNvPicPr>
            <a:picLocks noChangeAspect="1"/>
          </p:cNvPicPr>
          <p:nvPr/>
        </p:nvPicPr>
        <p:blipFill>
          <a:blip r:embed="rId11"/>
          <a:stretch>
            <a:fillRect/>
          </a:stretch>
        </p:blipFill>
        <p:spPr>
          <a:xfrm>
            <a:off x="6146165" y="1042611"/>
            <a:ext cx="3790950" cy="457200"/>
          </a:xfrm>
          <a:prstGeom prst="rect">
            <a:avLst/>
          </a:prstGeom>
        </p:spPr>
      </p:pic>
      <p:sp>
        <p:nvSpPr>
          <p:cNvPr id="22" name="矩形 21"/>
          <p:cNvSpPr/>
          <p:nvPr/>
        </p:nvSpPr>
        <p:spPr>
          <a:xfrm>
            <a:off x="7399115" y="1523225"/>
            <a:ext cx="1785525" cy="324679"/>
          </a:xfrm>
          <a:prstGeom prst="rect">
            <a:avLst/>
          </a:prstGeom>
          <a:noFill/>
          <a:ln w="28575">
            <a:solidFill>
              <a:schemeClr val="accent3">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solidFill>
                <a:srgbClr val="588E3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1"/>
          <a:stretch>
            <a:fillRect/>
          </a:stretch>
        </p:blipFill>
        <p:spPr>
          <a:xfrm>
            <a:off x="6898640" y="1480739"/>
            <a:ext cx="2286000" cy="438150"/>
          </a:xfrm>
          <a:prstGeom prst="rect">
            <a:avLst/>
          </a:prstGeom>
        </p:spPr>
      </p:pic>
      <p:pic>
        <p:nvPicPr>
          <p:cNvPr id="11" name="图片 10"/>
          <p:cNvPicPr>
            <a:picLocks noChangeAspect="1"/>
          </p:cNvPicPr>
          <p:nvPr/>
        </p:nvPicPr>
        <p:blipFill>
          <a:blip r:embed="rId2"/>
          <a:stretch>
            <a:fillRect/>
          </a:stretch>
        </p:blipFill>
        <p:spPr>
          <a:xfrm>
            <a:off x="4367818" y="2426918"/>
            <a:ext cx="7606224" cy="3539430"/>
          </a:xfrm>
          <a:prstGeom prst="rect">
            <a:avLst/>
          </a:prstGeom>
        </p:spPr>
      </p:pic>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3565"/>
          </a:xfrm>
          <a:prstGeom prst="rect">
            <a:avLst/>
          </a:prstGeom>
          <a:noFill/>
        </p:spPr>
        <p:txBody>
          <a:bodyPr wrap="square" rtlCol="0">
            <a:spAutoFit/>
          </a:bodyPr>
          <a:lstStyle/>
          <a:p>
            <a:r>
              <a:rPr lang="en-US" altLang="zh-CN" sz="3200" b="1" dirty="0">
                <a:solidFill>
                  <a:srgbClr val="5B9BD5">
                    <a:lumMod val="75000"/>
                  </a:srgbClr>
                </a:solidFill>
                <a:latin typeface="Times New Roman" panose="02020503050405090304"/>
                <a:ea typeface="微软雅黑" panose="020B0503020204020204" charset="-122"/>
                <a:cs typeface="+mn-ea"/>
                <a:sym typeface="+mn-lt"/>
              </a:rPr>
              <a:t>1</a:t>
            </a:r>
            <a:endParaRPr lang="en-US" altLang="zh-CN" sz="3200" b="1" dirty="0">
              <a:solidFill>
                <a:schemeClr val="accent1">
                  <a:lumMod val="75000"/>
                </a:schemeClr>
              </a:solidFill>
              <a:latin typeface="Times New Roman" panose="02020503050405090304" pitchFamily="18" charset="0"/>
              <a:cs typeface="Times New Roman" panose="02020503050405090304" pitchFamily="18" charset="0"/>
              <a:sym typeface="+mn-lt"/>
            </a:endParaRPr>
          </a:p>
        </p:txBody>
      </p:sp>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5" name="文本框 4"/>
          <p:cNvSpPr txBox="1"/>
          <p:nvPr/>
        </p:nvSpPr>
        <p:spPr>
          <a:xfrm>
            <a:off x="1377315" y="759460"/>
            <a:ext cx="9537700" cy="51752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noAutofit/>
          </a:bodyPr>
          <a:lstStyle/>
          <a:p>
            <a:pPr algn="l">
              <a:lnSpc>
                <a:spcPct val="100000"/>
              </a:lnSpc>
              <a:spcBef>
                <a:spcPts val="0"/>
              </a:spcBef>
              <a:spcAft>
                <a:spcPts val="0"/>
              </a:spcAft>
              <a:buClrTx/>
              <a:buSzTx/>
              <a:buFontTx/>
              <a:defRPr/>
            </a:pPr>
            <a:r>
              <a:rPr lang="en-US" altLang="zh-CN" sz="32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rPr>
              <a:t>Method</a:t>
            </a:r>
            <a:endParaRPr lang="en-US" altLang="zh-CN" sz="32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endParaRPr>
          </a:p>
        </p:txBody>
      </p:sp>
      <mc:AlternateContent xmlns:mc="http://schemas.openxmlformats.org/markup-compatibility/2006">
        <mc:Choice xmlns:a14="http://schemas.microsoft.com/office/drawing/2010/main" Requires="a14">
          <p:sp>
            <p:nvSpPr>
              <p:cNvPr id="7" name="文本框 6"/>
              <p:cNvSpPr txBox="1"/>
              <p:nvPr/>
            </p:nvSpPr>
            <p:spPr>
              <a:xfrm>
                <a:off x="-2428" y="2098615"/>
                <a:ext cx="4610942" cy="10349693"/>
              </a:xfrm>
              <a:prstGeom prst="rect">
                <a:avLst/>
              </a:prstGeom>
              <a:noFill/>
            </p:spPr>
            <p:txBody>
              <a:bodyPr wrap="square" rtlCol="0">
                <a:spAutoFit/>
              </a:bodyPr>
              <a:lstStyle/>
              <a:p>
                <a:pPr marL="285750" indent="-285750">
                  <a:lnSpc>
                    <a:spcPct val="150000"/>
                  </a:lnSpc>
                  <a:buFont typeface="Arial" panose="020B0604020202090204" pitchFamily="34" charset="0"/>
                  <a:buChar char="•"/>
                </a:pPr>
                <a:r>
                  <a:rPr lang="zh-CN" altLang="en-US" sz="1600" b="1" dirty="0"/>
                  <a:t>动作去标记化器（</a:t>
                </a:r>
                <a:r>
                  <a:rPr lang="en-US" altLang="zh-CN" sz="1600" b="1" dirty="0"/>
                  <a:t>Action De-tokenizer</a:t>
                </a:r>
                <a:r>
                  <a:rPr lang="zh-CN" altLang="en-US" sz="1600" b="1" dirty="0"/>
                  <a:t>）：</a:t>
                </a:r>
                <a:endParaRPr lang="en-US" altLang="zh-CN" sz="1600" b="1" dirty="0"/>
              </a:p>
              <a:p>
                <a:pPr marL="742950" lvl="1" indent="-285750">
                  <a:lnSpc>
                    <a:spcPct val="150000"/>
                  </a:lnSpc>
                  <a:buFont typeface="Arial" panose="020B0604020202090204" pitchFamily="34" charset="0"/>
                  <a:buChar char="•"/>
                </a:pPr>
                <a:r>
                  <a:rPr lang="en-US" altLang="zh-CN" sz="1600" b="1" dirty="0"/>
                  <a:t>Step1</a:t>
                </a:r>
                <a:r>
                  <a:rPr lang="zh-CN" altLang="en-US" sz="1600" b="1" dirty="0"/>
                  <a:t>：</a:t>
                </a:r>
                <a:r>
                  <a:rPr lang="en-US" altLang="zh-CN" sz="1600" dirty="0"/>
                  <a:t>LLM</a:t>
                </a:r>
                <a:r>
                  <a:rPr lang="zh-CN" altLang="en-US" sz="1600" dirty="0"/>
                  <a:t>的推理</a:t>
                </a:r>
                <a:endParaRPr lang="en-US" altLang="zh-CN" sz="1600" dirty="0"/>
              </a:p>
              <a:p>
                <a:pPr marL="742950" lvl="1" indent="-285750">
                  <a:lnSpc>
                    <a:spcPct val="150000"/>
                  </a:lnSpc>
                  <a:buFont typeface="Arial" panose="020B0604020202090204" pitchFamily="34" charset="0"/>
                  <a:buChar char="•"/>
                </a:pPr>
                <a:endParaRPr lang="en-US" altLang="zh-CN" sz="1600" dirty="0"/>
              </a:p>
              <a:p>
                <a:pPr marL="1200150" lvl="2" indent="-285750">
                  <a:lnSpc>
                    <a:spcPct val="150000"/>
                  </a:lnSpc>
                  <a:buFont typeface="Arial" panose="020B0604020202090204" pitchFamily="34" charset="0"/>
                  <a:buChar char="•"/>
                </a:pPr>
                <a:r>
                  <a:rPr lang="zh-CN" altLang="en-US" sz="1600" dirty="0"/>
                  <a:t>其中</a:t>
                </a:r>
                <a14:m>
                  <m:oMath xmlns:m="http://schemas.openxmlformats.org/officeDocument/2006/math">
                    <m:sSub>
                      <m:sSubPr>
                        <m:ctrlPr>
                          <a:rPr lang="en-US" altLang="zh-CN" sz="1600" i="1" dirty="0" smtClean="0">
                            <a:latin typeface="Cambria Math" panose="02040503050406030204" pitchFamily="18" charset="0"/>
                          </a:rPr>
                        </m:ctrlPr>
                      </m:sSubPr>
                      <m:e>
                        <m:r>
                          <a:rPr lang="en-US" altLang="zh-CN" sz="1600" i="1" dirty="0" smtClean="0">
                            <a:latin typeface="Cambria Math" panose="02040503050406030204" pitchFamily="18" charset="0"/>
                          </a:rPr>
                          <m:t>𝑞</m:t>
                        </m:r>
                      </m:e>
                      <m:sub>
                        <m:r>
                          <a:rPr lang="en-US" altLang="zh-CN" sz="1600" i="1" dirty="0" smtClean="0">
                            <a:latin typeface="Cambria Math" panose="02040503050406030204" pitchFamily="18" charset="0"/>
                          </a:rPr>
                          <m:t>𝑙</m:t>
                        </m:r>
                      </m:sub>
                    </m:sSub>
                    <m:r>
                      <a:rPr lang="en-US" altLang="zh-CN" sz="1600" i="1" dirty="0">
                        <a:latin typeface="Cambria Math" panose="02040503050406030204" pitchFamily="18" charset="0"/>
                      </a:rPr>
                      <m:t> ∈</m:t>
                    </m:r>
                    <m:sSub>
                      <m:sSubPr>
                        <m:ctrlPr>
                          <a:rPr lang="en-US" altLang="zh-CN" sz="1600" i="1" dirty="0">
                            <a:latin typeface="Cambria Math" panose="02040503050406030204" pitchFamily="18" charset="0"/>
                          </a:rPr>
                        </m:ctrlPr>
                      </m:sSubPr>
                      <m:e>
                        <m:r>
                          <a:rPr lang="en-US" altLang="zh-CN" sz="1600" i="1" dirty="0">
                            <a:latin typeface="Cambria Math" panose="02040503050406030204" pitchFamily="18" charset="0"/>
                          </a:rPr>
                          <m:t>𝑆</m:t>
                        </m:r>
                      </m:e>
                      <m:sub>
                        <m:r>
                          <a:rPr lang="en-US" altLang="zh-CN" sz="1600" i="1" dirty="0">
                            <a:latin typeface="Cambria Math" panose="02040503050406030204" pitchFamily="18" charset="0"/>
                          </a:rPr>
                          <m:t>𝑘</m:t>
                        </m:r>
                      </m:sub>
                    </m:sSub>
                  </m:oMath>
                </a14:m>
                <a:r>
                  <a:rPr lang="zh-CN" altLang="en-US" sz="1600" dirty="0"/>
                  <a:t>是词汇集合</a:t>
                </a:r>
                <a14:m>
                  <m:oMath xmlns:m="http://schemas.openxmlformats.org/officeDocument/2006/math">
                    <m:sSub>
                      <m:sSubPr>
                        <m:ctrlPr>
                          <a:rPr lang="en-US" altLang="zh-CN" sz="1600" i="1" dirty="0">
                            <a:latin typeface="Cambria Math" panose="02040503050406030204" pitchFamily="18" charset="0"/>
                          </a:rPr>
                        </m:ctrlPr>
                      </m:sSubPr>
                      <m:e>
                        <m:r>
                          <a:rPr lang="en-US" altLang="zh-CN" sz="1600" b="0" i="1" dirty="0" smtClean="0">
                            <a:latin typeface="Cambria Math" panose="02040503050406030204" pitchFamily="18" charset="0"/>
                          </a:rPr>
                          <m:t> </m:t>
                        </m:r>
                        <m:r>
                          <a:rPr lang="en-US" altLang="zh-CN" sz="1600" i="1" dirty="0">
                            <a:latin typeface="Cambria Math" panose="02040503050406030204" pitchFamily="18" charset="0"/>
                          </a:rPr>
                          <m:t>𝑆</m:t>
                        </m:r>
                      </m:e>
                      <m:sub>
                        <m:r>
                          <a:rPr lang="en-US" altLang="zh-CN" sz="1600" i="1" dirty="0">
                            <a:latin typeface="Cambria Math" panose="02040503050406030204" pitchFamily="18" charset="0"/>
                          </a:rPr>
                          <m:t>𝑘</m:t>
                        </m:r>
                      </m:sub>
                    </m:sSub>
                    <m:r>
                      <a:rPr lang="en-US" altLang="zh-CN" sz="1600" b="0" i="1" dirty="0" smtClean="0">
                        <a:latin typeface="Cambria Math" panose="02040503050406030204" pitchFamily="18" charset="0"/>
                      </a:rPr>
                      <m:t> </m:t>
                    </m:r>
                  </m:oMath>
                </a14:m>
                <a:r>
                  <a:rPr lang="zh-CN" altLang="en-US" sz="1600" dirty="0"/>
                  <a:t>的一个子集</a:t>
                </a:r>
                <a:endParaRPr lang="en-US" altLang="zh-CN" sz="1600" dirty="0"/>
              </a:p>
              <a:p>
                <a:pPr marL="742950" lvl="1" indent="-285750">
                  <a:lnSpc>
                    <a:spcPct val="150000"/>
                  </a:lnSpc>
                  <a:buFont typeface="Arial" panose="020B0604020202090204" pitchFamily="34" charset="0"/>
                  <a:buChar char="•"/>
                </a:pPr>
                <a:r>
                  <a:rPr lang="en-US" altLang="zh-CN" sz="1600" b="1" dirty="0"/>
                  <a:t>Step2</a:t>
                </a:r>
                <a:r>
                  <a:rPr lang="zh-CN" altLang="en-US" sz="1600" b="1" dirty="0"/>
                  <a:t>：</a:t>
                </a:r>
                <a:r>
                  <a:rPr lang="zh-CN" altLang="en-US" sz="1600" dirty="0"/>
                  <a:t>动作去标签化</a:t>
                </a:r>
                <a:endParaRPr lang="en-US" altLang="zh-CN" sz="1600" dirty="0"/>
              </a:p>
              <a:p>
                <a:pPr marL="742950" lvl="1" indent="-285750">
                  <a:lnSpc>
                    <a:spcPct val="150000"/>
                  </a:lnSpc>
                  <a:buFont typeface="Arial" panose="020B0604020202090204" pitchFamily="34" charset="0"/>
                  <a:buChar char="•"/>
                </a:pPr>
                <a:endParaRPr lang="en-US" altLang="zh-CN" sz="1600" dirty="0"/>
              </a:p>
              <a:p>
                <a:pPr marL="1200150" lvl="2" indent="-285750">
                  <a:lnSpc>
                    <a:spcPct val="150000"/>
                  </a:lnSpc>
                  <a:buFont typeface="Arial" panose="020B0604020202090204" pitchFamily="34" charset="0"/>
                  <a:buChar char="•"/>
                </a:pPr>
                <a:r>
                  <a:rPr lang="zh-CN" altLang="en-US" sz="1600" dirty="0"/>
                  <a:t>其中 </a:t>
                </a:r>
                <a14:m>
                  <m:oMath xmlns:m="http://schemas.openxmlformats.org/officeDocument/2006/math">
                    <m:sSub>
                      <m:sSubPr>
                        <m:ctrlPr>
                          <a:rPr lang="en-US" altLang="zh-CN" sz="1600" i="1" dirty="0" smtClean="0">
                            <a:latin typeface="Cambria Math" panose="02040503050406030204" pitchFamily="18" charset="0"/>
                          </a:rPr>
                        </m:ctrlPr>
                      </m:sSubPr>
                      <m:e>
                        <m:r>
                          <a:rPr lang="en-US" altLang="zh-CN" sz="1600" i="1" dirty="0" smtClean="0">
                            <a:latin typeface="Cambria Math" panose="02040503050406030204" pitchFamily="18" charset="0"/>
                          </a:rPr>
                          <m:t>𝑎</m:t>
                        </m:r>
                      </m:e>
                      <m:sub>
                        <m:r>
                          <a:rPr lang="en-US" altLang="zh-CN" sz="1600" i="1" dirty="0" smtClean="0">
                            <a:latin typeface="Cambria Math" panose="02040503050406030204" pitchFamily="18" charset="0"/>
                          </a:rPr>
                          <m:t>𝑙</m:t>
                        </m:r>
                      </m:sub>
                    </m:sSub>
                    <m:r>
                      <a:rPr lang="en-US" altLang="zh-CN" sz="1600" i="1" dirty="0">
                        <a:latin typeface="Cambria Math" panose="02040503050406030204" pitchFamily="18" charset="0"/>
                      </a:rPr>
                      <m:t>∈</m:t>
                    </m:r>
                    <m:sSup>
                      <m:sSupPr>
                        <m:ctrlPr>
                          <a:rPr lang="en-US" altLang="zh-CN" sz="1600" i="1" dirty="0" smtClean="0">
                            <a:latin typeface="Cambria Math" panose="02040503050406030204" pitchFamily="18" charset="0"/>
                          </a:rPr>
                        </m:ctrlPr>
                      </m:sSupPr>
                      <m:e>
                        <m:r>
                          <a:rPr lang="en-US" altLang="zh-CN" sz="1600" i="1" dirty="0">
                            <a:latin typeface="Cambria Math" panose="02040503050406030204" pitchFamily="18" charset="0"/>
                          </a:rPr>
                          <m:t>ℝ</m:t>
                        </m:r>
                      </m:e>
                      <m:sup>
                        <m:r>
                          <a:rPr lang="en-US" altLang="zh-CN" sz="1600" i="1" dirty="0">
                            <a:latin typeface="Cambria Math" panose="02040503050406030204" pitchFamily="18" charset="0"/>
                          </a:rPr>
                          <m:t>𝟛</m:t>
                        </m:r>
                      </m:sup>
                    </m:sSup>
                  </m:oMath>
                </a14:m>
                <a:r>
                  <a:rPr lang="zh-CN" altLang="en-US" sz="1600" dirty="0"/>
                  <a:t>是三维动作向量</a:t>
                </a:r>
                <a14:m>
                  <m:oMath xmlns:m="http://schemas.openxmlformats.org/officeDocument/2006/math">
                    <m:d>
                      <m:dPr>
                        <m:begChr m:val="["/>
                        <m:endChr m:val="]"/>
                        <m:ctrlPr>
                          <a:rPr lang="pl-PL" altLang="zh-CN" sz="1600" i="1" smtClean="0">
                            <a:latin typeface="Cambria Math" panose="02040503050406030204" pitchFamily="18" charset="0"/>
                          </a:rPr>
                        </m:ctrlPr>
                      </m:dPr>
                      <m:e>
                        <m:sSub>
                          <m:sSubPr>
                            <m:ctrlPr>
                              <a:rPr lang="pl-PL" altLang="zh-CN" sz="1600" i="1" smtClean="0">
                                <a:latin typeface="Cambria Math" panose="02040503050406030204" pitchFamily="18" charset="0"/>
                              </a:rPr>
                            </m:ctrlPr>
                          </m:sSubPr>
                          <m:e>
                            <m:r>
                              <a:rPr lang="pl-PL" altLang="zh-CN" sz="1600" i="1" smtClean="0">
                                <a:latin typeface="Cambria Math" panose="02040503050406030204" pitchFamily="18" charset="0"/>
                              </a:rPr>
                              <m:t>𝑣</m:t>
                            </m:r>
                          </m:e>
                          <m:sub>
                            <m:r>
                              <a:rPr lang="pl-PL" altLang="zh-CN" sz="1600" i="1" smtClean="0">
                                <a:latin typeface="Cambria Math" panose="02040503050406030204" pitchFamily="18" charset="0"/>
                              </a:rPr>
                              <m:t>𝑥</m:t>
                            </m:r>
                          </m:sub>
                        </m:sSub>
                        <m:r>
                          <a:rPr lang="pl-PL" altLang="zh-CN" sz="1600" i="1" smtClean="0">
                            <a:latin typeface="Cambria Math" panose="02040503050406030204" pitchFamily="18" charset="0"/>
                          </a:rPr>
                          <m:t>,</m:t>
                        </m:r>
                        <m:r>
                          <a:rPr lang="pl-PL" altLang="zh-CN" sz="1600" i="1" smtClean="0">
                            <a:latin typeface="Cambria Math" panose="02040503050406030204" pitchFamily="18" charset="0"/>
                          </a:rPr>
                          <m:t>𝜔</m:t>
                        </m:r>
                        <m:r>
                          <a:rPr lang="pl-PL" altLang="zh-CN" sz="1600" i="1" smtClean="0">
                            <a:latin typeface="Cambria Math" panose="02040503050406030204" pitchFamily="18" charset="0"/>
                          </a:rPr>
                          <m:t>,</m:t>
                        </m:r>
                        <m:sSub>
                          <m:sSubPr>
                            <m:ctrlPr>
                              <a:rPr lang="pl-PL" altLang="zh-CN" sz="1600" i="1" smtClean="0">
                                <a:latin typeface="Cambria Math" panose="02040503050406030204" pitchFamily="18" charset="0"/>
                              </a:rPr>
                            </m:ctrlPr>
                          </m:sSubPr>
                          <m:e>
                            <m:r>
                              <a:rPr lang="pl-PL" altLang="zh-CN" sz="1600" i="1" smtClean="0">
                                <a:latin typeface="Cambria Math" panose="02040503050406030204" pitchFamily="18" charset="0"/>
                              </a:rPr>
                              <m:t>𝑣</m:t>
                            </m:r>
                          </m:e>
                          <m:sub>
                            <m:r>
                              <a:rPr lang="pl-PL" altLang="zh-CN" sz="1600" i="1" smtClean="0">
                                <a:latin typeface="Cambria Math" panose="02040503050406030204" pitchFamily="18" charset="0"/>
                              </a:rPr>
                              <m:t>𝑧</m:t>
                            </m:r>
                          </m:sub>
                        </m:sSub>
                      </m:e>
                    </m:d>
                  </m:oMath>
                </a14:m>
                <a:r>
                  <a:rPr lang="en-US" altLang="zh-CN" sz="1600" dirty="0"/>
                  <a:t> </a:t>
                </a:r>
                <a:endParaRPr lang="en-US" altLang="zh-CN" sz="1600" dirty="0"/>
              </a:p>
              <a:p>
                <a:pPr marL="1200150" lvl="2" indent="-285750">
                  <a:lnSpc>
                    <a:spcPct val="150000"/>
                  </a:lnSpc>
                  <a:buFont typeface="Arial" panose="020B0604020202090204" pitchFamily="34" charset="0"/>
                  <a:buChar char="•"/>
                </a:pPr>
                <a:r>
                  <a:rPr lang="zh-CN" altLang="en-US" sz="1600" dirty="0"/>
                  <a:t>得到一组动作的序列追加到初始动作上输出</a:t>
                </a:r>
                <a:endParaRPr lang="pl-PL" altLang="zh-CN" sz="1600" dirty="0"/>
              </a:p>
              <a:p>
                <a:pPr marL="1200150" lvl="2" indent="-285750">
                  <a:lnSpc>
                    <a:spcPct val="150000"/>
                  </a:lnSpc>
                  <a:buFont typeface="Arial" panose="020B0604020202090204" pitchFamily="34" charset="0"/>
                  <a:buChar char="•"/>
                </a:pPr>
                <a:endParaRPr lang="en-US" altLang="zh-CN" sz="1600" dirty="0"/>
              </a:p>
              <a:p>
                <a:pPr marL="1200150" lvl="2" indent="-285750">
                  <a:lnSpc>
                    <a:spcPct val="150000"/>
                  </a:lnSpc>
                  <a:buFont typeface="Arial" panose="020B0604020202090204" pitchFamily="34" charset="0"/>
                  <a:buChar char="•"/>
                </a:pPr>
                <a:endParaRPr lang="en-US" altLang="zh-CN" sz="1600" dirty="0"/>
              </a:p>
              <a:p>
                <a:pPr marL="1200150" lvl="2" indent="-285750">
                  <a:lnSpc>
                    <a:spcPct val="150000"/>
                  </a:lnSpc>
                  <a:buFont typeface="Arial" panose="020B0604020202090204" pitchFamily="34" charset="0"/>
                  <a:buChar char="•"/>
                </a:pPr>
                <a:endParaRPr lang="zh-CN" altLang="en-US" sz="1600" dirty="0"/>
              </a:p>
              <a:p>
                <a:pPr marL="742950" lvl="1" indent="-285750">
                  <a:lnSpc>
                    <a:spcPct val="150000"/>
                  </a:lnSpc>
                  <a:buFont typeface="Arial" panose="020B0604020202090204" pitchFamily="34" charset="0"/>
                  <a:buChar char="•"/>
                </a:pPr>
                <a:endParaRPr lang="zh-CN" altLang="en-US" sz="1600" dirty="0"/>
              </a:p>
              <a:p>
                <a:pPr marL="742950" lvl="1" indent="-285750">
                  <a:lnSpc>
                    <a:spcPct val="150000"/>
                  </a:lnSpc>
                  <a:buFont typeface="Arial" panose="020B0604020202090204" pitchFamily="34" charset="0"/>
                  <a:buChar char="•"/>
                </a:pPr>
                <a:endParaRPr lang="en-US" altLang="zh-CN" sz="1600" b="1" dirty="0"/>
              </a:p>
              <a:p>
                <a:pPr marL="285750" indent="-285750">
                  <a:lnSpc>
                    <a:spcPct val="150000"/>
                  </a:lnSpc>
                  <a:buFont typeface="Arial" panose="020B0604020202090204" pitchFamily="34" charset="0"/>
                  <a:buChar char="•"/>
                </a:pPr>
                <a:endParaRPr lang="en-US" altLang="zh-CN" sz="1600" b="1" dirty="0"/>
              </a:p>
              <a:p>
                <a:pPr marL="285750" indent="-285750">
                  <a:lnSpc>
                    <a:spcPct val="150000"/>
                  </a:lnSpc>
                  <a:buFont typeface="Arial" panose="020B0604020202090204" pitchFamily="34" charset="0"/>
                  <a:buChar char="•"/>
                </a:pPr>
                <a:endParaRPr lang="en-US" altLang="zh-CN" sz="1600" b="1" dirty="0"/>
              </a:p>
              <a:p>
                <a:pPr marL="742950" lvl="1" indent="-285750">
                  <a:lnSpc>
                    <a:spcPct val="150000"/>
                  </a:lnSpc>
                  <a:buFont typeface="Arial" panose="020B0604020202090204" pitchFamily="34" charset="0"/>
                  <a:buChar char="•"/>
                </a:pPr>
                <a:endParaRPr lang="en-US" altLang="zh-CN" sz="1600" b="1" dirty="0"/>
              </a:p>
              <a:p>
                <a:pPr marL="1200150" lvl="2" indent="-285750">
                  <a:buFont typeface="Arial" panose="020B0604020202090204" pitchFamily="34" charset="0"/>
                  <a:buChar char="•"/>
                </a:pPr>
                <a:endParaRPr lang="en-US" altLang="zh-CN" sz="1600" b="1" dirty="0"/>
              </a:p>
              <a:p>
                <a:pPr marL="1200150" lvl="2" indent="-285750">
                  <a:buFont typeface="Arial" panose="020B0604020202090204" pitchFamily="34" charset="0"/>
                  <a:buChar char="•"/>
                </a:pPr>
                <a:endParaRPr lang="zh-CN" altLang="en-US" sz="1600" b="1" dirty="0"/>
              </a:p>
              <a:p>
                <a:pPr marL="1200150" lvl="2" indent="-285750">
                  <a:buFont typeface="Arial" panose="020B0604020202090204" pitchFamily="34" charset="0"/>
                  <a:buChar char="•"/>
                </a:pPr>
                <a:endParaRPr lang="en-US" altLang="zh-CN" sz="1600" b="1" dirty="0"/>
              </a:p>
              <a:p>
                <a:pPr marL="742950" lvl="1" indent="-285750">
                  <a:lnSpc>
                    <a:spcPct val="150000"/>
                  </a:lnSpc>
                  <a:buFont typeface="Arial" panose="020B0604020202090204" pitchFamily="34" charset="0"/>
                  <a:buChar char="•"/>
                </a:pPr>
                <a:endParaRPr lang="en-US" altLang="zh-CN" sz="1600" b="1" dirty="0"/>
              </a:p>
              <a:p>
                <a:pPr marL="285750" indent="-285750">
                  <a:lnSpc>
                    <a:spcPct val="150000"/>
                  </a:lnSpc>
                  <a:buFont typeface="Arial" panose="020B0604020202090204" pitchFamily="34" charset="0"/>
                  <a:buChar char="•"/>
                </a:pPr>
                <a:endParaRPr lang="en-US" altLang="zh-CN" sz="1600" b="1" i="0" dirty="0">
                  <a:latin typeface="Cambria Math" panose="02040503050406030204" pitchFamily="18" charset="0"/>
                </a:endParaRPr>
              </a:p>
              <a:p>
                <a:pPr marL="742950" lvl="2" indent="-285750">
                  <a:buFont typeface="Arial" panose="020B0604020202090204" pitchFamily="34" charset="0"/>
                  <a:buChar char="•"/>
                </a:pPr>
                <a:endParaRPr lang="zh-CN" altLang="en-US" b="1" dirty="0"/>
              </a:p>
              <a:p>
                <a:pPr marL="742950" lvl="2" indent="-285750">
                  <a:buFont typeface="Arial" panose="020B0604020202090204" pitchFamily="34" charset="0"/>
                  <a:buChar char="•"/>
                </a:pPr>
                <a:endParaRPr lang="zh-CN" altLang="en-US" sz="1600" b="1" dirty="0"/>
              </a:p>
              <a:p>
                <a:pPr marL="742950" lvl="1" indent="-285750">
                  <a:buFont typeface="Arial" panose="020B0604020202090204" pitchFamily="34" charset="0"/>
                  <a:buChar char="•"/>
                </a:pPr>
                <a:endParaRPr lang="en-US" altLang="zh-CN" sz="1600" b="1" dirty="0"/>
              </a:p>
              <a:p>
                <a:pPr marL="742950" lvl="1" indent="-285750">
                  <a:buFont typeface="Arial" panose="020B0604020202090204" pitchFamily="34" charset="0"/>
                  <a:buChar char="•"/>
                </a:pPr>
                <a:endParaRPr lang="en-US" altLang="zh-CN" sz="1600" b="1" i="0" dirty="0">
                  <a:latin typeface="Cambria Math" panose="02040503050406030204" pitchFamily="18" charset="0"/>
                  <a:cs typeface="Times New Roman" panose="02020503050405090304" pitchFamily="18" charset="0"/>
                </a:endParaRPr>
              </a:p>
              <a:p>
                <a:pPr marL="742950" lvl="1" indent="-285750">
                  <a:buFont typeface="Arial" panose="020B0604020202090204" pitchFamily="34" charset="0"/>
                  <a:buChar char="•"/>
                </a:pPr>
                <a:endParaRPr lang="en-US" altLang="zh-CN" sz="1600" b="1" i="0" dirty="0">
                  <a:latin typeface="Cambria Math" panose="02040503050406030204" pitchFamily="18" charset="0"/>
                  <a:cs typeface="Times New Roman" panose="02020503050405090304" pitchFamily="18" charset="0"/>
                </a:endParaRPr>
              </a:p>
              <a:p>
                <a:pPr marL="742950" lvl="1" indent="-285750">
                  <a:buFont typeface="Arial" panose="020B0604020202090204" pitchFamily="34" charset="0"/>
                  <a:buChar char="•"/>
                </a:pPr>
                <a:endParaRPr lang="zh-CN" altLang="en-US" sz="1600" b="1" dirty="0"/>
              </a:p>
              <a:p>
                <a:pPr marL="742950" lvl="1" indent="-285750">
                  <a:buFont typeface="Arial" panose="020B0604020202090204" pitchFamily="34" charset="0"/>
                  <a:buChar char="•"/>
                </a:pPr>
                <a:endParaRPr lang="zh-CN" altLang="en-US" sz="1600" b="1" dirty="0"/>
              </a:p>
            </p:txBody>
          </p:sp>
        </mc:Choice>
        <mc:Fallback>
          <p:sp>
            <p:nvSpPr>
              <p:cNvPr id="7" name="文本框 6"/>
              <p:cNvSpPr txBox="1">
                <a:spLocks noRot="1" noChangeAspect="1" noMove="1" noResize="1" noEditPoints="1" noAdjustHandles="1" noChangeArrowheads="1" noChangeShapeType="1" noTextEdit="1"/>
              </p:cNvSpPr>
              <p:nvPr/>
            </p:nvSpPr>
            <p:spPr>
              <a:xfrm>
                <a:off x="-2428" y="2098615"/>
                <a:ext cx="4610942" cy="10349693"/>
              </a:xfrm>
              <a:prstGeom prst="rect">
                <a:avLst/>
              </a:prstGeom>
              <a:blipFill rotWithShape="1">
                <a:blip r:embed="rId4"/>
                <a:stretch>
                  <a:fillRect l="11" t="-6" r="7" b="-327"/>
                </a:stretch>
              </a:blipFill>
            </p:spPr>
            <p:txBody>
              <a:bodyPr/>
              <a:lstStyle/>
              <a:p>
                <a:r>
                  <a:rPr lang="zh-CN" altLang="en-US">
                    <a:noFill/>
                  </a:rPr>
                  <a:t> </a:t>
                </a:r>
              </a:p>
            </p:txBody>
          </p:sp>
        </mc:Fallback>
      </mc:AlternateContent>
      <p:sp>
        <p:nvSpPr>
          <p:cNvPr id="9" name="文本框 8"/>
          <p:cNvSpPr txBox="1"/>
          <p:nvPr/>
        </p:nvSpPr>
        <p:spPr>
          <a:xfrm>
            <a:off x="1021715" y="1602105"/>
            <a:ext cx="6096000" cy="707886"/>
          </a:xfrm>
          <a:prstGeom prst="rect">
            <a:avLst/>
          </a:prstGeom>
          <a:noFill/>
        </p:spPr>
        <p:txBody>
          <a:bodyPr wrap="square" rtlCol="0">
            <a:spAutoFit/>
          </a:bodyPr>
          <a:lstStyle/>
          <a:p>
            <a:pPr>
              <a:defRPr/>
            </a:pPr>
            <a:r>
              <a:rPr lang="en-US" altLang="zh-CN" sz="2000" b="1" dirty="0">
                <a:solidFill>
                  <a:srgbClr val="0070C0"/>
                </a:solidFill>
                <a:latin typeface="Arial" panose="020B0604020202090204" pitchFamily="34" charset="0"/>
                <a:ea typeface="微软雅黑" panose="020B0503020204020204" charset="-122"/>
                <a:cs typeface="Arial" panose="020B0604020202090204" pitchFamily="34" charset="0"/>
              </a:rPr>
              <a:t>VLA </a:t>
            </a:r>
            <a:r>
              <a:rPr lang="zh-CN" altLang="en-US" sz="2000" b="1" dirty="0">
                <a:solidFill>
                  <a:srgbClr val="0070C0"/>
                </a:solidFill>
                <a:latin typeface="Arial" panose="020B0604020202090204" pitchFamily="34" charset="0"/>
                <a:ea typeface="微软雅黑" panose="020B0503020204020204" charset="-122"/>
                <a:cs typeface="Arial" panose="020B0604020202090204" pitchFamily="34" charset="0"/>
              </a:rPr>
              <a:t>模型架构</a:t>
            </a:r>
            <a:endParaRPr lang="zh-CN" altLang="en-US" sz="2000" b="1" dirty="0">
              <a:solidFill>
                <a:srgbClr val="0070C0"/>
              </a:solidFill>
              <a:latin typeface="Arial" panose="020B0604020202090204" pitchFamily="34" charset="0"/>
              <a:ea typeface="微软雅黑" panose="020B0503020204020204" charset="-122"/>
              <a:cs typeface="Arial" panose="020B0604020202090204" pitchFamily="34" charset="0"/>
            </a:endParaRPr>
          </a:p>
          <a:p>
            <a:pPr algn="l">
              <a:spcBef>
                <a:spcPts val="0"/>
              </a:spcBef>
              <a:spcAft>
                <a:spcPts val="0"/>
              </a:spcAft>
              <a:buClrTx/>
              <a:buSzTx/>
              <a:buFontTx/>
              <a:defRPr/>
            </a:pPr>
            <a:endParaRPr lang="en-US" altLang="zh-CN" sz="20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endParaRPr>
          </a:p>
        </p:txBody>
      </p:sp>
      <p:graphicFrame>
        <p:nvGraphicFramePr>
          <p:cNvPr id="10" name="对象 9">
            <a:hlinkClick r:id="" action="ppaction://ole?verb=0"/>
          </p:cNvPr>
          <p:cNvGraphicFramePr>
            <a:graphicFrameLocks noChangeAspect="1"/>
          </p:cNvGraphicFramePr>
          <p:nvPr/>
        </p:nvGraphicFramePr>
        <p:xfrm>
          <a:off x="6038850" y="3321050"/>
          <a:ext cx="114300" cy="215900"/>
        </p:xfrm>
        <a:graphic>
          <a:graphicData uri="http://schemas.openxmlformats.org/presentationml/2006/ole">
            <mc:AlternateContent xmlns:mc="http://schemas.openxmlformats.org/markup-compatibility/2006">
              <mc:Choice xmlns:v="urn:schemas-microsoft-com:vml" Requires="v">
                <p:oleObj spid="_x0000_s4" name="" r:id="rId5" imgW="114300" imgH="215900" progId="Equation.KSEE3">
                  <p:embed/>
                </p:oleObj>
              </mc:Choice>
              <mc:Fallback>
                <p:oleObj name="" r:id="rId5" imgW="114300" imgH="215900" progId="Equation.KSEE3">
                  <p:embed/>
                  <p:pic>
                    <p:nvPicPr>
                      <p:cNvPr id="0" name="对象 9">
                        <a:hlinkClick r:id="" action="ppaction://ole?verb=0"/>
                      </p:cNvPr>
                      <p:cNvPicPr/>
                      <p:nvPr/>
                    </p:nvPicPr>
                    <p:blipFill>
                      <a:blip r:embed="rId6"/>
                      <a:stretch>
                        <a:fillRect/>
                      </a:stretch>
                    </p:blipFill>
                    <p:spPr>
                      <a:xfrm>
                        <a:off x="6038850" y="3321050"/>
                        <a:ext cx="114300" cy="215900"/>
                      </a:xfrm>
                      <a:prstGeom prst="rect">
                        <a:avLst/>
                      </a:prstGeom>
                    </p:spPr>
                  </p:pic>
                </p:oleObj>
              </mc:Fallback>
            </mc:AlternateContent>
          </a:graphicData>
        </a:graphic>
      </p:graphicFrame>
      <p:graphicFrame>
        <p:nvGraphicFramePr>
          <p:cNvPr id="12" name="对象 11">
            <a:hlinkClick r:id="" action="ppaction://ole?verb=0"/>
          </p:cNvPr>
          <p:cNvGraphicFramePr>
            <a:graphicFrameLocks noChangeAspect="1"/>
          </p:cNvGraphicFramePr>
          <p:nvPr/>
        </p:nvGraphicFramePr>
        <p:xfrm>
          <a:off x="6038850" y="3321050"/>
          <a:ext cx="114300" cy="215900"/>
        </p:xfrm>
        <a:graphic>
          <a:graphicData uri="http://schemas.openxmlformats.org/presentationml/2006/ole">
            <mc:AlternateContent xmlns:mc="http://schemas.openxmlformats.org/markup-compatibility/2006">
              <mc:Choice xmlns:v="urn:schemas-microsoft-com:vml" Requires="v">
                <p:oleObj spid="_x0000_s6" name="" r:id="rId7" imgW="114300" imgH="215900" progId="Equation.KSEE3">
                  <p:embed/>
                </p:oleObj>
              </mc:Choice>
              <mc:Fallback>
                <p:oleObj name="" r:id="rId7" imgW="114300" imgH="215900" progId="Equation.KSEE3">
                  <p:embed/>
                  <p:pic>
                    <p:nvPicPr>
                      <p:cNvPr id="0" name="对象 11">
                        <a:hlinkClick r:id="" action="ppaction://ole?verb=0"/>
                      </p:cNvPr>
                      <p:cNvPicPr/>
                      <p:nvPr/>
                    </p:nvPicPr>
                    <p:blipFill>
                      <a:blip r:embed="rId6"/>
                      <a:stretch>
                        <a:fillRect/>
                      </a:stretch>
                    </p:blipFill>
                    <p:spPr>
                      <a:xfrm>
                        <a:off x="6038850" y="3321050"/>
                        <a:ext cx="114300" cy="215900"/>
                      </a:xfrm>
                      <a:prstGeom prst="rect">
                        <a:avLst/>
                      </a:prstGeom>
                    </p:spPr>
                  </p:pic>
                </p:oleObj>
              </mc:Fallback>
            </mc:AlternateContent>
          </a:graphicData>
        </a:graphic>
      </p:graphicFrame>
      <p:graphicFrame>
        <p:nvGraphicFramePr>
          <p:cNvPr id="8" name="对象 7"/>
          <p:cNvGraphicFramePr>
            <a:graphicFrameLocks noChangeAspect="1"/>
          </p:cNvGraphicFramePr>
          <p:nvPr/>
        </p:nvGraphicFramePr>
        <p:xfrm>
          <a:off x="4610100" y="2463800"/>
          <a:ext cx="914400" cy="198438"/>
        </p:xfrm>
        <a:graphic>
          <a:graphicData uri="http://schemas.openxmlformats.org/presentationml/2006/ole">
            <mc:AlternateContent xmlns:mc="http://schemas.openxmlformats.org/markup-compatibility/2006">
              <mc:Choice xmlns:v="urn:schemas-microsoft-com:vml" Requires="v">
                <p:oleObj spid="_x0000_s13" name="Equation" r:id="rId8" imgW="2743200" imgH="4267200" progId="Equation.DSMT4">
                  <p:embed/>
                </p:oleObj>
              </mc:Choice>
              <mc:Fallback>
                <p:oleObj name="Equation" r:id="rId8" imgW="2743200" imgH="4267200" progId="Equation.DSMT4">
                  <p:embed/>
                  <p:pic>
                    <p:nvPicPr>
                      <p:cNvPr id="0" name="对象 7"/>
                      <p:cNvPicPr/>
                      <p:nvPr/>
                    </p:nvPicPr>
                    <p:blipFill>
                      <a:blip r:embed="rId9"/>
                      <a:stretch>
                        <a:fillRect/>
                      </a:stretch>
                    </p:blipFill>
                    <p:spPr>
                      <a:xfrm>
                        <a:off x="4610100" y="2463800"/>
                        <a:ext cx="914400" cy="198438"/>
                      </a:xfrm>
                      <a:prstGeom prst="rect">
                        <a:avLst/>
                      </a:prstGeom>
                    </p:spPr>
                  </p:pic>
                </p:oleObj>
              </mc:Fallback>
            </mc:AlternateContent>
          </a:graphicData>
        </a:graphic>
      </p:graphicFrame>
      <p:graphicFrame>
        <p:nvGraphicFramePr>
          <p:cNvPr id="15" name="对象 14"/>
          <p:cNvGraphicFramePr>
            <a:graphicFrameLocks noChangeAspect="1"/>
          </p:cNvGraphicFramePr>
          <p:nvPr/>
        </p:nvGraphicFramePr>
        <p:xfrm>
          <a:off x="6037263" y="3338513"/>
          <a:ext cx="114300" cy="177800"/>
        </p:xfrm>
        <a:graphic>
          <a:graphicData uri="http://schemas.openxmlformats.org/presentationml/2006/ole">
            <mc:AlternateContent xmlns:mc="http://schemas.openxmlformats.org/markup-compatibility/2006">
              <mc:Choice xmlns:v="urn:schemas-microsoft-com:vml" Requires="v">
                <p:oleObj spid="_x0000_s17" name="Equation" r:id="rId10" imgW="2743200" imgH="4267200" progId="Equation.DSMT4">
                  <p:embed/>
                </p:oleObj>
              </mc:Choice>
              <mc:Fallback>
                <p:oleObj name="Equation" r:id="rId10" imgW="2743200" imgH="4267200" progId="Equation.DSMT4">
                  <p:embed/>
                  <p:pic>
                    <p:nvPicPr>
                      <p:cNvPr id="0" name="对象 14"/>
                      <p:cNvPicPr/>
                      <p:nvPr/>
                    </p:nvPicPr>
                    <p:blipFill>
                      <a:blip r:embed="rId11"/>
                      <a:stretch>
                        <a:fillRect/>
                      </a:stretch>
                    </p:blipFill>
                    <p:spPr>
                      <a:xfrm>
                        <a:off x="6037263" y="3338513"/>
                        <a:ext cx="114300" cy="177800"/>
                      </a:xfrm>
                      <a:prstGeom prst="rect">
                        <a:avLst/>
                      </a:prstGeom>
                    </p:spPr>
                  </p:pic>
                </p:oleObj>
              </mc:Fallback>
            </mc:AlternateContent>
          </a:graphicData>
        </a:graphic>
      </p:graphicFrame>
      <p:sp>
        <p:nvSpPr>
          <p:cNvPr id="20" name="矩形 19"/>
          <p:cNvSpPr/>
          <p:nvPr/>
        </p:nvSpPr>
        <p:spPr>
          <a:xfrm>
            <a:off x="8978760" y="2941983"/>
            <a:ext cx="1285049" cy="324679"/>
          </a:xfrm>
          <a:prstGeom prst="rect">
            <a:avLst/>
          </a:prstGeom>
          <a:noFill/>
          <a:ln w="28575">
            <a:solidFill>
              <a:schemeClr val="accent3">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solidFill>
                <a:srgbClr val="588E31"/>
              </a:solidFill>
            </a:endParaRPr>
          </a:p>
        </p:txBody>
      </p:sp>
      <p:pic>
        <p:nvPicPr>
          <p:cNvPr id="21" name="图片 20"/>
          <p:cNvPicPr>
            <a:picLocks noChangeAspect="1"/>
          </p:cNvPicPr>
          <p:nvPr/>
        </p:nvPicPr>
        <p:blipFill>
          <a:blip r:embed="rId12"/>
          <a:stretch>
            <a:fillRect/>
          </a:stretch>
        </p:blipFill>
        <p:spPr>
          <a:xfrm>
            <a:off x="787834" y="2894084"/>
            <a:ext cx="3486440" cy="420475"/>
          </a:xfrm>
          <a:prstGeom prst="rect">
            <a:avLst/>
          </a:prstGeom>
        </p:spPr>
      </p:pic>
      <p:sp>
        <p:nvSpPr>
          <p:cNvPr id="22" name="矩形 21"/>
          <p:cNvSpPr/>
          <p:nvPr/>
        </p:nvSpPr>
        <p:spPr>
          <a:xfrm>
            <a:off x="7399115" y="1523225"/>
            <a:ext cx="1785525" cy="324679"/>
          </a:xfrm>
          <a:prstGeom prst="rect">
            <a:avLst/>
          </a:prstGeom>
          <a:noFill/>
          <a:ln w="28575">
            <a:solidFill>
              <a:schemeClr val="accent3">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solidFill>
                <a:srgbClr val="588E31"/>
              </a:solidFill>
            </a:endParaRPr>
          </a:p>
        </p:txBody>
      </p:sp>
      <p:pic>
        <p:nvPicPr>
          <p:cNvPr id="24" name="图片 23"/>
          <p:cNvPicPr>
            <a:picLocks noChangeAspect="1"/>
          </p:cNvPicPr>
          <p:nvPr/>
        </p:nvPicPr>
        <p:blipFill>
          <a:blip r:embed="rId1"/>
          <a:stretch>
            <a:fillRect/>
          </a:stretch>
        </p:blipFill>
        <p:spPr>
          <a:xfrm>
            <a:off x="827664" y="4313763"/>
            <a:ext cx="2127894" cy="407846"/>
          </a:xfrm>
          <a:prstGeom prst="rect">
            <a:avLst/>
          </a:prstGeom>
        </p:spPr>
      </p:pic>
      <mc:AlternateContent xmlns:mc="http://schemas.openxmlformats.org/markup-compatibility/2006">
        <mc:Choice xmlns:a14="http://schemas.microsoft.com/office/drawing/2010/main" Requires="a14">
          <p:sp>
            <p:nvSpPr>
              <p:cNvPr id="25" name="文本框 24"/>
              <p:cNvSpPr txBox="1"/>
              <p:nvPr/>
            </p:nvSpPr>
            <p:spPr>
              <a:xfrm>
                <a:off x="7117715" y="2159349"/>
                <a:ext cx="4751044" cy="338554"/>
              </a:xfrm>
              <a:prstGeom prst="rect">
                <a:avLst/>
              </a:prstGeom>
              <a:noFill/>
            </p:spPr>
            <p:txBody>
              <a:bodyPr wrap="none" rtlCol="0">
                <a:spAutoFit/>
              </a:bodyPr>
              <a:lstStyle/>
              <a:p>
                <a:r>
                  <a:rPr lang="zh-CN" altLang="en-US" sz="1600" dirty="0"/>
                  <a:t>动作序列 </a:t>
                </a:r>
                <a:r>
                  <a:rPr lang="en-US" altLang="zh-CN" sz="1600" dirty="0"/>
                  <a:t>= </a:t>
                </a:r>
                <a:r>
                  <a:rPr lang="zh-CN" altLang="en-US" sz="1600" dirty="0"/>
                  <a:t>基于初始的动作</a:t>
                </a:r>
                <a14:m>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𝑎</m:t>
                        </m:r>
                      </m:e>
                      <m:sub>
                        <m:r>
                          <a:rPr lang="en-US" altLang="zh-CN" sz="1600" b="0" i="1" smtClean="0">
                            <a:latin typeface="Cambria Math" panose="02040503050406030204" pitchFamily="18" charset="0"/>
                          </a:rPr>
                          <m:t>0</m:t>
                        </m:r>
                      </m:sub>
                    </m:sSub>
                  </m:oMath>
                </a14:m>
                <a:r>
                  <a:rPr lang="zh-CN" altLang="en-US" sz="1600" dirty="0"/>
                  <a:t> </a:t>
                </a:r>
                <a:r>
                  <a:rPr lang="en-US" altLang="zh-CN" sz="1600" dirty="0"/>
                  <a:t>+ VLM</a:t>
                </a:r>
                <a:r>
                  <a:rPr lang="zh-CN" altLang="en-US" sz="1600" dirty="0"/>
                  <a:t>推理的动作</a:t>
                </a:r>
                <a14:m>
                  <m:oMath xmlns:m="http://schemas.openxmlformats.org/officeDocument/2006/math">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𝑎</m:t>
                        </m:r>
                      </m:e>
                      <m:sub>
                        <m:r>
                          <m:rPr>
                            <m:sty m:val="p"/>
                          </m:rPr>
                          <a:rPr lang="en-US" altLang="zh-CN" sz="1600" b="0" i="1" smtClean="0">
                            <a:latin typeface="Cambria Math" panose="02040503050406030204" pitchFamily="18" charset="0"/>
                          </a:rPr>
                          <m:t>t</m:t>
                        </m:r>
                      </m:sub>
                    </m:sSub>
                  </m:oMath>
                </a14:m>
                <a:endParaRPr lang="zh-CN" altLang="en-US" sz="1600" dirty="0"/>
              </a:p>
            </p:txBody>
          </p:sp>
        </mc:Choice>
        <mc:Fallback>
          <p:sp>
            <p:nvSpPr>
              <p:cNvPr id="25" name="文本框 24"/>
              <p:cNvSpPr txBox="1">
                <a:spLocks noRot="1" noChangeAspect="1" noMove="1" noResize="1" noEditPoints="1" noAdjustHandles="1" noChangeArrowheads="1" noChangeShapeType="1" noTextEdit="1"/>
              </p:cNvSpPr>
              <p:nvPr/>
            </p:nvSpPr>
            <p:spPr>
              <a:xfrm>
                <a:off x="7117715" y="2159349"/>
                <a:ext cx="4751044" cy="338554"/>
              </a:xfrm>
              <a:prstGeom prst="rect">
                <a:avLst/>
              </a:prstGeom>
              <a:blipFill rotWithShape="1">
                <a:blip r:embed="rId13"/>
                <a:stretch>
                  <a:fillRect t="-103" r="13" b="132"/>
                </a:stretch>
              </a:blipFill>
            </p:spPr>
            <p:txBody>
              <a:bodyPr/>
              <a:lstStyle/>
              <a:p>
                <a:r>
                  <a:rPr lang="zh-CN" altLang="en-US">
                    <a:noFill/>
                  </a:rPr>
                  <a:t> </a:t>
                </a:r>
              </a:p>
            </p:txBody>
          </p:sp>
        </mc:Fallback>
      </mc:AlternateContent>
      <p:pic>
        <p:nvPicPr>
          <p:cNvPr id="26" name="图片 25"/>
          <p:cNvPicPr>
            <a:picLocks noChangeAspect="1"/>
          </p:cNvPicPr>
          <p:nvPr/>
        </p:nvPicPr>
        <p:blipFill>
          <a:blip r:embed="rId12"/>
          <a:stretch>
            <a:fillRect/>
          </a:stretch>
        </p:blipFill>
        <p:spPr>
          <a:xfrm>
            <a:off x="6146165" y="1042611"/>
            <a:ext cx="3790950" cy="4572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3565"/>
          </a:xfrm>
          <a:prstGeom prst="rect">
            <a:avLst/>
          </a:prstGeom>
          <a:noFill/>
        </p:spPr>
        <p:txBody>
          <a:bodyPr wrap="square" rtlCol="0">
            <a:spAutoFit/>
          </a:bodyPr>
          <a:lstStyle/>
          <a:p>
            <a:r>
              <a:rPr lang="en-US" altLang="zh-CN" sz="3200" b="1" dirty="0">
                <a:solidFill>
                  <a:srgbClr val="5B9BD5">
                    <a:lumMod val="75000"/>
                  </a:srgbClr>
                </a:solidFill>
                <a:latin typeface="Times New Roman" panose="02020503050405090304"/>
                <a:ea typeface="微软雅黑" panose="020B0503020204020204" charset="-122"/>
                <a:cs typeface="+mn-ea"/>
                <a:sym typeface="+mn-lt"/>
              </a:rPr>
              <a:t>1</a:t>
            </a:r>
            <a:endParaRPr lang="en-US" altLang="zh-CN" sz="3200" b="1" dirty="0">
              <a:solidFill>
                <a:schemeClr val="accent1">
                  <a:lumMod val="75000"/>
                </a:schemeClr>
              </a:solidFill>
              <a:latin typeface="Times New Roman" panose="02020503050405090304" pitchFamily="18" charset="0"/>
              <a:cs typeface="Times New Roman" panose="02020503050405090304" pitchFamily="18" charset="0"/>
              <a:sym typeface="+mn-lt"/>
            </a:endParaRPr>
          </a:p>
        </p:txBody>
      </p:sp>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5" name="文本框 4"/>
          <p:cNvSpPr txBox="1"/>
          <p:nvPr/>
        </p:nvSpPr>
        <p:spPr>
          <a:xfrm>
            <a:off x="1377315" y="759460"/>
            <a:ext cx="9537700" cy="51752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noAutofit/>
          </a:bodyPr>
          <a:lstStyle/>
          <a:p>
            <a:pPr algn="l">
              <a:lnSpc>
                <a:spcPct val="100000"/>
              </a:lnSpc>
              <a:spcBef>
                <a:spcPts val="0"/>
              </a:spcBef>
              <a:spcAft>
                <a:spcPts val="0"/>
              </a:spcAft>
              <a:buClrTx/>
              <a:buSzTx/>
              <a:buFontTx/>
              <a:defRPr/>
            </a:pPr>
            <a:r>
              <a:rPr lang="en-US" altLang="zh-CN" sz="32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rPr>
              <a:t>Method</a:t>
            </a:r>
            <a:endParaRPr lang="en-US" altLang="zh-CN" sz="32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endParaRPr>
          </a:p>
        </p:txBody>
      </p:sp>
      <p:sp>
        <p:nvSpPr>
          <p:cNvPr id="9" name="文本框 8"/>
          <p:cNvSpPr txBox="1"/>
          <p:nvPr/>
        </p:nvSpPr>
        <p:spPr>
          <a:xfrm>
            <a:off x="1021715" y="1602105"/>
            <a:ext cx="2470233" cy="707886"/>
          </a:xfrm>
          <a:prstGeom prst="rect">
            <a:avLst/>
          </a:prstGeom>
          <a:noFill/>
        </p:spPr>
        <p:txBody>
          <a:bodyPr wrap="square" rtlCol="0">
            <a:spAutoFit/>
          </a:bodyPr>
          <a:lstStyle/>
          <a:p>
            <a:r>
              <a:rPr lang="zh-CN" altLang="en-US" sz="2000" b="1" dirty="0">
                <a:solidFill>
                  <a:srgbClr val="0070C0"/>
                </a:solidFill>
                <a:latin typeface="Arial" panose="020B0604020202090204" pitchFamily="34" charset="0"/>
                <a:ea typeface="微软雅黑" panose="020B0503020204020204" charset="-122"/>
                <a:cs typeface="Arial" panose="020B0604020202090204" pitchFamily="34" charset="0"/>
              </a:rPr>
              <a:t>自主导航数据集</a:t>
            </a:r>
            <a:endParaRPr lang="zh-CN" altLang="en-US" sz="2000" b="1" dirty="0">
              <a:solidFill>
                <a:srgbClr val="0070C0"/>
              </a:solidFill>
              <a:latin typeface="Arial" panose="020B0604020202090204" pitchFamily="34" charset="0"/>
              <a:ea typeface="微软雅黑" panose="020B0503020204020204" charset="-122"/>
              <a:cs typeface="Arial" panose="020B0604020202090204" pitchFamily="34" charset="0"/>
            </a:endParaRPr>
          </a:p>
          <a:p>
            <a:pPr algn="l">
              <a:spcBef>
                <a:spcPts val="0"/>
              </a:spcBef>
              <a:spcAft>
                <a:spcPts val="0"/>
              </a:spcAft>
              <a:buClrTx/>
              <a:buSzTx/>
              <a:buFontTx/>
              <a:defRPr/>
            </a:pPr>
            <a:endParaRPr lang="en-US" altLang="zh-CN" sz="20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endParaRPr>
          </a:p>
        </p:txBody>
      </p:sp>
      <p:graphicFrame>
        <p:nvGraphicFramePr>
          <p:cNvPr id="8" name="对象 7"/>
          <p:cNvGraphicFramePr>
            <a:graphicFrameLocks noChangeAspect="1"/>
          </p:cNvGraphicFramePr>
          <p:nvPr/>
        </p:nvGraphicFramePr>
        <p:xfrm>
          <a:off x="4610100" y="2463800"/>
          <a:ext cx="914400" cy="198438"/>
        </p:xfrm>
        <a:graphic>
          <a:graphicData uri="http://schemas.openxmlformats.org/presentationml/2006/ole">
            <mc:AlternateContent xmlns:mc="http://schemas.openxmlformats.org/markup-compatibility/2006">
              <mc:Choice xmlns:v="urn:schemas-microsoft-com:vml" Requires="v">
                <p:oleObj spid="_x0000_s4" name="Equation" r:id="rId2" imgW="2743200" imgH="4267200" progId="Equation.DSMT4">
                  <p:embed/>
                </p:oleObj>
              </mc:Choice>
              <mc:Fallback>
                <p:oleObj name="Equation" r:id="rId2" imgW="2743200" imgH="4267200" progId="Equation.DSMT4">
                  <p:embed/>
                  <p:pic>
                    <p:nvPicPr>
                      <p:cNvPr id="0" name="对象 7"/>
                      <p:cNvPicPr/>
                      <p:nvPr/>
                    </p:nvPicPr>
                    <p:blipFill>
                      <a:blip r:embed="rId3"/>
                      <a:stretch>
                        <a:fillRect/>
                      </a:stretch>
                    </p:blipFill>
                    <p:spPr>
                      <a:xfrm>
                        <a:off x="4610100" y="2463800"/>
                        <a:ext cx="914400" cy="198438"/>
                      </a:xfrm>
                      <a:prstGeom prst="rect">
                        <a:avLst/>
                      </a:prstGeom>
                    </p:spPr>
                  </p:pic>
                </p:oleObj>
              </mc:Fallback>
            </mc:AlternateContent>
          </a:graphicData>
        </a:graphic>
      </p:graphicFrame>
      <p:sp>
        <p:nvSpPr>
          <p:cNvPr id="20" name="文本框 19"/>
          <p:cNvSpPr txBox="1"/>
          <p:nvPr/>
        </p:nvSpPr>
        <p:spPr>
          <a:xfrm>
            <a:off x="142816" y="2078737"/>
            <a:ext cx="5500224" cy="3693319"/>
          </a:xfrm>
          <a:prstGeom prst="rect">
            <a:avLst/>
          </a:prstGeom>
          <a:noFill/>
        </p:spPr>
        <p:txBody>
          <a:bodyPr wrap="none" rtlCol="0">
            <a:spAutoFit/>
          </a:bodyPr>
          <a:lstStyle/>
          <a:p>
            <a:pPr marL="285750" indent="-285750">
              <a:lnSpc>
                <a:spcPct val="150000"/>
              </a:lnSpc>
              <a:buFont typeface="Arial" panose="020B0604020202090204" pitchFamily="34" charset="0"/>
              <a:buChar char="•"/>
            </a:pPr>
            <a:r>
              <a:rPr lang="zh-CN" altLang="en-US" sz="1600" b="1" dirty="0"/>
              <a:t>环境构建</a:t>
            </a:r>
            <a:endParaRPr lang="en-US" altLang="zh-CN" sz="1600" b="1" dirty="0"/>
          </a:p>
          <a:p>
            <a:pPr marL="742950" lvl="1" indent="-285750">
              <a:lnSpc>
                <a:spcPct val="150000"/>
              </a:lnSpc>
              <a:buFont typeface="Arial" panose="020B0604020202090204" pitchFamily="34" charset="0"/>
              <a:buChar char="•"/>
            </a:pPr>
            <a:r>
              <a:rPr lang="zh-CN" altLang="en-US" sz="1600" dirty="0"/>
              <a:t>仿真环境：</a:t>
            </a:r>
            <a:endParaRPr lang="zh-CN" altLang="en-US" sz="1600" dirty="0"/>
          </a:p>
          <a:p>
            <a:pPr marL="1200150" lvl="2" indent="-285750">
              <a:lnSpc>
                <a:spcPct val="150000"/>
              </a:lnSpc>
              <a:buFont typeface="Arial" panose="020B0604020202090204" pitchFamily="34" charset="0"/>
              <a:buChar char="•"/>
            </a:pPr>
            <a:r>
              <a:rPr lang="en-US" altLang="zh-CN" sz="1600" dirty="0"/>
              <a:t>12 </a:t>
            </a:r>
            <a:r>
              <a:rPr lang="zh-CN" altLang="en-US" sz="1600" dirty="0"/>
              <a:t>个 </a:t>
            </a:r>
            <a:r>
              <a:rPr lang="en-US" altLang="zh-CN" sz="1600" dirty="0" err="1"/>
              <a:t>AirSim</a:t>
            </a:r>
            <a:r>
              <a:rPr lang="en-US" altLang="zh-CN" sz="1600" dirty="0"/>
              <a:t> </a:t>
            </a:r>
            <a:r>
              <a:rPr lang="zh-CN" altLang="en-US" sz="1600" dirty="0"/>
              <a:t>仿真环境</a:t>
            </a:r>
            <a:endParaRPr lang="zh-CN" altLang="en-US" sz="1600" dirty="0"/>
          </a:p>
          <a:p>
            <a:pPr marL="1200150" lvl="2" indent="-285750">
              <a:lnSpc>
                <a:spcPct val="150000"/>
              </a:lnSpc>
              <a:buFont typeface="Arial" panose="020B0604020202090204" pitchFamily="34" charset="0"/>
              <a:buChar char="•"/>
            </a:pPr>
            <a:r>
              <a:rPr lang="zh-CN" altLang="en-US" sz="1600" dirty="0"/>
              <a:t>每个环境：</a:t>
            </a:r>
            <a:r>
              <a:rPr lang="en-US" altLang="zh-CN" sz="1600" dirty="0"/>
              <a:t>70m × 70m</a:t>
            </a:r>
            <a:endParaRPr lang="en-US" altLang="zh-CN" sz="1600" dirty="0"/>
          </a:p>
          <a:p>
            <a:pPr marL="1200150" lvl="2" indent="-285750">
              <a:lnSpc>
                <a:spcPct val="150000"/>
              </a:lnSpc>
              <a:buFont typeface="Arial" panose="020B0604020202090204" pitchFamily="34" charset="0"/>
              <a:buChar char="•"/>
            </a:pPr>
            <a:r>
              <a:rPr lang="zh-CN" altLang="en-US" sz="1600" dirty="0"/>
              <a:t>包含不规则障碍物：树木、墙壁、岩石、建筑</a:t>
            </a:r>
            <a:endParaRPr lang="zh-CN" altLang="en-US" sz="1600" dirty="0"/>
          </a:p>
          <a:p>
            <a:pPr marL="742950" lvl="1" indent="-285750">
              <a:lnSpc>
                <a:spcPct val="150000"/>
              </a:lnSpc>
              <a:buFont typeface="Arial" panose="020B0604020202090204" pitchFamily="34" charset="0"/>
              <a:buChar char="•"/>
            </a:pPr>
            <a:r>
              <a:rPr lang="zh-CN" altLang="en-US" sz="1600" dirty="0"/>
              <a:t>目标物体：</a:t>
            </a:r>
            <a:endParaRPr lang="zh-CN" altLang="en-US" sz="1600" dirty="0"/>
          </a:p>
          <a:p>
            <a:pPr marL="1200150" lvl="2" indent="-285750">
              <a:lnSpc>
                <a:spcPct val="150000"/>
              </a:lnSpc>
              <a:buFont typeface="Arial" panose="020B0604020202090204" pitchFamily="34" charset="0"/>
              <a:buChar char="•"/>
            </a:pPr>
            <a:r>
              <a:rPr lang="en-US" altLang="zh-CN" sz="1600" dirty="0"/>
              <a:t>60 </a:t>
            </a:r>
            <a:r>
              <a:rPr lang="zh-CN" altLang="en-US" sz="1600" dirty="0"/>
              <a:t>个目标物体实例</a:t>
            </a:r>
            <a:endParaRPr lang="zh-CN" altLang="en-US" sz="1600" dirty="0"/>
          </a:p>
          <a:p>
            <a:pPr marL="1200150" lvl="2" indent="-285750">
              <a:lnSpc>
                <a:spcPct val="150000"/>
              </a:lnSpc>
              <a:buFont typeface="Arial" panose="020B0604020202090204" pitchFamily="34" charset="0"/>
              <a:buChar char="•"/>
            </a:pPr>
            <a:r>
              <a:rPr lang="zh-CN" altLang="en-US" sz="1600" dirty="0"/>
              <a:t>每个场景 </a:t>
            </a:r>
            <a:r>
              <a:rPr lang="en-US" altLang="zh-CN" sz="1600" dirty="0"/>
              <a:t>3-5 </a:t>
            </a:r>
            <a:r>
              <a:rPr lang="zh-CN" altLang="en-US" sz="1600" dirty="0"/>
              <a:t>个干扰物体</a:t>
            </a:r>
            <a:endParaRPr lang="zh-CN" altLang="en-US" sz="1600" dirty="0"/>
          </a:p>
          <a:p>
            <a:pPr marL="1200150" lvl="2" indent="-285750">
              <a:lnSpc>
                <a:spcPct val="150000"/>
              </a:lnSpc>
              <a:buFont typeface="Arial" panose="020B0604020202090204" pitchFamily="34" charset="0"/>
              <a:buChar char="•"/>
            </a:pPr>
            <a:r>
              <a:rPr lang="zh-CN" altLang="en-US" sz="1600" dirty="0"/>
              <a:t>放置在场景边界</a:t>
            </a:r>
            <a:endParaRPr lang="zh-CN" altLang="en-US" sz="1600" dirty="0"/>
          </a:p>
          <a:p>
            <a:endParaRPr lang="zh-CN"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3565"/>
          </a:xfrm>
          <a:prstGeom prst="rect">
            <a:avLst/>
          </a:prstGeom>
          <a:noFill/>
        </p:spPr>
        <p:txBody>
          <a:bodyPr wrap="square" rtlCol="0">
            <a:spAutoFit/>
          </a:bodyPr>
          <a:lstStyle/>
          <a:p>
            <a:r>
              <a:rPr lang="en-US" altLang="zh-CN" sz="3200" b="1" dirty="0">
                <a:solidFill>
                  <a:srgbClr val="5B9BD5">
                    <a:lumMod val="75000"/>
                  </a:srgbClr>
                </a:solidFill>
                <a:latin typeface="Times New Roman" panose="02020503050405090304"/>
                <a:ea typeface="微软雅黑" panose="020B0503020204020204" charset="-122"/>
                <a:cs typeface="+mn-ea"/>
                <a:sym typeface="+mn-lt"/>
              </a:rPr>
              <a:t>1</a:t>
            </a:r>
            <a:endParaRPr lang="en-US" altLang="zh-CN" sz="3200" b="1" dirty="0">
              <a:solidFill>
                <a:schemeClr val="accent1">
                  <a:lumMod val="75000"/>
                </a:schemeClr>
              </a:solidFill>
              <a:latin typeface="Times New Roman" panose="02020503050405090304" pitchFamily="18" charset="0"/>
              <a:cs typeface="Times New Roman" panose="02020503050405090304" pitchFamily="18" charset="0"/>
              <a:sym typeface="+mn-lt"/>
            </a:endParaRPr>
          </a:p>
        </p:txBody>
      </p:sp>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5" name="文本框 4"/>
          <p:cNvSpPr txBox="1"/>
          <p:nvPr/>
        </p:nvSpPr>
        <p:spPr>
          <a:xfrm>
            <a:off x="1377315" y="759460"/>
            <a:ext cx="9537700" cy="51752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noAutofit/>
          </a:bodyPr>
          <a:lstStyle/>
          <a:p>
            <a:pPr algn="l">
              <a:lnSpc>
                <a:spcPct val="100000"/>
              </a:lnSpc>
              <a:spcBef>
                <a:spcPts val="0"/>
              </a:spcBef>
              <a:spcAft>
                <a:spcPts val="0"/>
              </a:spcAft>
              <a:buClrTx/>
              <a:buSzTx/>
              <a:buFontTx/>
              <a:defRPr/>
            </a:pPr>
            <a:r>
              <a:rPr lang="en-US" altLang="zh-CN" sz="32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rPr>
              <a:t>Method</a:t>
            </a:r>
            <a:endParaRPr lang="en-US" altLang="zh-CN" sz="32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endParaRPr>
          </a:p>
        </p:txBody>
      </p:sp>
      <p:sp>
        <p:nvSpPr>
          <p:cNvPr id="9" name="文本框 8"/>
          <p:cNvSpPr txBox="1"/>
          <p:nvPr/>
        </p:nvSpPr>
        <p:spPr>
          <a:xfrm>
            <a:off x="1021715" y="1602105"/>
            <a:ext cx="2470233" cy="707886"/>
          </a:xfrm>
          <a:prstGeom prst="rect">
            <a:avLst/>
          </a:prstGeom>
          <a:noFill/>
        </p:spPr>
        <p:txBody>
          <a:bodyPr wrap="square" rtlCol="0">
            <a:spAutoFit/>
          </a:bodyPr>
          <a:lstStyle/>
          <a:p>
            <a:r>
              <a:rPr lang="zh-CN" altLang="en-US" sz="2000" b="1" dirty="0">
                <a:solidFill>
                  <a:srgbClr val="0070C0"/>
                </a:solidFill>
                <a:latin typeface="Arial" panose="020B0604020202090204" pitchFamily="34" charset="0"/>
                <a:ea typeface="微软雅黑" panose="020B0503020204020204" charset="-122"/>
                <a:cs typeface="Arial" panose="020B0604020202090204" pitchFamily="34" charset="0"/>
              </a:rPr>
              <a:t>自主导航数据集</a:t>
            </a:r>
            <a:endParaRPr lang="zh-CN" altLang="en-US" sz="2000" b="1" dirty="0">
              <a:solidFill>
                <a:srgbClr val="0070C0"/>
              </a:solidFill>
              <a:latin typeface="Arial" panose="020B0604020202090204" pitchFamily="34" charset="0"/>
              <a:ea typeface="微软雅黑" panose="020B0503020204020204" charset="-122"/>
              <a:cs typeface="Arial" panose="020B0604020202090204" pitchFamily="34" charset="0"/>
            </a:endParaRPr>
          </a:p>
          <a:p>
            <a:pPr algn="l">
              <a:spcBef>
                <a:spcPts val="0"/>
              </a:spcBef>
              <a:spcAft>
                <a:spcPts val="0"/>
              </a:spcAft>
              <a:buClrTx/>
              <a:buSzTx/>
              <a:buFontTx/>
              <a:defRPr/>
            </a:pPr>
            <a:endParaRPr lang="en-US" altLang="zh-CN" sz="20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endParaRPr>
          </a:p>
        </p:txBody>
      </p:sp>
      <p:graphicFrame>
        <p:nvGraphicFramePr>
          <p:cNvPr id="8" name="对象 7"/>
          <p:cNvGraphicFramePr>
            <a:graphicFrameLocks noChangeAspect="1"/>
          </p:cNvGraphicFramePr>
          <p:nvPr/>
        </p:nvGraphicFramePr>
        <p:xfrm>
          <a:off x="4610100" y="2463800"/>
          <a:ext cx="914400" cy="198438"/>
        </p:xfrm>
        <a:graphic>
          <a:graphicData uri="http://schemas.openxmlformats.org/presentationml/2006/ole">
            <mc:AlternateContent xmlns:mc="http://schemas.openxmlformats.org/markup-compatibility/2006">
              <mc:Choice xmlns:v="urn:schemas-microsoft-com:vml" Requires="v">
                <p:oleObj spid="_x0000_s4" name="Equation" r:id="rId2" imgW="2743200" imgH="4267200" progId="Equation.DSMT4">
                  <p:embed/>
                </p:oleObj>
              </mc:Choice>
              <mc:Fallback>
                <p:oleObj name="Equation" r:id="rId2" imgW="2743200" imgH="4267200" progId="Equation.DSMT4">
                  <p:embed/>
                  <p:pic>
                    <p:nvPicPr>
                      <p:cNvPr id="0" name="对象 7"/>
                      <p:cNvPicPr/>
                      <p:nvPr/>
                    </p:nvPicPr>
                    <p:blipFill>
                      <a:blip r:embed="rId3"/>
                      <a:stretch>
                        <a:fillRect/>
                      </a:stretch>
                    </p:blipFill>
                    <p:spPr>
                      <a:xfrm>
                        <a:off x="4610100" y="2463800"/>
                        <a:ext cx="914400" cy="198438"/>
                      </a:xfrm>
                      <a:prstGeom prst="rect">
                        <a:avLst/>
                      </a:prstGeom>
                    </p:spPr>
                  </p:pic>
                </p:oleObj>
              </mc:Fallback>
            </mc:AlternateContent>
          </a:graphicData>
        </a:graphic>
      </p:graphicFrame>
      <p:sp>
        <p:nvSpPr>
          <p:cNvPr id="25" name="文本框 24"/>
          <p:cNvSpPr txBox="1"/>
          <p:nvPr/>
        </p:nvSpPr>
        <p:spPr>
          <a:xfrm>
            <a:off x="6259989" y="4138648"/>
            <a:ext cx="3631122" cy="1169551"/>
          </a:xfrm>
          <a:prstGeom prst="rect">
            <a:avLst/>
          </a:prstGeom>
          <a:noFill/>
        </p:spPr>
        <p:txBody>
          <a:bodyPr wrap="none" rtlCol="0">
            <a:spAutoFit/>
          </a:bodyPr>
          <a:lstStyle/>
          <a:p>
            <a:r>
              <a:rPr lang="en-US" altLang="zh-CN" sz="1400" i="1" dirty="0">
                <a:solidFill>
                  <a:schemeClr val="bg2">
                    <a:lumMod val="25000"/>
                  </a:schemeClr>
                </a:solidFill>
              </a:rPr>
              <a:t>For each environment: </a:t>
            </a:r>
            <a:endParaRPr lang="en-US" altLang="zh-CN" sz="1400" i="1" dirty="0">
              <a:solidFill>
                <a:schemeClr val="bg2">
                  <a:lumMod val="25000"/>
                </a:schemeClr>
              </a:solidFill>
            </a:endParaRPr>
          </a:p>
          <a:p>
            <a:pPr marL="342900" indent="-342900">
              <a:buAutoNum type="arabicPeriod"/>
            </a:pPr>
            <a:r>
              <a:rPr lang="zh-CN" altLang="en-US" sz="1400" i="1" dirty="0">
                <a:solidFill>
                  <a:schemeClr val="bg2">
                    <a:lumMod val="25000"/>
                  </a:schemeClr>
                </a:solidFill>
              </a:rPr>
              <a:t>训练 </a:t>
            </a:r>
            <a:r>
              <a:rPr lang="en-US" altLang="zh-CN" sz="1400" i="1" dirty="0">
                <a:solidFill>
                  <a:schemeClr val="bg2">
                    <a:lumMod val="25000"/>
                  </a:schemeClr>
                </a:solidFill>
              </a:rPr>
              <a:t>SAC agent </a:t>
            </a:r>
            <a:r>
              <a:rPr lang="zh-CN" altLang="en-US" sz="1400" i="1" dirty="0">
                <a:solidFill>
                  <a:schemeClr val="bg2">
                    <a:lumMod val="25000"/>
                  </a:schemeClr>
                </a:solidFill>
              </a:rPr>
              <a:t>直到达到 </a:t>
            </a:r>
            <a:r>
              <a:rPr lang="en-US" altLang="zh-CN" sz="1400" i="1" dirty="0">
                <a:solidFill>
                  <a:schemeClr val="bg2">
                    <a:lumMod val="25000"/>
                  </a:schemeClr>
                </a:solidFill>
              </a:rPr>
              <a:t>95% </a:t>
            </a:r>
            <a:r>
              <a:rPr lang="zh-CN" altLang="en-US" sz="1400" i="1" dirty="0">
                <a:solidFill>
                  <a:schemeClr val="bg2">
                    <a:lumMod val="25000"/>
                  </a:schemeClr>
                </a:solidFill>
              </a:rPr>
              <a:t>成功率 </a:t>
            </a:r>
            <a:endParaRPr lang="en-US" altLang="zh-CN" sz="1400" i="1" dirty="0">
              <a:solidFill>
                <a:schemeClr val="bg2">
                  <a:lumMod val="25000"/>
                </a:schemeClr>
              </a:solidFill>
            </a:endParaRPr>
          </a:p>
          <a:p>
            <a:pPr marL="342900" indent="-342900">
              <a:buAutoNum type="arabicPeriod"/>
            </a:pPr>
            <a:r>
              <a:rPr lang="en-US" altLang="zh-CN" sz="1400" i="1" dirty="0">
                <a:solidFill>
                  <a:schemeClr val="bg2">
                    <a:lumMod val="25000"/>
                  </a:schemeClr>
                </a:solidFill>
              </a:rPr>
              <a:t>SAC agent </a:t>
            </a:r>
            <a:r>
              <a:rPr lang="zh-CN" altLang="en-US" sz="1400" i="1" dirty="0">
                <a:solidFill>
                  <a:schemeClr val="bg2">
                    <a:lumMod val="25000"/>
                  </a:schemeClr>
                </a:solidFill>
              </a:rPr>
              <a:t>自动生成导航轨迹 </a:t>
            </a:r>
            <a:endParaRPr lang="en-US" altLang="zh-CN" sz="1400" i="1" dirty="0">
              <a:solidFill>
                <a:schemeClr val="bg2">
                  <a:lumMod val="25000"/>
                </a:schemeClr>
              </a:solidFill>
            </a:endParaRPr>
          </a:p>
          <a:p>
            <a:pPr marL="342900" indent="-342900">
              <a:buAutoNum type="arabicPeriod"/>
            </a:pPr>
            <a:r>
              <a:rPr lang="zh-CN" altLang="en-US" sz="1400" i="1" dirty="0">
                <a:solidFill>
                  <a:schemeClr val="bg2">
                    <a:lumMod val="25000"/>
                  </a:schemeClr>
                </a:solidFill>
              </a:rPr>
              <a:t>结合少量专家演示数据 </a:t>
            </a:r>
            <a:endParaRPr lang="en-US" altLang="zh-CN" sz="1400" i="1" dirty="0">
              <a:solidFill>
                <a:schemeClr val="bg2">
                  <a:lumMod val="25000"/>
                </a:schemeClr>
              </a:solidFill>
            </a:endParaRPr>
          </a:p>
          <a:p>
            <a:pPr marL="342900" indent="-342900">
              <a:buAutoNum type="arabicPeriod"/>
            </a:pPr>
            <a:r>
              <a:rPr lang="zh-CN" altLang="en-US" sz="1400" i="1" dirty="0">
                <a:solidFill>
                  <a:schemeClr val="bg2">
                    <a:lumMod val="25000"/>
                  </a:schemeClr>
                </a:solidFill>
              </a:rPr>
              <a:t>最终数据集 </a:t>
            </a:r>
            <a:r>
              <a:rPr lang="en-US" altLang="zh-CN" sz="1400" i="1" dirty="0">
                <a:solidFill>
                  <a:schemeClr val="bg2">
                    <a:lumMod val="25000"/>
                  </a:schemeClr>
                </a:solidFill>
              </a:rPr>
              <a:t>= </a:t>
            </a:r>
            <a:r>
              <a:rPr lang="zh-CN" altLang="en-US" sz="1400" i="1" dirty="0">
                <a:solidFill>
                  <a:schemeClr val="bg2">
                    <a:lumMod val="25000"/>
                  </a:schemeClr>
                </a:solidFill>
              </a:rPr>
              <a:t>自动生成轨迹 </a:t>
            </a:r>
            <a:r>
              <a:rPr lang="en-US" altLang="zh-CN" sz="1400" i="1" dirty="0">
                <a:solidFill>
                  <a:schemeClr val="bg2">
                    <a:lumMod val="25000"/>
                  </a:schemeClr>
                </a:solidFill>
              </a:rPr>
              <a:t>+ </a:t>
            </a:r>
            <a:r>
              <a:rPr lang="zh-CN" altLang="en-US" sz="1400" i="1" dirty="0">
                <a:solidFill>
                  <a:schemeClr val="bg2">
                    <a:lumMod val="25000"/>
                  </a:schemeClr>
                </a:solidFill>
              </a:rPr>
              <a:t>专家演示</a:t>
            </a:r>
            <a:endParaRPr lang="zh-CN" altLang="en-US" sz="1400" i="1" dirty="0">
              <a:solidFill>
                <a:schemeClr val="bg2">
                  <a:lumMod val="25000"/>
                </a:schemeClr>
              </a:solidFill>
            </a:endParaRPr>
          </a:p>
        </p:txBody>
      </p:sp>
      <mc:AlternateContent xmlns:mc="http://schemas.openxmlformats.org/markup-compatibility/2006">
        <mc:Choice xmlns:a14="http://schemas.microsoft.com/office/drawing/2010/main" Requires="a14">
          <p:sp>
            <p:nvSpPr>
              <p:cNvPr id="6" name="文本框 5"/>
              <p:cNvSpPr txBox="1"/>
              <p:nvPr/>
            </p:nvSpPr>
            <p:spPr>
              <a:xfrm>
                <a:off x="222613" y="2032354"/>
                <a:ext cx="10144791" cy="5324086"/>
              </a:xfrm>
              <a:prstGeom prst="rect">
                <a:avLst/>
              </a:prstGeom>
              <a:noFill/>
            </p:spPr>
            <p:txBody>
              <a:bodyPr wrap="square" rtlCol="0">
                <a:spAutoFit/>
              </a:bodyPr>
              <a:lstStyle/>
              <a:p>
                <a:pPr marL="285750" indent="-285750">
                  <a:lnSpc>
                    <a:spcPct val="150000"/>
                  </a:lnSpc>
                  <a:buFont typeface="Arial" panose="020B0604020202090204" pitchFamily="34" charset="0"/>
                  <a:buChar char="•"/>
                </a:pPr>
                <a:r>
                  <a:rPr lang="zh-CN" altLang="en-US" sz="1600" b="1" dirty="0"/>
                  <a:t>轨迹生成</a:t>
                </a:r>
                <a:endParaRPr lang="zh-CN" altLang="en-US" sz="1600" b="1" dirty="0"/>
              </a:p>
              <a:p>
                <a:pPr marL="742950" lvl="1" indent="-285750">
                  <a:lnSpc>
                    <a:spcPct val="150000"/>
                  </a:lnSpc>
                  <a:buFont typeface="Arial" panose="020B0604020202090204" pitchFamily="34" charset="0"/>
                  <a:buChar char="•"/>
                </a:pPr>
                <a:r>
                  <a:rPr lang="zh-CN" altLang="en-US" sz="1600" b="1" dirty="0"/>
                  <a:t>核心挑战</a:t>
                </a:r>
                <a:r>
                  <a:rPr lang="zh-CN" altLang="en-US" sz="1600" dirty="0"/>
                  <a:t>：专家演示成本过高，无法大规模收集</a:t>
                </a:r>
                <a:endParaRPr lang="zh-CN" altLang="en-US" sz="1600" dirty="0"/>
              </a:p>
              <a:p>
                <a:pPr marL="742950" lvl="1" indent="-285750">
                  <a:lnSpc>
                    <a:spcPct val="150000"/>
                  </a:lnSpc>
                  <a:buFont typeface="Arial" panose="020B0604020202090204" pitchFamily="34" charset="0"/>
                  <a:buChar char="•"/>
                </a:pPr>
                <a:r>
                  <a:rPr lang="zh-CN" altLang="en-US" sz="1600" b="1" dirty="0"/>
                  <a:t>解决方案</a:t>
                </a:r>
                <a:r>
                  <a:rPr lang="zh-CN" altLang="en-US" sz="1600" dirty="0"/>
                  <a:t>：训练 </a:t>
                </a:r>
                <a:r>
                  <a:rPr lang="en-US" altLang="zh-CN" sz="1600" b="1" dirty="0"/>
                  <a:t>SAC (Soft Actor-Critic)</a:t>
                </a:r>
                <a:r>
                  <a:rPr lang="zh-CN" altLang="en-US" sz="1600" dirty="0"/>
                  <a:t> 强化学习智能体作为数据收集器</a:t>
                </a:r>
                <a:endParaRPr lang="en-US" altLang="zh-CN" sz="1600" dirty="0"/>
              </a:p>
              <a:p>
                <a:pPr marL="742950" lvl="1" indent="-285750">
                  <a:buFont typeface="Arial" panose="020B0604020202090204" pitchFamily="34" charset="0"/>
                  <a:buChar char="•"/>
                </a:pPr>
                <a:r>
                  <a:rPr lang="zh-CN" altLang="en-US" sz="1600" dirty="0"/>
                  <a:t>数据格式：</a:t>
                </a:r>
                <a:endParaRPr lang="zh-CN" altLang="en-US" sz="1600" dirty="0"/>
              </a:p>
              <a:p>
                <a:pPr marL="1200150" lvl="2" indent="-285750">
                  <a:buFont typeface="Arial" panose="020B0604020202090204" pitchFamily="34" charset="0"/>
                  <a:buChar char="•"/>
                </a:pPr>
                <a14:m>
                  <m:oMath xmlns:m="http://schemas.openxmlformats.org/officeDocument/2006/math">
                    <m:r>
                      <a:rPr lang="en-US" altLang="zh-CN" sz="1600" i="1" dirty="0" smtClean="0">
                        <a:latin typeface="Cambria Math" panose="02040503050406030204" pitchFamily="18" charset="0"/>
                      </a:rPr>
                      <m:t>𝒟</m:t>
                    </m:r>
                    <m:r>
                      <a:rPr lang="en-US" altLang="zh-CN" sz="1600" i="1" dirty="0" smtClean="0">
                        <a:latin typeface="Cambria Math" panose="02040503050406030204" pitchFamily="18" charset="0"/>
                      </a:rPr>
                      <m:t>=</m:t>
                    </m:r>
                    <m:sSubSup>
                      <m:sSubSupPr>
                        <m:ctrlPr>
                          <a:rPr lang="en-US" altLang="zh-CN" sz="1600" i="1" dirty="0" smtClean="0">
                            <a:latin typeface="Cambria Math" panose="02040503050406030204" pitchFamily="18" charset="0"/>
                          </a:rPr>
                        </m:ctrlPr>
                      </m:sSubSupPr>
                      <m:e>
                        <m:sSub>
                          <m:sSubPr>
                            <m:ctrlPr>
                              <a:rPr lang="en-US" altLang="zh-CN" sz="1600" i="1" dirty="0" err="1" smtClean="0">
                                <a:latin typeface="Cambria Math" panose="02040503050406030204" pitchFamily="18" charset="0"/>
                              </a:rPr>
                            </m:ctrlPr>
                          </m:sSubPr>
                          <m:e>
                            <m:r>
                              <a:rPr lang="en-US" altLang="zh-CN" sz="1600" i="1" dirty="0" smtClean="0">
                                <a:latin typeface="Cambria Math" panose="02040503050406030204" pitchFamily="18" charset="0"/>
                              </a:rPr>
                              <m:t>𝜏</m:t>
                            </m:r>
                          </m:e>
                          <m:sub>
                            <m:r>
                              <a:rPr lang="en-US" altLang="zh-CN" sz="1600" i="1" dirty="0" err="1" smtClean="0">
                                <a:latin typeface="Cambria Math" panose="02040503050406030204" pitchFamily="18" charset="0"/>
                              </a:rPr>
                              <m:t>𝑖</m:t>
                            </m:r>
                          </m:sub>
                        </m:sSub>
                      </m:e>
                      <m:sub>
                        <m:r>
                          <a:rPr lang="en-US" altLang="zh-CN" sz="1600" i="1" dirty="0" err="1" smtClean="0">
                            <a:latin typeface="Cambria Math" panose="02040503050406030204" pitchFamily="18" charset="0"/>
                          </a:rPr>
                          <m:t>𝑖</m:t>
                        </m:r>
                        <m:r>
                          <a:rPr lang="en-US" altLang="zh-CN" sz="1600" i="1" dirty="0" smtClean="0">
                            <a:latin typeface="Cambria Math" panose="02040503050406030204" pitchFamily="18" charset="0"/>
                          </a:rPr>
                          <m:t>=</m:t>
                        </m:r>
                        <m:r>
                          <a:rPr lang="en-US" altLang="zh-CN" sz="1600" i="1" dirty="0" smtClean="0">
                            <a:latin typeface="Cambria Math" panose="02040503050406030204" pitchFamily="18" charset="0"/>
                          </a:rPr>
                          <m:t>1</m:t>
                        </m:r>
                      </m:sub>
                      <m:sup>
                        <m:r>
                          <a:rPr lang="en-US" altLang="zh-CN" sz="1600" i="1" dirty="0" smtClean="0">
                            <a:latin typeface="Cambria Math" panose="02040503050406030204" pitchFamily="18" charset="0"/>
                          </a:rPr>
                          <m:t>𝑁</m:t>
                        </m:r>
                      </m:sup>
                    </m:sSubSup>
                    <m:r>
                      <a:rPr lang="en-US" altLang="zh-CN" sz="1600" b="0" i="1" dirty="0" smtClean="0">
                        <a:latin typeface="Cambria Math" panose="02040503050406030204" pitchFamily="18" charset="0"/>
                      </a:rPr>
                      <m:t> </m:t>
                    </m:r>
                  </m:oMath>
                </a14:m>
                <a:r>
                  <a:rPr lang="zh-CN" altLang="en-US" sz="1600" dirty="0"/>
                  <a:t>其中 </a:t>
                </a:r>
                <a:endParaRPr lang="zh-CN" altLang="en-US" sz="1600" dirty="0"/>
              </a:p>
              <a:p>
                <a:pPr marL="1200150" lvl="2" indent="-285750">
                  <a:buFont typeface="Arial" panose="020B0604020202090204" pitchFamily="34" charset="0"/>
                  <a:buChar char="•"/>
                </a:pPr>
                <a14:m>
                  <m:oMath xmlns:m="http://schemas.openxmlformats.org/officeDocument/2006/math">
                    <m:sSub>
                      <m:sSubPr>
                        <m:ctrlPr>
                          <a:rPr lang="en-US" altLang="zh-CN" sz="1600" i="1" dirty="0">
                            <a:latin typeface="Cambria Math" panose="02040503050406030204" pitchFamily="18" charset="0"/>
                          </a:rPr>
                        </m:ctrlPr>
                      </m:sSubPr>
                      <m:e>
                        <m:r>
                          <m:rPr>
                            <m:sty m:val="p"/>
                          </m:rPr>
                          <a:rPr lang="en-US" altLang="zh-CN" sz="1600" b="0" i="1" dirty="0" smtClean="0">
                            <a:latin typeface="Cambria Math" panose="02040503050406030204" pitchFamily="18" charset="0"/>
                          </a:rPr>
                          <m:t>s</m:t>
                        </m:r>
                      </m:e>
                      <m:sub>
                        <m:r>
                          <a:rPr lang="en-US" altLang="zh-CN" sz="1600" i="1" dirty="0" err="1">
                            <a:latin typeface="Cambria Math" panose="02040503050406030204" pitchFamily="18" charset="0"/>
                          </a:rPr>
                          <m:t>𝑡</m:t>
                        </m:r>
                      </m:sub>
                    </m:sSub>
                    <m:r>
                      <a:rPr lang="en-US" altLang="zh-CN" sz="1600" i="1" dirty="0" err="1">
                        <a:latin typeface="Cambria Math" panose="02040503050406030204" pitchFamily="18" charset="0"/>
                      </a:rPr>
                      <m:t> </m:t>
                    </m:r>
                  </m:oMath>
                </a14:m>
                <a:r>
                  <a:rPr lang="zh-CN" altLang="en-US" sz="1600" dirty="0"/>
                  <a:t>：状态（位置、姿态角）</a:t>
                </a:r>
                <a:endParaRPr lang="zh-CN" altLang="en-US" sz="1600" dirty="0"/>
              </a:p>
              <a:p>
                <a:pPr marL="1200150" lvl="2" indent="-285750">
                  <a:buFont typeface="Arial" panose="020B0604020202090204" pitchFamily="34" charset="0"/>
                  <a:buChar char="•"/>
                </a:pPr>
                <a14:m>
                  <m:oMath xmlns:m="http://schemas.openxmlformats.org/officeDocument/2006/math">
                    <m:sSub>
                      <m:sSubPr>
                        <m:ctrlPr>
                          <a:rPr lang="en-US" altLang="zh-CN" sz="1600" i="1" dirty="0">
                            <a:latin typeface="Cambria Math" panose="02040503050406030204" pitchFamily="18" charset="0"/>
                          </a:rPr>
                        </m:ctrlPr>
                      </m:sSubPr>
                      <m:e>
                        <m:r>
                          <a:rPr lang="en-US" altLang="zh-CN" sz="1600" i="1" dirty="0" err="1">
                            <a:latin typeface="Cambria Math" panose="02040503050406030204" pitchFamily="18" charset="0"/>
                          </a:rPr>
                          <m:t>𝑎</m:t>
                        </m:r>
                      </m:e>
                      <m:sub>
                        <m:r>
                          <a:rPr lang="en-US" altLang="zh-CN" sz="1600" i="1" dirty="0" err="1">
                            <a:latin typeface="Cambria Math" panose="02040503050406030204" pitchFamily="18" charset="0"/>
                          </a:rPr>
                          <m:t>𝑡</m:t>
                        </m:r>
                      </m:sub>
                    </m:sSub>
                    <m:r>
                      <a:rPr lang="en-US" altLang="zh-CN" sz="1600" i="1" dirty="0" err="1">
                        <a:latin typeface="Cambria Math" panose="02040503050406030204" pitchFamily="18" charset="0"/>
                      </a:rPr>
                      <m:t> </m:t>
                    </m:r>
                  </m:oMath>
                </a14:m>
                <a:r>
                  <a:rPr lang="zh-CN" altLang="en-US" sz="1600" dirty="0"/>
                  <a:t>：动作</a:t>
                </a:r>
                <a:endParaRPr lang="zh-CN" altLang="en-US" sz="1600" dirty="0"/>
              </a:p>
              <a:p>
                <a:pPr marL="1200150" lvl="2" indent="-285750">
                  <a:buFont typeface="Arial" panose="020B0604020202090204" pitchFamily="34" charset="0"/>
                  <a:buChar char="•"/>
                </a:pPr>
                <a14:m>
                  <m:oMath xmlns:m="http://schemas.openxmlformats.org/officeDocument/2006/math">
                    <m:sSub>
                      <m:sSubPr>
                        <m:ctrlPr>
                          <a:rPr lang="en-US" altLang="zh-CN" sz="1600" i="1" dirty="0">
                            <a:latin typeface="Cambria Math" panose="02040503050406030204" pitchFamily="18" charset="0"/>
                          </a:rPr>
                        </m:ctrlPr>
                      </m:sSubPr>
                      <m:e>
                        <m:r>
                          <a:rPr lang="en-US" altLang="zh-CN" sz="1600" i="1" dirty="0" err="1">
                            <a:latin typeface="Cambria Math" panose="02040503050406030204" pitchFamily="18" charset="0"/>
                          </a:rPr>
                          <m:t>𝑙</m:t>
                        </m:r>
                      </m:e>
                      <m:sub>
                        <m:r>
                          <a:rPr lang="en-US" altLang="zh-CN" sz="1600" i="1" dirty="0" err="1">
                            <a:latin typeface="Cambria Math" panose="02040503050406030204" pitchFamily="18" charset="0"/>
                          </a:rPr>
                          <m:t>𝑖</m:t>
                        </m:r>
                      </m:sub>
                    </m:sSub>
                    <m:r>
                      <a:rPr lang="en-US" altLang="zh-CN" sz="1600" i="1" dirty="0" err="1">
                        <a:latin typeface="Cambria Math" panose="02040503050406030204" pitchFamily="18" charset="0"/>
                      </a:rPr>
                      <m:t> </m:t>
                    </m:r>
                  </m:oMath>
                </a14:m>
                <a:r>
                  <a:rPr lang="zh-CN" altLang="en-US" sz="1600" dirty="0"/>
                  <a:t>：语言指令</a:t>
                </a:r>
                <a:endParaRPr lang="zh-CN" altLang="en-US" sz="1600" dirty="0"/>
              </a:p>
              <a:p>
                <a:pPr marL="1200150" lvl="2" indent="-285750">
                  <a:buFont typeface="Arial" panose="020B0604020202090204" pitchFamily="34" charset="0"/>
                  <a:buChar char="•"/>
                </a:pPr>
                <a14:m>
                  <m:oMath xmlns:m="http://schemas.openxmlformats.org/officeDocument/2006/math">
                    <m:sSub>
                      <m:sSubPr>
                        <m:ctrlPr>
                          <a:rPr lang="en-US" altLang="zh-CN" sz="1600" i="1" dirty="0">
                            <a:latin typeface="Cambria Math" panose="02040503050406030204" pitchFamily="18" charset="0"/>
                          </a:rPr>
                        </m:ctrlPr>
                      </m:sSubPr>
                      <m:e>
                        <m:r>
                          <a:rPr lang="en-US" altLang="zh-CN" sz="1600" i="1" dirty="0" err="1">
                            <a:latin typeface="Cambria Math" panose="02040503050406030204" pitchFamily="18" charset="0"/>
                          </a:rPr>
                          <m:t>𝑜</m:t>
                        </m:r>
                      </m:e>
                      <m:sub>
                        <m:r>
                          <a:rPr lang="en-US" altLang="zh-CN" sz="1600" i="1" dirty="0" err="1">
                            <a:latin typeface="Cambria Math" panose="02040503050406030204" pitchFamily="18" charset="0"/>
                          </a:rPr>
                          <m:t>𝑡</m:t>
                        </m:r>
                      </m:sub>
                    </m:sSub>
                    <m:r>
                      <a:rPr lang="en-US" altLang="zh-CN" sz="1600" i="1" dirty="0" err="1">
                        <a:latin typeface="Cambria Math" panose="02040503050406030204" pitchFamily="18" charset="0"/>
                      </a:rPr>
                      <m:t> </m:t>
                    </m:r>
                  </m:oMath>
                </a14:m>
                <a:r>
                  <a:rPr lang="zh-CN" altLang="en-US" sz="1600" dirty="0"/>
                  <a:t>：视觉观测</a:t>
                </a:r>
                <a:endParaRPr lang="zh-CN" altLang="en-US" sz="1600" dirty="0"/>
              </a:p>
              <a:p>
                <a:pPr marL="1200150" lvl="2" indent="-285750">
                  <a:buFont typeface="Arial" panose="020B0604020202090204" pitchFamily="34" charset="0"/>
                  <a:buChar char="•"/>
                </a:pPr>
                <a14:m>
                  <m:oMath xmlns:m="http://schemas.openxmlformats.org/officeDocument/2006/math">
                    <m:sSub>
                      <m:sSubPr>
                        <m:ctrlPr>
                          <a:rPr lang="en-US" altLang="zh-CN" sz="1600" i="1" dirty="0">
                            <a:latin typeface="Cambria Math" panose="02040503050406030204" pitchFamily="18" charset="0"/>
                          </a:rPr>
                        </m:ctrlPr>
                      </m:sSubPr>
                      <m:e>
                        <m:r>
                          <a:rPr lang="en-US" altLang="zh-CN" sz="1600" i="1" dirty="0" err="1">
                            <a:latin typeface="Cambria Math" panose="02040503050406030204" pitchFamily="18" charset="0"/>
                          </a:rPr>
                          <m:t>𝑇</m:t>
                        </m:r>
                      </m:e>
                      <m:sub>
                        <m:r>
                          <a:rPr lang="en-US" altLang="zh-CN" sz="1600" i="1" dirty="0" err="1">
                            <a:latin typeface="Cambria Math" panose="02040503050406030204" pitchFamily="18" charset="0"/>
                          </a:rPr>
                          <m:t>𝑖</m:t>
                        </m:r>
                      </m:sub>
                    </m:sSub>
                    <m:r>
                      <a:rPr lang="en-US" altLang="zh-CN" sz="1600" i="1" dirty="0" err="1">
                        <a:latin typeface="Cambria Math" panose="02040503050406030204" pitchFamily="18" charset="0"/>
                      </a:rPr>
                      <m:t> </m:t>
                    </m:r>
                  </m:oMath>
                </a14:m>
                <a:r>
                  <a:rPr lang="zh-CN" altLang="en-US" sz="1600" dirty="0"/>
                  <a:t>：轨迹长度</a:t>
                </a:r>
                <a:endParaRPr lang="zh-CN" altLang="en-US" sz="1600" dirty="0"/>
              </a:p>
              <a:p>
                <a:pPr marL="742950" lvl="1" indent="-285750">
                  <a:buFont typeface="Arial" panose="020B0604020202090204" pitchFamily="34" charset="0"/>
                  <a:buChar char="•"/>
                </a:pPr>
                <a:r>
                  <a:rPr lang="zh-CN" altLang="en-US" sz="1600" dirty="0"/>
                  <a:t>规模：</a:t>
                </a:r>
                <a:endParaRPr lang="zh-CN" altLang="en-US" sz="1600" dirty="0"/>
              </a:p>
              <a:p>
                <a:pPr marL="1200150" lvl="2" indent="-285750">
                  <a:buFont typeface="Arial" panose="020B0604020202090204" pitchFamily="34" charset="0"/>
                  <a:buChar char="•"/>
                </a:pPr>
                <a:r>
                  <a:rPr lang="en-US" altLang="zh-CN" sz="1600" dirty="0"/>
                  <a:t>13K+ episodes</a:t>
                </a:r>
                <a:endParaRPr lang="en-US" altLang="zh-CN" sz="1600" dirty="0"/>
              </a:p>
              <a:p>
                <a:pPr marL="1200150" lvl="2" indent="-285750">
                  <a:buFont typeface="Arial" panose="020B0604020202090204" pitchFamily="34" charset="0"/>
                  <a:buChar char="•"/>
                </a:pPr>
                <a:r>
                  <a:rPr lang="en-US" altLang="zh-CN" sz="1600" dirty="0"/>
                  <a:t>2.5M image-language-action triplets</a:t>
                </a:r>
                <a:endParaRPr lang="en-US" altLang="zh-CN" sz="1600" dirty="0"/>
              </a:p>
              <a:p>
                <a:pPr marL="1200150" lvl="2" indent="-285750">
                  <a:buFont typeface="Arial" panose="020B0604020202090204" pitchFamily="34" charset="0"/>
                  <a:buChar char="•"/>
                </a:pPr>
                <a:r>
                  <a:rPr lang="en-US" altLang="zh-CN" sz="1600" dirty="0"/>
                  <a:t>1K </a:t>
                </a:r>
                <a:r>
                  <a:rPr lang="zh-CN" altLang="en-US" sz="1600" dirty="0"/>
                  <a:t>条真实世界飞行数据</a:t>
                </a:r>
                <a:endParaRPr lang="zh-CN" altLang="en-US" sz="1600" dirty="0"/>
              </a:p>
              <a:p>
                <a:pPr marL="742950" lvl="1" indent="-285750">
                  <a:lnSpc>
                    <a:spcPct val="150000"/>
                  </a:lnSpc>
                  <a:buFont typeface="Arial" panose="020B0604020202090204" pitchFamily="34" charset="0"/>
                  <a:buChar char="•"/>
                </a:pPr>
                <a:endParaRPr lang="en-US" altLang="zh-CN" sz="1600" dirty="0"/>
              </a:p>
              <a:p>
                <a:pPr marL="285750" indent="-285750">
                  <a:lnSpc>
                    <a:spcPct val="150000"/>
                  </a:lnSpc>
                  <a:buFont typeface="Arial" panose="020B0604020202090204" pitchFamily="34" charset="0"/>
                  <a:buChar char="•"/>
                </a:pPr>
                <a:endParaRPr lang="en-US" altLang="zh-CN" sz="1600" dirty="0"/>
              </a:p>
              <a:p>
                <a:pPr marL="285750" indent="-285750">
                  <a:lnSpc>
                    <a:spcPct val="150000"/>
                  </a:lnSpc>
                  <a:buFont typeface="Arial" panose="020B0604020202090204" pitchFamily="34" charset="0"/>
                  <a:buChar char="•"/>
                </a:pPr>
                <a:endParaRPr lang="zh-CN" altLang="en-US" sz="1600" dirty="0"/>
              </a:p>
              <a:p>
                <a:endParaRPr lang="zh-CN" altLang="en-US" dirty="0"/>
              </a:p>
            </p:txBody>
          </p:sp>
        </mc:Choice>
        <mc:Fallback>
          <p:sp>
            <p:nvSpPr>
              <p:cNvPr id="6" name="文本框 5"/>
              <p:cNvSpPr txBox="1">
                <a:spLocks noRot="1" noChangeAspect="1" noMove="1" noResize="1" noEditPoints="1" noAdjustHandles="1" noChangeArrowheads="1" noChangeShapeType="1" noTextEdit="1"/>
              </p:cNvSpPr>
              <p:nvPr/>
            </p:nvSpPr>
            <p:spPr>
              <a:xfrm>
                <a:off x="222613" y="2032354"/>
                <a:ext cx="10144791" cy="5324086"/>
              </a:xfrm>
              <a:prstGeom prst="rect">
                <a:avLst/>
              </a:prstGeom>
              <a:blipFill rotWithShape="1">
                <a:blip r:embed="rId4"/>
                <a:stretch>
                  <a:fillRect l="-4" t="-7" r="4" b="-2637"/>
                </a:stretch>
              </a:blipFill>
            </p:spPr>
            <p:txBody>
              <a:bodyPr/>
              <a:lstStyle/>
              <a:p>
                <a:r>
                  <a:rPr lang="zh-CN" alt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1"/>
          <a:stretch>
            <a:fillRect/>
          </a:stretch>
        </p:blipFill>
        <p:spPr>
          <a:xfrm>
            <a:off x="563698" y="5188859"/>
            <a:ext cx="2928250" cy="434515"/>
          </a:xfrm>
          <a:prstGeom prst="rect">
            <a:avLst/>
          </a:prstGeom>
        </p:spPr>
      </p:pic>
      <p:pic>
        <p:nvPicPr>
          <p:cNvPr id="17" name="图片 16"/>
          <p:cNvPicPr>
            <a:picLocks noChangeAspect="1"/>
          </p:cNvPicPr>
          <p:nvPr/>
        </p:nvPicPr>
        <p:blipFill>
          <a:blip r:embed="rId2"/>
          <a:stretch>
            <a:fillRect/>
          </a:stretch>
        </p:blipFill>
        <p:spPr>
          <a:xfrm>
            <a:off x="557392" y="4141831"/>
            <a:ext cx="2712149" cy="557291"/>
          </a:xfrm>
          <a:prstGeom prst="rect">
            <a:avLst/>
          </a:prstGeom>
        </p:spPr>
      </p:pic>
      <p:pic>
        <p:nvPicPr>
          <p:cNvPr id="13" name="图片 12"/>
          <p:cNvPicPr>
            <a:picLocks noChangeAspect="1"/>
          </p:cNvPicPr>
          <p:nvPr/>
        </p:nvPicPr>
        <p:blipFill>
          <a:blip r:embed="rId3"/>
          <a:stretch>
            <a:fillRect/>
          </a:stretch>
        </p:blipFill>
        <p:spPr>
          <a:xfrm>
            <a:off x="557392" y="3518865"/>
            <a:ext cx="4354520" cy="472889"/>
          </a:xfrm>
          <a:prstGeom prst="rect">
            <a:avLst/>
          </a:prstGeom>
        </p:spPr>
      </p:pic>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3565"/>
          </a:xfrm>
          <a:prstGeom prst="rect">
            <a:avLst/>
          </a:prstGeom>
          <a:noFill/>
        </p:spPr>
        <p:txBody>
          <a:bodyPr wrap="square" rtlCol="0">
            <a:spAutoFit/>
          </a:bodyPr>
          <a:lstStyle/>
          <a:p>
            <a:r>
              <a:rPr lang="en-US" altLang="zh-CN" sz="3200" b="1" dirty="0">
                <a:solidFill>
                  <a:srgbClr val="5B9BD5">
                    <a:lumMod val="75000"/>
                  </a:srgbClr>
                </a:solidFill>
                <a:latin typeface="Times New Roman" panose="02020503050405090304"/>
                <a:ea typeface="微软雅黑" panose="020B0503020204020204" charset="-122"/>
                <a:cs typeface="+mn-ea"/>
                <a:sym typeface="+mn-lt"/>
              </a:rPr>
              <a:t>1</a:t>
            </a:r>
            <a:endParaRPr lang="en-US" altLang="zh-CN" sz="3200" b="1" dirty="0">
              <a:solidFill>
                <a:schemeClr val="accent1">
                  <a:lumMod val="75000"/>
                </a:schemeClr>
              </a:solidFill>
              <a:latin typeface="Times New Roman" panose="02020503050405090304" pitchFamily="18" charset="0"/>
              <a:cs typeface="Times New Roman" panose="02020503050405090304" pitchFamily="18" charset="0"/>
              <a:sym typeface="+mn-lt"/>
            </a:endParaRPr>
          </a:p>
        </p:txBody>
      </p:sp>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5" name="文本框 4"/>
          <p:cNvSpPr txBox="1"/>
          <p:nvPr/>
        </p:nvSpPr>
        <p:spPr>
          <a:xfrm>
            <a:off x="1377315" y="759460"/>
            <a:ext cx="9537700" cy="51752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noAutofit/>
          </a:bodyPr>
          <a:lstStyle/>
          <a:p>
            <a:pPr algn="l">
              <a:lnSpc>
                <a:spcPct val="100000"/>
              </a:lnSpc>
              <a:spcBef>
                <a:spcPts val="0"/>
              </a:spcBef>
              <a:spcAft>
                <a:spcPts val="0"/>
              </a:spcAft>
              <a:buClrTx/>
              <a:buSzTx/>
              <a:buFontTx/>
              <a:defRPr/>
            </a:pPr>
            <a:r>
              <a:rPr lang="en-US" altLang="zh-CN" sz="32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rPr>
              <a:t>Method</a:t>
            </a:r>
            <a:endParaRPr lang="en-US" altLang="zh-CN" sz="32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endParaRPr>
          </a:p>
        </p:txBody>
      </p:sp>
      <p:sp>
        <p:nvSpPr>
          <p:cNvPr id="9" name="文本框 8"/>
          <p:cNvSpPr txBox="1"/>
          <p:nvPr/>
        </p:nvSpPr>
        <p:spPr>
          <a:xfrm>
            <a:off x="1021715" y="1602105"/>
            <a:ext cx="2470233" cy="707886"/>
          </a:xfrm>
          <a:prstGeom prst="rect">
            <a:avLst/>
          </a:prstGeom>
          <a:noFill/>
        </p:spPr>
        <p:txBody>
          <a:bodyPr wrap="square" rtlCol="0">
            <a:spAutoFit/>
          </a:bodyPr>
          <a:lstStyle/>
          <a:p>
            <a:r>
              <a:rPr lang="zh-CN" altLang="en-US" sz="2000" b="1" dirty="0">
                <a:solidFill>
                  <a:srgbClr val="0070C0"/>
                </a:solidFill>
                <a:latin typeface="Arial" panose="020B0604020202090204" pitchFamily="34" charset="0"/>
                <a:ea typeface="微软雅黑" panose="020B0503020204020204" charset="-122"/>
                <a:cs typeface="Arial" panose="020B0604020202090204" pitchFamily="34" charset="0"/>
              </a:rPr>
              <a:t>自主导航数据集</a:t>
            </a:r>
            <a:endParaRPr lang="zh-CN" altLang="en-US" sz="2000" b="1" dirty="0">
              <a:solidFill>
                <a:srgbClr val="0070C0"/>
              </a:solidFill>
              <a:latin typeface="Arial" panose="020B0604020202090204" pitchFamily="34" charset="0"/>
              <a:ea typeface="微软雅黑" panose="020B0503020204020204" charset="-122"/>
              <a:cs typeface="Arial" panose="020B0604020202090204" pitchFamily="34" charset="0"/>
            </a:endParaRPr>
          </a:p>
          <a:p>
            <a:pPr algn="l">
              <a:spcBef>
                <a:spcPts val="0"/>
              </a:spcBef>
              <a:spcAft>
                <a:spcPts val="0"/>
              </a:spcAft>
              <a:buClrTx/>
              <a:buSzTx/>
              <a:buFontTx/>
              <a:defRPr/>
            </a:pPr>
            <a:endParaRPr lang="en-US" altLang="zh-CN" sz="20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endParaRPr>
          </a:p>
        </p:txBody>
      </p:sp>
      <p:graphicFrame>
        <p:nvGraphicFramePr>
          <p:cNvPr id="8" name="对象 7"/>
          <p:cNvGraphicFramePr>
            <a:graphicFrameLocks noChangeAspect="1"/>
          </p:cNvGraphicFramePr>
          <p:nvPr/>
        </p:nvGraphicFramePr>
        <p:xfrm>
          <a:off x="4610100" y="2463800"/>
          <a:ext cx="914400" cy="198438"/>
        </p:xfrm>
        <a:graphic>
          <a:graphicData uri="http://schemas.openxmlformats.org/presentationml/2006/ole">
            <mc:AlternateContent xmlns:mc="http://schemas.openxmlformats.org/markup-compatibility/2006">
              <mc:Choice xmlns:v="urn:schemas-microsoft-com:vml" Requires="v">
                <p:oleObj spid="_x0000_s4" name="Equation" r:id="rId5" imgW="2743200" imgH="4267200" progId="Equation.DSMT4">
                  <p:embed/>
                </p:oleObj>
              </mc:Choice>
              <mc:Fallback>
                <p:oleObj name="Equation" r:id="rId5" imgW="2743200" imgH="4267200" progId="Equation.DSMT4">
                  <p:embed/>
                  <p:pic>
                    <p:nvPicPr>
                      <p:cNvPr id="0" name="对象 7"/>
                      <p:cNvPicPr/>
                      <p:nvPr/>
                    </p:nvPicPr>
                    <p:blipFill>
                      <a:blip r:embed="rId6"/>
                      <a:stretch>
                        <a:fillRect/>
                      </a:stretch>
                    </p:blipFill>
                    <p:spPr>
                      <a:xfrm>
                        <a:off x="4610100" y="2463800"/>
                        <a:ext cx="914400" cy="198438"/>
                      </a:xfrm>
                      <a:prstGeom prst="rect">
                        <a:avLst/>
                      </a:prstGeom>
                    </p:spPr>
                  </p:pic>
                </p:oleObj>
              </mc:Fallback>
            </mc:AlternateContent>
          </a:graphicData>
        </a:graphic>
      </p:graphicFrame>
      <p:sp>
        <p:nvSpPr>
          <p:cNvPr id="25" name="文本框 24"/>
          <p:cNvSpPr txBox="1"/>
          <p:nvPr/>
        </p:nvSpPr>
        <p:spPr>
          <a:xfrm>
            <a:off x="7309003" y="1694145"/>
            <a:ext cx="3631122" cy="1169551"/>
          </a:xfrm>
          <a:prstGeom prst="rect">
            <a:avLst/>
          </a:prstGeom>
          <a:noFill/>
        </p:spPr>
        <p:txBody>
          <a:bodyPr wrap="none" rtlCol="0">
            <a:spAutoFit/>
          </a:bodyPr>
          <a:lstStyle/>
          <a:p>
            <a:r>
              <a:rPr lang="en-US" altLang="zh-CN" sz="1400" i="1" dirty="0">
                <a:solidFill>
                  <a:schemeClr val="bg2">
                    <a:lumMod val="25000"/>
                  </a:schemeClr>
                </a:solidFill>
              </a:rPr>
              <a:t>For each environment: </a:t>
            </a:r>
            <a:endParaRPr lang="en-US" altLang="zh-CN" sz="1400" i="1" dirty="0">
              <a:solidFill>
                <a:schemeClr val="bg2">
                  <a:lumMod val="25000"/>
                </a:schemeClr>
              </a:solidFill>
            </a:endParaRPr>
          </a:p>
          <a:p>
            <a:pPr marL="342900" indent="-342900">
              <a:buAutoNum type="arabicPeriod"/>
            </a:pPr>
            <a:r>
              <a:rPr lang="zh-CN" altLang="en-US" sz="1400" i="1" dirty="0">
                <a:solidFill>
                  <a:schemeClr val="bg2">
                    <a:lumMod val="25000"/>
                  </a:schemeClr>
                </a:solidFill>
              </a:rPr>
              <a:t>训练 </a:t>
            </a:r>
            <a:r>
              <a:rPr lang="en-US" altLang="zh-CN" sz="1400" i="1" dirty="0">
                <a:solidFill>
                  <a:schemeClr val="bg2">
                    <a:lumMod val="25000"/>
                  </a:schemeClr>
                </a:solidFill>
              </a:rPr>
              <a:t>SAC agent </a:t>
            </a:r>
            <a:r>
              <a:rPr lang="zh-CN" altLang="en-US" sz="1400" i="1" dirty="0">
                <a:solidFill>
                  <a:schemeClr val="bg2">
                    <a:lumMod val="25000"/>
                  </a:schemeClr>
                </a:solidFill>
              </a:rPr>
              <a:t>直到达到 </a:t>
            </a:r>
            <a:r>
              <a:rPr lang="en-US" altLang="zh-CN" sz="1400" i="1" dirty="0">
                <a:solidFill>
                  <a:schemeClr val="bg2">
                    <a:lumMod val="25000"/>
                  </a:schemeClr>
                </a:solidFill>
              </a:rPr>
              <a:t>95% </a:t>
            </a:r>
            <a:r>
              <a:rPr lang="zh-CN" altLang="en-US" sz="1400" i="1" dirty="0">
                <a:solidFill>
                  <a:schemeClr val="bg2">
                    <a:lumMod val="25000"/>
                  </a:schemeClr>
                </a:solidFill>
              </a:rPr>
              <a:t>成功率 </a:t>
            </a:r>
            <a:endParaRPr lang="en-US" altLang="zh-CN" sz="1400" i="1" dirty="0">
              <a:solidFill>
                <a:schemeClr val="bg2">
                  <a:lumMod val="25000"/>
                </a:schemeClr>
              </a:solidFill>
            </a:endParaRPr>
          </a:p>
          <a:p>
            <a:pPr marL="342900" indent="-342900">
              <a:buAutoNum type="arabicPeriod"/>
            </a:pPr>
            <a:r>
              <a:rPr lang="en-US" altLang="zh-CN" sz="1400" i="1" dirty="0">
                <a:solidFill>
                  <a:schemeClr val="bg2">
                    <a:lumMod val="25000"/>
                  </a:schemeClr>
                </a:solidFill>
              </a:rPr>
              <a:t>SAC agent </a:t>
            </a:r>
            <a:r>
              <a:rPr lang="zh-CN" altLang="en-US" sz="1400" i="1" dirty="0">
                <a:solidFill>
                  <a:schemeClr val="bg2">
                    <a:lumMod val="25000"/>
                  </a:schemeClr>
                </a:solidFill>
              </a:rPr>
              <a:t>自动生成导航轨迹 </a:t>
            </a:r>
            <a:endParaRPr lang="en-US" altLang="zh-CN" sz="1400" i="1" dirty="0">
              <a:solidFill>
                <a:schemeClr val="bg2">
                  <a:lumMod val="25000"/>
                </a:schemeClr>
              </a:solidFill>
            </a:endParaRPr>
          </a:p>
          <a:p>
            <a:pPr marL="342900" indent="-342900">
              <a:buAutoNum type="arabicPeriod"/>
            </a:pPr>
            <a:r>
              <a:rPr lang="zh-CN" altLang="en-US" sz="1400" i="1" dirty="0">
                <a:solidFill>
                  <a:schemeClr val="bg2">
                    <a:lumMod val="25000"/>
                  </a:schemeClr>
                </a:solidFill>
              </a:rPr>
              <a:t>结合少量专家演示数据 </a:t>
            </a:r>
            <a:endParaRPr lang="en-US" altLang="zh-CN" sz="1400" i="1" dirty="0">
              <a:solidFill>
                <a:schemeClr val="bg2">
                  <a:lumMod val="25000"/>
                </a:schemeClr>
              </a:solidFill>
            </a:endParaRPr>
          </a:p>
          <a:p>
            <a:pPr marL="342900" indent="-342900">
              <a:buAutoNum type="arabicPeriod"/>
            </a:pPr>
            <a:r>
              <a:rPr lang="zh-CN" altLang="en-US" sz="1400" i="1" dirty="0">
                <a:solidFill>
                  <a:schemeClr val="bg2">
                    <a:lumMod val="25000"/>
                  </a:schemeClr>
                </a:solidFill>
              </a:rPr>
              <a:t>最终数据集 </a:t>
            </a:r>
            <a:r>
              <a:rPr lang="en-US" altLang="zh-CN" sz="1400" i="1" dirty="0">
                <a:solidFill>
                  <a:schemeClr val="bg2">
                    <a:lumMod val="25000"/>
                  </a:schemeClr>
                </a:solidFill>
              </a:rPr>
              <a:t>= </a:t>
            </a:r>
            <a:r>
              <a:rPr lang="zh-CN" altLang="en-US" sz="1400" i="1" dirty="0">
                <a:solidFill>
                  <a:schemeClr val="bg2">
                    <a:lumMod val="25000"/>
                  </a:schemeClr>
                </a:solidFill>
              </a:rPr>
              <a:t>自动生成轨迹 </a:t>
            </a:r>
            <a:r>
              <a:rPr lang="en-US" altLang="zh-CN" sz="1400" i="1" dirty="0">
                <a:solidFill>
                  <a:schemeClr val="bg2">
                    <a:lumMod val="25000"/>
                  </a:schemeClr>
                </a:solidFill>
              </a:rPr>
              <a:t>+ </a:t>
            </a:r>
            <a:r>
              <a:rPr lang="zh-CN" altLang="en-US" sz="1400" i="1" dirty="0">
                <a:solidFill>
                  <a:schemeClr val="bg2">
                    <a:lumMod val="25000"/>
                  </a:schemeClr>
                </a:solidFill>
              </a:rPr>
              <a:t>专家演示</a:t>
            </a:r>
            <a:endParaRPr lang="zh-CN" altLang="en-US" sz="1400" i="1" dirty="0">
              <a:solidFill>
                <a:schemeClr val="bg2">
                  <a:lumMod val="25000"/>
                </a:schemeClr>
              </a:solidFill>
            </a:endParaRPr>
          </a:p>
        </p:txBody>
      </p:sp>
      <mc:AlternateContent xmlns:mc="http://schemas.openxmlformats.org/markup-compatibility/2006">
        <mc:Choice xmlns:a14="http://schemas.microsoft.com/office/drawing/2010/main" Requires="a14">
          <p:sp>
            <p:nvSpPr>
              <p:cNvPr id="12" name="文本框 11"/>
              <p:cNvSpPr txBox="1"/>
              <p:nvPr/>
            </p:nvSpPr>
            <p:spPr>
              <a:xfrm>
                <a:off x="535549" y="2561512"/>
                <a:ext cx="5904354" cy="4043030"/>
              </a:xfrm>
              <a:prstGeom prst="rect">
                <a:avLst/>
              </a:prstGeom>
              <a:noFill/>
            </p:spPr>
            <p:txBody>
              <a:bodyPr wrap="square" rtlCol="0">
                <a:spAutoFit/>
              </a:bodyPr>
              <a:lstStyle/>
              <a:p>
                <a:r>
                  <a:rPr lang="en-US" altLang="zh-CN" sz="1400" b="1" dirty="0"/>
                  <a:t>Critic</a:t>
                </a:r>
                <a:r>
                  <a:rPr lang="zh-CN" altLang="en-US" sz="1400" b="1" dirty="0"/>
                  <a:t>：</a:t>
                </a:r>
                <a:endParaRPr lang="en-US" altLang="zh-CN" sz="1400" b="1" dirty="0"/>
              </a:p>
              <a:p>
                <a:pPr>
                  <a:lnSpc>
                    <a:spcPct val="150000"/>
                  </a:lnSpc>
                </a:pPr>
                <a:r>
                  <a:rPr lang="zh-CN" altLang="en-US" sz="1400" dirty="0"/>
                  <a:t>估计一个动作在某个状态下的累计回报，</a:t>
                </a:r>
                <a:r>
                  <a:rPr lang="en-US" altLang="zh-CN" sz="1400" dirty="0"/>
                  <a:t> </a:t>
                </a:r>
                <a:r>
                  <a:rPr lang="zh-CN" altLang="en-US" sz="1400" dirty="0"/>
                  <a:t>包含两个</a:t>
                </a:r>
                <a:r>
                  <a:rPr lang="en-US" altLang="zh-CN" sz="1400" dirty="0"/>
                  <a:t>Critic</a:t>
                </a:r>
                <a:r>
                  <a:rPr lang="zh-CN" altLang="en-US" sz="1400" dirty="0"/>
                  <a:t>（</a:t>
                </a:r>
                <a14:m>
                  <m:oMath xmlns:m="http://schemas.openxmlformats.org/officeDocument/2006/math">
                    <m:sSub>
                      <m:sSubPr>
                        <m:ctrlPr>
                          <a:rPr lang="ar-AE" altLang="zh-CN" i="1" smtClean="0">
                            <a:latin typeface="Cambria Math" panose="02040503050406030204" pitchFamily="18" charset="0"/>
                          </a:rPr>
                        </m:ctrlPr>
                      </m:sSubPr>
                      <m:e>
                        <m:r>
                          <a:rPr lang="zh-CN" altLang="ar-AE" i="1" smtClean="0">
                            <a:latin typeface="Cambria Math" panose="02040503050406030204" pitchFamily="18" charset="0"/>
                          </a:rPr>
                          <m:t>𝑄</m:t>
                        </m:r>
                      </m:e>
                      <m:sub>
                        <m:sSub>
                          <m:sSubPr>
                            <m:ctrlPr>
                              <a:rPr lang="ar-AE" altLang="zh-CN" i="1">
                                <a:latin typeface="Cambria Math" panose="02040503050406030204" pitchFamily="18" charset="0"/>
                              </a:rPr>
                            </m:ctrlPr>
                          </m:sSubPr>
                          <m:e>
                            <m:r>
                              <a:rPr lang="zh-CN" altLang="ar-AE" i="1">
                                <a:latin typeface="Cambria Math" panose="02040503050406030204" pitchFamily="18" charset="0"/>
                              </a:rPr>
                              <m:t>𝜃</m:t>
                            </m:r>
                          </m:e>
                          <m:sub>
                            <m:r>
                              <a:rPr lang="ar-AE" altLang="zh-CN" i="1">
                                <a:latin typeface="Cambria Math" panose="02040503050406030204" pitchFamily="18" charset="0"/>
                              </a:rPr>
                              <m:t>1</m:t>
                            </m:r>
                          </m:sub>
                        </m:sSub>
                      </m:sub>
                    </m:sSub>
                  </m:oMath>
                </a14:m>
                <a:r>
                  <a:rPr lang="ar-AE" altLang="zh-CN" sz="1400" dirty="0"/>
                  <a:t> </a:t>
                </a:r>
                <a:r>
                  <a:rPr lang="zh-CN" altLang="en-US" sz="1400" dirty="0"/>
                  <a:t>和 </a:t>
                </a:r>
                <a14:m>
                  <m:oMath xmlns:m="http://schemas.openxmlformats.org/officeDocument/2006/math">
                    <m:sSub>
                      <m:sSubPr>
                        <m:ctrlPr>
                          <a:rPr lang="ar-AE" altLang="zh-CN" i="1">
                            <a:latin typeface="Cambria Math" panose="02040503050406030204" pitchFamily="18" charset="0"/>
                          </a:rPr>
                        </m:ctrlPr>
                      </m:sSubPr>
                      <m:e>
                        <m:r>
                          <a:rPr lang="zh-CN" altLang="ar-AE" i="1">
                            <a:latin typeface="Cambria Math" panose="02040503050406030204" pitchFamily="18" charset="0"/>
                          </a:rPr>
                          <m:t>𝑄</m:t>
                        </m:r>
                      </m:e>
                      <m:sub>
                        <m:sSub>
                          <m:sSubPr>
                            <m:ctrlPr>
                              <a:rPr lang="ar-AE" altLang="zh-CN" i="1">
                                <a:latin typeface="Cambria Math" panose="02040503050406030204" pitchFamily="18" charset="0"/>
                              </a:rPr>
                            </m:ctrlPr>
                          </m:sSubPr>
                          <m:e>
                            <m:r>
                              <a:rPr lang="zh-CN" altLang="ar-AE" i="1">
                                <a:latin typeface="Cambria Math" panose="02040503050406030204" pitchFamily="18" charset="0"/>
                              </a:rPr>
                              <m:t>𝜃</m:t>
                            </m:r>
                          </m:e>
                          <m:sub>
                            <m:r>
                              <a:rPr lang="ar-AE" altLang="zh-CN">
                                <a:latin typeface="Cambria Math" panose="02040503050406030204" pitchFamily="18" charset="0"/>
                              </a:rPr>
                              <m:t>2</m:t>
                            </m:r>
                          </m:sub>
                        </m:sSub>
                      </m:sub>
                    </m:sSub>
                  </m:oMath>
                </a14:m>
                <a:r>
                  <a:rPr lang="zh-CN" altLang="ar-AE" sz="1400" dirty="0"/>
                  <a:t>）</a:t>
                </a:r>
                <a:endParaRPr lang="en-US" altLang="zh-CN" sz="1400" dirty="0"/>
              </a:p>
              <a:p>
                <a:pPr>
                  <a:lnSpc>
                    <a:spcPct val="150000"/>
                  </a:lnSpc>
                </a:pPr>
                <a:r>
                  <a:rPr lang="zh-CN" altLang="en-US" sz="1400" dirty="0"/>
                  <a:t>要拟合的目标是</a:t>
                </a:r>
                <a:r>
                  <a:rPr lang="zh-CN" altLang="en-US" sz="1400" b="1" dirty="0"/>
                  <a:t>软贝尔曼方程</a:t>
                </a:r>
                <a:r>
                  <a:rPr lang="zh-CN" altLang="en-US" sz="1400" dirty="0"/>
                  <a:t>给出的 </a:t>
                </a:r>
                <a:r>
                  <a:rPr lang="en-US" altLang="zh-CN" sz="1400" dirty="0"/>
                  <a:t>TD-target</a:t>
                </a:r>
                <a:r>
                  <a:rPr lang="zh-CN" altLang="en-US" sz="1400" dirty="0"/>
                  <a:t>：</a:t>
                </a:r>
                <a:endParaRPr lang="en-US" altLang="zh-CN" sz="1400" dirty="0"/>
              </a:p>
              <a:p>
                <a:pPr>
                  <a:lnSpc>
                    <a:spcPct val="150000"/>
                  </a:lnSpc>
                </a:pPr>
                <a:endParaRPr lang="en-US" altLang="zh-CN" sz="1400" dirty="0"/>
              </a:p>
              <a:p>
                <a:pPr>
                  <a:lnSpc>
                    <a:spcPct val="150000"/>
                  </a:lnSpc>
                </a:pPr>
                <a:r>
                  <a:rPr lang="zh-CN" altLang="en-US" sz="1400" dirty="0"/>
                  <a:t>每个 </a:t>
                </a:r>
                <a:r>
                  <a:rPr lang="en-US" altLang="zh-CN" sz="1400" dirty="0"/>
                  <a:t>Critic </a:t>
                </a:r>
                <a:r>
                  <a:rPr lang="zh-CN" altLang="en-US" sz="1400" dirty="0"/>
                  <a:t>各自用 </a:t>
                </a:r>
                <a:r>
                  <a:rPr lang="en-US" altLang="zh-CN" sz="1400" dirty="0"/>
                  <a:t>MSE Loss </a:t>
                </a:r>
                <a:r>
                  <a:rPr lang="zh-CN" altLang="en-US" sz="1400" dirty="0"/>
                  <a:t>向这个 </a:t>
                </a:r>
                <a:r>
                  <a:rPr lang="en-US" altLang="zh-CN" sz="1400" dirty="0"/>
                  <a:t>target </a:t>
                </a:r>
                <a:r>
                  <a:rPr lang="zh-CN" altLang="en-US" sz="1400" dirty="0"/>
                  <a:t>回归：</a:t>
                </a:r>
                <a:endParaRPr lang="en-US" altLang="zh-CN" sz="1400" dirty="0"/>
              </a:p>
              <a:p>
                <a:pPr>
                  <a:lnSpc>
                    <a:spcPct val="150000"/>
                  </a:lnSpc>
                </a:pPr>
                <a:endParaRPr lang="en-US" altLang="zh-CN" sz="1400" dirty="0"/>
              </a:p>
              <a:p>
                <a:pPr>
                  <a:lnSpc>
                    <a:spcPct val="150000"/>
                  </a:lnSpc>
                </a:pPr>
                <a:r>
                  <a:rPr lang="en-US" altLang="zh-CN" sz="1400" b="1" dirty="0"/>
                  <a:t>Actor</a:t>
                </a:r>
                <a:r>
                  <a:rPr lang="zh-CN" altLang="en-US" sz="1400" b="1" dirty="0"/>
                  <a:t>：</a:t>
                </a:r>
                <a:endParaRPr lang="en-US" altLang="zh-CN" sz="1400" b="1" dirty="0"/>
              </a:p>
              <a:p>
                <a:pPr>
                  <a:lnSpc>
                    <a:spcPct val="150000"/>
                  </a:lnSpc>
                </a:pPr>
                <a:r>
                  <a:rPr lang="zh-CN" altLang="en-US" sz="1400" dirty="0"/>
                  <a:t>根据 </a:t>
                </a:r>
                <a:r>
                  <a:rPr lang="en-US" altLang="zh-CN" sz="1400" dirty="0"/>
                  <a:t>Critic </a:t>
                </a:r>
                <a:r>
                  <a:rPr lang="zh-CN" altLang="en-US" sz="1400" dirty="0"/>
                  <a:t>给出的分数来改进自己的决策</a:t>
                </a:r>
                <a:r>
                  <a:rPr lang="en-US" altLang="zh-CN" sz="1400" dirty="0"/>
                  <a:t>——</a:t>
                </a:r>
                <a:r>
                  <a:rPr lang="zh-CN" altLang="en-US" sz="1400" dirty="0"/>
                  <a:t>最大化价值函数</a:t>
                </a:r>
                <a14:m>
                  <m:oMath xmlns:m="http://schemas.openxmlformats.org/officeDocument/2006/math">
                    <m:r>
                      <a:rPr lang="en-US" altLang="zh-CN" i="1" dirty="0" smtClean="0">
                        <a:latin typeface="Cambria Math" panose="02040503050406030204" pitchFamily="18" charset="0"/>
                      </a:rPr>
                      <m:t>𝑉</m:t>
                    </m:r>
                    <m:d>
                      <m:dPr>
                        <m:ctrlPr>
                          <a:rPr lang="en-US" altLang="zh-CN" i="1" dirty="0" smtClean="0">
                            <a:latin typeface="Cambria Math" panose="02040503050406030204" pitchFamily="18" charset="0"/>
                          </a:rPr>
                        </m:ctrlPr>
                      </m:dPr>
                      <m:e>
                        <m:r>
                          <a:rPr lang="en-US" altLang="zh-CN" i="1" dirty="0" smtClean="0">
                            <a:latin typeface="Cambria Math" panose="02040503050406030204" pitchFamily="18" charset="0"/>
                          </a:rPr>
                          <m:t>𝑠</m:t>
                        </m:r>
                      </m:e>
                    </m:d>
                  </m:oMath>
                </a14:m>
                <a:endParaRPr lang="en-US" altLang="zh-CN" sz="1400" b="1" dirty="0"/>
              </a:p>
              <a:p>
                <a:pPr>
                  <a:lnSpc>
                    <a:spcPct val="150000"/>
                  </a:lnSpc>
                </a:pPr>
                <a:endParaRPr lang="en-US" altLang="zh-CN" sz="1400" b="1" dirty="0"/>
              </a:p>
              <a:p>
                <a:pPr>
                  <a:lnSpc>
                    <a:spcPct val="150000"/>
                  </a:lnSpc>
                </a:pPr>
                <a:r>
                  <a:rPr lang="zh-CN" altLang="en-US" sz="1400" dirty="0"/>
                  <a:t>对应的</a:t>
                </a:r>
                <a:r>
                  <a:rPr lang="en-US" altLang="zh-CN" sz="1400" dirty="0"/>
                  <a:t>Actor loss </a:t>
                </a:r>
                <a:r>
                  <a:rPr lang="zh-CN" altLang="en-US" sz="1400" dirty="0"/>
                  <a:t>是：</a:t>
                </a:r>
                <a:endParaRPr lang="en-US" altLang="zh-CN" sz="1400" dirty="0"/>
              </a:p>
              <a:p>
                <a:pPr>
                  <a:lnSpc>
                    <a:spcPct val="150000"/>
                  </a:lnSpc>
                </a:pPr>
                <a:endParaRPr lang="en-US" altLang="zh-CN" sz="1400" dirty="0"/>
              </a:p>
              <a:p>
                <a:pPr>
                  <a:lnSpc>
                    <a:spcPct val="150000"/>
                  </a:lnSpc>
                </a:pPr>
                <a:endParaRPr lang="en-US" altLang="zh-CN" sz="1400" b="1" dirty="0"/>
              </a:p>
            </p:txBody>
          </p:sp>
        </mc:Choice>
        <mc:Fallback>
          <p:sp>
            <p:nvSpPr>
              <p:cNvPr id="12" name="文本框 11"/>
              <p:cNvSpPr txBox="1">
                <a:spLocks noRot="1" noChangeAspect="1" noMove="1" noResize="1" noEditPoints="1" noAdjustHandles="1" noChangeArrowheads="1" noChangeShapeType="1" noTextEdit="1"/>
              </p:cNvSpPr>
              <p:nvPr/>
            </p:nvSpPr>
            <p:spPr>
              <a:xfrm>
                <a:off x="535549" y="2561512"/>
                <a:ext cx="5904354" cy="4043030"/>
              </a:xfrm>
              <a:prstGeom prst="rect">
                <a:avLst/>
              </a:prstGeom>
              <a:blipFill rotWithShape="1">
                <a:blip r:embed="rId7"/>
                <a:stretch>
                  <a:fillRect l="-4" t="-14" r="6" b="-1306"/>
                </a:stretch>
              </a:blipFill>
            </p:spPr>
            <p:txBody>
              <a:bodyPr/>
              <a:lstStyle/>
              <a:p>
                <a:r>
                  <a:rPr lang="zh-CN" altLang="en-US">
                    <a:noFill/>
                  </a:rPr>
                  <a:t> </a:t>
                </a:r>
              </a:p>
            </p:txBody>
          </p:sp>
        </mc:Fallback>
      </mc:AlternateContent>
      <p:sp>
        <p:nvSpPr>
          <p:cNvPr id="10" name="文本框 9"/>
          <p:cNvSpPr txBox="1"/>
          <p:nvPr/>
        </p:nvSpPr>
        <p:spPr>
          <a:xfrm>
            <a:off x="535548" y="2179337"/>
            <a:ext cx="6287288" cy="369332"/>
          </a:xfrm>
          <a:prstGeom prst="rect">
            <a:avLst/>
          </a:prstGeom>
          <a:noFill/>
        </p:spPr>
        <p:txBody>
          <a:bodyPr wrap="square">
            <a:spAutoFit/>
          </a:bodyPr>
          <a:lstStyle/>
          <a:p>
            <a:r>
              <a:rPr lang="en-US" altLang="zh-CN" sz="1800" b="1" dirty="0"/>
              <a:t>SAC (Soft Actor-Critic)</a:t>
            </a:r>
            <a:endParaRPr lang="zh-CN" altLang="en-US" dirty="0"/>
          </a:p>
        </p:txBody>
      </p:sp>
      <p:pic>
        <p:nvPicPr>
          <p:cNvPr id="11" name="图片 10"/>
          <p:cNvPicPr>
            <a:picLocks noChangeAspect="1"/>
          </p:cNvPicPr>
          <p:nvPr/>
        </p:nvPicPr>
        <p:blipFill>
          <a:blip r:embed="rId8"/>
          <a:stretch>
            <a:fillRect/>
          </a:stretch>
        </p:blipFill>
        <p:spPr>
          <a:xfrm>
            <a:off x="6091696" y="3280856"/>
            <a:ext cx="6065736" cy="3271566"/>
          </a:xfrm>
          <a:prstGeom prst="rect">
            <a:avLst/>
          </a:prstGeom>
        </p:spPr>
      </p:pic>
      <p:pic>
        <p:nvPicPr>
          <p:cNvPr id="22" name="图片 21"/>
          <p:cNvPicPr>
            <a:picLocks noChangeAspect="1"/>
          </p:cNvPicPr>
          <p:nvPr/>
        </p:nvPicPr>
        <p:blipFill>
          <a:blip r:embed="rId9"/>
          <a:stretch>
            <a:fillRect/>
          </a:stretch>
        </p:blipFill>
        <p:spPr>
          <a:xfrm>
            <a:off x="600330" y="5913524"/>
            <a:ext cx="3885402" cy="541250"/>
          </a:xfrm>
          <a:prstGeom prst="rect">
            <a:avLst/>
          </a:prstGeom>
        </p:spPr>
      </p:pic>
      <p:sp>
        <p:nvSpPr>
          <p:cNvPr id="23" name="矩形 22"/>
          <p:cNvSpPr/>
          <p:nvPr/>
        </p:nvSpPr>
        <p:spPr>
          <a:xfrm>
            <a:off x="3563007" y="3588232"/>
            <a:ext cx="1198179" cy="294934"/>
          </a:xfrm>
          <a:prstGeom prst="rect">
            <a:avLst/>
          </a:prstGeom>
          <a:noFill/>
          <a:ln w="190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mc:AlternateContent xmlns:mc="http://schemas.openxmlformats.org/markup-compatibility/2006">
        <mc:Choice xmlns:a14="http://schemas.microsoft.com/office/drawing/2010/main" Requires="a14">
          <p:sp>
            <p:nvSpPr>
              <p:cNvPr id="27" name="文本框 26"/>
              <p:cNvSpPr txBox="1"/>
              <p:nvPr/>
            </p:nvSpPr>
            <p:spPr>
              <a:xfrm>
                <a:off x="3424270" y="5269491"/>
                <a:ext cx="2901478" cy="307777"/>
              </a:xfrm>
              <a:prstGeom prst="rect">
                <a:avLst/>
              </a:prstGeom>
              <a:noFill/>
            </p:spPr>
            <p:txBody>
              <a:bodyPr wrap="square">
                <a:spAutoFit/>
              </a:bodyPr>
              <a:lstStyle/>
              <a:p>
                <a14:m>
                  <m:oMath xmlns:m="http://schemas.openxmlformats.org/officeDocument/2006/math">
                    <m:r>
                      <a:rPr lang="zh-CN" altLang="ar-AE" sz="1400" i="1" smtClean="0">
                        <a:solidFill>
                          <a:schemeClr val="accent6">
                            <a:lumMod val="75000"/>
                          </a:schemeClr>
                        </a:solidFill>
                        <a:latin typeface="Cambria Math" panose="02040503050406030204" pitchFamily="18" charset="0"/>
                      </a:rPr>
                      <m:t>𝐻</m:t>
                    </m:r>
                    <m:d>
                      <m:dPr>
                        <m:ctrlPr>
                          <a:rPr lang="ar-AE" altLang="zh-CN" sz="1400" i="1">
                            <a:solidFill>
                              <a:schemeClr val="accent6">
                                <a:lumMod val="75000"/>
                              </a:schemeClr>
                            </a:solidFill>
                            <a:latin typeface="Cambria Math" panose="02040503050406030204" pitchFamily="18" charset="0"/>
                          </a:rPr>
                        </m:ctrlPr>
                      </m:dPr>
                      <m:e>
                        <m:r>
                          <a:rPr lang="zh-CN" altLang="ar-AE" sz="1400" i="1">
                            <a:solidFill>
                              <a:schemeClr val="accent6">
                                <a:lumMod val="75000"/>
                              </a:schemeClr>
                            </a:solidFill>
                            <a:latin typeface="Cambria Math" panose="02040503050406030204" pitchFamily="18" charset="0"/>
                          </a:rPr>
                          <m:t>𝜋</m:t>
                        </m:r>
                      </m:e>
                    </m:d>
                    <m:r>
                      <a:rPr lang="ar-AE" altLang="zh-CN" sz="1400" i="0">
                        <a:solidFill>
                          <a:schemeClr val="accent6">
                            <a:lumMod val="75000"/>
                          </a:schemeClr>
                        </a:solidFill>
                        <a:latin typeface="Cambria Math" panose="02040503050406030204" pitchFamily="18" charset="0"/>
                      </a:rPr>
                      <m:t>=</m:t>
                    </m:r>
                    <m:r>
                      <a:rPr lang="zh-CN" altLang="ar-AE" sz="1400" i="0">
                        <a:solidFill>
                          <a:schemeClr val="accent6">
                            <a:lumMod val="75000"/>
                          </a:schemeClr>
                        </a:solidFill>
                        <a:latin typeface="Cambria Math" panose="02040503050406030204" pitchFamily="18" charset="0"/>
                      </a:rPr>
                      <m:t>𝔼</m:t>
                    </m:r>
                    <m:d>
                      <m:dPr>
                        <m:begChr m:val="["/>
                        <m:endChr m:val="]"/>
                        <m:ctrlPr>
                          <a:rPr lang="ar-AE" altLang="zh-CN" sz="1400" i="1">
                            <a:solidFill>
                              <a:schemeClr val="accent6">
                                <a:lumMod val="75000"/>
                              </a:schemeClr>
                            </a:solidFill>
                            <a:latin typeface="Cambria Math" panose="02040503050406030204" pitchFamily="18" charset="0"/>
                          </a:rPr>
                        </m:ctrlPr>
                      </m:dPr>
                      <m:e>
                        <m:r>
                          <a:rPr lang="ar-AE" altLang="zh-CN" sz="1400" i="0">
                            <a:solidFill>
                              <a:schemeClr val="accent6">
                                <a:lumMod val="75000"/>
                              </a:schemeClr>
                            </a:solidFill>
                            <a:latin typeface="Cambria Math" panose="02040503050406030204" pitchFamily="18" charset="0"/>
                          </a:rPr>
                          <m:t>−</m:t>
                        </m:r>
                        <m:func>
                          <m:funcPr>
                            <m:ctrlPr>
                              <a:rPr lang="ar-AE" altLang="zh-CN" sz="1400" i="1">
                                <a:solidFill>
                                  <a:schemeClr val="accent6">
                                    <a:lumMod val="75000"/>
                                  </a:schemeClr>
                                </a:solidFill>
                                <a:latin typeface="Cambria Math" panose="02040503050406030204" pitchFamily="18" charset="0"/>
                              </a:rPr>
                            </m:ctrlPr>
                          </m:funcPr>
                          <m:fName>
                            <m:r>
                              <m:rPr>
                                <m:sty m:val="p"/>
                              </m:rPr>
                              <a:rPr lang="en-US" altLang="zh-CN" sz="1400" i="0">
                                <a:solidFill>
                                  <a:schemeClr val="accent6">
                                    <a:lumMod val="75000"/>
                                  </a:schemeClr>
                                </a:solidFill>
                                <a:latin typeface="Cambria Math" panose="02040503050406030204" pitchFamily="18" charset="0"/>
                              </a:rPr>
                              <m:t>log</m:t>
                            </m:r>
                          </m:fName>
                          <m:e>
                            <m:r>
                              <a:rPr lang="zh-CN" altLang="ar-AE" sz="1400" i="1">
                                <a:solidFill>
                                  <a:schemeClr val="accent6">
                                    <a:lumMod val="75000"/>
                                  </a:schemeClr>
                                </a:solidFill>
                                <a:latin typeface="Cambria Math" panose="02040503050406030204" pitchFamily="18" charset="0"/>
                              </a:rPr>
                              <m:t>𝜋</m:t>
                            </m:r>
                          </m:e>
                        </m:func>
                        <m:d>
                          <m:dPr>
                            <m:ctrlPr>
                              <a:rPr lang="ar-AE" altLang="zh-CN" sz="1400" i="1">
                                <a:solidFill>
                                  <a:schemeClr val="accent6">
                                    <a:lumMod val="75000"/>
                                  </a:schemeClr>
                                </a:solidFill>
                                <a:latin typeface="Cambria Math" panose="02040503050406030204" pitchFamily="18" charset="0"/>
                              </a:rPr>
                            </m:ctrlPr>
                          </m:dPr>
                          <m:e>
                            <m:r>
                              <a:rPr lang="zh-CN" altLang="ar-AE" sz="1400" i="1">
                                <a:solidFill>
                                  <a:schemeClr val="accent6">
                                    <a:lumMod val="75000"/>
                                  </a:schemeClr>
                                </a:solidFill>
                                <a:latin typeface="Cambria Math" panose="02040503050406030204" pitchFamily="18" charset="0"/>
                              </a:rPr>
                              <m:t>𝑎</m:t>
                            </m:r>
                            <m:r>
                              <a:rPr lang="ar-AE" altLang="zh-CN" sz="1400" i="0">
                                <a:solidFill>
                                  <a:schemeClr val="accent6">
                                    <a:lumMod val="75000"/>
                                  </a:schemeClr>
                                </a:solidFill>
                                <a:latin typeface="Cambria Math" panose="02040503050406030204" pitchFamily="18" charset="0"/>
                              </a:rPr>
                              <m:t>∣</m:t>
                            </m:r>
                            <m:r>
                              <a:rPr lang="zh-CN" altLang="ar-AE" sz="1400" i="1">
                                <a:solidFill>
                                  <a:schemeClr val="accent6">
                                    <a:lumMod val="75000"/>
                                  </a:schemeClr>
                                </a:solidFill>
                                <a:latin typeface="Cambria Math" panose="02040503050406030204" pitchFamily="18" charset="0"/>
                              </a:rPr>
                              <m:t>𝑠</m:t>
                            </m:r>
                          </m:e>
                        </m:d>
                      </m:e>
                    </m:d>
                  </m:oMath>
                </a14:m>
                <a:r>
                  <a:rPr lang="zh-CN" altLang="en-US" sz="1400" dirty="0">
                    <a:solidFill>
                      <a:schemeClr val="accent6">
                        <a:lumMod val="75000"/>
                      </a:schemeClr>
                    </a:solidFill>
                  </a:rPr>
                  <a:t>是策略熵</a:t>
                </a:r>
                <a:endParaRPr lang="zh-CN" altLang="en-US" sz="1400" dirty="0">
                  <a:solidFill>
                    <a:schemeClr val="accent6">
                      <a:lumMod val="75000"/>
                    </a:schemeClr>
                  </a:solidFill>
                </a:endParaRPr>
              </a:p>
            </p:txBody>
          </p:sp>
        </mc:Choice>
        <mc:Fallback>
          <p:sp>
            <p:nvSpPr>
              <p:cNvPr id="27" name="文本框 26"/>
              <p:cNvSpPr txBox="1">
                <a:spLocks noRot="1" noChangeAspect="1" noMove="1" noResize="1" noEditPoints="1" noAdjustHandles="1" noChangeArrowheads="1" noChangeShapeType="1" noTextEdit="1"/>
              </p:cNvSpPr>
              <p:nvPr/>
            </p:nvSpPr>
            <p:spPr>
              <a:xfrm>
                <a:off x="3424270" y="5269491"/>
                <a:ext cx="2901478" cy="307777"/>
              </a:xfrm>
              <a:prstGeom prst="rect">
                <a:avLst/>
              </a:prstGeom>
              <a:blipFill rotWithShape="1">
                <a:blip r:embed="rId10"/>
                <a:stretch>
                  <a:fillRect l="-12" t="-85" r="18" b="20"/>
                </a:stretch>
              </a:blipFill>
            </p:spPr>
            <p:txBody>
              <a:bodyPr/>
              <a:lstStyle/>
              <a:p>
                <a:r>
                  <a:rPr lang="zh-CN" altLang="en-US">
                    <a:noFill/>
                  </a:rPr>
                  <a:t> </a:t>
                </a:r>
              </a:p>
            </p:txBody>
          </p:sp>
        </mc:Fallback>
      </mc:AlternateContent>
      <p:sp>
        <p:nvSpPr>
          <p:cNvPr id="28" name="矩形 27"/>
          <p:cNvSpPr/>
          <p:nvPr/>
        </p:nvSpPr>
        <p:spPr>
          <a:xfrm>
            <a:off x="2564121" y="5269491"/>
            <a:ext cx="860149" cy="298889"/>
          </a:xfrm>
          <a:prstGeom prst="rect">
            <a:avLst/>
          </a:prstGeom>
          <a:noFill/>
          <a:ln w="190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6" name="文本框 5"/>
          <p:cNvSpPr txBox="1"/>
          <p:nvPr/>
        </p:nvSpPr>
        <p:spPr>
          <a:xfrm>
            <a:off x="535548" y="6363534"/>
            <a:ext cx="4764189" cy="307777"/>
          </a:xfrm>
          <a:prstGeom prst="rect">
            <a:avLst/>
          </a:prstGeom>
          <a:noFill/>
        </p:spPr>
        <p:txBody>
          <a:bodyPr wrap="none" rtlCol="0">
            <a:spAutoFit/>
          </a:bodyPr>
          <a:lstStyle/>
          <a:p>
            <a:r>
              <a:rPr lang="en-US" altLang="zh-CN" sz="1400" b="1" i="1" dirty="0"/>
              <a:t>Critic </a:t>
            </a:r>
            <a:r>
              <a:rPr lang="zh-CN" altLang="en-US" sz="1400" b="1" i="1" dirty="0"/>
              <a:t>告诉 </a:t>
            </a:r>
            <a:r>
              <a:rPr lang="en-US" altLang="zh-CN" sz="1400" b="1" i="1" dirty="0"/>
              <a:t>Actor"</a:t>
            </a:r>
            <a:r>
              <a:rPr lang="zh-CN" altLang="en-US" sz="1400" b="1" i="1" dirty="0"/>
              <a:t>哪些动作好</a:t>
            </a:r>
            <a:r>
              <a:rPr lang="en-US" altLang="zh-CN" sz="1400" b="1" i="1" dirty="0"/>
              <a:t>"</a:t>
            </a:r>
            <a:r>
              <a:rPr lang="zh-CN" altLang="en-US" sz="1400" b="1" i="1" dirty="0"/>
              <a:t>，</a:t>
            </a:r>
            <a:r>
              <a:rPr lang="en-US" altLang="zh-CN" sz="1400" b="1" i="1" dirty="0"/>
              <a:t>Actor </a:t>
            </a:r>
            <a:r>
              <a:rPr lang="zh-CN" altLang="en-US" sz="1400" b="1" i="1" dirty="0"/>
              <a:t>就往那个方向更新</a:t>
            </a:r>
            <a:endParaRPr lang="zh-CN" altLang="en-US" sz="1400" b="1" i="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3565"/>
          </a:xfrm>
          <a:prstGeom prst="rect">
            <a:avLst/>
          </a:prstGeom>
          <a:noFill/>
        </p:spPr>
        <p:txBody>
          <a:bodyPr wrap="square" rtlCol="0">
            <a:spAutoFit/>
          </a:bodyPr>
          <a:lstStyle/>
          <a:p>
            <a:r>
              <a:rPr lang="en-US" altLang="zh-CN" sz="3200" b="1" dirty="0">
                <a:solidFill>
                  <a:srgbClr val="5B9BD5">
                    <a:lumMod val="75000"/>
                  </a:srgbClr>
                </a:solidFill>
                <a:latin typeface="Times New Roman" panose="02020503050405090304"/>
                <a:ea typeface="微软雅黑" panose="020B0503020204020204" charset="-122"/>
                <a:cs typeface="+mn-ea"/>
                <a:sym typeface="+mn-lt"/>
              </a:rPr>
              <a:t>1</a:t>
            </a:r>
            <a:endParaRPr lang="en-US" altLang="zh-CN" sz="3200" b="1" dirty="0">
              <a:solidFill>
                <a:schemeClr val="accent1">
                  <a:lumMod val="75000"/>
                </a:schemeClr>
              </a:solidFill>
              <a:latin typeface="Times New Roman" panose="02020503050405090304" pitchFamily="18" charset="0"/>
              <a:cs typeface="Times New Roman" panose="02020503050405090304" pitchFamily="18" charset="0"/>
              <a:sym typeface="+mn-lt"/>
            </a:endParaRPr>
          </a:p>
        </p:txBody>
      </p:sp>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5" name="文本框 4"/>
          <p:cNvSpPr txBox="1"/>
          <p:nvPr/>
        </p:nvSpPr>
        <p:spPr>
          <a:xfrm>
            <a:off x="1377315" y="759460"/>
            <a:ext cx="9537700" cy="51752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noAutofit/>
          </a:bodyPr>
          <a:lstStyle/>
          <a:p>
            <a:pPr algn="l">
              <a:lnSpc>
                <a:spcPct val="100000"/>
              </a:lnSpc>
              <a:spcBef>
                <a:spcPts val="0"/>
              </a:spcBef>
              <a:spcAft>
                <a:spcPts val="0"/>
              </a:spcAft>
              <a:buClrTx/>
              <a:buSzTx/>
              <a:buFontTx/>
              <a:defRPr/>
            </a:pPr>
            <a:r>
              <a:rPr lang="en-US" altLang="zh-CN" sz="32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rPr>
              <a:t>Method</a:t>
            </a:r>
            <a:endParaRPr lang="en-US" altLang="zh-CN" sz="32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endParaRPr>
          </a:p>
        </p:txBody>
      </p:sp>
      <p:sp>
        <p:nvSpPr>
          <p:cNvPr id="9" name="文本框 8"/>
          <p:cNvSpPr txBox="1"/>
          <p:nvPr/>
        </p:nvSpPr>
        <p:spPr>
          <a:xfrm>
            <a:off x="1021715" y="1602105"/>
            <a:ext cx="2470233" cy="707886"/>
          </a:xfrm>
          <a:prstGeom prst="rect">
            <a:avLst/>
          </a:prstGeom>
          <a:noFill/>
        </p:spPr>
        <p:txBody>
          <a:bodyPr wrap="square" rtlCol="0">
            <a:spAutoFit/>
          </a:bodyPr>
          <a:lstStyle/>
          <a:p>
            <a:r>
              <a:rPr lang="zh-CN" altLang="en-US" sz="2000" b="1" dirty="0">
                <a:solidFill>
                  <a:srgbClr val="0070C0"/>
                </a:solidFill>
                <a:latin typeface="Arial" panose="020B0604020202090204" pitchFamily="34" charset="0"/>
                <a:ea typeface="微软雅黑" panose="020B0503020204020204" charset="-122"/>
                <a:cs typeface="Arial" panose="020B0604020202090204" pitchFamily="34" charset="0"/>
              </a:rPr>
              <a:t>自主导航数据集</a:t>
            </a:r>
            <a:endParaRPr lang="zh-CN" altLang="en-US" sz="2000" b="1" dirty="0">
              <a:solidFill>
                <a:srgbClr val="0070C0"/>
              </a:solidFill>
              <a:latin typeface="Arial" panose="020B0604020202090204" pitchFamily="34" charset="0"/>
              <a:ea typeface="微软雅黑" panose="020B0503020204020204" charset="-122"/>
              <a:cs typeface="Arial" panose="020B0604020202090204" pitchFamily="34" charset="0"/>
            </a:endParaRPr>
          </a:p>
          <a:p>
            <a:pPr algn="l">
              <a:spcBef>
                <a:spcPts val="0"/>
              </a:spcBef>
              <a:spcAft>
                <a:spcPts val="0"/>
              </a:spcAft>
              <a:buClrTx/>
              <a:buSzTx/>
              <a:buFontTx/>
              <a:defRPr/>
            </a:pPr>
            <a:endParaRPr lang="en-US" altLang="zh-CN" sz="20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endParaRPr>
          </a:p>
        </p:txBody>
      </p:sp>
      <p:graphicFrame>
        <p:nvGraphicFramePr>
          <p:cNvPr id="8" name="对象 7"/>
          <p:cNvGraphicFramePr>
            <a:graphicFrameLocks noChangeAspect="1"/>
          </p:cNvGraphicFramePr>
          <p:nvPr/>
        </p:nvGraphicFramePr>
        <p:xfrm>
          <a:off x="4610100" y="2463800"/>
          <a:ext cx="914400" cy="198438"/>
        </p:xfrm>
        <a:graphic>
          <a:graphicData uri="http://schemas.openxmlformats.org/presentationml/2006/ole">
            <mc:AlternateContent xmlns:mc="http://schemas.openxmlformats.org/markup-compatibility/2006">
              <mc:Choice xmlns:v="urn:schemas-microsoft-com:vml" Requires="v">
                <p:oleObj spid="_x0000_s4" name="Equation" r:id="rId2" imgW="2743200" imgH="4267200" progId="Equation.DSMT4">
                  <p:embed/>
                </p:oleObj>
              </mc:Choice>
              <mc:Fallback>
                <p:oleObj name="Equation" r:id="rId2" imgW="2743200" imgH="4267200" progId="Equation.DSMT4">
                  <p:embed/>
                  <p:pic>
                    <p:nvPicPr>
                      <p:cNvPr id="0" name="对象 7"/>
                      <p:cNvPicPr/>
                      <p:nvPr/>
                    </p:nvPicPr>
                    <p:blipFill>
                      <a:blip r:embed="rId3"/>
                      <a:stretch>
                        <a:fillRect/>
                      </a:stretch>
                    </p:blipFill>
                    <p:spPr>
                      <a:xfrm>
                        <a:off x="4610100" y="2463800"/>
                        <a:ext cx="914400" cy="198438"/>
                      </a:xfrm>
                      <a:prstGeom prst="rect">
                        <a:avLst/>
                      </a:prstGeom>
                    </p:spPr>
                  </p:pic>
                </p:oleObj>
              </mc:Fallback>
            </mc:AlternateContent>
          </a:graphicData>
        </a:graphic>
      </p:graphicFrame>
      <mc:AlternateContent xmlns:mc="http://schemas.openxmlformats.org/markup-compatibility/2006">
        <mc:Choice xmlns:a14="http://schemas.microsoft.com/office/drawing/2010/main" Requires="a14">
          <p:sp>
            <p:nvSpPr>
              <p:cNvPr id="6" name="文本框 5"/>
              <p:cNvSpPr txBox="1"/>
              <p:nvPr/>
            </p:nvSpPr>
            <p:spPr>
              <a:xfrm>
                <a:off x="222613" y="2032354"/>
                <a:ext cx="9867318" cy="6101286"/>
              </a:xfrm>
              <a:prstGeom prst="rect">
                <a:avLst/>
              </a:prstGeom>
              <a:noFill/>
            </p:spPr>
            <p:txBody>
              <a:bodyPr wrap="square" rtlCol="0">
                <a:spAutoFit/>
              </a:bodyPr>
              <a:lstStyle/>
              <a:p>
                <a:pPr marL="285750" indent="-285750">
                  <a:lnSpc>
                    <a:spcPct val="150000"/>
                  </a:lnSpc>
                  <a:buFont typeface="Arial" panose="020B0604020202090204" pitchFamily="34" charset="0"/>
                  <a:buChar char="•"/>
                </a:pPr>
                <a:r>
                  <a:rPr lang="zh-CN" altLang="en-US" sz="1600" b="1" dirty="0"/>
                  <a:t>轨迹分割与重平衡</a:t>
                </a:r>
                <a:endParaRPr lang="zh-CN" altLang="en-US" sz="1600" b="1" dirty="0"/>
              </a:p>
              <a:p>
                <a:pPr marL="742950" lvl="1" indent="-285750">
                  <a:lnSpc>
                    <a:spcPct val="150000"/>
                  </a:lnSpc>
                  <a:buFont typeface="Arial" panose="020B0604020202090204" pitchFamily="34" charset="0"/>
                  <a:buChar char="•"/>
                </a:pPr>
                <a:r>
                  <a:rPr lang="zh-CN" altLang="en-US" sz="1600" b="1" dirty="0"/>
                  <a:t>核心思想：</a:t>
                </a:r>
                <a:r>
                  <a:rPr lang="zh-CN" altLang="en-US" sz="1600" dirty="0"/>
                  <a:t>将每条连续轨迹按行为语义切割成两个阶段的子轨迹</a:t>
                </a:r>
                <a:endParaRPr lang="en-US" altLang="zh-CN" sz="1600" dirty="0"/>
              </a:p>
              <a:p>
                <a:pPr marL="742950" lvl="1" indent="-285750">
                  <a:lnSpc>
                    <a:spcPct val="150000"/>
                  </a:lnSpc>
                  <a:buFont typeface="Arial" panose="020B0604020202090204" pitchFamily="34" charset="0"/>
                  <a:buChar char="•"/>
                </a:pPr>
                <a:r>
                  <a:rPr lang="en-US" altLang="zh-CN" sz="1600" b="1" dirty="0"/>
                  <a:t>Step 1</a:t>
                </a:r>
                <a:r>
                  <a:rPr lang="zh-CN" altLang="en-US" sz="1600" b="1" dirty="0"/>
                  <a:t>：轨迹语义分割</a:t>
                </a:r>
                <a:endParaRPr lang="en-US" altLang="zh-CN" sz="1600" b="1" dirty="0"/>
              </a:p>
              <a:p>
                <a:pPr marL="1200150" lvl="2" indent="-285750">
                  <a:lnSpc>
                    <a:spcPct val="150000"/>
                  </a:lnSpc>
                  <a:buFont typeface="Arial" panose="020B0604020202090204" pitchFamily="34" charset="0"/>
                  <a:buChar char="•"/>
                </a:pPr>
                <a14:m>
                  <m:oMath xmlns:m="http://schemas.openxmlformats.org/officeDocument/2006/math">
                    <m:r>
                      <a:rPr lang="en-US" altLang="zh-CN" sz="1600" b="0" i="1" dirty="0" smtClean="0">
                        <a:latin typeface="Cambria Math" panose="02040503050406030204" pitchFamily="18" charset="0"/>
                      </a:rPr>
                      <m:t>𝜑</m:t>
                    </m:r>
                    <m:d>
                      <m:dPr>
                        <m:ctrlPr>
                          <a:rPr lang="en-US" altLang="zh-CN" sz="1600" i="1" dirty="0" smtClean="0">
                            <a:latin typeface="Cambria Math" panose="02040503050406030204" pitchFamily="18" charset="0"/>
                          </a:rPr>
                        </m:ctrlPr>
                      </m:dPr>
                      <m:e>
                        <m:sSub>
                          <m:sSubPr>
                            <m:ctrlPr>
                              <a:rPr lang="en-US" altLang="zh-CN" sz="1600" i="1" dirty="0" err="1">
                                <a:latin typeface="Cambria Math" panose="02040503050406030204" pitchFamily="18" charset="0"/>
                              </a:rPr>
                            </m:ctrlPr>
                          </m:sSubPr>
                          <m:e>
                            <m:r>
                              <a:rPr lang="en-US" altLang="zh-CN" sz="1600" b="0" i="1" dirty="0" err="1">
                                <a:latin typeface="Cambria Math" panose="02040503050406030204" pitchFamily="18" charset="0"/>
                              </a:rPr>
                              <m:t>𝑙</m:t>
                            </m:r>
                          </m:e>
                          <m:sub>
                            <m:r>
                              <a:rPr lang="en-US" altLang="zh-CN" sz="1600" b="0" i="1" dirty="0" err="1" smtClean="0">
                                <a:latin typeface="Cambria Math" panose="02040503050406030204" pitchFamily="18" charset="0"/>
                              </a:rPr>
                              <m:t>𝑖</m:t>
                            </m:r>
                          </m:sub>
                        </m:sSub>
                        <m:r>
                          <a:rPr lang="en-US" altLang="zh-CN" sz="1600" b="0" i="1" dirty="0">
                            <a:latin typeface="Cambria Math" panose="02040503050406030204" pitchFamily="18" charset="0"/>
                          </a:rPr>
                          <m:t>,, </m:t>
                        </m:r>
                        <m:sSub>
                          <m:sSubPr>
                            <m:ctrlPr>
                              <a:rPr lang="en-US" altLang="zh-CN" sz="1600" i="1" dirty="0" err="1">
                                <a:latin typeface="Cambria Math" panose="02040503050406030204" pitchFamily="18" charset="0"/>
                              </a:rPr>
                            </m:ctrlPr>
                          </m:sSubPr>
                          <m:e>
                            <m:r>
                              <a:rPr lang="en-US" altLang="zh-CN" sz="1600" b="0" i="1" dirty="0" err="1">
                                <a:latin typeface="Cambria Math" panose="02040503050406030204" pitchFamily="18" charset="0"/>
                              </a:rPr>
                              <m:t>𝑎</m:t>
                            </m:r>
                          </m:e>
                          <m:sub>
                            <m:r>
                              <a:rPr lang="en-US" altLang="zh-CN" sz="1600" b="0" i="1" dirty="0" err="1" smtClean="0">
                                <a:latin typeface="Cambria Math" panose="02040503050406030204" pitchFamily="18" charset="0"/>
                              </a:rPr>
                              <m:t>𝑡</m:t>
                            </m:r>
                          </m:sub>
                        </m:sSub>
                        <m:r>
                          <a:rPr lang="en-US" altLang="zh-CN" sz="1600" b="0" i="1" dirty="0">
                            <a:latin typeface="Cambria Math" panose="02040503050406030204" pitchFamily="18" charset="0"/>
                          </a:rPr>
                          <m:t>, </m:t>
                        </m:r>
                        <m:sSub>
                          <m:sSubPr>
                            <m:ctrlPr>
                              <a:rPr lang="en-US" altLang="zh-CN" sz="1600" i="1" dirty="0" err="1">
                                <a:latin typeface="Cambria Math" panose="02040503050406030204" pitchFamily="18" charset="0"/>
                              </a:rPr>
                            </m:ctrlPr>
                          </m:sSubPr>
                          <m:e>
                            <m:r>
                              <a:rPr lang="en-US" altLang="zh-CN" sz="1600" b="0" i="1" dirty="0" err="1">
                                <a:latin typeface="Cambria Math" panose="02040503050406030204" pitchFamily="18" charset="0"/>
                              </a:rPr>
                              <m:t>𝑜</m:t>
                            </m:r>
                          </m:e>
                          <m:sub>
                            <m:r>
                              <a:rPr lang="en-US" altLang="zh-CN" sz="1600" b="0" i="1" dirty="0" err="1" smtClean="0">
                                <a:latin typeface="Cambria Math" panose="02040503050406030204" pitchFamily="18" charset="0"/>
                              </a:rPr>
                              <m:t>𝑡</m:t>
                            </m:r>
                          </m:sub>
                        </m:sSub>
                      </m:e>
                    </m:d>
                    <m:r>
                      <a:rPr lang="en-US" altLang="zh-CN" sz="1600" b="0" i="1" dirty="0">
                        <a:latin typeface="Cambria Math" panose="02040503050406030204" pitchFamily="18" charset="0"/>
                      </a:rPr>
                      <m:t> = </m:t>
                    </m:r>
                    <m:r>
                      <a:rPr lang="en-US" altLang="zh-CN" sz="1600" b="0" i="1" dirty="0">
                        <a:latin typeface="Cambria Math" panose="02040503050406030204" pitchFamily="18" charset="0"/>
                      </a:rPr>
                      <m:t>1</m:t>
                    </m:r>
                    <m:r>
                      <a:rPr lang="en-US" altLang="zh-CN" sz="1600" b="0" i="1" dirty="0">
                        <a:latin typeface="Cambria Math" panose="02040503050406030204" pitchFamily="18" charset="0"/>
                      </a:rPr>
                      <m:t> </m:t>
                    </m:r>
                  </m:oMath>
                </a14:m>
                <a:r>
                  <a:rPr lang="en-US" altLang="zh-CN" sz="1600" dirty="0"/>
                  <a:t>→ </a:t>
                </a:r>
                <a:r>
                  <a:rPr lang="zh-CN" altLang="en-US" sz="1600" dirty="0"/>
                  <a:t>避障阶段</a:t>
                </a:r>
                <a:endParaRPr lang="zh-CN" altLang="en-US" sz="1600" dirty="0"/>
              </a:p>
              <a:p>
                <a:pPr marL="1200150" lvl="2" indent="-285750">
                  <a:lnSpc>
                    <a:spcPct val="150000"/>
                  </a:lnSpc>
                  <a:buFont typeface="Arial" panose="020B0604020202090204" pitchFamily="34" charset="0"/>
                  <a:buChar char="•"/>
                </a:pPr>
                <a14:m>
                  <m:oMath xmlns:m="http://schemas.openxmlformats.org/officeDocument/2006/math">
                    <m:r>
                      <a:rPr lang="en-US" altLang="zh-CN" sz="1600" b="0" i="1" dirty="0" smtClean="0">
                        <a:latin typeface="Cambria Math" panose="02040503050406030204" pitchFamily="18" charset="0"/>
                      </a:rPr>
                      <m:t>𝜑</m:t>
                    </m:r>
                    <m:d>
                      <m:dPr>
                        <m:ctrlPr>
                          <a:rPr lang="en-US" altLang="zh-CN" sz="1600" i="1" dirty="0" smtClean="0">
                            <a:latin typeface="Cambria Math" panose="02040503050406030204" pitchFamily="18" charset="0"/>
                          </a:rPr>
                        </m:ctrlPr>
                      </m:dPr>
                      <m:e>
                        <m:sSub>
                          <m:sSubPr>
                            <m:ctrlPr>
                              <a:rPr lang="en-US" altLang="zh-CN" sz="1600" i="1" dirty="0" err="1">
                                <a:latin typeface="Cambria Math" panose="02040503050406030204" pitchFamily="18" charset="0"/>
                              </a:rPr>
                            </m:ctrlPr>
                          </m:sSubPr>
                          <m:e>
                            <m:r>
                              <a:rPr lang="en-US" altLang="zh-CN" sz="1600" b="0" i="1" dirty="0" err="1">
                                <a:latin typeface="Cambria Math" panose="02040503050406030204" pitchFamily="18" charset="0"/>
                              </a:rPr>
                              <m:t>𝑙</m:t>
                            </m:r>
                          </m:e>
                          <m:sub>
                            <m:r>
                              <a:rPr lang="en-US" altLang="zh-CN" sz="1600" b="0" i="1" dirty="0" err="1" smtClean="0">
                                <a:latin typeface="Cambria Math" panose="02040503050406030204" pitchFamily="18" charset="0"/>
                              </a:rPr>
                              <m:t>𝑖</m:t>
                            </m:r>
                          </m:sub>
                        </m:sSub>
                        <m:r>
                          <a:rPr lang="en-US" altLang="zh-CN" sz="1600" b="0" i="1" dirty="0">
                            <a:latin typeface="Cambria Math" panose="02040503050406030204" pitchFamily="18" charset="0"/>
                          </a:rPr>
                          <m:t>, </m:t>
                        </m:r>
                        <m:sSub>
                          <m:sSubPr>
                            <m:ctrlPr>
                              <a:rPr lang="en-US" altLang="zh-CN" sz="1600" i="1" dirty="0" err="1">
                                <a:latin typeface="Cambria Math" panose="02040503050406030204" pitchFamily="18" charset="0"/>
                              </a:rPr>
                            </m:ctrlPr>
                          </m:sSubPr>
                          <m:e>
                            <m:r>
                              <a:rPr lang="en-US" altLang="zh-CN" sz="1600" b="0" i="1" dirty="0" err="1">
                                <a:latin typeface="Cambria Math" panose="02040503050406030204" pitchFamily="18" charset="0"/>
                              </a:rPr>
                              <m:t>𝑎</m:t>
                            </m:r>
                          </m:e>
                          <m:sub>
                            <m:r>
                              <a:rPr lang="en-US" altLang="zh-CN" sz="1600" b="0" i="1" dirty="0" err="1" smtClean="0">
                                <a:latin typeface="Cambria Math" panose="02040503050406030204" pitchFamily="18" charset="0"/>
                              </a:rPr>
                              <m:t>𝑡</m:t>
                            </m:r>
                          </m:sub>
                        </m:sSub>
                        <m:r>
                          <a:rPr lang="en-US" altLang="zh-CN" sz="1600" b="0" i="1" dirty="0">
                            <a:latin typeface="Cambria Math" panose="02040503050406030204" pitchFamily="18" charset="0"/>
                          </a:rPr>
                          <m:t>, </m:t>
                        </m:r>
                        <m:sSub>
                          <m:sSubPr>
                            <m:ctrlPr>
                              <a:rPr lang="en-US" altLang="zh-CN" sz="1600" i="1" dirty="0" err="1">
                                <a:latin typeface="Cambria Math" panose="02040503050406030204" pitchFamily="18" charset="0"/>
                              </a:rPr>
                            </m:ctrlPr>
                          </m:sSubPr>
                          <m:e>
                            <m:r>
                              <a:rPr lang="en-US" altLang="zh-CN" sz="1600" b="0" i="1" dirty="0" err="1">
                                <a:latin typeface="Cambria Math" panose="02040503050406030204" pitchFamily="18" charset="0"/>
                              </a:rPr>
                              <m:t>𝑜</m:t>
                            </m:r>
                          </m:e>
                          <m:sub>
                            <m:r>
                              <a:rPr lang="en-US" altLang="zh-CN" sz="1600" b="0" i="1" dirty="0" err="1" smtClean="0">
                                <a:latin typeface="Cambria Math" panose="02040503050406030204" pitchFamily="18" charset="0"/>
                              </a:rPr>
                              <m:t>𝑡</m:t>
                            </m:r>
                          </m:sub>
                        </m:sSub>
                      </m:e>
                    </m:d>
                    <m:r>
                      <a:rPr lang="en-US" altLang="zh-CN" sz="1600" b="0" i="1" dirty="0">
                        <a:latin typeface="Cambria Math" panose="02040503050406030204" pitchFamily="18" charset="0"/>
                      </a:rPr>
                      <m:t> = </m:t>
                    </m:r>
                    <m:r>
                      <a:rPr lang="en-US" altLang="zh-CN" sz="1600" b="0" i="1" dirty="0">
                        <a:latin typeface="Cambria Math" panose="02040503050406030204" pitchFamily="18" charset="0"/>
                      </a:rPr>
                      <m:t>2</m:t>
                    </m:r>
                    <m:r>
                      <a:rPr lang="en-US" altLang="zh-CN" sz="1600" b="0" i="1" dirty="0">
                        <a:latin typeface="Cambria Math" panose="02040503050406030204" pitchFamily="18" charset="0"/>
                      </a:rPr>
                      <m:t> </m:t>
                    </m:r>
                  </m:oMath>
                </a14:m>
                <a:r>
                  <a:rPr lang="en-US" altLang="zh-CN" sz="1600" dirty="0"/>
                  <a:t>→ </a:t>
                </a:r>
                <a:r>
                  <a:rPr lang="zh-CN" altLang="en-US" sz="1600" dirty="0"/>
                  <a:t>目标寻找阶段</a:t>
                </a:r>
                <a:endParaRPr lang="en-US" altLang="zh-CN" sz="1600" dirty="0"/>
              </a:p>
              <a:p>
                <a:pPr marL="1200150" lvl="2" indent="-285750">
                  <a:lnSpc>
                    <a:spcPct val="150000"/>
                  </a:lnSpc>
                  <a:buFont typeface="Arial" panose="020B0604020202090204" pitchFamily="34" charset="0"/>
                  <a:buChar char="•"/>
                </a:pPr>
                <a:endParaRPr lang="en-US" altLang="zh-CN" sz="1600" b="1" dirty="0"/>
              </a:p>
              <a:p>
                <a:pPr marL="1200150" lvl="2" indent="-285750">
                  <a:lnSpc>
                    <a:spcPct val="150000"/>
                  </a:lnSpc>
                  <a:buFont typeface="Arial" panose="020B0604020202090204" pitchFamily="34" charset="0"/>
                  <a:buChar char="•"/>
                </a:pPr>
                <a:endParaRPr lang="en-US" altLang="zh-CN" sz="1600" b="1" dirty="0"/>
              </a:p>
              <a:p>
                <a:pPr lvl="2">
                  <a:lnSpc>
                    <a:spcPct val="150000"/>
                  </a:lnSpc>
                </a:pPr>
                <a:endParaRPr lang="en-US" altLang="zh-CN" sz="1600" b="1" dirty="0"/>
              </a:p>
              <a:p>
                <a:pPr marL="742950" lvl="1" indent="-285750">
                  <a:lnSpc>
                    <a:spcPct val="150000"/>
                  </a:lnSpc>
                  <a:buFont typeface="Arial" panose="020B0604020202090204" pitchFamily="34" charset="0"/>
                  <a:buChar char="•"/>
                </a:pPr>
                <a:r>
                  <a:rPr lang="zh-CN" altLang="en-US" sz="1600" dirty="0"/>
                  <a:t>完全自动化生成子轨迹集合</a:t>
                </a:r>
                <a:endParaRPr lang="en-US" altLang="zh-CN" sz="1600" dirty="0"/>
              </a:p>
              <a:p>
                <a:pPr marL="1200150" lvl="2" indent="-285750">
                  <a:lnSpc>
                    <a:spcPct val="150000"/>
                  </a:lnSpc>
                  <a:buFont typeface="Arial" panose="020B0604020202090204" pitchFamily="34" charset="0"/>
                  <a:buChar char="•"/>
                </a:pPr>
                <a:endParaRPr lang="en-US" altLang="zh-CN" sz="1600" dirty="0"/>
              </a:p>
              <a:p>
                <a:pPr marL="1200150" lvl="2" indent="-285750">
                  <a:lnSpc>
                    <a:spcPct val="150000"/>
                  </a:lnSpc>
                  <a:buFont typeface="Arial" panose="020B0604020202090204" pitchFamily="34" charset="0"/>
                  <a:buChar char="•"/>
                </a:pPr>
                <a:endParaRPr lang="en-US" altLang="zh-CN" sz="1600" dirty="0"/>
              </a:p>
              <a:p>
                <a:pPr marL="1200150" lvl="2" indent="-285750">
                  <a:lnSpc>
                    <a:spcPct val="150000"/>
                  </a:lnSpc>
                  <a:buFont typeface="Arial" panose="020B0604020202090204" pitchFamily="34" charset="0"/>
                  <a:buChar char="•"/>
                </a:pPr>
                <a:endParaRPr lang="zh-CN" altLang="en-US" sz="1600" b="1" dirty="0"/>
              </a:p>
              <a:p>
                <a:pPr marL="742950" lvl="1" indent="-285750">
                  <a:lnSpc>
                    <a:spcPct val="150000"/>
                  </a:lnSpc>
                  <a:buFont typeface="Arial" panose="020B0604020202090204" pitchFamily="34" charset="0"/>
                  <a:buChar char="•"/>
                </a:pPr>
                <a:endParaRPr lang="en-US" altLang="zh-CN" sz="1600" dirty="0"/>
              </a:p>
              <a:p>
                <a:pPr marL="285750" indent="-285750">
                  <a:lnSpc>
                    <a:spcPct val="150000"/>
                  </a:lnSpc>
                  <a:buFont typeface="Arial" panose="020B0604020202090204" pitchFamily="34" charset="0"/>
                  <a:buChar char="•"/>
                </a:pPr>
                <a:endParaRPr lang="en-US" altLang="zh-CN" sz="1600" dirty="0"/>
              </a:p>
              <a:p>
                <a:pPr marL="285750" indent="-285750">
                  <a:lnSpc>
                    <a:spcPct val="150000"/>
                  </a:lnSpc>
                  <a:buFont typeface="Arial" panose="020B0604020202090204" pitchFamily="34" charset="0"/>
                  <a:buChar char="•"/>
                </a:pPr>
                <a:endParaRPr lang="zh-CN" altLang="en-US" sz="1600" dirty="0"/>
              </a:p>
              <a:p>
                <a:endParaRPr lang="zh-CN" altLang="en-US" dirty="0"/>
              </a:p>
            </p:txBody>
          </p:sp>
        </mc:Choice>
        <mc:Fallback>
          <p:sp>
            <p:nvSpPr>
              <p:cNvPr id="6" name="文本框 5"/>
              <p:cNvSpPr txBox="1">
                <a:spLocks noRot="1" noChangeAspect="1" noMove="1" noResize="1" noEditPoints="1" noAdjustHandles="1" noChangeArrowheads="1" noChangeShapeType="1" noTextEdit="1"/>
              </p:cNvSpPr>
              <p:nvPr/>
            </p:nvSpPr>
            <p:spPr>
              <a:xfrm>
                <a:off x="222613" y="2032354"/>
                <a:ext cx="9867318" cy="6101286"/>
              </a:xfrm>
              <a:prstGeom prst="rect">
                <a:avLst/>
              </a:prstGeom>
              <a:blipFill rotWithShape="1">
                <a:blip r:embed="rId4"/>
                <a:stretch>
                  <a:fillRect l="-4" t="-6" r="4" b="9"/>
                </a:stretch>
              </a:blipFill>
            </p:spPr>
            <p:txBody>
              <a:bodyPr/>
              <a:lstStyle/>
              <a:p>
                <a:r>
                  <a:rPr lang="zh-CN" altLang="en-US">
                    <a:noFill/>
                  </a:rPr>
                  <a:t> </a:t>
                </a:r>
              </a:p>
            </p:txBody>
          </p:sp>
        </mc:Fallback>
      </mc:AlternateContent>
      <p:pic>
        <p:nvPicPr>
          <p:cNvPr id="7" name="图片 6"/>
          <p:cNvPicPr>
            <a:picLocks noChangeAspect="1"/>
          </p:cNvPicPr>
          <p:nvPr/>
        </p:nvPicPr>
        <p:blipFill>
          <a:blip r:embed="rId5"/>
          <a:stretch>
            <a:fillRect/>
          </a:stretch>
        </p:blipFill>
        <p:spPr>
          <a:xfrm>
            <a:off x="1315372" y="4141561"/>
            <a:ext cx="5100014" cy="687393"/>
          </a:xfrm>
          <a:prstGeom prst="rect">
            <a:avLst/>
          </a:prstGeom>
        </p:spPr>
      </p:pic>
      <p:pic>
        <p:nvPicPr>
          <p:cNvPr id="12" name="图片 11"/>
          <p:cNvPicPr/>
          <p:nvPr/>
        </p:nvPicPr>
        <p:blipFill>
          <a:blip r:embed="rId6"/>
          <a:srcRect l="-16898" t="-14268" r="18336" b="35457"/>
          <a:stretch>
            <a:fillRect/>
          </a:stretch>
        </p:blipFill>
        <p:spPr>
          <a:xfrm>
            <a:off x="5362825" y="-1154782"/>
            <a:ext cx="5421552" cy="7742442"/>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4775"/>
          </a:xfrm>
          <a:prstGeom prst="rect">
            <a:avLst/>
          </a:prstGeom>
          <a:noFill/>
        </p:spPr>
        <p:txBody>
          <a:bodyPr wrap="square" rtlCol="0">
            <a:spAutoFit/>
          </a:bodyPr>
          <a:lstStyle/>
          <a:p>
            <a:r>
              <a:rPr lang="en-US" altLang="zh-CN" sz="3200" b="1" dirty="0">
                <a:solidFill>
                  <a:srgbClr val="5B9BD5">
                    <a:lumMod val="75000"/>
                  </a:srgbClr>
                </a:solidFill>
                <a:latin typeface="Times New Roman" panose="02020503050405090304"/>
                <a:ea typeface="微软雅黑" panose="020B0503020204020204" charset="-122"/>
                <a:cs typeface="+mn-ea"/>
                <a:sym typeface="+mn-lt"/>
              </a:rPr>
              <a:t>1</a:t>
            </a:r>
            <a:endParaRPr lang="en-US" altLang="zh-CN" sz="3200" b="1" dirty="0">
              <a:solidFill>
                <a:schemeClr val="accent1">
                  <a:lumMod val="75000"/>
                </a:schemeClr>
              </a:solidFill>
              <a:latin typeface="Times New Roman" panose="02020503050405090304" pitchFamily="18" charset="0"/>
              <a:cs typeface="Times New Roman" panose="02020503050405090304" pitchFamily="18" charset="0"/>
              <a:sym typeface="+mn-lt"/>
            </a:endParaRPr>
          </a:p>
        </p:txBody>
      </p:sp>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5" name="文本框 4"/>
          <p:cNvSpPr txBox="1"/>
          <p:nvPr/>
        </p:nvSpPr>
        <p:spPr>
          <a:xfrm>
            <a:off x="1377315" y="759460"/>
            <a:ext cx="9537700" cy="51752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noAutofit/>
          </a:bodyPr>
          <a:lstStyle/>
          <a:p>
            <a:pPr algn="l">
              <a:lnSpc>
                <a:spcPct val="100000"/>
              </a:lnSpc>
              <a:spcBef>
                <a:spcPts val="0"/>
              </a:spcBef>
              <a:spcAft>
                <a:spcPts val="0"/>
              </a:spcAft>
              <a:buClrTx/>
              <a:buSzTx/>
              <a:buFontTx/>
              <a:defRPr/>
            </a:pPr>
            <a:r>
              <a:rPr lang="en-US" altLang="zh-CN" sz="32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rPr>
              <a:t>Method</a:t>
            </a:r>
            <a:endParaRPr lang="en-US" altLang="zh-CN" sz="32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endParaRPr>
          </a:p>
        </p:txBody>
      </p:sp>
      <p:sp>
        <p:nvSpPr>
          <p:cNvPr id="9" name="文本框 8"/>
          <p:cNvSpPr txBox="1"/>
          <p:nvPr/>
        </p:nvSpPr>
        <p:spPr>
          <a:xfrm>
            <a:off x="1021715" y="1602105"/>
            <a:ext cx="2470233" cy="707886"/>
          </a:xfrm>
          <a:prstGeom prst="rect">
            <a:avLst/>
          </a:prstGeom>
          <a:noFill/>
        </p:spPr>
        <p:txBody>
          <a:bodyPr wrap="square" rtlCol="0">
            <a:spAutoFit/>
          </a:bodyPr>
          <a:lstStyle/>
          <a:p>
            <a:r>
              <a:rPr lang="zh-CN" altLang="en-US" sz="2000" b="1" dirty="0">
                <a:solidFill>
                  <a:srgbClr val="0070C0"/>
                </a:solidFill>
                <a:latin typeface="Arial" panose="020B0604020202090204" pitchFamily="34" charset="0"/>
                <a:ea typeface="微软雅黑" panose="020B0503020204020204" charset="-122"/>
                <a:cs typeface="Arial" panose="020B0604020202090204" pitchFamily="34" charset="0"/>
              </a:rPr>
              <a:t>自主导航数据集</a:t>
            </a:r>
            <a:endParaRPr lang="zh-CN" altLang="en-US" sz="2000" b="1" dirty="0">
              <a:solidFill>
                <a:srgbClr val="0070C0"/>
              </a:solidFill>
              <a:latin typeface="Arial" panose="020B0604020202090204" pitchFamily="34" charset="0"/>
              <a:ea typeface="微软雅黑" panose="020B0503020204020204" charset="-122"/>
              <a:cs typeface="Arial" panose="020B0604020202090204" pitchFamily="34" charset="0"/>
            </a:endParaRPr>
          </a:p>
          <a:p>
            <a:pPr algn="l">
              <a:spcBef>
                <a:spcPts val="0"/>
              </a:spcBef>
              <a:spcAft>
                <a:spcPts val="0"/>
              </a:spcAft>
              <a:buClrTx/>
              <a:buSzTx/>
              <a:buFontTx/>
              <a:defRPr/>
            </a:pPr>
            <a:endParaRPr lang="en-US" altLang="zh-CN" sz="20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endParaRPr>
          </a:p>
        </p:txBody>
      </p:sp>
      <p:graphicFrame>
        <p:nvGraphicFramePr>
          <p:cNvPr id="8" name="对象 7"/>
          <p:cNvGraphicFramePr>
            <a:graphicFrameLocks noChangeAspect="1"/>
          </p:cNvGraphicFramePr>
          <p:nvPr/>
        </p:nvGraphicFramePr>
        <p:xfrm>
          <a:off x="4610100" y="2463800"/>
          <a:ext cx="914400" cy="198438"/>
        </p:xfrm>
        <a:graphic>
          <a:graphicData uri="http://schemas.openxmlformats.org/presentationml/2006/ole">
            <mc:AlternateContent xmlns:mc="http://schemas.openxmlformats.org/markup-compatibility/2006">
              <mc:Choice xmlns:v="urn:schemas-microsoft-com:vml" Requires="v">
                <p:oleObj spid="_x0000_s4" name="Equation" r:id="rId2" imgW="2743200" imgH="4267200" progId="Equation.DSMT4">
                  <p:embed/>
                </p:oleObj>
              </mc:Choice>
              <mc:Fallback>
                <p:oleObj name="Equation" r:id="rId2" imgW="2743200" imgH="4267200" progId="Equation.DSMT4">
                  <p:embed/>
                  <p:pic>
                    <p:nvPicPr>
                      <p:cNvPr id="0" name="对象 7"/>
                      <p:cNvPicPr/>
                      <p:nvPr/>
                    </p:nvPicPr>
                    <p:blipFill>
                      <a:blip r:embed="rId3"/>
                      <a:stretch>
                        <a:fillRect/>
                      </a:stretch>
                    </p:blipFill>
                    <p:spPr>
                      <a:xfrm>
                        <a:off x="4610100" y="2463800"/>
                        <a:ext cx="914400" cy="198438"/>
                      </a:xfrm>
                      <a:prstGeom prst="rect">
                        <a:avLst/>
                      </a:prstGeom>
                    </p:spPr>
                  </p:pic>
                </p:oleObj>
              </mc:Fallback>
            </mc:AlternateContent>
          </a:graphicData>
        </a:graphic>
      </p:graphicFrame>
      <mc:AlternateContent xmlns:mc="http://schemas.openxmlformats.org/markup-compatibility/2006">
        <mc:Choice xmlns:a14="http://schemas.microsoft.com/office/drawing/2010/main" Requires="a14">
          <p:sp>
            <p:nvSpPr>
              <p:cNvPr id="6" name="文本框 5"/>
              <p:cNvSpPr txBox="1"/>
              <p:nvPr/>
            </p:nvSpPr>
            <p:spPr>
              <a:xfrm>
                <a:off x="222613" y="2032354"/>
                <a:ext cx="6159268" cy="6760825"/>
              </a:xfrm>
              <a:prstGeom prst="rect">
                <a:avLst/>
              </a:prstGeom>
              <a:noFill/>
            </p:spPr>
            <p:txBody>
              <a:bodyPr wrap="square" rtlCol="0">
                <a:spAutoFit/>
              </a:bodyPr>
              <a:lstStyle/>
              <a:p>
                <a:pPr marL="285750" indent="-285750">
                  <a:lnSpc>
                    <a:spcPct val="150000"/>
                  </a:lnSpc>
                  <a:buFont typeface="Arial" panose="020B0604020202090204" pitchFamily="34" charset="0"/>
                  <a:buChar char="•"/>
                </a:pPr>
                <a:r>
                  <a:rPr lang="zh-CN" altLang="en-US" sz="1600" b="1" dirty="0"/>
                  <a:t>轨迹分割与重平衡</a:t>
                </a:r>
                <a:endParaRPr lang="zh-CN" altLang="en-US" sz="1600" b="1" dirty="0"/>
              </a:p>
              <a:p>
                <a:pPr marL="742950" lvl="1" indent="-285750">
                  <a:lnSpc>
                    <a:spcPct val="150000"/>
                  </a:lnSpc>
                  <a:buFont typeface="Arial" panose="020B0604020202090204" pitchFamily="34" charset="0"/>
                  <a:buChar char="•"/>
                </a:pPr>
                <a:r>
                  <a:rPr lang="en-US" altLang="zh-CN" sz="1600" b="1" dirty="0"/>
                  <a:t>Step 2</a:t>
                </a:r>
                <a:r>
                  <a:rPr lang="zh-CN" altLang="en-US" sz="1600" b="1" dirty="0"/>
                  <a:t>：分层重采样</a:t>
                </a:r>
                <a:endParaRPr lang="en-US" altLang="zh-CN" sz="1600" b="1" dirty="0"/>
              </a:p>
              <a:p>
                <a:pPr marL="1200150" lvl="2" indent="-285750">
                  <a:lnSpc>
                    <a:spcPct val="150000"/>
                  </a:lnSpc>
                  <a:buFont typeface="Arial" panose="020B0604020202090204" pitchFamily="34" charset="0"/>
                  <a:buChar char="•"/>
                </a:pPr>
                <a:r>
                  <a:rPr lang="zh-CN" altLang="en-US" sz="1600" b="1" dirty="0"/>
                  <a:t>目标分布是完全均匀分布</a:t>
                </a:r>
                <a14:m>
                  <m:oMath xmlns:m="http://schemas.openxmlformats.org/officeDocument/2006/math">
                    <m:sSub>
                      <m:sSubPr>
                        <m:ctrlPr>
                          <a:rPr lang="en-US" altLang="zh-CN" sz="1600" i="1" dirty="0" smtClean="0">
                            <a:latin typeface="Cambria Math" panose="02040503050406030204" pitchFamily="18" charset="0"/>
                          </a:rPr>
                        </m:ctrlPr>
                      </m:sSubPr>
                      <m:e>
                        <m:r>
                          <a:rPr lang="en-US" altLang="zh-CN" sz="1600" i="1" dirty="0" smtClean="0">
                            <a:latin typeface="Cambria Math" panose="02040503050406030204" pitchFamily="18" charset="0"/>
                          </a:rPr>
                          <m:t>𝑃</m:t>
                        </m:r>
                      </m:e>
                      <m:sub>
                        <m:r>
                          <m:rPr>
                            <m:nor/>
                          </m:rPr>
                          <a:rPr lang="en-US" altLang="zh-CN" sz="1600" i="0" dirty="0" smtClean="0">
                            <a:latin typeface="Cambria Math" panose="02040503050406030204" pitchFamily="18" charset="0"/>
                          </a:rPr>
                          <m:t>target</m:t>
                        </m:r>
                      </m:sub>
                    </m:sSub>
                    <m:d>
                      <m:dPr>
                        <m:ctrlPr>
                          <a:rPr lang="en-US" altLang="zh-CN" sz="1600" i="1" dirty="0" smtClean="0">
                            <a:latin typeface="Cambria Math" panose="02040503050406030204" pitchFamily="18" charset="0"/>
                          </a:rPr>
                        </m:ctrlPr>
                      </m:dPr>
                      <m:e>
                        <m:r>
                          <a:rPr lang="en-US" altLang="zh-CN" sz="1600" i="1" dirty="0" smtClean="0">
                            <a:latin typeface="Cambria Math" panose="02040503050406030204" pitchFamily="18" charset="0"/>
                          </a:rPr>
                          <m:t>𝑘</m:t>
                        </m:r>
                      </m:e>
                    </m:d>
                    <m:r>
                      <a:rPr lang="en-US" altLang="zh-CN" sz="1600" i="1" dirty="0" smtClean="0">
                        <a:latin typeface="Cambria Math" panose="02040503050406030204" pitchFamily="18" charset="0"/>
                      </a:rPr>
                      <m:t>=</m:t>
                    </m:r>
                    <m:r>
                      <a:rPr lang="en-US" altLang="zh-CN" sz="1600" i="1" dirty="0" smtClean="0">
                        <a:latin typeface="Cambria Math" panose="02040503050406030204" pitchFamily="18" charset="0"/>
                      </a:rPr>
                      <m:t>1</m:t>
                    </m:r>
                    <m:r>
                      <m:rPr>
                        <m:lit/>
                      </m:rPr>
                      <a:rPr lang="en-US" altLang="zh-CN" sz="1600" i="1" dirty="0" smtClean="0">
                        <a:latin typeface="Cambria Math" panose="02040503050406030204" pitchFamily="18" charset="0"/>
                      </a:rPr>
                      <m:t>/</m:t>
                    </m:r>
                    <m:r>
                      <a:rPr lang="en-US" altLang="zh-CN" sz="1600" i="1" dirty="0" smtClean="0">
                        <a:latin typeface="Cambria Math" panose="02040503050406030204" pitchFamily="18" charset="0"/>
                      </a:rPr>
                      <m:t>𝐾</m:t>
                    </m:r>
                  </m:oMath>
                </a14:m>
                <a:endParaRPr lang="zh-CN" altLang="en-US" sz="1600" b="1" dirty="0"/>
              </a:p>
              <a:p>
                <a:pPr marL="1200150" lvl="2" indent="-285750">
                  <a:lnSpc>
                    <a:spcPct val="150000"/>
                  </a:lnSpc>
                  <a:buFont typeface="Arial" panose="020B0604020202090204" pitchFamily="34" charset="0"/>
                  <a:buChar char="•"/>
                </a:pPr>
                <a:r>
                  <a:rPr lang="zh-CN" altLang="en-US" sz="1600" b="1" dirty="0"/>
                  <a:t>采样权重计算</a:t>
                </a:r>
                <a:endParaRPr lang="en-US" altLang="zh-CN" sz="1600" b="1" dirty="0"/>
              </a:p>
              <a:p>
                <a:pPr marL="1657350" lvl="3" indent="-285750">
                  <a:lnSpc>
                    <a:spcPct val="150000"/>
                  </a:lnSpc>
                  <a:buFont typeface="Arial" panose="020B0604020202090204" pitchFamily="34" charset="0"/>
                  <a:buChar char="•"/>
                </a:pPr>
                <a14:m>
                  <m:oMath xmlns:m="http://schemas.openxmlformats.org/officeDocument/2006/math">
                    <m:sSub>
                      <m:sSubPr>
                        <m:ctrlPr>
                          <a:rPr lang="en-US" altLang="zh-CN" sz="1600" i="1" dirty="0" smtClean="0">
                            <a:latin typeface="Cambria Math" panose="02040503050406030204" pitchFamily="18" charset="0"/>
                          </a:rPr>
                        </m:ctrlPr>
                      </m:sSubPr>
                      <m:e>
                        <m:r>
                          <a:rPr lang="en-US" altLang="zh-CN" sz="1600" i="1" dirty="0" smtClean="0">
                            <a:latin typeface="Cambria Math" panose="02040503050406030204" pitchFamily="18" charset="0"/>
                          </a:rPr>
                          <m:t>𝑤</m:t>
                        </m:r>
                      </m:e>
                      <m:sub>
                        <m:r>
                          <a:rPr lang="en-US" altLang="zh-CN" sz="1600" i="1" dirty="0" err="1" smtClean="0">
                            <a:latin typeface="Cambria Math" panose="02040503050406030204" pitchFamily="18" charset="0"/>
                          </a:rPr>
                          <m:t>𝑘</m:t>
                        </m:r>
                      </m:sub>
                    </m:sSub>
                    <m:r>
                      <a:rPr lang="en-US" altLang="zh-CN" sz="1600" i="1" dirty="0">
                        <a:latin typeface="Cambria Math" panose="02040503050406030204" pitchFamily="18" charset="0"/>
                      </a:rPr>
                      <m:t>=</m:t>
                    </m:r>
                    <m:f>
                      <m:fPr>
                        <m:ctrlPr>
                          <a:rPr lang="en-US" altLang="zh-CN" sz="1600" i="1" dirty="0">
                            <a:latin typeface="Cambria Math" panose="02040503050406030204" pitchFamily="18" charset="0"/>
                          </a:rPr>
                        </m:ctrlPr>
                      </m:fPr>
                      <m:num>
                        <m:sSub>
                          <m:sSubPr>
                            <m:ctrlPr>
                              <a:rPr lang="en-US" altLang="zh-CN" sz="1600" i="1" dirty="0">
                                <a:latin typeface="Cambria Math" panose="02040503050406030204" pitchFamily="18" charset="0"/>
                              </a:rPr>
                            </m:ctrlPr>
                          </m:sSubPr>
                          <m:e>
                            <m:r>
                              <a:rPr lang="en-US" altLang="zh-CN" sz="1600" i="1" dirty="0">
                                <a:latin typeface="Cambria Math" panose="02040503050406030204" pitchFamily="18" charset="0"/>
                              </a:rPr>
                              <m:t>𝑃</m:t>
                            </m:r>
                          </m:e>
                          <m:sub>
                            <m:r>
                              <m:rPr>
                                <m:nor/>
                              </m:rPr>
                              <a:rPr lang="en-US" altLang="zh-CN" sz="1600" i="0" dirty="0">
                                <a:latin typeface="Cambria Math" panose="02040503050406030204" pitchFamily="18" charset="0"/>
                              </a:rPr>
                              <m:t>target</m:t>
                            </m:r>
                          </m:sub>
                        </m:sSub>
                        <m:d>
                          <m:dPr>
                            <m:ctrlPr>
                              <a:rPr lang="en-US" altLang="zh-CN" sz="1600" i="1" dirty="0">
                                <a:latin typeface="Cambria Math" panose="02040503050406030204" pitchFamily="18" charset="0"/>
                              </a:rPr>
                            </m:ctrlPr>
                          </m:dPr>
                          <m:e>
                            <m:r>
                              <a:rPr lang="en-US" altLang="zh-CN" sz="1600" i="1" dirty="0">
                                <a:latin typeface="Cambria Math" panose="02040503050406030204" pitchFamily="18" charset="0"/>
                              </a:rPr>
                              <m:t>𝑘</m:t>
                            </m:r>
                          </m:e>
                        </m:d>
                      </m:num>
                      <m:den>
                        <m:sSub>
                          <m:sSubPr>
                            <m:ctrlPr>
                              <a:rPr lang="en-US" altLang="zh-CN" sz="1600" i="1" dirty="0">
                                <a:latin typeface="Cambria Math" panose="02040503050406030204" pitchFamily="18" charset="0"/>
                              </a:rPr>
                            </m:ctrlPr>
                          </m:sSubPr>
                          <m:e>
                            <m:r>
                              <a:rPr lang="en-US" altLang="zh-CN" sz="1600" i="1" dirty="0">
                                <a:latin typeface="Cambria Math" panose="02040503050406030204" pitchFamily="18" charset="0"/>
                              </a:rPr>
                              <m:t>𝑃</m:t>
                            </m:r>
                          </m:e>
                          <m:sub>
                            <m:r>
                              <a:rPr lang="en-US" altLang="zh-CN" sz="1600" i="1" dirty="0">
                                <a:latin typeface="Cambria Math" panose="02040503050406030204" pitchFamily="18" charset="0"/>
                              </a:rPr>
                              <m:t>0</m:t>
                            </m:r>
                          </m:sub>
                        </m:sSub>
                        <m:d>
                          <m:dPr>
                            <m:ctrlPr>
                              <a:rPr lang="en-US" altLang="zh-CN" sz="1600" i="1" dirty="0">
                                <a:latin typeface="Cambria Math" panose="02040503050406030204" pitchFamily="18" charset="0"/>
                              </a:rPr>
                            </m:ctrlPr>
                          </m:dPr>
                          <m:e>
                            <m:r>
                              <a:rPr lang="en-US" altLang="zh-CN" sz="1600" i="1" dirty="0">
                                <a:latin typeface="Cambria Math" panose="02040503050406030204" pitchFamily="18" charset="0"/>
                              </a:rPr>
                              <m:t>𝑘</m:t>
                            </m:r>
                          </m:e>
                        </m:d>
                      </m:den>
                    </m:f>
                  </m:oMath>
                </a14:m>
                <a:endParaRPr lang="en-US" altLang="zh-CN" sz="1600" b="1" dirty="0"/>
              </a:p>
              <a:p>
                <a:pPr marL="1200150" lvl="2" indent="-285750">
                  <a:lnSpc>
                    <a:spcPct val="150000"/>
                  </a:lnSpc>
                  <a:buFont typeface="Arial" panose="020B0604020202090204" pitchFamily="34" charset="0"/>
                  <a:buChar char="•"/>
                </a:pPr>
                <a:r>
                  <a:rPr lang="zh-CN" altLang="en-US" sz="1600" dirty="0"/>
                  <a:t>分层采样执行</a:t>
                </a:r>
                <a:endParaRPr lang="en-US" altLang="zh-CN" sz="1600" dirty="0"/>
              </a:p>
              <a:p>
                <a:pPr marL="1657350" lvl="3" indent="-285750">
                  <a:lnSpc>
                    <a:spcPct val="150000"/>
                  </a:lnSpc>
                  <a:buFont typeface="Arial" panose="020B0604020202090204" pitchFamily="34" charset="0"/>
                  <a:buChar char="•"/>
                </a:pPr>
                <a:r>
                  <a:rPr lang="zh-CN" altLang="en-US" sz="1600" dirty="0"/>
                  <a:t>将子轨迹按阶段分组：</a:t>
                </a:r>
                <a14:m>
                  <m:oMath xmlns:m="http://schemas.openxmlformats.org/officeDocument/2006/math">
                    <m:sSub>
                      <m:sSubPr>
                        <m:ctrlPr>
                          <a:rPr lang="en-US" altLang="zh-CN" sz="1600" i="1" dirty="0" smtClean="0">
                            <a:latin typeface="Cambria Math" panose="02040503050406030204" pitchFamily="18" charset="0"/>
                          </a:rPr>
                        </m:ctrlPr>
                      </m:sSubPr>
                      <m:e>
                        <m:r>
                          <a:rPr lang="en-US" altLang="zh-CN" sz="1600" i="1" dirty="0" smtClean="0">
                            <a:latin typeface="Cambria Math" panose="02040503050406030204" pitchFamily="18" charset="0"/>
                          </a:rPr>
                          <m:t>𝐷</m:t>
                        </m:r>
                      </m:e>
                      <m:sub>
                        <m:r>
                          <a:rPr lang="en-US" altLang="zh-CN" sz="1600" i="1" dirty="0" err="1" smtClean="0">
                            <a:latin typeface="Cambria Math" panose="02040503050406030204" pitchFamily="18" charset="0"/>
                          </a:rPr>
                          <m:t>𝑘</m:t>
                        </m:r>
                      </m:sub>
                    </m:sSub>
                    <m:r>
                      <a:rPr lang="en-US" altLang="zh-CN" sz="1600" i="1" dirty="0">
                        <a:latin typeface="Cambria Math" panose="02040503050406030204" pitchFamily="18" charset="0"/>
                      </a:rPr>
                      <m:t>=</m:t>
                    </m:r>
                    <m:r>
                      <m:rPr>
                        <m:lit/>
                      </m:rPr>
                      <a:rPr lang="en-US" altLang="zh-CN" sz="1600" i="1" dirty="0" smtClean="0">
                        <a:latin typeface="Cambria Math" panose="02040503050406030204" pitchFamily="18" charset="0"/>
                      </a:rPr>
                      <m:t>{</m:t>
                    </m:r>
                    <m:sSubSup>
                      <m:sSubSupPr>
                        <m:ctrlPr>
                          <a:rPr lang="en-US" altLang="zh-CN" sz="1600" i="1" dirty="0" err="1">
                            <a:latin typeface="Cambria Math" panose="02040503050406030204" pitchFamily="18" charset="0"/>
                          </a:rPr>
                        </m:ctrlPr>
                      </m:sSubSupPr>
                      <m:e>
                        <m:r>
                          <a:rPr lang="en-US" altLang="zh-CN" sz="1600" i="1" dirty="0" smtClean="0">
                            <a:latin typeface="Cambria Math" panose="02040503050406030204" pitchFamily="18" charset="0"/>
                          </a:rPr>
                          <m:t>𝜏</m:t>
                        </m:r>
                      </m:e>
                      <m:sub>
                        <m:r>
                          <a:rPr lang="en-US" altLang="zh-CN" sz="1600" i="1" dirty="0" err="1" smtClean="0">
                            <a:latin typeface="Cambria Math" panose="02040503050406030204" pitchFamily="18" charset="0"/>
                          </a:rPr>
                          <m:t>𝑖</m:t>
                        </m:r>
                      </m:sub>
                      <m:sup>
                        <m:d>
                          <m:dPr>
                            <m:ctrlPr>
                              <a:rPr lang="en-US" altLang="zh-CN" sz="1600" i="1" dirty="0" err="1">
                                <a:latin typeface="Cambria Math" panose="02040503050406030204" pitchFamily="18" charset="0"/>
                              </a:rPr>
                            </m:ctrlPr>
                          </m:dPr>
                          <m:e>
                            <m:r>
                              <a:rPr lang="en-US" altLang="zh-CN" sz="1600" i="1" dirty="0">
                                <a:latin typeface="Cambria Math" panose="02040503050406030204" pitchFamily="18" charset="0"/>
                              </a:rPr>
                              <m:t>𝑘</m:t>
                            </m:r>
                          </m:e>
                        </m:d>
                      </m:sup>
                    </m:sSubSup>
                    <m:r>
                      <m:rPr>
                        <m:lit/>
                      </m:rPr>
                      <a:rPr lang="en-US" altLang="zh-CN" sz="1600" i="1" dirty="0">
                        <a:latin typeface="Cambria Math" panose="02040503050406030204" pitchFamily="18" charset="0"/>
                      </a:rPr>
                      <m:t>}</m:t>
                    </m:r>
                  </m:oMath>
                </a14:m>
                <a:endParaRPr lang="zh-CN" altLang="en-US" sz="1600" dirty="0"/>
              </a:p>
              <a:p>
                <a:pPr marL="1657350" lvl="3" indent="-285750">
                  <a:lnSpc>
                    <a:spcPct val="150000"/>
                  </a:lnSpc>
                  <a:buFont typeface="Arial" panose="020B0604020202090204" pitchFamily="34" charset="0"/>
                  <a:buChar char="•"/>
                </a:pPr>
                <a:r>
                  <a:rPr lang="zh-CN" altLang="en-US" sz="1600" dirty="0"/>
                  <a:t>计算每组采样数量：</a:t>
                </a:r>
                <a14:m>
                  <m:oMath xmlns:m="http://schemas.openxmlformats.org/officeDocument/2006/math">
                    <m:sSub>
                      <m:sSubPr>
                        <m:ctrlPr>
                          <a:rPr lang="en-US" altLang="zh-CN" sz="1600" i="1" dirty="0" smtClean="0">
                            <a:latin typeface="Cambria Math" panose="02040503050406030204" pitchFamily="18" charset="0"/>
                          </a:rPr>
                        </m:ctrlPr>
                      </m:sSubPr>
                      <m:e>
                        <m:r>
                          <a:rPr lang="en-US" altLang="zh-CN" sz="1600" i="1" dirty="0" smtClean="0">
                            <a:latin typeface="Cambria Math" panose="02040503050406030204" pitchFamily="18" charset="0"/>
                          </a:rPr>
                          <m:t>𝑛</m:t>
                        </m:r>
                      </m:e>
                      <m:sub>
                        <m:r>
                          <a:rPr lang="en-US" altLang="zh-CN" sz="1600" i="1" dirty="0" err="1" smtClean="0">
                            <a:latin typeface="Cambria Math" panose="02040503050406030204" pitchFamily="18" charset="0"/>
                          </a:rPr>
                          <m:t>𝑘</m:t>
                        </m:r>
                      </m:sub>
                    </m:sSub>
                    <m:r>
                      <a:rPr lang="en-US" altLang="zh-CN" sz="1600" i="1" dirty="0">
                        <a:latin typeface="Cambria Math" panose="02040503050406030204" pitchFamily="18" charset="0"/>
                      </a:rPr>
                      <m:t>=</m:t>
                    </m:r>
                    <m:r>
                      <m:rPr>
                        <m:nor/>
                      </m:rPr>
                      <a:rPr lang="en-US" altLang="zh-CN" sz="1600" i="0" dirty="0">
                        <a:latin typeface="Cambria Math" panose="02040503050406030204" pitchFamily="18" charset="0"/>
                      </a:rPr>
                      <m:t>round</m:t>
                    </m:r>
                    <m:d>
                      <m:dPr>
                        <m:ctrlPr>
                          <a:rPr lang="en-US" altLang="zh-CN" sz="1600" i="1" dirty="0" smtClean="0">
                            <a:latin typeface="Cambria Math" panose="02040503050406030204" pitchFamily="18" charset="0"/>
                          </a:rPr>
                        </m:ctrlPr>
                      </m:dPr>
                      <m:e>
                        <m:sSub>
                          <m:sSubPr>
                            <m:ctrlPr>
                              <a:rPr lang="en-US" altLang="zh-CN" sz="1600" i="1" dirty="0" err="1">
                                <a:latin typeface="Cambria Math" panose="02040503050406030204" pitchFamily="18" charset="0"/>
                              </a:rPr>
                            </m:ctrlPr>
                          </m:sSubPr>
                          <m:e>
                            <m:r>
                              <a:rPr lang="en-US" altLang="zh-CN" sz="1600" i="1" dirty="0" err="1">
                                <a:latin typeface="Cambria Math" panose="02040503050406030204" pitchFamily="18" charset="0"/>
                              </a:rPr>
                              <m:t>𝑤</m:t>
                            </m:r>
                          </m:e>
                          <m:sub>
                            <m:r>
                              <a:rPr lang="en-US" altLang="zh-CN" sz="1600" i="1" dirty="0" err="1" smtClean="0">
                                <a:latin typeface="Cambria Math" panose="02040503050406030204" pitchFamily="18" charset="0"/>
                              </a:rPr>
                              <m:t>𝑘</m:t>
                            </m:r>
                          </m:sub>
                        </m:sSub>
                        <m:r>
                          <a:rPr lang="en-US" altLang="zh-CN" sz="1600" i="1" dirty="0" smtClean="0">
                            <a:latin typeface="Cambria Math" panose="02040503050406030204" pitchFamily="18" charset="0"/>
                          </a:rPr>
                          <m:t>⋅</m:t>
                        </m:r>
                        <m:d>
                          <m:dPr>
                            <m:begChr m:val="|"/>
                            <m:endChr m:val="|"/>
                            <m:ctrlPr>
                              <a:rPr lang="en-US" altLang="zh-CN" sz="1600" i="1" dirty="0" smtClean="0">
                                <a:latin typeface="Cambria Math" panose="02040503050406030204" pitchFamily="18" charset="0"/>
                              </a:rPr>
                            </m:ctrlPr>
                          </m:dPr>
                          <m:e>
                            <m:sSub>
                              <m:sSubPr>
                                <m:ctrlPr>
                                  <a:rPr lang="en-US" altLang="zh-CN" sz="1600" i="1" dirty="0" err="1">
                                    <a:latin typeface="Cambria Math" panose="02040503050406030204" pitchFamily="18" charset="0"/>
                                  </a:rPr>
                                </m:ctrlPr>
                              </m:sSubPr>
                              <m:e>
                                <m:r>
                                  <a:rPr lang="en-US" altLang="zh-CN" sz="1600" i="1" dirty="0" err="1">
                                    <a:latin typeface="Cambria Math" panose="02040503050406030204" pitchFamily="18" charset="0"/>
                                  </a:rPr>
                                  <m:t>𝐷</m:t>
                                </m:r>
                              </m:e>
                              <m:sub>
                                <m:r>
                                  <a:rPr lang="en-US" altLang="zh-CN" sz="1600" i="1" dirty="0" err="1" smtClean="0">
                                    <a:latin typeface="Cambria Math" panose="02040503050406030204" pitchFamily="18" charset="0"/>
                                  </a:rPr>
                                  <m:t>𝑘</m:t>
                                </m:r>
                              </m:sub>
                            </m:sSub>
                          </m:e>
                        </m:d>
                      </m:e>
                    </m:d>
                  </m:oMath>
                </a14:m>
                <a:endParaRPr lang="zh-CN" altLang="en-US" sz="1600" dirty="0"/>
              </a:p>
              <a:p>
                <a:pPr marL="1657350" lvl="3" indent="-285750">
                  <a:lnSpc>
                    <a:spcPct val="150000"/>
                  </a:lnSpc>
                  <a:buFont typeface="Arial" panose="020B0604020202090204" pitchFamily="34" charset="0"/>
                  <a:buChar char="•"/>
                </a:pPr>
                <a:r>
                  <a:rPr lang="zh-CN" altLang="en-US" sz="1600" dirty="0"/>
                  <a:t>从</a:t>
                </a:r>
                <a14:m>
                  <m:oMath xmlns:m="http://schemas.openxmlformats.org/officeDocument/2006/math">
                    <m:sSub>
                      <m:sSubPr>
                        <m:ctrlPr>
                          <a:rPr lang="en-US" altLang="zh-CN" sz="1600" i="1" dirty="0">
                            <a:latin typeface="Cambria Math" panose="02040503050406030204" pitchFamily="18" charset="0"/>
                          </a:rPr>
                        </m:ctrlPr>
                      </m:sSubPr>
                      <m:e>
                        <m:r>
                          <a:rPr lang="en-US" altLang="zh-CN" sz="1600" i="1" dirty="0" err="1">
                            <a:latin typeface="Cambria Math" panose="02040503050406030204" pitchFamily="18" charset="0"/>
                          </a:rPr>
                          <m:t>𝐷</m:t>
                        </m:r>
                      </m:e>
                      <m:sub>
                        <m:r>
                          <a:rPr lang="en-US" altLang="zh-CN" sz="1600" i="1" dirty="0" err="1">
                            <a:latin typeface="Cambria Math" panose="02040503050406030204" pitchFamily="18" charset="0"/>
                          </a:rPr>
                          <m:t>𝑘</m:t>
                        </m:r>
                      </m:sub>
                    </m:sSub>
                  </m:oMath>
                </a14:m>
                <a:r>
                  <a:rPr lang="zh-CN" altLang="en-US" sz="1600" dirty="0"/>
                  <a:t>中采样</a:t>
                </a:r>
                <a14:m>
                  <m:oMath xmlns:m="http://schemas.openxmlformats.org/officeDocument/2006/math">
                    <m:sSub>
                      <m:sSubPr>
                        <m:ctrlPr>
                          <a:rPr lang="en-US" altLang="zh-CN" sz="1600" i="1" dirty="0">
                            <a:latin typeface="Cambria Math" panose="02040503050406030204" pitchFamily="18" charset="0"/>
                          </a:rPr>
                        </m:ctrlPr>
                      </m:sSubPr>
                      <m:e>
                        <m:r>
                          <a:rPr lang="en-US" altLang="zh-CN" sz="1600" i="1" dirty="0">
                            <a:latin typeface="Cambria Math" panose="02040503050406030204" pitchFamily="18" charset="0"/>
                          </a:rPr>
                          <m:t>𝑛</m:t>
                        </m:r>
                      </m:e>
                      <m:sub>
                        <m:r>
                          <a:rPr lang="en-US" altLang="zh-CN" sz="1600" i="1" dirty="0" err="1">
                            <a:latin typeface="Cambria Math" panose="02040503050406030204" pitchFamily="18" charset="0"/>
                          </a:rPr>
                          <m:t>𝑘</m:t>
                        </m:r>
                      </m:sub>
                    </m:sSub>
                  </m:oMath>
                </a14:m>
                <a:r>
                  <a:rPr lang="zh-CN" altLang="en-US" sz="1600" dirty="0"/>
                  <a:t>个实例：</a:t>
                </a:r>
                <a:endParaRPr lang="zh-CN" altLang="en-US" sz="1600" dirty="0"/>
              </a:p>
              <a:p>
                <a:pPr marL="2114550" lvl="4" indent="-285750">
                  <a:lnSpc>
                    <a:spcPct val="150000"/>
                  </a:lnSpc>
                  <a:buFont typeface="Arial" panose="020B0604020202090204" pitchFamily="34" charset="0"/>
                  <a:buChar char="•"/>
                </a:pPr>
                <a:r>
                  <a:rPr lang="zh-CN" altLang="en-US" sz="1600" dirty="0"/>
                  <a:t>若 </a:t>
                </a:r>
                <a14:m>
                  <m:oMath xmlns:m="http://schemas.openxmlformats.org/officeDocument/2006/math">
                    <m:sSub>
                      <m:sSubPr>
                        <m:ctrlPr>
                          <a:rPr lang="en-US" altLang="zh-CN" sz="1600" i="1" dirty="0">
                            <a:latin typeface="Cambria Math" panose="02040503050406030204" pitchFamily="18" charset="0"/>
                          </a:rPr>
                        </m:ctrlPr>
                      </m:sSubPr>
                      <m:e>
                        <m:r>
                          <a:rPr lang="en-US" altLang="zh-CN" sz="1600" i="1" dirty="0" err="1">
                            <a:latin typeface="Cambria Math" panose="02040503050406030204" pitchFamily="18" charset="0"/>
                          </a:rPr>
                          <m:t>𝑤</m:t>
                        </m:r>
                      </m:e>
                      <m:sub>
                        <m:r>
                          <a:rPr lang="en-US" altLang="zh-CN" sz="1600" i="1" dirty="0" err="1">
                            <a:latin typeface="Cambria Math" panose="02040503050406030204" pitchFamily="18" charset="0"/>
                          </a:rPr>
                          <m:t>𝑘</m:t>
                        </m:r>
                      </m:sub>
                    </m:sSub>
                  </m:oMath>
                </a14:m>
                <a:r>
                  <a:rPr lang="en-US" altLang="zh-CN" sz="1600" dirty="0"/>
                  <a:t> &lt; 1 </a:t>
                </a:r>
                <a:r>
                  <a:rPr lang="zh-CN" altLang="en-US" sz="1600" dirty="0"/>
                  <a:t>： 无放回采样</a:t>
                </a:r>
                <a:endParaRPr lang="zh-CN" altLang="en-US" sz="1600" dirty="0"/>
              </a:p>
              <a:p>
                <a:pPr marL="2114550" lvl="4" indent="-285750">
                  <a:lnSpc>
                    <a:spcPct val="150000"/>
                  </a:lnSpc>
                  <a:buFont typeface="Arial" panose="020B0604020202090204" pitchFamily="34" charset="0"/>
                  <a:buChar char="•"/>
                </a:pPr>
                <a:r>
                  <a:rPr lang="zh-CN" altLang="en-US" sz="1600" dirty="0"/>
                  <a:t>若 </a:t>
                </a:r>
                <a14:m>
                  <m:oMath xmlns:m="http://schemas.openxmlformats.org/officeDocument/2006/math">
                    <m:sSub>
                      <m:sSubPr>
                        <m:ctrlPr>
                          <a:rPr lang="en-US" altLang="zh-CN" sz="1600" i="1" dirty="0">
                            <a:latin typeface="Cambria Math" panose="02040503050406030204" pitchFamily="18" charset="0"/>
                          </a:rPr>
                        </m:ctrlPr>
                      </m:sSubPr>
                      <m:e>
                        <m:r>
                          <a:rPr lang="en-US" altLang="zh-CN" sz="1600" i="1" dirty="0" err="1">
                            <a:latin typeface="Cambria Math" panose="02040503050406030204" pitchFamily="18" charset="0"/>
                          </a:rPr>
                          <m:t>𝑤</m:t>
                        </m:r>
                      </m:e>
                      <m:sub>
                        <m:r>
                          <a:rPr lang="en-US" altLang="zh-CN" sz="1600" i="1" dirty="0" err="1">
                            <a:latin typeface="Cambria Math" panose="02040503050406030204" pitchFamily="18" charset="0"/>
                          </a:rPr>
                          <m:t>𝑘</m:t>
                        </m:r>
                      </m:sub>
                    </m:sSub>
                    <m:r>
                      <a:rPr lang="en-US" altLang="zh-CN" sz="1600" i="1" dirty="0" err="1">
                        <a:latin typeface="Cambria Math" panose="02040503050406030204" pitchFamily="18" charset="0"/>
                      </a:rPr>
                      <m:t> </m:t>
                    </m:r>
                  </m:oMath>
                </a14:m>
                <a:r>
                  <a:rPr lang="en-US" altLang="zh-CN" sz="1600" dirty="0"/>
                  <a:t>&gt; 1</a:t>
                </a:r>
                <a:r>
                  <a:rPr lang="zh-CN" altLang="en-US" sz="1600" dirty="0"/>
                  <a:t> ： 有放回采样</a:t>
                </a:r>
                <a:endParaRPr lang="zh-CN" altLang="en-US" sz="1600" dirty="0"/>
              </a:p>
              <a:p>
                <a:pPr marL="1657350" lvl="3" indent="-285750">
                  <a:lnSpc>
                    <a:spcPct val="150000"/>
                  </a:lnSpc>
                  <a:buFont typeface="Arial" panose="020B0604020202090204" pitchFamily="34" charset="0"/>
                  <a:buChar char="•"/>
                </a:pPr>
                <a:endParaRPr lang="zh-CN" altLang="en-US" sz="1600" dirty="0"/>
              </a:p>
              <a:p>
                <a:pPr marL="1200150" lvl="2" indent="-285750">
                  <a:lnSpc>
                    <a:spcPct val="150000"/>
                  </a:lnSpc>
                  <a:buFont typeface="Arial" panose="020B0604020202090204" pitchFamily="34" charset="0"/>
                  <a:buChar char="•"/>
                </a:pPr>
                <a:endParaRPr lang="en-US" altLang="zh-CN" sz="1600" b="1" dirty="0"/>
              </a:p>
              <a:p>
                <a:pPr lvl="1">
                  <a:lnSpc>
                    <a:spcPct val="150000"/>
                  </a:lnSpc>
                </a:pPr>
                <a:endParaRPr lang="en-US" altLang="zh-CN" sz="1600" dirty="0"/>
              </a:p>
              <a:p>
                <a:pPr marL="285750" indent="-285750">
                  <a:lnSpc>
                    <a:spcPct val="150000"/>
                  </a:lnSpc>
                  <a:buFont typeface="Arial" panose="020B0604020202090204" pitchFamily="34" charset="0"/>
                  <a:buChar char="•"/>
                </a:pPr>
                <a:endParaRPr lang="en-US" altLang="zh-CN" sz="1600" dirty="0"/>
              </a:p>
              <a:p>
                <a:pPr marL="285750" indent="-285750">
                  <a:lnSpc>
                    <a:spcPct val="150000"/>
                  </a:lnSpc>
                  <a:buFont typeface="Arial" panose="020B0604020202090204" pitchFamily="34" charset="0"/>
                  <a:buChar char="•"/>
                </a:pPr>
                <a:endParaRPr lang="zh-CN" altLang="en-US" sz="1600" dirty="0"/>
              </a:p>
              <a:p>
                <a:endParaRPr lang="zh-CN" altLang="en-US" dirty="0"/>
              </a:p>
            </p:txBody>
          </p:sp>
        </mc:Choice>
        <mc:Fallback>
          <p:sp>
            <p:nvSpPr>
              <p:cNvPr id="6" name="文本框 5"/>
              <p:cNvSpPr txBox="1">
                <a:spLocks noRot="1" noChangeAspect="1" noMove="1" noResize="1" noEditPoints="1" noAdjustHandles="1" noChangeArrowheads="1" noChangeShapeType="1" noTextEdit="1"/>
              </p:cNvSpPr>
              <p:nvPr/>
            </p:nvSpPr>
            <p:spPr>
              <a:xfrm>
                <a:off x="222613" y="2032354"/>
                <a:ext cx="6159268" cy="6760825"/>
              </a:xfrm>
              <a:prstGeom prst="rect">
                <a:avLst/>
              </a:prstGeom>
              <a:blipFill rotWithShape="1">
                <a:blip r:embed="rId4"/>
                <a:stretch>
                  <a:fillRect l="-6" t="-5" r="2" b="-2653"/>
                </a:stretch>
              </a:blipFill>
            </p:spPr>
            <p:txBody>
              <a:bodyPr/>
              <a:lstStyle/>
              <a:p>
                <a:r>
                  <a:rPr lang="zh-CN" altLang="en-US">
                    <a:noFill/>
                  </a:rPr>
                  <a:t> </a:t>
                </a:r>
              </a:p>
            </p:txBody>
          </p:sp>
        </mc:Fallback>
      </mc:AlternateContent>
      <p:pic>
        <p:nvPicPr>
          <p:cNvPr id="12" name="图片 11"/>
          <p:cNvPicPr>
            <a:picLocks noChangeAspect="1"/>
          </p:cNvPicPr>
          <p:nvPr/>
        </p:nvPicPr>
        <p:blipFill>
          <a:blip r:embed="rId5"/>
          <a:srcRect l="-437" t="66818" r="-2056" b="-7497"/>
          <a:stretch>
            <a:fillRect/>
          </a:stretch>
        </p:blipFill>
        <p:spPr>
          <a:xfrm>
            <a:off x="5440051" y="1485178"/>
            <a:ext cx="6871239" cy="487058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3565"/>
          </a:xfrm>
          <a:prstGeom prst="rect">
            <a:avLst/>
          </a:prstGeom>
          <a:noFill/>
        </p:spPr>
        <p:txBody>
          <a:bodyPr wrap="square" rtlCol="0">
            <a:spAutoFit/>
          </a:bodyPr>
          <a:lstStyle/>
          <a:p>
            <a:r>
              <a:rPr lang="en-US" altLang="zh-CN" sz="3200" b="1" dirty="0">
                <a:solidFill>
                  <a:srgbClr val="5B9BD5">
                    <a:lumMod val="75000"/>
                  </a:srgbClr>
                </a:solidFill>
                <a:latin typeface="Times New Roman" panose="02020503050405090304"/>
                <a:ea typeface="微软雅黑" panose="020B0503020204020204" charset="-122"/>
                <a:cs typeface="+mn-ea"/>
                <a:sym typeface="+mn-lt"/>
              </a:rPr>
              <a:t>1</a:t>
            </a:r>
            <a:endParaRPr lang="zh-CN" altLang="en-US" sz="3200" dirty="0">
              <a:solidFill>
                <a:schemeClr val="accent1">
                  <a:lumMod val="75000"/>
                </a:schemeClr>
              </a:solidFill>
              <a:cs typeface="+mn-ea"/>
              <a:sym typeface="+mn-lt"/>
            </a:endParaRPr>
          </a:p>
        </p:txBody>
      </p:sp>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5" name="文本框 4"/>
          <p:cNvSpPr txBox="1"/>
          <p:nvPr/>
        </p:nvSpPr>
        <p:spPr>
          <a:xfrm>
            <a:off x="1377315" y="759460"/>
            <a:ext cx="9537700" cy="51752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noAutofit/>
          </a:bodyPr>
          <a:lstStyle/>
          <a:p>
            <a:pPr algn="l">
              <a:lnSpc>
                <a:spcPct val="100000"/>
              </a:lnSpc>
              <a:spcBef>
                <a:spcPts val="0"/>
              </a:spcBef>
              <a:spcAft>
                <a:spcPts val="0"/>
              </a:spcAft>
              <a:buClrTx/>
              <a:buSzTx/>
              <a:buFontTx/>
              <a:defRPr/>
            </a:pPr>
            <a:r>
              <a:rPr lang="en-US" altLang="zh-CN" sz="3200" b="1" dirty="0">
                <a:solidFill>
                  <a:srgbClr val="0070C0"/>
                </a:solidFill>
                <a:latin typeface="Arial" panose="020B0604020202090204" pitchFamily="34" charset="0"/>
                <a:ea typeface="微软雅黑" panose="020B0503020204020204" charset="-122"/>
                <a:cs typeface="Arial" panose="020B0604020202090204" pitchFamily="34" charset="0"/>
              </a:rPr>
              <a:t>E</a:t>
            </a:r>
            <a:r>
              <a:rPr lang="en-US" altLang="zh-CN" sz="3200" b="1" noProof="0" dirty="0" err="1">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rPr>
              <a:t>xperiment</a:t>
            </a:r>
            <a:endParaRPr lang="en-US" altLang="zh-CN" sz="32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endParaRPr>
          </a:p>
        </p:txBody>
      </p:sp>
      <p:graphicFrame>
        <p:nvGraphicFramePr>
          <p:cNvPr id="6" name="表格 5"/>
          <p:cNvGraphicFramePr>
            <a:graphicFrameLocks noGrp="1"/>
          </p:cNvGraphicFramePr>
          <p:nvPr/>
        </p:nvGraphicFramePr>
        <p:xfrm>
          <a:off x="4461589" y="412429"/>
          <a:ext cx="7337432" cy="1630680"/>
        </p:xfrm>
        <a:graphic>
          <a:graphicData uri="http://schemas.openxmlformats.org/drawingml/2006/table">
            <a:tbl>
              <a:tblPr firstRow="1" bandRow="1">
                <a:tableStyleId>{5C22544A-7EE6-4342-B048-85BDC9FD1C3A}</a:tableStyleId>
              </a:tblPr>
              <a:tblGrid>
                <a:gridCol w="2061408"/>
                <a:gridCol w="3177619"/>
                <a:gridCol w="2098405"/>
              </a:tblGrid>
              <a:tr h="370840">
                <a:tc>
                  <a:txBody>
                    <a:bodyPr/>
                    <a:lstStyle>
                      <a:defPPr>
                        <a:defRPr lang="zh-CN"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r>
                        <a:rPr lang="zh-CN" altLang="en-US" sz="1400" dirty="0"/>
                        <a:t>方法</a:t>
                      </a:r>
                      <a:endParaRPr lang="zh-CN" altLang="en-US" sz="1400" dirty="0"/>
                    </a:p>
                  </a:txBody>
                  <a:tcPr anchor="ctr"/>
                </a:tc>
                <a:tc>
                  <a:txBody>
                    <a:bodyPr/>
                    <a:lstStyle>
                      <a:defPPr>
                        <a:defRPr lang="zh-CN"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r>
                        <a:rPr lang="zh-CN" altLang="en-US" sz="1400" dirty="0"/>
                        <a:t>描述</a:t>
                      </a:r>
                      <a:endParaRPr lang="zh-CN" altLang="en-US" sz="1400" dirty="0"/>
                    </a:p>
                  </a:txBody>
                  <a:tcPr anchor="ctr"/>
                </a:tc>
                <a:tc>
                  <a:txBody>
                    <a:bodyPr/>
                    <a:lstStyle>
                      <a:defPPr>
                        <a:defRPr lang="zh-CN"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r>
                        <a:rPr lang="zh-CN" altLang="en-US" sz="1400"/>
                        <a:t>评估指标</a:t>
                      </a:r>
                      <a:endParaRPr lang="zh-CN" altLang="en-US" sz="1400" dirty="0"/>
                    </a:p>
                  </a:txBody>
                  <a:tcPr anchor="ctr"/>
                </a:tc>
              </a:tr>
              <a:tr h="370840">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400" dirty="0"/>
                        <a:t>RT-1</a:t>
                      </a:r>
                      <a:endParaRPr lang="en-US" altLang="zh-CN" sz="1400" kern="1200" dirty="0">
                        <a:solidFill>
                          <a:schemeClr val="dk1"/>
                        </a:solidFill>
                        <a:latin typeface="+mn-lt"/>
                        <a:ea typeface="+mn-ea"/>
                        <a:cs typeface="+mn-cs"/>
                      </a:endParaRPr>
                    </a:p>
                  </a:txBody>
                  <a:tcPr anchor="ctr"/>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dirty="0"/>
                        <a:t>纯模仿学习没有引入</a:t>
                      </a:r>
                      <a:r>
                        <a:rPr lang="en-US" altLang="zh-CN" sz="1400" dirty="0"/>
                        <a:t>LLM</a:t>
                      </a:r>
                      <a:endParaRPr lang="zh-CN" altLang="en-US" sz="1400" dirty="0"/>
                    </a:p>
                  </a:txBody>
                  <a:tcPr anchor="ctr"/>
                </a:tc>
                <a:tc rowSpan="3">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285750" indent="-285750">
                        <a:lnSpc>
                          <a:spcPct val="150000"/>
                        </a:lnSpc>
                        <a:buFont typeface="Arial" panose="020B0604020202090204" pitchFamily="34" charset="0"/>
                        <a:buChar char="•"/>
                      </a:pPr>
                      <a:r>
                        <a:rPr lang="en-US" altLang="zh-CN" sz="1400" b="1" dirty="0"/>
                        <a:t>SR </a:t>
                      </a:r>
                      <a:r>
                        <a:rPr lang="zh-CN" altLang="en-US" sz="1400" dirty="0"/>
                        <a:t>↑</a:t>
                      </a:r>
                      <a:r>
                        <a:rPr lang="zh-CN" altLang="en-US" sz="1400" b="1" dirty="0"/>
                        <a:t>：</a:t>
                      </a:r>
                      <a:r>
                        <a:rPr lang="zh-CN" altLang="en-US" sz="1400" b="0" dirty="0"/>
                        <a:t>导航成功率</a:t>
                      </a:r>
                      <a:endParaRPr lang="zh-CN" altLang="en-US" sz="1400" b="0" dirty="0"/>
                    </a:p>
                    <a:p>
                      <a:pPr marL="285750" indent="-285750">
                        <a:lnSpc>
                          <a:spcPct val="150000"/>
                        </a:lnSpc>
                        <a:buFont typeface="Arial" panose="020B0604020202090204" pitchFamily="34" charset="0"/>
                        <a:buChar char="•"/>
                      </a:pPr>
                      <a:r>
                        <a:rPr lang="en-US" altLang="zh-CN" sz="1400" b="1" dirty="0"/>
                        <a:t>CR </a:t>
                      </a:r>
                      <a:r>
                        <a:rPr lang="zh-CN" altLang="en-US" sz="1400" b="1" dirty="0"/>
                        <a:t>↓</a:t>
                      </a:r>
                      <a:r>
                        <a:rPr lang="zh-CN" altLang="en-US" sz="1400" b="0" dirty="0"/>
                        <a:t>：感碰撞率</a:t>
                      </a:r>
                      <a:endParaRPr lang="en-US" altLang="zh-CN" sz="1400" b="0" dirty="0"/>
                    </a:p>
                    <a:p>
                      <a:pPr marL="285750" indent="-285750">
                        <a:lnSpc>
                          <a:spcPct val="150000"/>
                        </a:lnSpc>
                        <a:buFont typeface="Arial" panose="020B0604020202090204" pitchFamily="34" charset="0"/>
                        <a:buChar char="•"/>
                      </a:pPr>
                      <a:r>
                        <a:rPr lang="en-US" altLang="zh-CN" sz="1400" b="1" dirty="0"/>
                        <a:t>PER </a:t>
                      </a:r>
                      <a:r>
                        <a:rPr lang="zh-CN" altLang="en-US" sz="1400" b="1" dirty="0"/>
                        <a:t>↓ </a:t>
                      </a:r>
                      <a:r>
                        <a:rPr lang="zh-CN" altLang="en-US" sz="1400" dirty="0"/>
                        <a:t>：路径误差率</a:t>
                      </a:r>
                      <a:endParaRPr lang="zh-CN" altLang="en-US" sz="1400" b="0" dirty="0"/>
                    </a:p>
                  </a:txBody>
                  <a:tcPr anchor="ctr"/>
                </a:tc>
              </a:tr>
              <a:tr h="370840">
                <a:tc>
                  <a:txBody>
                    <a:bodyPr/>
                    <a:lstStyle/>
                    <a:p>
                      <a:pPr algn="ctr">
                        <a:buNone/>
                      </a:pPr>
                      <a:r>
                        <a:rPr lang="en-US" altLang="zh-CN" sz="1400" dirty="0"/>
                        <a:t>RT-2</a:t>
                      </a:r>
                      <a:endParaRPr lang="en-US" sz="1400" kern="1200" dirty="0">
                        <a:solidFill>
                          <a:schemeClr val="dk1"/>
                        </a:solidFill>
                        <a:latin typeface="+mn-lt"/>
                        <a:ea typeface="+mn-ea"/>
                        <a:cs typeface="+mn-cs"/>
                      </a:endParaRPr>
                    </a:p>
                  </a:txBody>
                  <a:tcPr anchor="ctr"/>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dirty="0"/>
                        <a:t>引入</a:t>
                      </a:r>
                      <a:r>
                        <a:rPr lang="en-US" altLang="zh-CN" sz="1400" dirty="0"/>
                        <a:t>LLM</a:t>
                      </a:r>
                      <a:r>
                        <a:rPr lang="zh-CN" altLang="en-US" sz="1400" dirty="0"/>
                        <a:t>自回归生成</a:t>
                      </a:r>
                      <a:endParaRPr lang="zh-CN" altLang="en-US" sz="1400" dirty="0"/>
                    </a:p>
                  </a:txBody>
                  <a:tcPr anchor="ctr"/>
                </a:tc>
                <a:tc vMerge="1">
                  <a:tcPr/>
                </a:tc>
              </a:tr>
              <a:tr h="370840">
                <a:tc>
                  <a:txBody>
                    <a:bodyPr/>
                    <a:lstStyle/>
                    <a:p>
                      <a:pPr algn="ctr">
                        <a:buNone/>
                      </a:pPr>
                      <a:r>
                        <a:rPr lang="en-US" altLang="zh-CN" sz="1400" dirty="0" err="1"/>
                        <a:t>OpenVLA</a:t>
                      </a:r>
                      <a:endParaRPr lang="en-US" sz="1400" kern="1200" dirty="0">
                        <a:solidFill>
                          <a:schemeClr val="dk1"/>
                        </a:solidFill>
                        <a:latin typeface="+mn-lt"/>
                        <a:ea typeface="+mn-ea"/>
                        <a:cs typeface="+mn-cs"/>
                      </a:endParaRPr>
                    </a:p>
                  </a:txBody>
                  <a:tcPr anchor="ctr"/>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dirty="0"/>
                        <a:t>使用 </a:t>
                      </a:r>
                      <a:r>
                        <a:rPr lang="en-US" altLang="zh-CN" sz="1400" dirty="0"/>
                        <a:t>DINOv2 + </a:t>
                      </a:r>
                      <a:r>
                        <a:rPr lang="en-US" altLang="zh-CN" sz="1400" dirty="0" err="1"/>
                        <a:t>SigLIP</a:t>
                      </a:r>
                      <a:r>
                        <a:rPr lang="en-US" altLang="zh-CN" sz="1400" dirty="0"/>
                        <a:t> </a:t>
                      </a:r>
                      <a:r>
                        <a:rPr lang="zh-CN" altLang="en-US" sz="1400" dirty="0"/>
                        <a:t>的双视觉编码器融合</a:t>
                      </a:r>
                      <a:endParaRPr lang="en-US" altLang="zh-CN" sz="1400" dirty="0"/>
                    </a:p>
                  </a:txBody>
                  <a:tcPr anchor="ctr"/>
                </a:tc>
                <a:tc vMerge="1">
                  <a:tcPr/>
                </a:tc>
              </a:tr>
            </a:tbl>
          </a:graphicData>
        </a:graphic>
      </p:graphicFrame>
      <p:pic>
        <p:nvPicPr>
          <p:cNvPr id="7" name="图片 6"/>
          <p:cNvPicPr>
            <a:picLocks noChangeAspect="1"/>
          </p:cNvPicPr>
          <p:nvPr/>
        </p:nvPicPr>
        <p:blipFill>
          <a:blip r:embed="rId2"/>
          <a:stretch>
            <a:fillRect/>
          </a:stretch>
        </p:blipFill>
        <p:spPr>
          <a:xfrm>
            <a:off x="1748646" y="2389666"/>
            <a:ext cx="8305800" cy="2381250"/>
          </a:xfrm>
          <a:prstGeom prst="rect">
            <a:avLst/>
          </a:prstGeom>
        </p:spPr>
      </p:pic>
      <p:sp>
        <p:nvSpPr>
          <p:cNvPr id="8" name="文本框 7"/>
          <p:cNvSpPr txBox="1"/>
          <p:nvPr/>
        </p:nvSpPr>
        <p:spPr>
          <a:xfrm>
            <a:off x="1021715" y="1602105"/>
            <a:ext cx="2470233" cy="707886"/>
          </a:xfrm>
          <a:prstGeom prst="rect">
            <a:avLst/>
          </a:prstGeom>
          <a:noFill/>
        </p:spPr>
        <p:txBody>
          <a:bodyPr wrap="square" rtlCol="0">
            <a:spAutoFit/>
          </a:bodyPr>
          <a:lstStyle/>
          <a:p>
            <a:r>
              <a:rPr lang="zh-CN" altLang="en-US" sz="2000" b="1" dirty="0">
                <a:solidFill>
                  <a:srgbClr val="0070C0"/>
                </a:solidFill>
                <a:latin typeface="Arial" panose="020B0604020202090204" pitchFamily="34" charset="0"/>
                <a:ea typeface="微软雅黑" panose="020B0503020204020204" charset="-122"/>
                <a:cs typeface="Arial" panose="020B0604020202090204" pitchFamily="34" charset="0"/>
              </a:rPr>
              <a:t>对比实验</a:t>
            </a:r>
            <a:endParaRPr lang="zh-CN" altLang="en-US" sz="2000" b="1" dirty="0">
              <a:solidFill>
                <a:srgbClr val="0070C0"/>
              </a:solidFill>
              <a:latin typeface="Arial" panose="020B0604020202090204" pitchFamily="34" charset="0"/>
              <a:ea typeface="微软雅黑" panose="020B0503020204020204" charset="-122"/>
              <a:cs typeface="Arial" panose="020B0604020202090204" pitchFamily="34" charset="0"/>
            </a:endParaRPr>
          </a:p>
          <a:p>
            <a:pPr algn="l">
              <a:spcBef>
                <a:spcPts val="0"/>
              </a:spcBef>
              <a:spcAft>
                <a:spcPts val="0"/>
              </a:spcAft>
              <a:buClrTx/>
              <a:buSzTx/>
              <a:buFontTx/>
              <a:defRPr/>
            </a:pPr>
            <a:endParaRPr lang="en-US" altLang="zh-CN" sz="20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endParaRPr>
          </a:p>
        </p:txBody>
      </p:sp>
      <p:sp>
        <p:nvSpPr>
          <p:cNvPr id="9" name="文本框 8"/>
          <p:cNvSpPr txBox="1"/>
          <p:nvPr/>
        </p:nvSpPr>
        <p:spPr>
          <a:xfrm>
            <a:off x="975337" y="4691375"/>
            <a:ext cx="9852419" cy="787075"/>
          </a:xfrm>
          <a:prstGeom prst="rect">
            <a:avLst/>
          </a:prstGeom>
          <a:noFill/>
        </p:spPr>
        <p:txBody>
          <a:bodyPr wrap="square" rtlCol="0">
            <a:spAutoFit/>
          </a:bodyPr>
          <a:lstStyle/>
          <a:p>
            <a:pPr marL="285750" indent="-285750">
              <a:lnSpc>
                <a:spcPct val="150000"/>
              </a:lnSpc>
              <a:buFont typeface="Arial" panose="020B0604020202090204" pitchFamily="34" charset="0"/>
              <a:buChar char="•"/>
            </a:pPr>
            <a:r>
              <a:rPr lang="zh-CN" altLang="en-US" sz="1600" dirty="0"/>
              <a:t>证明了伪深度编码器在密集障碍环境中的价值</a:t>
            </a:r>
            <a:endParaRPr lang="en-US" altLang="zh-CN" sz="1600" dirty="0"/>
          </a:p>
          <a:p>
            <a:pPr marL="285750" indent="-285750">
              <a:lnSpc>
                <a:spcPct val="150000"/>
              </a:lnSpc>
              <a:buFont typeface="Arial" panose="020B0604020202090204" pitchFamily="34" charset="0"/>
              <a:buChar char="•"/>
            </a:pPr>
            <a:r>
              <a:rPr lang="en-US" altLang="zh-CN" sz="1600" dirty="0" err="1"/>
              <a:t>OpenVLA</a:t>
            </a:r>
            <a:r>
              <a:rPr lang="en-US" altLang="zh-CN" sz="1600" dirty="0"/>
              <a:t> </a:t>
            </a:r>
            <a:r>
              <a:rPr lang="zh-CN" altLang="en-US" sz="1600" dirty="0"/>
              <a:t>靠 </a:t>
            </a:r>
            <a:r>
              <a:rPr lang="en-US" altLang="zh-CN" sz="1600" dirty="0"/>
              <a:t>DINOv2 </a:t>
            </a:r>
            <a:r>
              <a:rPr lang="zh-CN" altLang="en-US" sz="1600" dirty="0"/>
              <a:t>的隐式空间表达只能做到 </a:t>
            </a:r>
            <a:r>
              <a:rPr lang="en-US" altLang="zh-CN" sz="1600" dirty="0"/>
              <a:t>44%</a:t>
            </a:r>
            <a:r>
              <a:rPr lang="zh-CN" altLang="en-US" sz="1600" dirty="0"/>
              <a:t>，而 </a:t>
            </a:r>
            <a:r>
              <a:rPr lang="en-US" altLang="zh-CN" sz="1600" dirty="0" err="1"/>
              <a:t>AutoFly</a:t>
            </a:r>
            <a:r>
              <a:rPr lang="en-US" altLang="zh-CN" sz="1600" dirty="0"/>
              <a:t> </a:t>
            </a:r>
            <a:r>
              <a:rPr lang="zh-CN" altLang="en-US" sz="1600" dirty="0"/>
              <a:t>通过深度图的几何感知直接推高了上限</a:t>
            </a:r>
            <a:endParaRPr lang="zh-CN" altLang="en-US" sz="16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3565"/>
          </a:xfrm>
          <a:prstGeom prst="rect">
            <a:avLst/>
          </a:prstGeom>
          <a:noFill/>
        </p:spPr>
        <p:txBody>
          <a:bodyPr wrap="square" rtlCol="0">
            <a:spAutoFit/>
          </a:bodyPr>
          <a:lstStyle/>
          <a:p>
            <a:r>
              <a:rPr lang="en-US" altLang="zh-CN" sz="3200" b="1" dirty="0">
                <a:solidFill>
                  <a:srgbClr val="5B9BD5">
                    <a:lumMod val="75000"/>
                  </a:srgbClr>
                </a:solidFill>
                <a:latin typeface="Times New Roman" panose="02020503050405090304"/>
                <a:ea typeface="微软雅黑" panose="020B0503020204020204" charset="-122"/>
                <a:cs typeface="+mn-ea"/>
                <a:sym typeface="+mn-lt"/>
              </a:rPr>
              <a:t>1</a:t>
            </a:r>
            <a:endParaRPr lang="zh-CN" altLang="en-US" sz="3200" dirty="0">
              <a:solidFill>
                <a:schemeClr val="accent1">
                  <a:lumMod val="75000"/>
                </a:schemeClr>
              </a:solidFill>
              <a:cs typeface="+mn-ea"/>
              <a:sym typeface="+mn-lt"/>
            </a:endParaRPr>
          </a:p>
        </p:txBody>
      </p:sp>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5" name="文本框 4"/>
          <p:cNvSpPr txBox="1"/>
          <p:nvPr/>
        </p:nvSpPr>
        <p:spPr>
          <a:xfrm>
            <a:off x="1377315" y="759460"/>
            <a:ext cx="9537700" cy="51752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noAutofit/>
          </a:bodyPr>
          <a:lstStyle/>
          <a:p>
            <a:pPr algn="l">
              <a:lnSpc>
                <a:spcPct val="100000"/>
              </a:lnSpc>
              <a:spcBef>
                <a:spcPts val="0"/>
              </a:spcBef>
              <a:spcAft>
                <a:spcPts val="0"/>
              </a:spcAft>
              <a:buClrTx/>
              <a:buSzTx/>
              <a:buFontTx/>
              <a:defRPr/>
            </a:pPr>
            <a:r>
              <a:rPr lang="en-US" altLang="zh-CN" sz="3200" b="1" dirty="0">
                <a:solidFill>
                  <a:srgbClr val="0070C0"/>
                </a:solidFill>
                <a:latin typeface="Arial" panose="020B0604020202090204" pitchFamily="34" charset="0"/>
                <a:ea typeface="微软雅黑" panose="020B0503020204020204" charset="-122"/>
                <a:cs typeface="Arial" panose="020B0604020202090204" pitchFamily="34" charset="0"/>
              </a:rPr>
              <a:t>E</a:t>
            </a:r>
            <a:r>
              <a:rPr lang="en-US" altLang="zh-CN" sz="3200" b="1" noProof="0" dirty="0" err="1">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rPr>
              <a:t>xperiment</a:t>
            </a:r>
            <a:endParaRPr lang="en-US" altLang="zh-CN" sz="32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endParaRPr>
          </a:p>
        </p:txBody>
      </p:sp>
      <p:sp>
        <p:nvSpPr>
          <p:cNvPr id="8" name="文本框 7"/>
          <p:cNvSpPr txBox="1"/>
          <p:nvPr/>
        </p:nvSpPr>
        <p:spPr>
          <a:xfrm>
            <a:off x="1021715" y="1602105"/>
            <a:ext cx="2470233" cy="707886"/>
          </a:xfrm>
          <a:prstGeom prst="rect">
            <a:avLst/>
          </a:prstGeom>
          <a:noFill/>
        </p:spPr>
        <p:txBody>
          <a:bodyPr wrap="square" rtlCol="0">
            <a:spAutoFit/>
          </a:bodyPr>
          <a:lstStyle/>
          <a:p>
            <a:r>
              <a:rPr lang="zh-CN" altLang="en-US" sz="2000" b="1" dirty="0">
                <a:solidFill>
                  <a:srgbClr val="0070C0"/>
                </a:solidFill>
                <a:latin typeface="Arial" panose="020B0604020202090204" pitchFamily="34" charset="0"/>
                <a:ea typeface="微软雅黑" panose="020B0503020204020204" charset="-122"/>
                <a:cs typeface="Arial" panose="020B0604020202090204" pitchFamily="34" charset="0"/>
              </a:rPr>
              <a:t>对比实验</a:t>
            </a:r>
            <a:endParaRPr lang="zh-CN" altLang="en-US" sz="2000" b="1" dirty="0">
              <a:solidFill>
                <a:srgbClr val="0070C0"/>
              </a:solidFill>
              <a:latin typeface="Arial" panose="020B0604020202090204" pitchFamily="34" charset="0"/>
              <a:ea typeface="微软雅黑" panose="020B0503020204020204" charset="-122"/>
              <a:cs typeface="Arial" panose="020B0604020202090204" pitchFamily="34" charset="0"/>
            </a:endParaRPr>
          </a:p>
          <a:p>
            <a:pPr algn="l">
              <a:spcBef>
                <a:spcPts val="0"/>
              </a:spcBef>
              <a:spcAft>
                <a:spcPts val="0"/>
              </a:spcAft>
              <a:buClrTx/>
              <a:buSzTx/>
              <a:buFontTx/>
              <a:defRPr/>
            </a:pPr>
            <a:endParaRPr lang="en-US" altLang="zh-CN" sz="20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endParaRPr>
          </a:p>
        </p:txBody>
      </p:sp>
      <p:sp>
        <p:nvSpPr>
          <p:cNvPr id="9" name="文本框 8"/>
          <p:cNvSpPr txBox="1"/>
          <p:nvPr/>
        </p:nvSpPr>
        <p:spPr>
          <a:xfrm>
            <a:off x="975338" y="5227165"/>
            <a:ext cx="10766819" cy="787075"/>
          </a:xfrm>
          <a:prstGeom prst="rect">
            <a:avLst/>
          </a:prstGeom>
          <a:noFill/>
        </p:spPr>
        <p:txBody>
          <a:bodyPr wrap="square" rtlCol="0">
            <a:spAutoFit/>
          </a:bodyPr>
          <a:lstStyle/>
          <a:p>
            <a:pPr marL="285750" indent="-285750">
              <a:lnSpc>
                <a:spcPct val="150000"/>
              </a:lnSpc>
              <a:buFont typeface="Arial" panose="020B0604020202090204" pitchFamily="34" charset="0"/>
              <a:buChar char="•"/>
            </a:pPr>
            <a:r>
              <a:rPr lang="zh-CN" altLang="en-US" sz="1600" dirty="0"/>
              <a:t>排除了</a:t>
            </a:r>
            <a:r>
              <a:rPr lang="en-US" altLang="zh-CN" sz="1600" dirty="0"/>
              <a:t>"</a:t>
            </a:r>
            <a:r>
              <a:rPr lang="zh-CN" altLang="en-US" sz="1600" dirty="0"/>
              <a:t>数据量</a:t>
            </a:r>
            <a:r>
              <a:rPr lang="en-US" altLang="zh-CN" sz="1600" dirty="0"/>
              <a:t>"</a:t>
            </a:r>
            <a:r>
              <a:rPr lang="zh-CN" altLang="en-US" sz="1600" dirty="0"/>
              <a:t>和</a:t>
            </a:r>
            <a:r>
              <a:rPr lang="en-US" altLang="zh-CN" sz="1600" dirty="0"/>
              <a:t>"RGB </a:t>
            </a:r>
            <a:r>
              <a:rPr lang="zh-CN" altLang="en-US" sz="1600" dirty="0"/>
              <a:t>表征质量</a:t>
            </a:r>
            <a:r>
              <a:rPr lang="en-US" altLang="zh-CN" sz="1600" dirty="0"/>
              <a:t>"</a:t>
            </a:r>
            <a:r>
              <a:rPr lang="zh-CN" altLang="en-US" sz="1600" dirty="0"/>
              <a:t>作为竞争性解释</a:t>
            </a:r>
            <a:endParaRPr lang="en-US" altLang="zh-CN" sz="1600" dirty="0"/>
          </a:p>
          <a:p>
            <a:pPr marL="285750" indent="-285750">
              <a:lnSpc>
                <a:spcPct val="150000"/>
              </a:lnSpc>
              <a:buFont typeface="Arial" panose="020B0604020202090204" pitchFamily="34" charset="0"/>
              <a:buChar char="•"/>
            </a:pPr>
            <a:r>
              <a:rPr lang="zh-CN" altLang="en-US" sz="1600" dirty="0"/>
              <a:t>大参数 </a:t>
            </a:r>
            <a:r>
              <a:rPr lang="en-US" altLang="zh-CN" sz="1600" dirty="0"/>
              <a:t>RGB </a:t>
            </a:r>
            <a:r>
              <a:rPr lang="zh-CN" altLang="en-US" sz="1600" dirty="0"/>
              <a:t>编码器用于深度图反而掉点，可以侧面推断增益的主要来源是</a:t>
            </a:r>
            <a:r>
              <a:rPr lang="en-US" altLang="zh-CN" sz="1600" dirty="0"/>
              <a:t>"</a:t>
            </a:r>
            <a:r>
              <a:rPr lang="zh-CN" altLang="en-US" sz="1600" dirty="0"/>
              <a:t>几何信息的引入</a:t>
            </a:r>
            <a:r>
              <a:rPr lang="en-US" altLang="zh-CN" sz="1600" dirty="0"/>
              <a:t>"</a:t>
            </a:r>
            <a:r>
              <a:rPr lang="zh-CN" altLang="en-US" sz="1600" dirty="0"/>
              <a:t>而非单纯的参数堆砌</a:t>
            </a:r>
            <a:endParaRPr lang="zh-CN" altLang="en-US" sz="1600" dirty="0"/>
          </a:p>
        </p:txBody>
      </p:sp>
      <p:pic>
        <p:nvPicPr>
          <p:cNvPr id="4" name="图片 3"/>
          <p:cNvPicPr>
            <a:picLocks noChangeAspect="1"/>
          </p:cNvPicPr>
          <p:nvPr/>
        </p:nvPicPr>
        <p:blipFill>
          <a:blip r:embed="rId2"/>
          <a:stretch>
            <a:fillRect/>
          </a:stretch>
        </p:blipFill>
        <p:spPr>
          <a:xfrm>
            <a:off x="1506515" y="2890211"/>
            <a:ext cx="8638715" cy="2287976"/>
          </a:xfrm>
          <a:prstGeom prst="rect">
            <a:avLst/>
          </a:prstGeom>
        </p:spPr>
      </p:pic>
      <p:sp>
        <p:nvSpPr>
          <p:cNvPr id="10" name="文本框 9"/>
          <p:cNvSpPr txBox="1"/>
          <p:nvPr/>
        </p:nvSpPr>
        <p:spPr>
          <a:xfrm>
            <a:off x="685235" y="2005175"/>
            <a:ext cx="10485050" cy="787075"/>
          </a:xfrm>
          <a:prstGeom prst="rect">
            <a:avLst/>
          </a:prstGeom>
          <a:noFill/>
        </p:spPr>
        <p:txBody>
          <a:bodyPr wrap="none" rtlCol="0">
            <a:spAutoFit/>
          </a:bodyPr>
          <a:lstStyle/>
          <a:p>
            <a:pPr marL="285750" indent="-285750">
              <a:lnSpc>
                <a:spcPct val="150000"/>
              </a:lnSpc>
              <a:buFont typeface="Arial" panose="020B0604020202090204" pitchFamily="34" charset="0"/>
              <a:buChar char="•"/>
            </a:pPr>
            <a:r>
              <a:rPr lang="zh-CN" altLang="en-US" sz="1600" dirty="0"/>
              <a:t>实验设计</a:t>
            </a:r>
            <a:endParaRPr lang="en-US" altLang="zh-CN" sz="1600" dirty="0"/>
          </a:p>
          <a:p>
            <a:pPr marL="742950" lvl="1" indent="-285750">
              <a:lnSpc>
                <a:spcPct val="150000"/>
              </a:lnSpc>
              <a:buFont typeface="Arial" panose="020B0604020202090204" pitchFamily="34" charset="0"/>
              <a:buChar char="•"/>
            </a:pPr>
            <a:r>
              <a:rPr lang="zh-CN" altLang="en-US" sz="1600" dirty="0"/>
              <a:t>增加训练数据（</a:t>
            </a:r>
            <a:r>
              <a:rPr lang="en-US" altLang="zh-CN" sz="1600" dirty="0"/>
              <a:t>+1,000 episodes</a:t>
            </a:r>
            <a:r>
              <a:rPr lang="zh-CN" altLang="en-US" sz="1600" dirty="0"/>
              <a:t>）、数据增强（光度变换）、更强的 </a:t>
            </a:r>
            <a:r>
              <a:rPr lang="en-US" altLang="zh-CN" sz="1600" dirty="0"/>
              <a:t>RGB </a:t>
            </a:r>
            <a:r>
              <a:rPr lang="zh-CN" altLang="en-US" sz="1600" dirty="0"/>
              <a:t>编码器（</a:t>
            </a:r>
            <a:r>
              <a:rPr lang="en-US" altLang="zh-CN" sz="1600" dirty="0" err="1">
                <a:solidFill>
                  <a:schemeClr val="accent6">
                    <a:lumMod val="75000"/>
                  </a:schemeClr>
                </a:solidFill>
              </a:rPr>
              <a:t>SigLIP</a:t>
            </a:r>
            <a:r>
              <a:rPr lang="en-US" altLang="zh-CN" sz="1600" dirty="0">
                <a:solidFill>
                  <a:schemeClr val="accent6">
                    <a:lumMod val="75000"/>
                  </a:schemeClr>
                </a:solidFill>
              </a:rPr>
              <a:t> 2 </a:t>
            </a:r>
            <a:r>
              <a:rPr lang="en-US" altLang="zh-CN" sz="1600" dirty="0"/>
              <a:t>+ DINOv2</a:t>
            </a:r>
            <a:r>
              <a:rPr lang="zh-CN" altLang="en-US" sz="1600" dirty="0"/>
              <a:t>）</a:t>
            </a:r>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imes New Roman" panose="02020503050405090304"/>
              <a:ea typeface="微软雅黑" panose="020B0503020204020204" charset="-122"/>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imes New Roman" panose="02020503050405090304"/>
              <a:ea typeface="微软雅黑" panose="020B0503020204020204" charset="-122"/>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Times New Roman" panose="02020503050405090304"/>
                <a:ea typeface="微软雅黑" panose="020B0503020204020204" charset="-122"/>
                <a:cs typeface="+mn-ea"/>
                <a:sym typeface="+mn-lt"/>
              </a:rPr>
              <a:t>Presentation</a:t>
            </a:r>
            <a:endParaRPr kumimoji="0" lang="zh-CN" altLang="en-US" sz="1800" b="0" i="0" u="none" strike="noStrike" kern="1200" cap="none" spc="0" normalizeH="0" baseline="0" noProof="0" dirty="0">
              <a:ln>
                <a:noFill/>
              </a:ln>
              <a:solidFill>
                <a:prstClr val="white"/>
              </a:solidFill>
              <a:effectLst/>
              <a:uLnTx/>
              <a:uFillTx/>
              <a:latin typeface="Times New Roman" panose="02020503050405090304"/>
              <a:ea typeface="微软雅黑" panose="020B0503020204020204" charset="-122"/>
              <a:cs typeface="+mn-ea"/>
              <a:sym typeface="+mn-lt"/>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rgbClr val="5B9BD5">
                    <a:lumMod val="75000"/>
                  </a:srgbClr>
                </a:solidFill>
                <a:effectLst/>
                <a:uLnTx/>
                <a:uFillTx/>
                <a:latin typeface="Times New Roman" panose="02020503050405090304"/>
                <a:ea typeface="微软雅黑" panose="020B0503020204020204" charset="-122"/>
                <a:cs typeface="+mn-ea"/>
                <a:sym typeface="+mn-lt"/>
              </a:rPr>
              <a:t>1</a:t>
            </a:r>
            <a:endParaRPr kumimoji="0" lang="zh-CN" altLang="en-US" sz="3200" b="1" i="0" u="none" strike="noStrike" kern="1200" cap="none" spc="0" normalizeH="0" baseline="0" noProof="0" dirty="0">
              <a:ln>
                <a:noFill/>
              </a:ln>
              <a:solidFill>
                <a:srgbClr val="5B9BD5">
                  <a:lumMod val="75000"/>
                </a:srgbClr>
              </a:solidFill>
              <a:effectLst/>
              <a:uLnTx/>
              <a:uFillTx/>
              <a:latin typeface="Times New Roman" panose="02020503050405090304"/>
              <a:ea typeface="微软雅黑" panose="020B0503020204020204" charset="-122"/>
              <a:cs typeface="+mn-ea"/>
              <a:sym typeface="+mn-lt"/>
            </a:endParaRP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imes New Roman" panose="02020503050405090304"/>
              <a:ea typeface="微软雅黑" panose="020B0503020204020204" charset="-122"/>
              <a:cs typeface="+mn-ea"/>
              <a:sym typeface="+mn-lt"/>
            </a:endParaRPr>
          </a:p>
        </p:txBody>
      </p:sp>
      <p:sp>
        <p:nvSpPr>
          <p:cNvPr id="5" name="文本框 4"/>
          <p:cNvSpPr txBox="1"/>
          <p:nvPr/>
        </p:nvSpPr>
        <p:spPr>
          <a:xfrm>
            <a:off x="1377315" y="759460"/>
            <a:ext cx="9537700" cy="51752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noAutofit/>
          </a:bodyPr>
          <a:lstStyle/>
          <a:p>
            <a:pPr algn="l">
              <a:lnSpc>
                <a:spcPct val="100000"/>
              </a:lnSpc>
              <a:spcBef>
                <a:spcPts val="0"/>
              </a:spcBef>
              <a:spcAft>
                <a:spcPts val="0"/>
              </a:spcAft>
              <a:buClrTx/>
              <a:buSzTx/>
              <a:buFontTx/>
              <a:defRPr/>
            </a:pPr>
            <a:r>
              <a:rPr lang="en-US" altLang="zh-CN" sz="32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rPr>
              <a:t>Vision-Language Navigation: Task Overview</a:t>
            </a:r>
            <a:endParaRPr lang="en-US" altLang="zh-CN" sz="32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endParaRPr>
          </a:p>
        </p:txBody>
      </p:sp>
      <p:sp>
        <p:nvSpPr>
          <p:cNvPr id="4" name="文本框 3"/>
          <p:cNvSpPr txBox="1"/>
          <p:nvPr/>
        </p:nvSpPr>
        <p:spPr>
          <a:xfrm>
            <a:off x="1456055" y="1485265"/>
            <a:ext cx="10495915" cy="1076325"/>
          </a:xfrm>
          <a:prstGeom prst="rect">
            <a:avLst/>
          </a:prstGeom>
        </p:spPr>
        <p:txBody>
          <a:bodyPr wrap="square">
            <a:spAutoFit/>
          </a:bodyPr>
          <a:lstStyle/>
          <a:p>
            <a:pPr marL="285750" indent="-285750">
              <a:spcBef>
                <a:spcPts val="300"/>
              </a:spcBef>
              <a:spcAft>
                <a:spcPts val="300"/>
              </a:spcAft>
              <a:buFont typeface="Arial" panose="020B0604020202090204" pitchFamily="34" charset="0"/>
              <a:buChar char="•"/>
            </a:pPr>
            <a:r>
              <a:rPr lang="en-US" altLang="zh-CN" i="1">
                <a:solidFill>
                  <a:schemeClr val="bg1">
                    <a:lumMod val="50000"/>
                  </a:schemeClr>
                </a:solidFill>
              </a:rPr>
              <a:t>VLN tasks can be categorized based on task objectives</a:t>
            </a:r>
            <a:endParaRPr lang="en-US" altLang="zh-CN" i="1">
              <a:solidFill>
                <a:schemeClr val="bg1">
                  <a:lumMod val="50000"/>
                </a:schemeClr>
              </a:solidFill>
            </a:endParaRPr>
          </a:p>
          <a:p>
            <a:pPr marL="285750" indent="-285750">
              <a:spcBef>
                <a:spcPts val="300"/>
              </a:spcBef>
              <a:spcAft>
                <a:spcPts val="300"/>
              </a:spcAft>
              <a:buFont typeface="Arial" panose="020B0604020202090204" pitchFamily="34" charset="0"/>
              <a:buChar char="•"/>
            </a:pPr>
            <a:r>
              <a:rPr lang="en-US" altLang="zh-CN" i="1">
                <a:solidFill>
                  <a:schemeClr val="bg1">
                    <a:lumMod val="50000"/>
                  </a:schemeClr>
                </a:solidFill>
              </a:rPr>
              <a:t>Task objectives reflect how language is used in navigation</a:t>
            </a:r>
            <a:endParaRPr lang="en-US" altLang="zh-CN" i="1">
              <a:solidFill>
                <a:schemeClr val="bg1">
                  <a:lumMod val="50000"/>
                </a:schemeClr>
              </a:solidFill>
            </a:endParaRPr>
          </a:p>
          <a:p>
            <a:pPr marL="285750" indent="-285750">
              <a:spcBef>
                <a:spcPts val="300"/>
              </a:spcBef>
              <a:spcAft>
                <a:spcPts val="300"/>
              </a:spcAft>
              <a:buFont typeface="Arial" panose="020B0604020202090204" pitchFamily="34" charset="0"/>
              <a:buChar char="•"/>
            </a:pPr>
            <a:r>
              <a:rPr lang="en-US" altLang="zh-CN" i="1">
                <a:solidFill>
                  <a:schemeClr val="bg1">
                    <a:lumMod val="50000"/>
                  </a:schemeClr>
                </a:solidFill>
              </a:rPr>
              <a:t>Model architectures and training settings are treated as orthogonal factors (Gu et al., ACL 2022)</a:t>
            </a:r>
            <a:endParaRPr lang="en-US" altLang="zh-CN" i="1">
              <a:solidFill>
                <a:schemeClr val="bg1">
                  <a:lumMod val="50000"/>
                </a:schemeClr>
              </a:solidFill>
            </a:endParaRPr>
          </a:p>
        </p:txBody>
      </p:sp>
      <p:sp>
        <p:nvSpPr>
          <p:cNvPr id="7" name="文本框 6"/>
          <p:cNvSpPr txBox="1"/>
          <p:nvPr/>
        </p:nvSpPr>
        <p:spPr>
          <a:xfrm>
            <a:off x="1558290" y="3656965"/>
            <a:ext cx="4064000" cy="30670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endParaRPr lang="zh-CN" altLang="en-US" sz="1400" dirty="0"/>
          </a:p>
        </p:txBody>
      </p:sp>
      <p:sp>
        <p:nvSpPr>
          <p:cNvPr id="9" name="文本框 8"/>
          <p:cNvSpPr txBox="1"/>
          <p:nvPr/>
        </p:nvSpPr>
        <p:spPr>
          <a:xfrm>
            <a:off x="3439795" y="3612515"/>
            <a:ext cx="4064000" cy="30670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endParaRPr lang="zh-CN" altLang="en-US" sz="1400" dirty="0"/>
          </a:p>
        </p:txBody>
      </p:sp>
      <p:graphicFrame>
        <p:nvGraphicFramePr>
          <p:cNvPr id="8" name="表格 7"/>
          <p:cNvGraphicFramePr/>
          <p:nvPr>
            <p:custDataLst>
              <p:tags r:id="rId2"/>
            </p:custDataLst>
          </p:nvPr>
        </p:nvGraphicFramePr>
        <p:xfrm>
          <a:off x="58420" y="2553335"/>
          <a:ext cx="12030710" cy="4198620"/>
        </p:xfrm>
        <a:graphic>
          <a:graphicData uri="http://schemas.openxmlformats.org/drawingml/2006/table">
            <a:tbl>
              <a:tblPr firstRow="1" bandRow="1">
                <a:tableStyleId>{5C22544A-7EE6-4342-B048-85BDC9FD1C3A}</a:tableStyleId>
              </a:tblPr>
              <a:tblGrid>
                <a:gridCol w="4417695"/>
                <a:gridCol w="2401570"/>
                <a:gridCol w="5211445"/>
              </a:tblGrid>
              <a:tr h="365760">
                <a:tc>
                  <a:txBody>
                    <a:bodyPr/>
                    <a:lstStyle/>
                    <a:p>
                      <a:pPr algn="ctr">
                        <a:buNone/>
                      </a:pPr>
                      <a:r>
                        <a:rPr lang="zh-CN" altLang="en-US"/>
                        <a:t>任务类别</a:t>
                      </a:r>
                      <a:endParaRPr lang="en-US" altLang="zh-CN"/>
                    </a:p>
                  </a:txBody>
                  <a:tcPr/>
                </a:tc>
                <a:tc>
                  <a:txBody>
                    <a:bodyPr/>
                    <a:lstStyle/>
                    <a:p>
                      <a:pPr algn="ctr">
                        <a:buNone/>
                      </a:pPr>
                      <a:r>
                        <a:rPr lang="zh-CN" altLang="en-US"/>
                        <a:t>语言的角色</a:t>
                      </a:r>
                      <a:endParaRPr lang="zh-CN" altLang="en-US"/>
                    </a:p>
                  </a:txBody>
                  <a:tcPr/>
                </a:tc>
                <a:tc>
                  <a:txBody>
                    <a:bodyPr/>
                    <a:lstStyle/>
                    <a:p>
                      <a:pPr algn="ctr">
                        <a:buNone/>
                      </a:pPr>
                      <a:r>
                        <a:rPr lang="zh-CN" altLang="en-US"/>
                        <a:t>数据格式示例</a:t>
                      </a:r>
                      <a:endParaRPr lang="zh-CN" altLang="en-US"/>
                    </a:p>
                  </a:txBody>
                  <a:tcPr/>
                </a:tc>
              </a:tr>
              <a:tr h="518160">
                <a:tc>
                  <a:txBody>
                    <a:bodyPr/>
                    <a:lstStyle/>
                    <a:p>
                      <a:pPr algn="ctr">
                        <a:buClrTx/>
                        <a:buSzTx/>
                        <a:buFontTx/>
                      </a:pPr>
                      <a:r>
                        <a:rPr lang="en-US" altLang="zh-CN" sz="1600" b="0">
                          <a:solidFill>
                            <a:schemeClr val="tx1"/>
                          </a:solidFill>
                        </a:rPr>
                        <a:t>Object Goal Navigation(ObjectNav)</a:t>
                      </a:r>
                      <a:endParaRPr lang="en-US" altLang="zh-CN" sz="1600" b="0">
                        <a:solidFill>
                          <a:schemeClr val="tx1"/>
                        </a:solidFill>
                      </a:endParaRPr>
                    </a:p>
                  </a:txBody>
                  <a:tcPr marL="0" marR="0" marT="0" marB="0" anchor="ctr"/>
                </a:tc>
                <a:tc>
                  <a:txBody>
                    <a:bodyPr/>
                    <a:lstStyle/>
                    <a:p>
                      <a:pPr algn="ctr">
                        <a:buClrTx/>
                        <a:buSzTx/>
                        <a:buFontTx/>
                        <a:buNone/>
                      </a:pPr>
                      <a:r>
                        <a:rPr lang="en-US" altLang="zh-CN" sz="1600">
                          <a:solidFill>
                            <a:schemeClr val="tx1"/>
                          </a:solidFill>
                        </a:rPr>
                        <a:t>物体类别标签</a:t>
                      </a:r>
                      <a:endParaRPr lang="en-US" altLang="zh-CN" sz="1600">
                        <a:solidFill>
                          <a:schemeClr val="tx1"/>
                        </a:solidFill>
                      </a:endParaRPr>
                    </a:p>
                  </a:txBody>
                  <a:tcPr anchor="ctr"/>
                </a:tc>
                <a:tc>
                  <a:txBody>
                    <a:bodyPr/>
                    <a:lstStyle/>
                    <a:p>
                      <a:pPr algn="l">
                        <a:buNone/>
                      </a:pPr>
                      <a:r>
                        <a:rPr lang="en-US" altLang="zh-CN" sz="1400">
                          <a:latin typeface="Times New Roman" panose="02020503050405090304" pitchFamily="18" charset="0"/>
                          <a:cs typeface="Times New Roman" panose="02020503050405090304" pitchFamily="18" charset="0"/>
                        </a:rPr>
                        <a:t>Input: "Find a chair."</a:t>
                      </a:r>
                      <a:endParaRPr lang="en-US" altLang="zh-CN" sz="1400">
                        <a:latin typeface="Times New Roman" panose="02020503050405090304" pitchFamily="18" charset="0"/>
                        <a:cs typeface="Times New Roman" panose="02020503050405090304" pitchFamily="18" charset="0"/>
                      </a:endParaRPr>
                    </a:p>
                    <a:p>
                      <a:pPr algn="l">
                        <a:buNone/>
                      </a:pPr>
                      <a:r>
                        <a:rPr lang="en-US" altLang="zh-CN" sz="1400">
                          <a:latin typeface="Times New Roman" panose="02020503050405090304" pitchFamily="18" charset="0"/>
                          <a:cs typeface="Times New Roman" panose="02020503050405090304" pitchFamily="18" charset="0"/>
                        </a:rPr>
                        <a:t>Goal: </a:t>
                      </a:r>
                      <a:r>
                        <a:rPr lang="zh-CN" altLang="en-US" sz="1400">
                          <a:latin typeface="Times New Roman" panose="02020503050405090304" pitchFamily="18" charset="0"/>
                          <a:cs typeface="Times New Roman" panose="02020503050405090304" pitchFamily="18" charset="0"/>
                        </a:rPr>
                        <a:t>找到指定类别的物体并接近它。</a:t>
                      </a:r>
                      <a:endParaRPr lang="zh-CN" altLang="en-US" sz="1400">
                        <a:latin typeface="Times New Roman" panose="02020503050405090304" pitchFamily="18" charset="0"/>
                        <a:cs typeface="Times New Roman" panose="02020503050405090304" pitchFamily="18" charset="0"/>
                      </a:endParaRPr>
                    </a:p>
                  </a:txBody>
                  <a:tcPr/>
                </a:tc>
              </a:tr>
              <a:tr h="853440">
                <a:tc>
                  <a:txBody>
                    <a:bodyPr/>
                    <a:lstStyle/>
                    <a:p>
                      <a:pPr algn="ctr">
                        <a:buClrTx/>
                        <a:buSzTx/>
                        <a:buFontTx/>
                      </a:pPr>
                      <a:r>
                        <a:rPr lang="en-US" altLang="zh-CN" sz="1600">
                          <a:solidFill>
                            <a:schemeClr val="tx1"/>
                          </a:solidFill>
                        </a:rPr>
                        <a:t>Vision-Language Navigation in Continuous Environments(VLN-CE)</a:t>
                      </a:r>
                      <a:endParaRPr lang="en-US" altLang="zh-CN" sz="1600">
                        <a:solidFill>
                          <a:schemeClr val="tx1"/>
                        </a:solidFill>
                      </a:endParaRPr>
                    </a:p>
                  </a:txBody>
                  <a:tcPr marL="0" marR="0" marT="0" marB="0" anchor="ctr"/>
                </a:tc>
                <a:tc>
                  <a:txBody>
                    <a:bodyPr/>
                    <a:lstStyle/>
                    <a:p>
                      <a:pPr algn="ctr">
                        <a:buClrTx/>
                        <a:buSzTx/>
                        <a:buFontTx/>
                      </a:pPr>
                      <a:r>
                        <a:rPr lang="en-US" altLang="zh-CN" sz="1600">
                          <a:solidFill>
                            <a:schemeClr val="tx1"/>
                          </a:solidFill>
                        </a:rPr>
                        <a:t>路径指令</a:t>
                      </a:r>
                      <a:endParaRPr lang="en-US" altLang="zh-CN" sz="1600">
                        <a:solidFill>
                          <a:schemeClr val="tx1"/>
                        </a:solidFill>
                      </a:endParaRPr>
                    </a:p>
                  </a:txBody>
                  <a:tcPr marL="0" marR="0" marT="0" marB="0" anchor="ctr"/>
                </a:tc>
                <a:tc>
                  <a:txBody>
                    <a:bodyPr/>
                    <a:lstStyle/>
                    <a:p>
                      <a:pPr algn="l">
                        <a:buClrTx/>
                        <a:buSzTx/>
                        <a:buFontTx/>
                        <a:buNone/>
                      </a:pPr>
                      <a:r>
                        <a:rPr lang="zh-CN" altLang="en-US" sz="1400">
                          <a:latin typeface="Times New Roman" panose="02020503050405090304" pitchFamily="18" charset="0"/>
                          <a:cs typeface="Times New Roman" panose="02020503050405090304" pitchFamily="18" charset="0"/>
                        </a:rPr>
                        <a:t>Input: "</a:t>
                      </a:r>
                      <a:r>
                        <a:rPr lang="en-US" altLang="zh-CN" sz="1400">
                          <a:latin typeface="Times New Roman" panose="02020503050405090304" pitchFamily="18" charset="0"/>
                          <a:cs typeface="Times New Roman" panose="02020503050405090304" pitchFamily="18" charset="0"/>
                        </a:rPr>
                        <a:t>Walk forward and go through the kitchen. Turn left into the hallway. Go past the bathroom on your right. The bedroom is at the end of the hallway on your left.</a:t>
                      </a:r>
                      <a:r>
                        <a:rPr lang="zh-CN" altLang="en-US" sz="1400">
                          <a:latin typeface="Times New Roman" panose="02020503050405090304" pitchFamily="18" charset="0"/>
                          <a:cs typeface="Times New Roman" panose="02020503050405090304" pitchFamily="18" charset="0"/>
                        </a:rPr>
                        <a:t>"</a:t>
                      </a:r>
                      <a:endParaRPr lang="zh-CN" altLang="en-US" sz="1400">
                        <a:latin typeface="Times New Roman" panose="02020503050405090304" pitchFamily="18" charset="0"/>
                        <a:cs typeface="Times New Roman" panose="02020503050405090304" pitchFamily="18" charset="0"/>
                      </a:endParaRPr>
                    </a:p>
                    <a:p>
                      <a:pPr algn="l">
                        <a:buClrTx/>
                        <a:buSzTx/>
                        <a:buFontTx/>
                        <a:buNone/>
                      </a:pPr>
                      <a:r>
                        <a:rPr lang="zh-CN" altLang="en-US" sz="1400">
                          <a:latin typeface="Times New Roman" panose="02020503050405090304" pitchFamily="18" charset="0"/>
                          <a:cs typeface="Times New Roman" panose="02020503050405090304" pitchFamily="18" charset="0"/>
                        </a:rPr>
                        <a:t>Goal: 严格遵循路径描述到达目的地。</a:t>
                      </a:r>
                      <a:endParaRPr lang="zh-CN" altLang="en-US" sz="1400">
                        <a:latin typeface="Times New Roman" panose="02020503050405090304" pitchFamily="18" charset="0"/>
                        <a:cs typeface="Times New Roman" panose="02020503050405090304" pitchFamily="18" charset="0"/>
                      </a:endParaRPr>
                    </a:p>
                  </a:txBody>
                  <a:tcPr marL="0" marR="0" marT="0" marB="0" anchor="ctr"/>
                </a:tc>
              </a:tr>
              <a:tr h="754380">
                <a:tc>
                  <a:txBody>
                    <a:bodyPr/>
                    <a:lstStyle/>
                    <a:p>
                      <a:pPr algn="ctr">
                        <a:buClrTx/>
                        <a:buSzTx/>
                        <a:buFontTx/>
                      </a:pPr>
                      <a:r>
                        <a:rPr lang="en-US" altLang="zh-CN" sz="1600">
                          <a:solidFill>
                            <a:schemeClr val="tx1"/>
                          </a:solidFill>
                        </a:rPr>
                        <a:t>Remote Embodied Visual Referring Expression in Real Indoor Environments(REVERIE)</a:t>
                      </a:r>
                      <a:endParaRPr lang="en-US" altLang="zh-CN" sz="1600">
                        <a:solidFill>
                          <a:schemeClr val="tx1"/>
                        </a:solidFill>
                      </a:endParaRPr>
                    </a:p>
                  </a:txBody>
                  <a:tcPr marL="0" marR="0" marT="0" marB="0" anchor="ctr"/>
                </a:tc>
                <a:tc>
                  <a:txBody>
                    <a:bodyPr/>
                    <a:lstStyle/>
                    <a:p>
                      <a:pPr algn="ctr">
                        <a:buClrTx/>
                        <a:buSzTx/>
                        <a:buFontTx/>
                      </a:pPr>
                      <a:r>
                        <a:rPr lang="en-US" altLang="zh-CN" sz="1600">
                          <a:solidFill>
                            <a:schemeClr val="tx1"/>
                          </a:solidFill>
                        </a:rPr>
                        <a:t>指向</a:t>
                      </a:r>
                      <a:r>
                        <a:rPr lang="zh-CN" altLang="en-US" sz="1600">
                          <a:solidFill>
                            <a:schemeClr val="tx1"/>
                          </a:solidFill>
                        </a:rPr>
                        <a:t>性</a:t>
                      </a:r>
                      <a:r>
                        <a:rPr lang="en-US" altLang="zh-CN" sz="1600">
                          <a:solidFill>
                            <a:schemeClr val="tx1"/>
                          </a:solidFill>
                        </a:rPr>
                        <a:t>表达理解 </a:t>
                      </a:r>
                      <a:endParaRPr lang="en-US" altLang="zh-CN" sz="1600">
                        <a:solidFill>
                          <a:schemeClr val="tx1"/>
                        </a:solidFill>
                      </a:endParaRPr>
                    </a:p>
                  </a:txBody>
                  <a:tcPr marL="0" marR="0" marT="0" marB="0" anchor="ctr"/>
                </a:tc>
                <a:tc>
                  <a:txBody>
                    <a:bodyPr/>
                    <a:lstStyle/>
                    <a:p>
                      <a:pPr algn="l">
                        <a:buClrTx/>
                        <a:buSzTx/>
                        <a:buFontTx/>
                        <a:buNone/>
                      </a:pPr>
                      <a:r>
                        <a:rPr lang="zh-CN" altLang="en-US" sz="1400">
                          <a:latin typeface="Times New Roman" panose="02020503050405090304" pitchFamily="18" charset="0"/>
                          <a:cs typeface="Times New Roman" panose="02020503050405090304" pitchFamily="18" charset="0"/>
                          <a:sym typeface="+mn-ea"/>
                        </a:rPr>
                        <a:t>Input: "</a:t>
                      </a:r>
                      <a:r>
                        <a:rPr lang="en-US" altLang="zh-CN" sz="1400">
                          <a:latin typeface="Times New Roman" panose="02020503050405090304" pitchFamily="18" charset="0"/>
                          <a:cs typeface="Times New Roman" panose="02020503050405090304" pitchFamily="18" charset="0"/>
                          <a:sym typeface="+mn-ea"/>
                        </a:rPr>
                        <a:t>Navigate to the living room and find the wooden dining table near the window.</a:t>
                      </a:r>
                      <a:r>
                        <a:rPr lang="zh-CN" altLang="en-US" sz="1400">
                          <a:latin typeface="Times New Roman" panose="02020503050405090304" pitchFamily="18" charset="0"/>
                          <a:cs typeface="Times New Roman" panose="02020503050405090304" pitchFamily="18" charset="0"/>
                          <a:sym typeface="+mn-ea"/>
                        </a:rPr>
                        <a:t>"</a:t>
                      </a:r>
                      <a:endParaRPr lang="zh-CN" altLang="en-US" sz="1400">
                        <a:latin typeface="Times New Roman" panose="02020503050405090304" pitchFamily="18" charset="0"/>
                        <a:cs typeface="Times New Roman" panose="02020503050405090304" pitchFamily="18" charset="0"/>
                      </a:endParaRPr>
                    </a:p>
                    <a:p>
                      <a:pPr algn="l">
                        <a:buClrTx/>
                        <a:buSzTx/>
                        <a:buFontTx/>
                        <a:buNone/>
                      </a:pPr>
                      <a:r>
                        <a:rPr lang="zh-CN" altLang="en-US" sz="1400">
                          <a:latin typeface="Times New Roman" panose="02020503050405090304" pitchFamily="18" charset="0"/>
                          <a:cs typeface="Times New Roman" panose="02020503050405090304" pitchFamily="18" charset="0"/>
                          <a:sym typeface="+mn-ea"/>
                        </a:rPr>
                        <a:t>Goal: </a:t>
                      </a:r>
                      <a:r>
                        <a:rPr lang="zh-CN" altLang="en-US" sz="1400">
                          <a:latin typeface="Times New Roman" panose="02020503050405090304" pitchFamily="18" charset="0"/>
                          <a:cs typeface="Times New Roman" panose="02020503050405090304" pitchFamily="18" charset="0"/>
                        </a:rPr>
                        <a:t>导航到目标区域并识别出指定的物体。</a:t>
                      </a:r>
                      <a:endParaRPr lang="zh-CN" altLang="en-US" sz="1400">
                        <a:latin typeface="Times New Roman" panose="02020503050405090304" pitchFamily="18" charset="0"/>
                        <a:cs typeface="Times New Roman" panose="02020503050405090304" pitchFamily="18" charset="0"/>
                      </a:endParaRPr>
                    </a:p>
                  </a:txBody>
                  <a:tcPr marL="0" marR="0" marT="0" marB="0" anchor="ctr"/>
                </a:tc>
              </a:tr>
              <a:tr h="1706880">
                <a:tc>
                  <a:txBody>
                    <a:bodyPr/>
                    <a:lstStyle/>
                    <a:p>
                      <a:pPr algn="ctr">
                        <a:buClrTx/>
                        <a:buSzTx/>
                        <a:buFontTx/>
                      </a:pPr>
                      <a:r>
                        <a:rPr lang="en-US" altLang="zh-CN" sz="1600">
                          <a:solidFill>
                            <a:schemeClr val="tx1"/>
                          </a:solidFill>
                        </a:rPr>
                        <a:t>Collaboration Visual Dialogue Navigation(CVDN)</a:t>
                      </a:r>
                      <a:endParaRPr lang="en-US" altLang="zh-CN" sz="1600">
                        <a:solidFill>
                          <a:schemeClr val="tx1"/>
                        </a:solidFill>
                      </a:endParaRPr>
                    </a:p>
                  </a:txBody>
                  <a:tcPr marL="0" marR="0" marT="0" marB="0" anchor="ctr"/>
                </a:tc>
                <a:tc>
                  <a:txBody>
                    <a:bodyPr/>
                    <a:lstStyle/>
                    <a:p>
                      <a:pPr algn="ctr">
                        <a:buClrTx/>
                        <a:buSzTx/>
                        <a:buFontTx/>
                      </a:pPr>
                      <a:r>
                        <a:rPr lang="en-US" altLang="zh-CN" sz="1600">
                          <a:solidFill>
                            <a:schemeClr val="tx1"/>
                          </a:solidFill>
                        </a:rPr>
                        <a:t>视觉对话导航 </a:t>
                      </a:r>
                      <a:endParaRPr lang="en-US" altLang="zh-CN" sz="1600">
                        <a:solidFill>
                          <a:schemeClr val="tx1"/>
                        </a:solidFill>
                      </a:endParaRPr>
                    </a:p>
                  </a:txBody>
                  <a:tcPr marL="0" marR="0" marT="0" marB="0" anchor="ctr"/>
                </a:tc>
                <a:tc>
                  <a:txBody>
                    <a:bodyPr/>
                    <a:lstStyle/>
                    <a:p>
                      <a:pPr algn="l">
                        <a:buClrTx/>
                        <a:buSzTx/>
                        <a:buFontTx/>
                        <a:buNone/>
                      </a:pPr>
                      <a:r>
                        <a:rPr lang="en-US" altLang="zh-CN" sz="1400">
                          <a:latin typeface="Times New Roman" panose="02020503050405090304" pitchFamily="18" charset="0"/>
                          <a:cs typeface="Times New Roman" panose="02020503050405090304" pitchFamily="18" charset="0"/>
                        </a:rPr>
                        <a:t>Input: </a:t>
                      </a:r>
                      <a:endParaRPr lang="en-US" altLang="zh-CN" sz="1400">
                        <a:latin typeface="Times New Roman" panose="02020503050405090304" pitchFamily="18" charset="0"/>
                        <a:cs typeface="Times New Roman" panose="02020503050405090304" pitchFamily="18" charset="0"/>
                      </a:endParaRPr>
                    </a:p>
                    <a:p>
                      <a:pPr algn="l">
                        <a:buClrTx/>
                        <a:buSzTx/>
                        <a:buFontTx/>
                        <a:buNone/>
                      </a:pPr>
                      <a:r>
                        <a:rPr lang="en-US" altLang="zh-CN" sz="1400">
                          <a:latin typeface="Times New Roman" panose="02020503050405090304" pitchFamily="18" charset="0"/>
                          <a:cs typeface="Times New Roman" panose="02020503050405090304" pitchFamily="18" charset="0"/>
                        </a:rPr>
                        <a:t>Navigator: "I need to find the kitchen. Which way should I go?"</a:t>
                      </a:r>
                      <a:endParaRPr lang="en-US" altLang="zh-CN" sz="1400">
                        <a:latin typeface="Times New Roman" panose="02020503050405090304" pitchFamily="18" charset="0"/>
                        <a:cs typeface="Times New Roman" panose="02020503050405090304" pitchFamily="18" charset="0"/>
                      </a:endParaRPr>
                    </a:p>
                    <a:p>
                      <a:pPr algn="l">
                        <a:buClrTx/>
                        <a:buSzTx/>
                        <a:buFontTx/>
                        <a:buNone/>
                      </a:pPr>
                      <a:r>
                        <a:rPr lang="en-US" altLang="zh-CN" sz="1400">
                          <a:latin typeface="Times New Roman" panose="02020503050405090304" pitchFamily="18" charset="0"/>
                          <a:cs typeface="Times New Roman" panose="02020503050405090304" pitchFamily="18" charset="0"/>
                        </a:rPr>
                        <a:t>Oracle: "Head through the doorway and continue straight. The kitchen is on your left side."</a:t>
                      </a:r>
                      <a:endParaRPr lang="en-US" altLang="zh-CN" sz="1400">
                        <a:latin typeface="Times New Roman" panose="02020503050405090304" pitchFamily="18" charset="0"/>
                        <a:cs typeface="Times New Roman" panose="02020503050405090304" pitchFamily="18" charset="0"/>
                      </a:endParaRPr>
                    </a:p>
                    <a:p>
                      <a:pPr algn="l">
                        <a:buClrTx/>
                        <a:buSzTx/>
                        <a:buFontTx/>
                        <a:buNone/>
                      </a:pPr>
                      <a:r>
                        <a:rPr lang="en-US" altLang="zh-CN" sz="1400">
                          <a:latin typeface="Times New Roman" panose="02020503050405090304" pitchFamily="18" charset="0"/>
                          <a:cs typeface="Times New Roman" panose="02020503050405090304" pitchFamily="18" charset="0"/>
                        </a:rPr>
                        <a:t>Navigator: "I see a hallway. Should I turn left?"</a:t>
                      </a:r>
                      <a:endParaRPr lang="en-US" altLang="zh-CN" sz="1400">
                        <a:latin typeface="Times New Roman" panose="02020503050405090304" pitchFamily="18" charset="0"/>
                        <a:cs typeface="Times New Roman" panose="02020503050405090304" pitchFamily="18" charset="0"/>
                      </a:endParaRPr>
                    </a:p>
                    <a:p>
                      <a:pPr algn="l">
                        <a:buClrTx/>
                        <a:buSzTx/>
                        <a:buFontTx/>
                        <a:buNone/>
                      </a:pPr>
                      <a:r>
                        <a:rPr lang="en-US" altLang="zh-CN" sz="1400">
                          <a:latin typeface="Times New Roman" panose="02020503050405090304" pitchFamily="18" charset="0"/>
                          <a:cs typeface="Times New Roman" panose="02020503050405090304" pitchFamily="18" charset="0"/>
                        </a:rPr>
                        <a:t>Oracle: "No, continue forward. The kitchen entrance will be </a:t>
                      </a:r>
                      <a:endParaRPr lang="en-US" altLang="zh-CN" sz="1400">
                        <a:latin typeface="Times New Roman" panose="02020503050405090304" pitchFamily="18" charset="0"/>
                        <a:cs typeface="Times New Roman" panose="02020503050405090304" pitchFamily="18" charset="0"/>
                      </a:endParaRPr>
                    </a:p>
                    <a:p>
                      <a:pPr algn="l">
                        <a:buClrTx/>
                        <a:buSzTx/>
                        <a:buFontTx/>
                        <a:buNone/>
                      </a:pPr>
                      <a:r>
                        <a:rPr lang="en-US" altLang="zh-CN" sz="1400">
                          <a:latin typeface="Times New Roman" panose="02020503050405090304" pitchFamily="18" charset="0"/>
                          <a:cs typeface="Times New Roman" panose="02020503050405090304" pitchFamily="18" charset="0"/>
                        </a:rPr>
                        <a:t>         on your left after you pass the dining area."</a:t>
                      </a:r>
                      <a:endParaRPr lang="en-US" altLang="zh-CN" sz="1400">
                        <a:latin typeface="Times New Roman" panose="02020503050405090304" pitchFamily="18" charset="0"/>
                        <a:cs typeface="Times New Roman" panose="02020503050405090304" pitchFamily="18" charset="0"/>
                      </a:endParaRPr>
                    </a:p>
                    <a:p>
                      <a:pPr algn="l">
                        <a:buClrTx/>
                        <a:buSzTx/>
                        <a:buFontTx/>
                        <a:buNone/>
                      </a:pPr>
                      <a:r>
                        <a:rPr lang="en-US" altLang="zh-CN" sz="1400">
                          <a:latin typeface="Times New Roman" panose="02020503050405090304" pitchFamily="18" charset="0"/>
                          <a:cs typeface="Times New Roman" panose="02020503050405090304" pitchFamily="18" charset="0"/>
                        </a:rPr>
                        <a:t>Goal: </a:t>
                      </a:r>
                      <a:r>
                        <a:rPr lang="zh-CN" altLang="en-US" sz="1400">
                          <a:latin typeface="Times New Roman" panose="02020503050405090304" pitchFamily="18" charset="0"/>
                          <a:cs typeface="Times New Roman" panose="02020503050405090304" pitchFamily="18" charset="0"/>
                        </a:rPr>
                        <a:t>通过对话交互逐步导航到目标位置。</a:t>
                      </a:r>
                      <a:endParaRPr lang="zh-CN" altLang="en-US" sz="1400">
                        <a:latin typeface="Times New Roman" panose="02020503050405090304" pitchFamily="18" charset="0"/>
                        <a:cs typeface="Times New Roman" panose="02020503050405090304" pitchFamily="18" charset="0"/>
                      </a:endParaRPr>
                    </a:p>
                  </a:txBody>
                  <a:tcPr marL="0" marR="0" marT="0" marB="0" anchor="ct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3565"/>
          </a:xfrm>
          <a:prstGeom prst="rect">
            <a:avLst/>
          </a:prstGeom>
          <a:noFill/>
        </p:spPr>
        <p:txBody>
          <a:bodyPr wrap="square" rtlCol="0">
            <a:spAutoFit/>
          </a:bodyPr>
          <a:lstStyle/>
          <a:p>
            <a:r>
              <a:rPr lang="en-US" altLang="zh-CN" sz="3200" b="1" dirty="0">
                <a:solidFill>
                  <a:srgbClr val="5B9BD5">
                    <a:lumMod val="75000"/>
                  </a:srgbClr>
                </a:solidFill>
                <a:latin typeface="Times New Roman" panose="02020503050405090304"/>
                <a:ea typeface="微软雅黑" panose="020B0503020204020204" charset="-122"/>
                <a:cs typeface="+mn-ea"/>
                <a:sym typeface="+mn-lt"/>
              </a:rPr>
              <a:t>1</a:t>
            </a:r>
            <a:endParaRPr lang="zh-CN" altLang="en-US" sz="3200" dirty="0">
              <a:solidFill>
                <a:schemeClr val="accent1">
                  <a:lumMod val="75000"/>
                </a:schemeClr>
              </a:solidFill>
              <a:cs typeface="+mn-ea"/>
              <a:sym typeface="+mn-lt"/>
            </a:endParaRPr>
          </a:p>
        </p:txBody>
      </p:sp>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5" name="文本框 4"/>
          <p:cNvSpPr txBox="1"/>
          <p:nvPr/>
        </p:nvSpPr>
        <p:spPr>
          <a:xfrm>
            <a:off x="1377315" y="759460"/>
            <a:ext cx="9537700" cy="51752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noAutofit/>
          </a:bodyPr>
          <a:lstStyle/>
          <a:p>
            <a:pPr algn="l">
              <a:lnSpc>
                <a:spcPct val="100000"/>
              </a:lnSpc>
              <a:spcBef>
                <a:spcPts val="0"/>
              </a:spcBef>
              <a:spcAft>
                <a:spcPts val="0"/>
              </a:spcAft>
              <a:buClrTx/>
              <a:buSzTx/>
              <a:buFontTx/>
              <a:defRPr/>
            </a:pPr>
            <a:r>
              <a:rPr lang="en-US" altLang="zh-CN" sz="3200" b="1" dirty="0">
                <a:solidFill>
                  <a:srgbClr val="0070C0"/>
                </a:solidFill>
                <a:latin typeface="Arial" panose="020B0604020202090204" pitchFamily="34" charset="0"/>
                <a:ea typeface="微软雅黑" panose="020B0503020204020204" charset="-122"/>
                <a:cs typeface="Arial" panose="020B0604020202090204" pitchFamily="34" charset="0"/>
              </a:rPr>
              <a:t>E</a:t>
            </a:r>
            <a:r>
              <a:rPr lang="en-US" altLang="zh-CN" sz="3200" b="1" noProof="0" dirty="0" err="1">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rPr>
              <a:t>xperiment</a:t>
            </a:r>
            <a:endParaRPr lang="en-US" altLang="zh-CN" sz="32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endParaRPr>
          </a:p>
        </p:txBody>
      </p:sp>
      <p:sp>
        <p:nvSpPr>
          <p:cNvPr id="8" name="文本框 7"/>
          <p:cNvSpPr txBox="1"/>
          <p:nvPr/>
        </p:nvSpPr>
        <p:spPr>
          <a:xfrm>
            <a:off x="1021715" y="1602105"/>
            <a:ext cx="2470233" cy="707886"/>
          </a:xfrm>
          <a:prstGeom prst="rect">
            <a:avLst/>
          </a:prstGeom>
          <a:noFill/>
        </p:spPr>
        <p:txBody>
          <a:bodyPr wrap="square" rtlCol="0">
            <a:spAutoFit/>
          </a:bodyPr>
          <a:lstStyle/>
          <a:p>
            <a:r>
              <a:rPr lang="zh-CN" altLang="en-US" sz="2000" b="1" dirty="0">
                <a:solidFill>
                  <a:srgbClr val="0070C0"/>
                </a:solidFill>
                <a:latin typeface="Arial" panose="020B0604020202090204" pitchFamily="34" charset="0"/>
                <a:ea typeface="微软雅黑" panose="020B0503020204020204" charset="-122"/>
                <a:cs typeface="Arial" panose="020B0604020202090204" pitchFamily="34" charset="0"/>
              </a:rPr>
              <a:t>消融实验</a:t>
            </a:r>
            <a:endParaRPr lang="zh-CN" altLang="en-US" sz="2000" b="1" dirty="0">
              <a:solidFill>
                <a:srgbClr val="0070C0"/>
              </a:solidFill>
              <a:latin typeface="Arial" panose="020B0604020202090204" pitchFamily="34" charset="0"/>
              <a:ea typeface="微软雅黑" panose="020B0503020204020204" charset="-122"/>
              <a:cs typeface="Arial" panose="020B0604020202090204" pitchFamily="34" charset="0"/>
            </a:endParaRPr>
          </a:p>
          <a:p>
            <a:pPr algn="l">
              <a:spcBef>
                <a:spcPts val="0"/>
              </a:spcBef>
              <a:spcAft>
                <a:spcPts val="0"/>
              </a:spcAft>
              <a:buClrTx/>
              <a:buSzTx/>
              <a:buFontTx/>
              <a:defRPr/>
            </a:pPr>
            <a:endParaRPr lang="en-US" altLang="zh-CN" sz="20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endParaRPr>
          </a:p>
        </p:txBody>
      </p:sp>
      <p:grpSp>
        <p:nvGrpSpPr>
          <p:cNvPr id="17" name="组合 16"/>
          <p:cNvGrpSpPr/>
          <p:nvPr/>
        </p:nvGrpSpPr>
        <p:grpSpPr>
          <a:xfrm>
            <a:off x="2373114" y="1485178"/>
            <a:ext cx="7127967" cy="2253330"/>
            <a:chOff x="241616" y="2334091"/>
            <a:chExt cx="7127967" cy="2253330"/>
          </a:xfrm>
        </p:grpSpPr>
        <p:sp>
          <p:nvSpPr>
            <p:cNvPr id="10" name="文本框 9"/>
            <p:cNvSpPr txBox="1"/>
            <p:nvPr/>
          </p:nvSpPr>
          <p:spPr>
            <a:xfrm>
              <a:off x="266418" y="2334092"/>
              <a:ext cx="2319866" cy="417743"/>
            </a:xfrm>
            <a:prstGeom prst="rect">
              <a:avLst/>
            </a:prstGeom>
            <a:noFill/>
          </p:spPr>
          <p:txBody>
            <a:bodyPr wrap="none" rtlCol="0">
              <a:spAutoFit/>
            </a:bodyPr>
            <a:lstStyle/>
            <a:p>
              <a:pPr marL="285750" indent="-285750">
                <a:lnSpc>
                  <a:spcPct val="150000"/>
                </a:lnSpc>
                <a:buFont typeface="Arial" panose="020B0604020202090204" pitchFamily="34" charset="0"/>
                <a:buChar char="•"/>
              </a:pPr>
              <a:r>
                <a:rPr lang="zh-CN" altLang="en-US" sz="1600" dirty="0"/>
                <a:t>伪深度编码器的有无</a:t>
              </a:r>
              <a:endParaRPr lang="zh-CN" altLang="en-US" sz="1600" dirty="0"/>
            </a:p>
          </p:txBody>
        </p:sp>
        <p:pic>
          <p:nvPicPr>
            <p:cNvPr id="6" name="图片 5"/>
            <p:cNvPicPr>
              <a:picLocks noChangeAspect="1"/>
            </p:cNvPicPr>
            <p:nvPr/>
          </p:nvPicPr>
          <p:blipFill>
            <a:blip r:embed="rId2"/>
            <a:stretch>
              <a:fillRect/>
            </a:stretch>
          </p:blipFill>
          <p:spPr>
            <a:xfrm>
              <a:off x="241616" y="2768216"/>
              <a:ext cx="3356273" cy="1721612"/>
            </a:xfrm>
            <a:prstGeom prst="rect">
              <a:avLst/>
            </a:prstGeom>
          </p:spPr>
        </p:pic>
        <p:sp>
          <p:nvSpPr>
            <p:cNvPr id="7" name="文本框 6"/>
            <p:cNvSpPr txBox="1"/>
            <p:nvPr/>
          </p:nvSpPr>
          <p:spPr>
            <a:xfrm>
              <a:off x="4138427" y="2334091"/>
              <a:ext cx="2114681" cy="417743"/>
            </a:xfrm>
            <a:prstGeom prst="rect">
              <a:avLst/>
            </a:prstGeom>
            <a:noFill/>
          </p:spPr>
          <p:txBody>
            <a:bodyPr wrap="none" rtlCol="0">
              <a:spAutoFit/>
            </a:bodyPr>
            <a:lstStyle/>
            <a:p>
              <a:pPr marL="285750" indent="-285750">
                <a:lnSpc>
                  <a:spcPct val="150000"/>
                </a:lnSpc>
                <a:buFont typeface="Arial" panose="020B0604020202090204" pitchFamily="34" charset="0"/>
                <a:buChar char="•"/>
              </a:pPr>
              <a:r>
                <a:rPr lang="zh-CN" altLang="en-US" sz="1600" dirty="0"/>
                <a:t>深度投影器的设计</a:t>
              </a:r>
              <a:endParaRPr lang="zh-CN" altLang="en-US" sz="1600" dirty="0"/>
            </a:p>
          </p:txBody>
        </p:sp>
        <p:pic>
          <p:nvPicPr>
            <p:cNvPr id="11" name="图片 10"/>
            <p:cNvPicPr>
              <a:picLocks noChangeAspect="1"/>
            </p:cNvPicPr>
            <p:nvPr/>
          </p:nvPicPr>
          <p:blipFill>
            <a:blip r:embed="rId3"/>
            <a:stretch>
              <a:fillRect/>
            </a:stretch>
          </p:blipFill>
          <p:spPr>
            <a:xfrm>
              <a:off x="3927858" y="2751834"/>
              <a:ext cx="3441725" cy="1835587"/>
            </a:xfrm>
            <a:prstGeom prst="rect">
              <a:avLst/>
            </a:prstGeom>
          </p:spPr>
        </p:pic>
      </p:grpSp>
      <p:sp>
        <p:nvSpPr>
          <p:cNvPr id="12" name="文本框 11"/>
          <p:cNvSpPr txBox="1"/>
          <p:nvPr/>
        </p:nvSpPr>
        <p:spPr>
          <a:xfrm>
            <a:off x="2475203" y="4057386"/>
            <a:ext cx="2114681" cy="417743"/>
          </a:xfrm>
          <a:prstGeom prst="rect">
            <a:avLst/>
          </a:prstGeom>
          <a:noFill/>
        </p:spPr>
        <p:txBody>
          <a:bodyPr wrap="none" rtlCol="0">
            <a:spAutoFit/>
          </a:bodyPr>
          <a:lstStyle/>
          <a:p>
            <a:pPr marL="285750" indent="-285750">
              <a:lnSpc>
                <a:spcPct val="150000"/>
              </a:lnSpc>
              <a:buFont typeface="Arial" panose="020B0604020202090204" pitchFamily="34" charset="0"/>
              <a:buChar char="•"/>
            </a:pPr>
            <a:r>
              <a:rPr lang="zh-CN" altLang="en-US" sz="1600" dirty="0"/>
              <a:t>数据集重平衡有无</a:t>
            </a:r>
            <a:endParaRPr lang="zh-CN" altLang="en-US" sz="1600" dirty="0"/>
          </a:p>
        </p:txBody>
      </p:sp>
      <p:pic>
        <p:nvPicPr>
          <p:cNvPr id="15" name="图片 14"/>
          <p:cNvPicPr>
            <a:picLocks noChangeAspect="1"/>
          </p:cNvPicPr>
          <p:nvPr/>
        </p:nvPicPr>
        <p:blipFill>
          <a:blip r:embed="rId4"/>
          <a:stretch>
            <a:fillRect/>
          </a:stretch>
        </p:blipFill>
        <p:spPr>
          <a:xfrm>
            <a:off x="2312191" y="4546690"/>
            <a:ext cx="3310650" cy="1540599"/>
          </a:xfrm>
          <a:prstGeom prst="rect">
            <a:avLst/>
          </a:prstGeom>
        </p:spPr>
      </p:pic>
      <p:sp>
        <p:nvSpPr>
          <p:cNvPr id="20" name="文本框 19"/>
          <p:cNvSpPr txBox="1"/>
          <p:nvPr/>
        </p:nvSpPr>
        <p:spPr>
          <a:xfrm>
            <a:off x="6329341" y="4058441"/>
            <a:ext cx="2901756" cy="417743"/>
          </a:xfrm>
          <a:prstGeom prst="rect">
            <a:avLst/>
          </a:prstGeom>
          <a:noFill/>
        </p:spPr>
        <p:txBody>
          <a:bodyPr wrap="none" rtlCol="0">
            <a:spAutoFit/>
          </a:bodyPr>
          <a:lstStyle/>
          <a:p>
            <a:pPr marL="285750" indent="-285750">
              <a:lnSpc>
                <a:spcPct val="150000"/>
              </a:lnSpc>
              <a:buFont typeface="Arial" panose="020B0604020202090204" pitchFamily="34" charset="0"/>
              <a:buChar char="•"/>
            </a:pPr>
            <a:r>
              <a:rPr lang="zh-CN" altLang="en-US" sz="1600" dirty="0"/>
              <a:t>深度</a:t>
            </a:r>
            <a:r>
              <a:rPr lang="en-US" altLang="zh-CN" sz="1600" dirty="0"/>
              <a:t>-RGB-</a:t>
            </a:r>
            <a:r>
              <a:rPr lang="zh-CN" altLang="en-US" sz="1600" dirty="0"/>
              <a:t>语言的对齐策略</a:t>
            </a:r>
            <a:endParaRPr lang="zh-CN" altLang="en-US" sz="1600" dirty="0"/>
          </a:p>
        </p:txBody>
      </p:sp>
      <p:pic>
        <p:nvPicPr>
          <p:cNvPr id="21" name="图片 20"/>
          <p:cNvPicPr>
            <a:picLocks noChangeAspect="1"/>
          </p:cNvPicPr>
          <p:nvPr/>
        </p:nvPicPr>
        <p:blipFill>
          <a:blip r:embed="rId5"/>
          <a:stretch>
            <a:fillRect/>
          </a:stretch>
        </p:blipFill>
        <p:spPr>
          <a:xfrm>
            <a:off x="6269925" y="4464451"/>
            <a:ext cx="3889362" cy="1817300"/>
          </a:xfrm>
          <a:prstGeom prst="rect">
            <a:avLst/>
          </a:prstGeom>
        </p:spPr>
      </p:pic>
      <p:sp>
        <p:nvSpPr>
          <p:cNvPr id="23" name="文本框 22"/>
          <p:cNvSpPr txBox="1"/>
          <p:nvPr/>
        </p:nvSpPr>
        <p:spPr>
          <a:xfrm>
            <a:off x="6204945" y="6277363"/>
            <a:ext cx="4379725" cy="338554"/>
          </a:xfrm>
          <a:prstGeom prst="rect">
            <a:avLst/>
          </a:prstGeom>
          <a:noFill/>
        </p:spPr>
        <p:txBody>
          <a:bodyPr wrap="none" rtlCol="0">
            <a:spAutoFit/>
          </a:bodyPr>
          <a:lstStyle/>
          <a:p>
            <a:r>
              <a:rPr lang="zh-CN" altLang="en-US" sz="1600" dirty="0"/>
              <a:t>验证了 </a:t>
            </a:r>
            <a:r>
              <a:rPr lang="en-US" altLang="zh-CN" sz="1600" dirty="0"/>
              <a:t>Siamese </a:t>
            </a:r>
            <a:r>
              <a:rPr lang="zh-CN" altLang="en-US" sz="1600" dirty="0"/>
              <a:t>架构中参数共享的正则化效果</a:t>
            </a:r>
            <a:endParaRPr lang="zh-CN" altLang="en-US" sz="1600" dirty="0"/>
          </a:p>
        </p:txBody>
      </p:sp>
      <p:sp>
        <p:nvSpPr>
          <p:cNvPr id="24" name="文本框 23"/>
          <p:cNvSpPr txBox="1"/>
          <p:nvPr/>
        </p:nvSpPr>
        <p:spPr>
          <a:xfrm>
            <a:off x="1933900" y="6254410"/>
            <a:ext cx="3877985" cy="338554"/>
          </a:xfrm>
          <a:prstGeom prst="rect">
            <a:avLst/>
          </a:prstGeom>
          <a:noFill/>
        </p:spPr>
        <p:txBody>
          <a:bodyPr wrap="none" rtlCol="0">
            <a:spAutoFit/>
          </a:bodyPr>
          <a:lstStyle/>
          <a:p>
            <a:r>
              <a:rPr lang="zh-CN" altLang="en-US" sz="1600" dirty="0"/>
              <a:t>提供长时序导航数据分布偏移的工程解法</a:t>
            </a:r>
            <a:endParaRPr lang="zh-CN" altLang="en-US" sz="1600" dirty="0"/>
          </a:p>
        </p:txBody>
      </p:sp>
      <p:sp>
        <p:nvSpPr>
          <p:cNvPr id="26" name="文本框 25"/>
          <p:cNvSpPr txBox="1"/>
          <p:nvPr/>
        </p:nvSpPr>
        <p:spPr>
          <a:xfrm>
            <a:off x="6146165" y="3704100"/>
            <a:ext cx="3411511" cy="338554"/>
          </a:xfrm>
          <a:prstGeom prst="rect">
            <a:avLst/>
          </a:prstGeom>
          <a:noFill/>
        </p:spPr>
        <p:txBody>
          <a:bodyPr wrap="none" rtlCol="0">
            <a:spAutoFit/>
          </a:bodyPr>
          <a:lstStyle/>
          <a:p>
            <a:r>
              <a:rPr lang="zh-CN" altLang="en-US" sz="1600" dirty="0"/>
              <a:t>深度模态与 </a:t>
            </a:r>
            <a:r>
              <a:rPr lang="en-US" altLang="zh-CN" sz="1600" dirty="0"/>
              <a:t>RGB </a:t>
            </a:r>
            <a:r>
              <a:rPr lang="zh-CN" altLang="en-US" sz="1600" dirty="0"/>
              <a:t>有根本性领域差异</a:t>
            </a:r>
            <a:endParaRPr lang="zh-CN" altLang="en-US" sz="16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3565"/>
          </a:xfrm>
          <a:prstGeom prst="rect">
            <a:avLst/>
          </a:prstGeom>
          <a:noFill/>
        </p:spPr>
        <p:txBody>
          <a:bodyPr wrap="square" rtlCol="0">
            <a:spAutoFit/>
          </a:bodyPr>
          <a:lstStyle/>
          <a:p>
            <a:r>
              <a:rPr lang="en-US" altLang="zh-CN" sz="3200" b="1" dirty="0">
                <a:solidFill>
                  <a:srgbClr val="5B9BD5">
                    <a:lumMod val="75000"/>
                  </a:srgbClr>
                </a:solidFill>
                <a:latin typeface="Times New Roman" panose="02020503050405090304"/>
                <a:ea typeface="微软雅黑" panose="020B0503020204020204" charset="-122"/>
                <a:cs typeface="+mn-ea"/>
                <a:sym typeface="+mn-lt"/>
              </a:rPr>
              <a:t>1</a:t>
            </a:r>
            <a:endParaRPr lang="zh-CN" altLang="en-US" sz="3200" dirty="0">
              <a:solidFill>
                <a:schemeClr val="accent1">
                  <a:lumMod val="75000"/>
                </a:schemeClr>
              </a:solidFill>
              <a:cs typeface="+mn-ea"/>
              <a:sym typeface="+mn-lt"/>
            </a:endParaRPr>
          </a:p>
        </p:txBody>
      </p:sp>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5" name="文本框 4"/>
          <p:cNvSpPr txBox="1"/>
          <p:nvPr/>
        </p:nvSpPr>
        <p:spPr>
          <a:xfrm>
            <a:off x="1377315" y="759460"/>
            <a:ext cx="9537700" cy="51752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noAutofit/>
          </a:bodyPr>
          <a:lstStyle/>
          <a:p>
            <a:pPr algn="l">
              <a:lnSpc>
                <a:spcPct val="100000"/>
              </a:lnSpc>
              <a:spcBef>
                <a:spcPts val="0"/>
              </a:spcBef>
              <a:spcAft>
                <a:spcPts val="0"/>
              </a:spcAft>
              <a:buClrTx/>
              <a:buSzTx/>
              <a:buFontTx/>
              <a:defRPr/>
            </a:pPr>
            <a:r>
              <a:rPr lang="en-US" altLang="zh-CN" sz="3200" b="1" dirty="0">
                <a:solidFill>
                  <a:srgbClr val="0070C0"/>
                </a:solidFill>
                <a:latin typeface="Arial" panose="020B0604020202090204" pitchFamily="34" charset="0"/>
                <a:ea typeface="微软雅黑" panose="020B0503020204020204" charset="-122"/>
                <a:cs typeface="Arial" panose="020B0604020202090204" pitchFamily="34" charset="0"/>
              </a:rPr>
              <a:t>E</a:t>
            </a:r>
            <a:r>
              <a:rPr lang="en-US" altLang="zh-CN" sz="3200" b="1" noProof="0" dirty="0" err="1">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rPr>
              <a:t>xperiment</a:t>
            </a:r>
            <a:endParaRPr lang="en-US" altLang="zh-CN" sz="32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endParaRPr>
          </a:p>
        </p:txBody>
      </p:sp>
      <p:sp>
        <p:nvSpPr>
          <p:cNvPr id="8" name="文本框 7"/>
          <p:cNvSpPr txBox="1"/>
          <p:nvPr/>
        </p:nvSpPr>
        <p:spPr>
          <a:xfrm>
            <a:off x="1021715" y="1602105"/>
            <a:ext cx="2470233" cy="707886"/>
          </a:xfrm>
          <a:prstGeom prst="rect">
            <a:avLst/>
          </a:prstGeom>
          <a:noFill/>
        </p:spPr>
        <p:txBody>
          <a:bodyPr wrap="square" rtlCol="0">
            <a:spAutoFit/>
          </a:bodyPr>
          <a:lstStyle/>
          <a:p>
            <a:r>
              <a:rPr lang="zh-CN" altLang="en-US" sz="2000" b="1" dirty="0">
                <a:solidFill>
                  <a:srgbClr val="0070C0"/>
                </a:solidFill>
                <a:latin typeface="Arial" panose="020B0604020202090204" pitchFamily="34" charset="0"/>
                <a:ea typeface="微软雅黑" panose="020B0503020204020204" charset="-122"/>
                <a:cs typeface="Arial" panose="020B0604020202090204" pitchFamily="34" charset="0"/>
              </a:rPr>
              <a:t>真机实验</a:t>
            </a:r>
            <a:endParaRPr lang="zh-CN" altLang="en-US" sz="2000" b="1" dirty="0">
              <a:solidFill>
                <a:srgbClr val="0070C0"/>
              </a:solidFill>
              <a:latin typeface="Arial" panose="020B0604020202090204" pitchFamily="34" charset="0"/>
              <a:ea typeface="微软雅黑" panose="020B0503020204020204" charset="-122"/>
              <a:cs typeface="Arial" panose="020B0604020202090204" pitchFamily="34" charset="0"/>
            </a:endParaRPr>
          </a:p>
          <a:p>
            <a:pPr algn="l">
              <a:spcBef>
                <a:spcPts val="0"/>
              </a:spcBef>
              <a:spcAft>
                <a:spcPts val="0"/>
              </a:spcAft>
              <a:buClrTx/>
              <a:buSzTx/>
              <a:buFontTx/>
              <a:defRPr/>
            </a:pPr>
            <a:endParaRPr lang="en-US" altLang="zh-CN" sz="20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endParaRPr>
          </a:p>
        </p:txBody>
      </p:sp>
      <p:sp>
        <p:nvSpPr>
          <p:cNvPr id="10" name="文本框 9"/>
          <p:cNvSpPr txBox="1"/>
          <p:nvPr/>
        </p:nvSpPr>
        <p:spPr>
          <a:xfrm>
            <a:off x="685235" y="2005175"/>
            <a:ext cx="5929828" cy="1525739"/>
          </a:xfrm>
          <a:prstGeom prst="rect">
            <a:avLst/>
          </a:prstGeom>
          <a:noFill/>
        </p:spPr>
        <p:txBody>
          <a:bodyPr wrap="none" rtlCol="0">
            <a:spAutoFit/>
          </a:bodyPr>
          <a:lstStyle/>
          <a:p>
            <a:pPr marL="285750" indent="-285750">
              <a:lnSpc>
                <a:spcPct val="150000"/>
              </a:lnSpc>
              <a:buFont typeface="Arial" panose="020B0604020202090204" pitchFamily="34" charset="0"/>
              <a:buChar char="•"/>
            </a:pPr>
            <a:r>
              <a:rPr lang="zh-CN" altLang="en-US" sz="1600" dirty="0"/>
              <a:t>实验设计</a:t>
            </a:r>
            <a:endParaRPr lang="en-US" altLang="zh-CN" sz="1600" dirty="0"/>
          </a:p>
          <a:p>
            <a:pPr marL="742950" lvl="1" indent="-285750">
              <a:lnSpc>
                <a:spcPct val="150000"/>
              </a:lnSpc>
              <a:buFont typeface="Arial" panose="020B0604020202090204" pitchFamily="34" charset="0"/>
              <a:buChar char="•"/>
            </a:pPr>
            <a:r>
              <a:rPr lang="zh-CN" altLang="en-US" sz="1600" dirty="0"/>
              <a:t>室内场景：不规则障碍物的室内实验室</a:t>
            </a:r>
            <a:endParaRPr lang="en-US" altLang="zh-CN" sz="1600" dirty="0"/>
          </a:p>
          <a:p>
            <a:pPr marL="742950" lvl="1" indent="-285750">
              <a:lnSpc>
                <a:spcPct val="150000"/>
              </a:lnSpc>
              <a:buFont typeface="Arial" panose="020B0604020202090204" pitchFamily="34" charset="0"/>
              <a:buChar char="•"/>
            </a:pPr>
            <a:r>
              <a:rPr lang="zh-CN" altLang="en-US" sz="1600" dirty="0"/>
              <a:t>室外场景：有树木和动态枝条的室外校园森林</a:t>
            </a:r>
            <a:endParaRPr lang="en-US" altLang="zh-CN" sz="1600" dirty="0"/>
          </a:p>
          <a:p>
            <a:pPr marL="742950" lvl="1" indent="-285750">
              <a:lnSpc>
                <a:spcPct val="150000"/>
              </a:lnSpc>
              <a:buFont typeface="Arial" panose="020B0604020202090204" pitchFamily="34" charset="0"/>
              <a:buChar char="•"/>
            </a:pPr>
            <a:r>
              <a:rPr lang="zh-CN" altLang="en-US" sz="1600" dirty="0"/>
              <a:t>任务：目标进行 </a:t>
            </a:r>
            <a:r>
              <a:rPr lang="en-US" altLang="zh-CN" sz="1600" dirty="0"/>
              <a:t>20 </a:t>
            </a:r>
            <a:r>
              <a:rPr lang="zh-CN" altLang="en-US" sz="1600" dirty="0"/>
              <a:t>次独立试飞，共测试 </a:t>
            </a:r>
            <a:r>
              <a:rPr lang="en-US" altLang="zh-CN" sz="1600" dirty="0"/>
              <a:t>10 </a:t>
            </a:r>
            <a:r>
              <a:rPr lang="zh-CN" altLang="en-US" sz="1600" dirty="0"/>
              <a:t>个物体实例</a:t>
            </a:r>
            <a:endParaRPr lang="zh-CN" altLang="en-US" sz="1600" dirty="0"/>
          </a:p>
        </p:txBody>
      </p:sp>
      <p:pic>
        <p:nvPicPr>
          <p:cNvPr id="6" name="图片 5"/>
          <p:cNvPicPr>
            <a:picLocks noChangeAspect="1"/>
          </p:cNvPicPr>
          <p:nvPr/>
        </p:nvPicPr>
        <p:blipFill>
          <a:blip r:embed="rId2"/>
          <a:stretch>
            <a:fillRect/>
          </a:stretch>
        </p:blipFill>
        <p:spPr>
          <a:xfrm>
            <a:off x="3716759" y="3738706"/>
            <a:ext cx="4565092" cy="2144209"/>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p:cNvSpPr/>
          <p:nvPr/>
        </p:nvSpPr>
        <p:spPr>
          <a:xfrm flipV="1">
            <a:off x="2293011" y="3507930"/>
            <a:ext cx="6673755"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平行四边形 16"/>
          <p:cNvSpPr/>
          <p:nvPr/>
        </p:nvSpPr>
        <p:spPr>
          <a:xfrm>
            <a:off x="9106657" y="3404479"/>
            <a:ext cx="99060" cy="18288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平行四边形 17"/>
          <p:cNvSpPr/>
          <p:nvPr/>
        </p:nvSpPr>
        <p:spPr>
          <a:xfrm>
            <a:off x="9300001" y="3404480"/>
            <a:ext cx="99060" cy="18288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文本框 19"/>
          <p:cNvSpPr txBox="1"/>
          <p:nvPr/>
        </p:nvSpPr>
        <p:spPr>
          <a:xfrm>
            <a:off x="1594563" y="2215036"/>
            <a:ext cx="8658860" cy="1077218"/>
          </a:xfrm>
          <a:prstGeom prst="rect">
            <a:avLst/>
          </a:prstGeom>
          <a:noFill/>
        </p:spPr>
        <p:txBody>
          <a:bodyPr wrap="square" rtlCol="0">
            <a:spAutoFit/>
          </a:bodyPr>
          <a:lstStyle/>
          <a:p>
            <a:pPr algn="ctr"/>
            <a:r>
              <a:rPr lang="en-US" altLang="zh-CN" sz="3200" b="1" dirty="0">
                <a:solidFill>
                  <a:srgbClr val="0070C0"/>
                </a:solidFill>
                <a:latin typeface="Times New Roman" panose="02020503050405090304" pitchFamily="18" charset="0"/>
                <a:ea typeface="微软雅黑" panose="020B0503020204020204" charset="-122"/>
                <a:cs typeface="Times New Roman" panose="02020503050405090304" pitchFamily="18" charset="0"/>
              </a:rPr>
              <a:t>Aerial World Model for Long-horizon Visual Generation and Navigation in 3D Space </a:t>
            </a:r>
            <a:endParaRPr lang="en-US" altLang="zh-CN" sz="3200" b="1" dirty="0">
              <a:solidFill>
                <a:srgbClr val="0070C0"/>
              </a:solidFill>
              <a:latin typeface="Times New Roman" panose="02020503050405090304" pitchFamily="18" charset="0"/>
              <a:ea typeface="微软雅黑" panose="020B0503020204020204" charset="-122"/>
              <a:cs typeface="Times New Roman" panose="02020503050405090304" pitchFamily="18" charset="0"/>
              <a:sym typeface="+mn-lt"/>
            </a:endParaRPr>
          </a:p>
        </p:txBody>
      </p:sp>
      <p:sp>
        <p:nvSpPr>
          <p:cNvPr id="21" name="矩形 20"/>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2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矩形 25"/>
          <p:cNvSpPr/>
          <p:nvPr/>
        </p:nvSpPr>
        <p:spPr>
          <a:xfrm>
            <a:off x="0" y="6697897"/>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p:cNvPicPr>
            <a:picLocks noChangeAspect="1"/>
          </p:cNvPicPr>
          <p:nvPr/>
        </p:nvPicPr>
        <p:blipFill>
          <a:blip r:embed="rId1"/>
          <a:stretch>
            <a:fillRect/>
          </a:stretch>
        </p:blipFill>
        <p:spPr>
          <a:xfrm>
            <a:off x="2042063" y="3699584"/>
            <a:ext cx="7924086" cy="1195706"/>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3565"/>
          </a:xfrm>
          <a:prstGeom prst="rect">
            <a:avLst/>
          </a:prstGeom>
          <a:noFill/>
        </p:spPr>
        <p:txBody>
          <a:bodyPr wrap="square" rtlCol="0">
            <a:spAutoFit/>
          </a:bodyPr>
          <a:lstStyle/>
          <a:p>
            <a:r>
              <a:rPr lang="en-US" altLang="zh-CN" sz="3200" b="1" noProof="0" dirty="0">
                <a:ln>
                  <a:noFill/>
                </a:ln>
                <a:solidFill>
                  <a:srgbClr val="5B9BD5">
                    <a:lumMod val="75000"/>
                  </a:srgbClr>
                </a:solidFill>
                <a:effectLst/>
                <a:uLnTx/>
                <a:uFillTx/>
                <a:latin typeface="Times New Roman" panose="02020503050405090304"/>
                <a:ea typeface="微软雅黑" panose="020B0503020204020204" charset="-122"/>
                <a:cs typeface="+mn-ea"/>
                <a:sym typeface="+mn-lt"/>
              </a:rPr>
              <a:t>2</a:t>
            </a:r>
            <a:endParaRPr lang="en-US" altLang="zh-CN" sz="3200" b="1" dirty="0">
              <a:solidFill>
                <a:schemeClr val="accent1">
                  <a:lumMod val="75000"/>
                </a:schemeClr>
              </a:solidFill>
              <a:latin typeface="Times New Roman" panose="02020503050405090304" pitchFamily="18" charset="0"/>
              <a:cs typeface="Times New Roman" panose="02020503050405090304" pitchFamily="18" charset="0"/>
              <a:sym typeface="+mn-lt"/>
            </a:endParaRPr>
          </a:p>
        </p:txBody>
      </p:sp>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5" name="文本框 4"/>
          <p:cNvSpPr txBox="1"/>
          <p:nvPr/>
        </p:nvSpPr>
        <p:spPr>
          <a:xfrm>
            <a:off x="1377315" y="759460"/>
            <a:ext cx="9537700" cy="51752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noAutofit/>
          </a:bodyPr>
          <a:lstStyle/>
          <a:p>
            <a:pPr algn="l">
              <a:lnSpc>
                <a:spcPct val="100000"/>
              </a:lnSpc>
              <a:spcBef>
                <a:spcPts val="0"/>
              </a:spcBef>
              <a:spcAft>
                <a:spcPts val="0"/>
              </a:spcAft>
              <a:buClrTx/>
              <a:buSzTx/>
              <a:buFontTx/>
              <a:defRPr/>
            </a:pPr>
            <a:r>
              <a:rPr lang="en-US" altLang="zh-CN" sz="32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rPr>
              <a:t>Motivation</a:t>
            </a:r>
            <a:endParaRPr lang="en-US" altLang="zh-CN" sz="32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endParaRPr>
          </a:p>
        </p:txBody>
      </p:sp>
      <p:graphicFrame>
        <p:nvGraphicFramePr>
          <p:cNvPr id="8" name="对象 7"/>
          <p:cNvGraphicFramePr>
            <a:graphicFrameLocks noChangeAspect="1"/>
          </p:cNvGraphicFramePr>
          <p:nvPr/>
        </p:nvGraphicFramePr>
        <p:xfrm>
          <a:off x="4610100" y="2463800"/>
          <a:ext cx="914400" cy="198438"/>
        </p:xfrm>
        <a:graphic>
          <a:graphicData uri="http://schemas.openxmlformats.org/presentationml/2006/ole">
            <mc:AlternateContent xmlns:mc="http://schemas.openxmlformats.org/markup-compatibility/2006">
              <mc:Choice xmlns:v="urn:schemas-microsoft-com:vml" Requires="v">
                <p:oleObj spid="_x0000_s4" name="Equation" r:id="rId2" imgW="2743200" imgH="4267200" progId="Equation.DSMT4">
                  <p:embed/>
                </p:oleObj>
              </mc:Choice>
              <mc:Fallback>
                <p:oleObj name="Equation" r:id="rId2" imgW="2743200" imgH="4267200" progId="Equation.DSMT4">
                  <p:embed/>
                  <p:pic>
                    <p:nvPicPr>
                      <p:cNvPr id="0" name="对象 7"/>
                      <p:cNvPicPr/>
                      <p:nvPr/>
                    </p:nvPicPr>
                    <p:blipFill>
                      <a:blip r:embed="rId3"/>
                      <a:stretch>
                        <a:fillRect/>
                      </a:stretch>
                    </p:blipFill>
                    <p:spPr>
                      <a:xfrm>
                        <a:off x="4610100" y="2463800"/>
                        <a:ext cx="914400" cy="198438"/>
                      </a:xfrm>
                      <a:prstGeom prst="rect">
                        <a:avLst/>
                      </a:prstGeom>
                    </p:spPr>
                  </p:pic>
                </p:oleObj>
              </mc:Fallback>
            </mc:AlternateContent>
          </a:graphicData>
        </a:graphic>
      </p:graphicFrame>
      <p:sp>
        <p:nvSpPr>
          <p:cNvPr id="6" name="文本框 5"/>
          <p:cNvSpPr txBox="1"/>
          <p:nvPr/>
        </p:nvSpPr>
        <p:spPr>
          <a:xfrm>
            <a:off x="873606" y="1870544"/>
            <a:ext cx="8462573" cy="2535951"/>
          </a:xfrm>
          <a:prstGeom prst="rect">
            <a:avLst/>
          </a:prstGeom>
          <a:noFill/>
        </p:spPr>
        <p:txBody>
          <a:bodyPr wrap="none" rtlCol="0">
            <a:spAutoFit/>
          </a:bodyPr>
          <a:lstStyle/>
          <a:p>
            <a:pPr marL="285750" lvl="1" indent="-285750">
              <a:lnSpc>
                <a:spcPct val="150000"/>
              </a:lnSpc>
              <a:buFont typeface="Arial" panose="020B0604020202090204" pitchFamily="34" charset="0"/>
              <a:buChar char="•"/>
            </a:pPr>
            <a:r>
              <a:rPr lang="en-US" altLang="zh-CN" b="1" dirty="0"/>
              <a:t>Motivation</a:t>
            </a:r>
            <a:endParaRPr lang="en-US" altLang="zh-CN" b="1" dirty="0"/>
          </a:p>
          <a:p>
            <a:pPr marL="742950" lvl="1" indent="-285750">
              <a:lnSpc>
                <a:spcPct val="150000"/>
              </a:lnSpc>
              <a:buFont typeface="Arial" panose="020B0604020202090204" pitchFamily="34" charset="0"/>
              <a:buChar char="•"/>
            </a:pPr>
            <a:r>
              <a:rPr lang="zh-CN" altLang="en-US" dirty="0"/>
              <a:t>现有 </a:t>
            </a:r>
            <a:r>
              <a:rPr lang="en-US" altLang="zh-CN" dirty="0"/>
              <a:t>UAV </a:t>
            </a:r>
            <a:r>
              <a:rPr lang="zh-CN" altLang="en-US" dirty="0"/>
              <a:t>导航策略只优化避障、轨迹平滑等低层目标，缺乏语义理解能力</a:t>
            </a:r>
            <a:endParaRPr lang="en-US" altLang="zh-CN" dirty="0"/>
          </a:p>
          <a:p>
            <a:pPr marL="742950" lvl="1" indent="-285750">
              <a:lnSpc>
                <a:spcPct val="150000"/>
              </a:lnSpc>
              <a:buFont typeface="Arial" panose="020B0604020202090204" pitchFamily="34" charset="0"/>
              <a:buChar char="•"/>
            </a:pPr>
            <a:r>
              <a:rPr lang="zh-CN" altLang="en-US" dirty="0"/>
              <a:t>而已有世界模型方案只能生成 </a:t>
            </a:r>
            <a:r>
              <a:rPr lang="en-US" altLang="zh-CN" dirty="0"/>
              <a:t>2D </a:t>
            </a:r>
            <a:r>
              <a:rPr lang="zh-CN" altLang="en-US" dirty="0"/>
              <a:t>短时域观测</a:t>
            </a:r>
            <a:endParaRPr lang="en-US" altLang="zh-CN" dirty="0"/>
          </a:p>
          <a:p>
            <a:pPr marL="742950" lvl="1" indent="-285750">
              <a:lnSpc>
                <a:spcPct val="150000"/>
              </a:lnSpc>
              <a:buFont typeface="Arial" panose="020B0604020202090204" pitchFamily="34" charset="0"/>
              <a:buChar char="•"/>
            </a:pPr>
            <a:r>
              <a:rPr lang="zh-CN" altLang="en-US" dirty="0"/>
              <a:t>无法处理 </a:t>
            </a:r>
            <a:r>
              <a:rPr lang="en-US" altLang="zh-CN" dirty="0"/>
              <a:t>UAV </a:t>
            </a:r>
            <a:r>
              <a:rPr lang="zh-CN" altLang="en-US" dirty="0"/>
              <a:t>的四维动作空间，均不适用于大规模三维航空场景。</a:t>
            </a:r>
            <a:endParaRPr lang="en-US" altLang="zh-CN" dirty="0"/>
          </a:p>
          <a:p>
            <a:pPr marL="285750" indent="-285750">
              <a:lnSpc>
                <a:spcPct val="150000"/>
              </a:lnSpc>
              <a:buFont typeface="Arial" panose="020B0604020202090204" pitchFamily="34" charset="0"/>
              <a:buChar char="•"/>
            </a:pPr>
            <a:r>
              <a:rPr lang="en-US" altLang="zh-CN" b="1" dirty="0"/>
              <a:t>Idea</a:t>
            </a:r>
            <a:endParaRPr lang="en-US" altLang="zh-CN" b="1" dirty="0"/>
          </a:p>
          <a:p>
            <a:pPr marL="742950" lvl="1" indent="-285750">
              <a:lnSpc>
                <a:spcPct val="150000"/>
              </a:lnSpc>
              <a:buFont typeface="Arial" panose="020B0604020202090204" pitchFamily="34" charset="0"/>
              <a:buChar char="•"/>
            </a:pPr>
            <a:r>
              <a:rPr lang="zh-CN" altLang="en-US" dirty="0"/>
              <a:t>训练一个以历史帧和 </a:t>
            </a:r>
            <a:r>
              <a:rPr lang="en-US" altLang="zh-CN" dirty="0"/>
              <a:t>4-DoF </a:t>
            </a:r>
            <a:r>
              <a:rPr lang="zh-CN" altLang="en-US" dirty="0"/>
              <a:t>动作为条件的航空导航世界模型 </a:t>
            </a:r>
            <a:r>
              <a:rPr lang="en-US" altLang="zh-CN" dirty="0"/>
              <a:t>ANWM</a:t>
            </a:r>
            <a:endParaRPr lang="zh-CN" altLang="en-US"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3565"/>
          </a:xfrm>
          <a:prstGeom prst="rect">
            <a:avLst/>
          </a:prstGeom>
          <a:noFill/>
        </p:spPr>
        <p:txBody>
          <a:bodyPr wrap="square" rtlCol="0">
            <a:spAutoFit/>
          </a:bodyPr>
          <a:lstStyle/>
          <a:p>
            <a:r>
              <a:rPr lang="en-US" altLang="zh-CN" sz="3200" b="1" dirty="0">
                <a:solidFill>
                  <a:srgbClr val="5B9BD5">
                    <a:lumMod val="75000"/>
                  </a:srgbClr>
                </a:solidFill>
                <a:latin typeface="Times New Roman" panose="02020503050405090304"/>
                <a:ea typeface="微软雅黑" panose="020B0503020204020204" charset="-122"/>
                <a:cs typeface="+mn-ea"/>
                <a:sym typeface="+mn-lt"/>
              </a:rPr>
              <a:t>2</a:t>
            </a:r>
            <a:endParaRPr lang="en-US" altLang="zh-CN" sz="3200" b="1" dirty="0">
              <a:solidFill>
                <a:schemeClr val="accent1">
                  <a:lumMod val="75000"/>
                </a:schemeClr>
              </a:solidFill>
              <a:latin typeface="Times New Roman" panose="02020503050405090304" pitchFamily="18" charset="0"/>
              <a:cs typeface="Times New Roman" panose="02020503050405090304" pitchFamily="18" charset="0"/>
              <a:sym typeface="+mn-lt"/>
            </a:endParaRPr>
          </a:p>
        </p:txBody>
      </p:sp>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5" name="文本框 4"/>
          <p:cNvSpPr txBox="1"/>
          <p:nvPr/>
        </p:nvSpPr>
        <p:spPr>
          <a:xfrm>
            <a:off x="1377315" y="759460"/>
            <a:ext cx="9537700" cy="51752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noAutofit/>
          </a:bodyPr>
          <a:lstStyle/>
          <a:p>
            <a:pPr algn="l">
              <a:lnSpc>
                <a:spcPct val="100000"/>
              </a:lnSpc>
              <a:spcBef>
                <a:spcPts val="0"/>
              </a:spcBef>
              <a:spcAft>
                <a:spcPts val="0"/>
              </a:spcAft>
              <a:buClrTx/>
              <a:buSzTx/>
              <a:buFontTx/>
              <a:defRPr/>
            </a:pPr>
            <a:r>
              <a:rPr lang="en-US" altLang="zh-CN" sz="32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rPr>
              <a:t>Method</a:t>
            </a:r>
            <a:endParaRPr lang="en-US" altLang="zh-CN" sz="32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endParaRPr>
          </a:p>
        </p:txBody>
      </p:sp>
      <mc:AlternateContent xmlns:mc="http://schemas.openxmlformats.org/markup-compatibility/2006">
        <mc:Choice xmlns:a14="http://schemas.microsoft.com/office/drawing/2010/main" Requires="a14">
          <p:sp>
            <p:nvSpPr>
              <p:cNvPr id="7" name="文本框 6"/>
              <p:cNvSpPr txBox="1"/>
              <p:nvPr/>
            </p:nvSpPr>
            <p:spPr>
              <a:xfrm>
                <a:off x="1134109" y="2117725"/>
                <a:ext cx="9918204" cy="6933886"/>
              </a:xfrm>
              <a:prstGeom prst="rect">
                <a:avLst/>
              </a:prstGeom>
              <a:noFill/>
            </p:spPr>
            <p:txBody>
              <a:bodyPr wrap="square" rtlCol="0">
                <a:spAutoFit/>
              </a:bodyPr>
              <a:lstStyle/>
              <a:p>
                <a:pPr marL="285750" indent="-285750">
                  <a:lnSpc>
                    <a:spcPct val="150000"/>
                  </a:lnSpc>
                  <a:buFont typeface="Arial" panose="020B0604020202090204" pitchFamily="34" charset="0"/>
                  <a:buChar char="•"/>
                </a:pPr>
                <a:r>
                  <a:rPr lang="zh-CN" altLang="en-US" sz="1600" dirty="0"/>
                  <a:t>核心问题</a:t>
                </a:r>
                <a:endParaRPr lang="en-US" altLang="zh-CN" sz="1600" dirty="0"/>
              </a:p>
              <a:p>
                <a:pPr marL="742950" lvl="1" indent="-285750">
                  <a:lnSpc>
                    <a:spcPct val="150000"/>
                  </a:lnSpc>
                  <a:buFont typeface="Arial" panose="020B0604020202090204" pitchFamily="34" charset="0"/>
                  <a:buChar char="•"/>
                </a:pPr>
                <a:r>
                  <a:rPr lang="zh-CN" altLang="en-US" sz="1600" dirty="0"/>
                  <a:t>给定当前视觉观测和目标图像，无人机如何找到一条能让</a:t>
                </a:r>
                <a:r>
                  <a:rPr lang="en-US" altLang="zh-CN" sz="1600" dirty="0"/>
                  <a:t>"</a:t>
                </a:r>
                <a:r>
                  <a:rPr lang="zh-CN" altLang="en-US" sz="1600" dirty="0"/>
                  <a:t>最终看到的画面最像目标图像</a:t>
                </a:r>
                <a:r>
                  <a:rPr lang="en-US" altLang="zh-CN" sz="1600" dirty="0"/>
                  <a:t>"</a:t>
                </a:r>
                <a:r>
                  <a:rPr lang="zh-CN" altLang="en-US" sz="1600" dirty="0"/>
                  <a:t>的轨迹。</a:t>
                </a:r>
                <a:endParaRPr lang="en-US" altLang="zh-CN" sz="1600" dirty="0"/>
              </a:p>
              <a:p>
                <a:pPr marL="285750" lvl="1" indent="-285750">
                  <a:lnSpc>
                    <a:spcPct val="150000"/>
                  </a:lnSpc>
                  <a:buFont typeface="Arial" panose="020B0604020202090204" pitchFamily="34" charset="0"/>
                  <a:buChar char="•"/>
                </a:pPr>
                <a:r>
                  <a:rPr lang="zh-CN" altLang="en-US" sz="1600" dirty="0"/>
                  <a:t>输入</a:t>
                </a:r>
                <a:endParaRPr lang="en-US" altLang="zh-CN" sz="1600" dirty="0"/>
              </a:p>
              <a:p>
                <a:pPr marL="742950" lvl="1" indent="-285750">
                  <a:lnSpc>
                    <a:spcPct val="150000"/>
                  </a:lnSpc>
                  <a:buFont typeface="Arial" panose="020B0604020202090204" pitchFamily="34" charset="0"/>
                  <a:buChar char="•"/>
                </a:pPr>
                <a:r>
                  <a:rPr lang="zh-CN" altLang="en-US" sz="1600" dirty="0"/>
                  <a:t>当前观测：</a:t>
                </a:r>
                <a14:m>
                  <m:oMath xmlns:m="http://schemas.openxmlformats.org/officeDocument/2006/math">
                    <m:sSub>
                      <m:sSubPr>
                        <m:ctrlPr>
                          <a:rPr lang="en-US" altLang="zh-CN" sz="1600" i="1" dirty="0" smtClean="0">
                            <a:latin typeface="Cambria Math" panose="02040503050406030204" pitchFamily="18" charset="0"/>
                          </a:rPr>
                        </m:ctrlPr>
                      </m:sSubPr>
                      <m:e>
                        <m:r>
                          <a:rPr lang="en-US" altLang="zh-CN" sz="1600" i="1" dirty="0" smtClean="0">
                            <a:latin typeface="Cambria Math" panose="02040503050406030204" pitchFamily="18" charset="0"/>
                          </a:rPr>
                          <m:t>𝑣</m:t>
                        </m:r>
                      </m:e>
                      <m:sub>
                        <m:r>
                          <a:rPr lang="en-US" altLang="zh-CN" sz="1600" i="1" dirty="0" smtClean="0">
                            <a:latin typeface="Cambria Math" panose="02040503050406030204" pitchFamily="18" charset="0"/>
                          </a:rPr>
                          <m:t>𝑡</m:t>
                        </m:r>
                      </m:sub>
                    </m:sSub>
                    <m:r>
                      <a:rPr lang="en-US" altLang="zh-CN" sz="1600" i="1" dirty="0" smtClean="0">
                        <a:latin typeface="Cambria Math" panose="02040503050406030204" pitchFamily="18" charset="0"/>
                      </a:rPr>
                      <m:t>∈</m:t>
                    </m:r>
                    <m:sSup>
                      <m:sSupPr>
                        <m:ctrlPr>
                          <a:rPr lang="en-US" altLang="zh-CN" sz="1600" i="1" dirty="0" smtClean="0">
                            <a:latin typeface="Cambria Math" panose="02040503050406030204" pitchFamily="18" charset="0"/>
                          </a:rPr>
                        </m:ctrlPr>
                      </m:sSupPr>
                      <m:e>
                        <m:r>
                          <a:rPr lang="en-US" altLang="zh-CN" sz="1600" i="1" dirty="0" smtClean="0">
                            <a:latin typeface="Cambria Math" panose="02040503050406030204" pitchFamily="18" charset="0"/>
                          </a:rPr>
                          <m:t>ℝ</m:t>
                        </m:r>
                      </m:e>
                      <m:sup>
                        <m:r>
                          <a:rPr lang="en-US" altLang="zh-CN" sz="1600" i="1" dirty="0" smtClean="0">
                            <a:latin typeface="Cambria Math" panose="02040503050406030204" pitchFamily="18" charset="0"/>
                          </a:rPr>
                          <m:t>ℍ</m:t>
                        </m:r>
                        <m:r>
                          <a:rPr lang="en-US" altLang="zh-CN" sz="1600" i="1" dirty="0" smtClean="0">
                            <a:latin typeface="Cambria Math" panose="02040503050406030204" pitchFamily="18" charset="0"/>
                          </a:rPr>
                          <m:t>×</m:t>
                        </m:r>
                        <m:r>
                          <a:rPr lang="en-US" altLang="zh-CN" sz="1600" i="1" dirty="0" smtClean="0">
                            <a:latin typeface="Cambria Math" panose="02040503050406030204" pitchFamily="18" charset="0"/>
                          </a:rPr>
                          <m:t>𝕎</m:t>
                        </m:r>
                        <m:r>
                          <a:rPr lang="en-US" altLang="zh-CN" sz="1600" i="1" dirty="0" smtClean="0">
                            <a:latin typeface="Cambria Math" panose="02040503050406030204" pitchFamily="18" charset="0"/>
                          </a:rPr>
                          <m:t>×</m:t>
                        </m:r>
                        <m:r>
                          <a:rPr lang="en-US" altLang="zh-CN" sz="1600" i="1" dirty="0" smtClean="0">
                            <a:latin typeface="Cambria Math" panose="02040503050406030204" pitchFamily="18" charset="0"/>
                          </a:rPr>
                          <m:t>𝟛</m:t>
                        </m:r>
                      </m:sup>
                    </m:sSup>
                  </m:oMath>
                </a14:m>
                <a:endParaRPr lang="en-US" altLang="zh-CN" sz="1600" dirty="0"/>
              </a:p>
              <a:p>
                <a:pPr marL="742950" lvl="1" indent="-285750">
                  <a:lnSpc>
                    <a:spcPct val="150000"/>
                  </a:lnSpc>
                  <a:buFont typeface="Arial" panose="020B0604020202090204" pitchFamily="34" charset="0"/>
                  <a:buChar char="•"/>
                </a:pPr>
                <a:r>
                  <a:rPr lang="zh-CN" altLang="en-US" sz="1600" dirty="0"/>
                  <a:t>动作空间：</a:t>
                </a:r>
                <a14:m>
                  <m:oMath xmlns:m="http://schemas.openxmlformats.org/officeDocument/2006/math">
                    <m:r>
                      <a:rPr lang="en-US" altLang="zh-CN" sz="1600" i="1" dirty="0" smtClean="0">
                        <a:latin typeface="Cambria Math" panose="02040503050406030204" pitchFamily="18" charset="0"/>
                      </a:rPr>
                      <m:t>𝑎</m:t>
                    </m:r>
                    <m:r>
                      <a:rPr lang="en-US" altLang="zh-CN" sz="1600" i="1" dirty="0" smtClean="0">
                        <a:latin typeface="Cambria Math" panose="02040503050406030204" pitchFamily="18" charset="0"/>
                      </a:rPr>
                      <m:t>=</m:t>
                    </m:r>
                    <m:d>
                      <m:dPr>
                        <m:ctrlPr>
                          <a:rPr lang="en-US" altLang="zh-CN" sz="1600" i="1" dirty="0" smtClean="0">
                            <a:latin typeface="Cambria Math" panose="02040503050406030204" pitchFamily="18" charset="0"/>
                          </a:rPr>
                        </m:ctrlPr>
                      </m:dPr>
                      <m:e>
                        <m:r>
                          <m:rPr>
                            <m:sty m:val="p"/>
                          </m:rPr>
                          <a:rPr lang="el-GR" altLang="zh-CN" sz="1600" i="0" dirty="0" smtClean="0">
                            <a:latin typeface="Cambria Math" panose="02040503050406030204" pitchFamily="18" charset="0"/>
                          </a:rPr>
                          <m:t>Δ</m:t>
                        </m:r>
                        <m:r>
                          <a:rPr lang="en-US" altLang="zh-CN" sz="1600" i="1" dirty="0" smtClean="0">
                            <a:latin typeface="Cambria Math" panose="02040503050406030204" pitchFamily="18" charset="0"/>
                          </a:rPr>
                          <m:t>𝑥</m:t>
                        </m:r>
                        <m:r>
                          <a:rPr lang="en-US" altLang="zh-CN" sz="1600" i="1" dirty="0" smtClean="0">
                            <a:latin typeface="Cambria Math" panose="02040503050406030204" pitchFamily="18" charset="0"/>
                          </a:rPr>
                          <m:t>,</m:t>
                        </m:r>
                        <m:r>
                          <m:rPr>
                            <m:sty m:val="p"/>
                          </m:rPr>
                          <a:rPr lang="el-GR" altLang="zh-CN" sz="1600" i="0" dirty="0" smtClean="0">
                            <a:latin typeface="Cambria Math" panose="02040503050406030204" pitchFamily="18" charset="0"/>
                          </a:rPr>
                          <m:t>Δ</m:t>
                        </m:r>
                        <m:r>
                          <a:rPr lang="en-US" altLang="zh-CN" sz="1600" i="1" dirty="0" smtClean="0">
                            <a:latin typeface="Cambria Math" panose="02040503050406030204" pitchFamily="18" charset="0"/>
                          </a:rPr>
                          <m:t>𝑦</m:t>
                        </m:r>
                        <m:r>
                          <a:rPr lang="en-US" altLang="zh-CN" sz="1600" i="1" dirty="0" smtClean="0">
                            <a:latin typeface="Cambria Math" panose="02040503050406030204" pitchFamily="18" charset="0"/>
                          </a:rPr>
                          <m:t>,</m:t>
                        </m:r>
                        <m:r>
                          <m:rPr>
                            <m:sty m:val="p"/>
                          </m:rPr>
                          <a:rPr lang="el-GR" altLang="zh-CN" sz="1600" i="0" dirty="0" smtClean="0">
                            <a:latin typeface="Cambria Math" panose="02040503050406030204" pitchFamily="18" charset="0"/>
                          </a:rPr>
                          <m:t>Δ</m:t>
                        </m:r>
                        <m:r>
                          <a:rPr lang="en-US" altLang="zh-CN" sz="1600" i="1" dirty="0" smtClean="0">
                            <a:latin typeface="Cambria Math" panose="02040503050406030204" pitchFamily="18" charset="0"/>
                          </a:rPr>
                          <m:t>𝑧</m:t>
                        </m:r>
                        <m:r>
                          <a:rPr lang="en-US" altLang="zh-CN" sz="1600" i="1" dirty="0" smtClean="0">
                            <a:latin typeface="Cambria Math" panose="02040503050406030204" pitchFamily="18" charset="0"/>
                          </a:rPr>
                          <m:t>,</m:t>
                        </m:r>
                        <m:r>
                          <m:rPr>
                            <m:sty m:val="p"/>
                          </m:rPr>
                          <a:rPr lang="el-GR" altLang="zh-CN" sz="1600" i="0" dirty="0" smtClean="0">
                            <a:latin typeface="Cambria Math" panose="02040503050406030204" pitchFamily="18" charset="0"/>
                          </a:rPr>
                          <m:t>Δ</m:t>
                        </m:r>
                        <m:r>
                          <a:rPr lang="el-GR" altLang="zh-CN" sz="1600" i="1" dirty="0" smtClean="0">
                            <a:latin typeface="Cambria Math" panose="02040503050406030204" pitchFamily="18" charset="0"/>
                          </a:rPr>
                          <m:t>𝜙</m:t>
                        </m:r>
                      </m:e>
                    </m:d>
                  </m:oMath>
                </a14:m>
                <a:r>
                  <a:rPr lang="zh-CN" altLang="el-GR" sz="1600" dirty="0"/>
                  <a:t>，</a:t>
                </a:r>
                <a:r>
                  <a:rPr lang="zh-CN" altLang="en-US" sz="1600" dirty="0"/>
                  <a:t>即 </a:t>
                </a:r>
                <a:r>
                  <a:rPr lang="en-US" altLang="zh-CN" sz="1600" dirty="0"/>
                  <a:t>4-DoF  </a:t>
                </a:r>
                <a:r>
                  <a:rPr lang="zh-CN" altLang="en-US" sz="1600" dirty="0"/>
                  <a:t>采用相对位移</a:t>
                </a:r>
                <a:endParaRPr lang="zh-CN" altLang="en-US" sz="1600" dirty="0"/>
              </a:p>
              <a:p>
                <a:pPr marL="742950" lvl="1" indent="-285750">
                  <a:lnSpc>
                    <a:spcPct val="150000"/>
                  </a:lnSpc>
                  <a:buFont typeface="Arial" panose="020B0604020202090204" pitchFamily="34" charset="0"/>
                  <a:buChar char="•"/>
                </a:pPr>
                <a:r>
                  <a:rPr lang="zh-CN" altLang="en-US" sz="1600" dirty="0"/>
                  <a:t>候选轨迹：</a:t>
                </a:r>
                <a:endParaRPr lang="en-US" altLang="zh-CN" sz="1600" dirty="0"/>
              </a:p>
              <a:p>
                <a:pPr marL="1200150" lvl="2" indent="-285750">
                  <a:lnSpc>
                    <a:spcPct val="150000"/>
                  </a:lnSpc>
                  <a:buFont typeface="Arial" panose="020B0604020202090204" pitchFamily="34" charset="0"/>
                  <a:buChar char="•"/>
                </a:pPr>
                <a:r>
                  <a:rPr lang="zh-CN" altLang="en-US" sz="1600" dirty="0"/>
                  <a:t>目标为找到 </a:t>
                </a:r>
                <a14:m>
                  <m:oMath xmlns:m="http://schemas.openxmlformats.org/officeDocument/2006/math">
                    <m:sSup>
                      <m:sSupPr>
                        <m:ctrlPr>
                          <a:rPr lang="en-US" altLang="zh-CN" sz="1600" i="1" dirty="0" smtClean="0">
                            <a:latin typeface="Cambria Math" panose="02040503050406030204" pitchFamily="18" charset="0"/>
                          </a:rPr>
                        </m:ctrlPr>
                      </m:sSupPr>
                      <m:e>
                        <m:r>
                          <a:rPr lang="en-US" altLang="zh-CN" sz="1600" i="1" dirty="0">
                            <a:latin typeface="Cambria Math" panose="02040503050406030204" pitchFamily="18" charset="0"/>
                          </a:rPr>
                          <m:t>𝐷</m:t>
                        </m:r>
                      </m:e>
                      <m:sup>
                        <m:r>
                          <a:rPr lang="en-US" altLang="zh-CN" sz="1600" i="1" dirty="0">
                            <a:latin typeface="Cambria Math" panose="02040503050406030204" pitchFamily="18" charset="0"/>
                          </a:rPr>
                          <m:t>∗</m:t>
                        </m:r>
                      </m:sup>
                    </m:sSup>
                    <m:r>
                      <a:rPr lang="en-US" altLang="zh-CN" sz="1600" i="1" dirty="0">
                        <a:latin typeface="Cambria Math" panose="02040503050406030204" pitchFamily="18" charset="0"/>
                      </a:rPr>
                      <m:t>=</m:t>
                    </m:r>
                    <m:func>
                      <m:funcPr>
                        <m:ctrlPr>
                          <a:rPr lang="en-US" altLang="zh-CN" sz="1600" i="1" dirty="0" smtClean="0">
                            <a:latin typeface="Cambria Math" panose="02040503050406030204" pitchFamily="18" charset="0"/>
                          </a:rPr>
                        </m:ctrlPr>
                      </m:funcPr>
                      <m:fName>
                        <m:r>
                          <m:rPr>
                            <m:sty m:val="p"/>
                          </m:rPr>
                          <a:rPr lang="en-US" altLang="zh-CN" sz="1600" i="0" dirty="0" err="1" smtClean="0">
                            <a:latin typeface="Cambria Math" panose="02040503050406030204" pitchFamily="18" charset="0"/>
                          </a:rPr>
                          <m:t>arg</m:t>
                        </m:r>
                      </m:fName>
                      <m:e>
                        <m:func>
                          <m:funcPr>
                            <m:ctrlPr>
                              <a:rPr lang="en-US" altLang="zh-CN" sz="1600" i="1" dirty="0" err="1" smtClean="0">
                                <a:latin typeface="Cambria Math" panose="02040503050406030204" pitchFamily="18" charset="0"/>
                              </a:rPr>
                            </m:ctrlPr>
                          </m:funcPr>
                          <m:fName>
                            <m:limLow>
                              <m:limLowPr>
                                <m:ctrlPr>
                                  <a:rPr lang="en-US" altLang="zh-CN" sz="1600" i="1" dirty="0" err="1" smtClean="0">
                                    <a:latin typeface="Cambria Math" panose="02040503050406030204" pitchFamily="18" charset="0"/>
                                  </a:rPr>
                                </m:ctrlPr>
                              </m:limLowPr>
                              <m:e>
                                <m:r>
                                  <m:rPr>
                                    <m:sty m:val="p"/>
                                  </m:rPr>
                                  <a:rPr lang="en-US" altLang="zh-CN" sz="1600" i="0" dirty="0" err="1">
                                    <a:latin typeface="Cambria Math" panose="02040503050406030204" pitchFamily="18" charset="0"/>
                                  </a:rPr>
                                  <m:t>max</m:t>
                                </m:r>
                              </m:e>
                              <m:lim>
                                <m:r>
                                  <a:rPr lang="en-US" altLang="zh-CN" sz="1600" i="1" dirty="0" err="1" smtClean="0">
                                    <a:latin typeface="Cambria Math" panose="02040503050406030204" pitchFamily="18" charset="0"/>
                                  </a:rPr>
                                  <m:t>𝐷</m:t>
                                </m:r>
                              </m:lim>
                            </m:limLow>
                          </m:fName>
                          <m:e>
                            <m:r>
                              <a:rPr lang="en-US" altLang="zh-CN" sz="1600" i="1" dirty="0">
                                <a:latin typeface="Cambria Math" panose="02040503050406030204" pitchFamily="18" charset="0"/>
                              </a:rPr>
                              <m:t>𝑆</m:t>
                            </m:r>
                            <m:d>
                              <m:dPr>
                                <m:ctrlPr>
                                  <a:rPr lang="en-US" altLang="zh-CN" sz="1600" i="1" dirty="0" smtClean="0">
                                    <a:latin typeface="Cambria Math" panose="02040503050406030204" pitchFamily="18" charset="0"/>
                                  </a:rPr>
                                </m:ctrlPr>
                              </m:dPr>
                              <m:e>
                                <m:sSub>
                                  <m:sSubPr>
                                    <m:ctrlPr>
                                      <a:rPr lang="en-US" altLang="zh-CN" sz="1600" i="1" dirty="0" err="1">
                                        <a:latin typeface="Cambria Math" panose="02040503050406030204" pitchFamily="18" charset="0"/>
                                      </a:rPr>
                                    </m:ctrlPr>
                                  </m:sSubPr>
                                  <m:e>
                                    <m:r>
                                      <a:rPr lang="en-US" altLang="zh-CN" sz="1600" i="1" dirty="0" err="1">
                                        <a:latin typeface="Cambria Math" panose="02040503050406030204" pitchFamily="18" charset="0"/>
                                      </a:rPr>
                                      <m:t>𝑣</m:t>
                                    </m:r>
                                  </m:e>
                                  <m:sub>
                                    <m:r>
                                      <a:rPr lang="en-US" altLang="zh-CN" sz="1600" i="1" dirty="0" err="1" smtClean="0">
                                        <a:latin typeface="Cambria Math" panose="02040503050406030204" pitchFamily="18" charset="0"/>
                                      </a:rPr>
                                      <m:t>𝑛</m:t>
                                    </m:r>
                                  </m:sub>
                                </m:sSub>
                                <m:r>
                                  <a:rPr lang="en-US" altLang="zh-CN" sz="1600" i="1" dirty="0">
                                    <a:latin typeface="Cambria Math" panose="02040503050406030204" pitchFamily="18" charset="0"/>
                                  </a:rPr>
                                  <m:t>,</m:t>
                                </m:r>
                                <m:sSup>
                                  <m:sSupPr>
                                    <m:ctrlPr>
                                      <a:rPr lang="en-US" altLang="zh-CN" sz="1600" i="1" dirty="0">
                                        <a:latin typeface="Cambria Math" panose="02040503050406030204" pitchFamily="18" charset="0"/>
                                      </a:rPr>
                                    </m:ctrlPr>
                                  </m:sSupPr>
                                  <m:e>
                                    <m:r>
                                      <a:rPr lang="en-US" altLang="zh-CN" sz="1600" i="1" dirty="0">
                                        <a:latin typeface="Cambria Math" panose="02040503050406030204" pitchFamily="18" charset="0"/>
                                      </a:rPr>
                                      <m:t>𝑣</m:t>
                                    </m:r>
                                  </m:e>
                                  <m:sup>
                                    <m:r>
                                      <a:rPr lang="en-US" altLang="zh-CN" sz="1600" i="1" dirty="0">
                                        <a:latin typeface="Cambria Math" panose="02040503050406030204" pitchFamily="18" charset="0"/>
                                      </a:rPr>
                                      <m:t>∗</m:t>
                                    </m:r>
                                  </m:sup>
                                </m:sSup>
                              </m:e>
                            </m:d>
                          </m:e>
                        </m:func>
                      </m:e>
                    </m:func>
                  </m:oMath>
                </a14:m>
                <a:r>
                  <a:rPr lang="zh-CN" altLang="en-US" sz="1600" dirty="0"/>
                  <a:t> </a:t>
                </a:r>
                <a14:m>
                  <m:oMath xmlns:m="http://schemas.openxmlformats.org/officeDocument/2006/math">
                    <m:r>
                      <a:rPr lang="en-US" altLang="zh-CN" sz="1600" b="0" i="0" dirty="0" smtClean="0">
                        <a:latin typeface="Cambria Math" panose="02040503050406030204" pitchFamily="18" charset="0"/>
                      </a:rPr>
                      <m:t> </m:t>
                    </m:r>
                    <m:r>
                      <a:rPr lang="en-US" altLang="zh-CN" sz="1600" i="1" dirty="0" err="1">
                        <a:latin typeface="Cambria Math" panose="02040503050406030204" pitchFamily="18" charset="0"/>
                      </a:rPr>
                      <m:t>𝑠</m:t>
                    </m:r>
                    <m:r>
                      <a:rPr lang="en-US" altLang="zh-CN" sz="1600" i="1" dirty="0" err="1">
                        <a:latin typeface="Cambria Math" panose="02040503050406030204" pitchFamily="18" charset="0"/>
                      </a:rPr>
                      <m:t>.</m:t>
                    </m:r>
                    <m:r>
                      <a:rPr lang="en-US" altLang="zh-CN" sz="1600" i="1" dirty="0" err="1">
                        <a:latin typeface="Cambria Math" panose="02040503050406030204" pitchFamily="18" charset="0"/>
                      </a:rPr>
                      <m:t>𝑡</m:t>
                    </m:r>
                    <m:r>
                      <a:rPr lang="en-US" altLang="zh-CN" sz="1600" i="1" dirty="0" err="1">
                        <a:latin typeface="Cambria Math" panose="02040503050406030204" pitchFamily="18" charset="0"/>
                      </a:rPr>
                      <m:t>.  </m:t>
                    </m:r>
                    <m:sSub>
                      <m:sSubPr>
                        <m:ctrlPr>
                          <a:rPr lang="en-US" altLang="zh-CN" sz="1600" i="1" dirty="0" smtClean="0">
                            <a:latin typeface="Cambria Math" panose="02040503050406030204" pitchFamily="18" charset="0"/>
                          </a:rPr>
                        </m:ctrlPr>
                      </m:sSubPr>
                      <m:e>
                        <m:r>
                          <a:rPr lang="en-US" altLang="zh-CN" sz="1600" i="1" dirty="0" err="1">
                            <a:latin typeface="Cambria Math" panose="02040503050406030204" pitchFamily="18" charset="0"/>
                          </a:rPr>
                          <m:t>𝑣</m:t>
                        </m:r>
                      </m:e>
                      <m:sub>
                        <m:r>
                          <a:rPr lang="en-US" altLang="zh-CN" sz="1600" i="1" dirty="0" err="1">
                            <a:latin typeface="Cambria Math" panose="02040503050406030204" pitchFamily="18" charset="0"/>
                          </a:rPr>
                          <m:t>𝑛</m:t>
                        </m:r>
                      </m:sub>
                    </m:sSub>
                    <m:r>
                      <a:rPr lang="en-US" altLang="zh-CN" sz="1600" i="1" dirty="0">
                        <a:latin typeface="Cambria Math" panose="02040503050406030204" pitchFamily="18" charset="0"/>
                      </a:rPr>
                      <m:t>=</m:t>
                    </m:r>
                    <m:r>
                      <a:rPr lang="en-US" altLang="zh-CN" sz="1600" i="1" dirty="0">
                        <a:latin typeface="Cambria Math" panose="02040503050406030204" pitchFamily="18" charset="0"/>
                      </a:rPr>
                      <m:t>𝐹</m:t>
                    </m:r>
                    <m:d>
                      <m:dPr>
                        <m:ctrlPr>
                          <a:rPr lang="en-US" altLang="zh-CN" sz="1600" i="1" dirty="0">
                            <a:latin typeface="Cambria Math" panose="02040503050406030204" pitchFamily="18" charset="0"/>
                          </a:rPr>
                        </m:ctrlPr>
                      </m:dPr>
                      <m:e>
                        <m:r>
                          <a:rPr lang="en-US" altLang="zh-CN" sz="1600" i="1" dirty="0">
                            <a:latin typeface="Cambria Math" panose="02040503050406030204" pitchFamily="18" charset="0"/>
                          </a:rPr>
                          <m:t>𝐷</m:t>
                        </m:r>
                        <m:r>
                          <a:rPr lang="en-US" altLang="zh-CN" sz="1600" i="1" dirty="0">
                            <a:latin typeface="Cambria Math" panose="02040503050406030204" pitchFamily="18" charset="0"/>
                          </a:rPr>
                          <m:t>,</m:t>
                        </m:r>
                        <m:sSub>
                          <m:sSubPr>
                            <m:ctrlPr>
                              <a:rPr lang="en-US" altLang="zh-CN" sz="1600" i="1" dirty="0" err="1">
                                <a:latin typeface="Cambria Math" panose="02040503050406030204" pitchFamily="18" charset="0"/>
                              </a:rPr>
                            </m:ctrlPr>
                          </m:sSubPr>
                          <m:e>
                            <m:r>
                              <a:rPr lang="en-US" altLang="zh-CN" sz="1600" i="1" dirty="0" err="1">
                                <a:latin typeface="Cambria Math" panose="02040503050406030204" pitchFamily="18" charset="0"/>
                              </a:rPr>
                              <m:t>𝑣</m:t>
                            </m:r>
                          </m:e>
                          <m:sub>
                            <m:r>
                              <a:rPr lang="en-US" altLang="zh-CN" sz="1600" i="1" dirty="0" err="1">
                                <a:latin typeface="Cambria Math" panose="02040503050406030204" pitchFamily="18" charset="0"/>
                              </a:rPr>
                              <m:t>𝑡</m:t>
                            </m:r>
                          </m:sub>
                        </m:sSub>
                      </m:e>
                    </m:d>
                    <m:r>
                      <a:rPr lang="en-US" altLang="zh-CN" sz="1600" i="1" dirty="0" smtClean="0">
                        <a:latin typeface="Cambria Math" panose="02040503050406030204" pitchFamily="18" charset="0"/>
                      </a:rPr>
                      <m:t> </m:t>
                    </m:r>
                  </m:oMath>
                </a14:m>
                <a:r>
                  <a:rPr lang="zh-CN" altLang="en-US" sz="1600" dirty="0"/>
                  <a:t>即最终帧与目标图像相似度最高的轨迹</a:t>
                </a:r>
                <a:endParaRPr lang="en-US" altLang="zh-CN" sz="1600" dirty="0"/>
              </a:p>
              <a:p>
                <a:pPr marL="1657350" lvl="3" indent="-285750">
                  <a:lnSpc>
                    <a:spcPct val="150000"/>
                  </a:lnSpc>
                  <a:buFont typeface="Arial" panose="020B0604020202090204" pitchFamily="34" charset="0"/>
                  <a:buChar char="•"/>
                </a:pPr>
                <a:r>
                  <a:rPr lang="zh-CN" altLang="en-US" sz="1600" dirty="0"/>
                  <a:t>其中</a:t>
                </a:r>
                <a14:m>
                  <m:oMath xmlns:m="http://schemas.openxmlformats.org/officeDocument/2006/math">
                    <m:r>
                      <a:rPr lang="en-US" altLang="zh-CN" sz="1600" i="1" dirty="0">
                        <a:latin typeface="Cambria Math" panose="02040503050406030204" pitchFamily="18" charset="0"/>
                      </a:rPr>
                      <m:t>𝑆</m:t>
                    </m:r>
                    <m:d>
                      <m:dPr>
                        <m:ctrlPr>
                          <a:rPr lang="en-US" altLang="zh-CN" sz="1600" i="1" dirty="0">
                            <a:latin typeface="Cambria Math" panose="02040503050406030204" pitchFamily="18" charset="0"/>
                          </a:rPr>
                        </m:ctrlPr>
                      </m:dPr>
                      <m:e>
                        <m:sSub>
                          <m:sSubPr>
                            <m:ctrlPr>
                              <a:rPr lang="en-US" altLang="zh-CN" sz="1600" i="1" dirty="0" err="1">
                                <a:latin typeface="Cambria Math" panose="02040503050406030204" pitchFamily="18" charset="0"/>
                              </a:rPr>
                            </m:ctrlPr>
                          </m:sSubPr>
                          <m:e>
                            <m:r>
                              <a:rPr lang="en-US" altLang="zh-CN" sz="1600" i="1" dirty="0" err="1">
                                <a:latin typeface="Cambria Math" panose="02040503050406030204" pitchFamily="18" charset="0"/>
                              </a:rPr>
                              <m:t>𝑣</m:t>
                            </m:r>
                          </m:e>
                          <m:sub>
                            <m:r>
                              <a:rPr lang="en-US" altLang="zh-CN" sz="1600" i="1" dirty="0" err="1">
                                <a:latin typeface="Cambria Math" panose="02040503050406030204" pitchFamily="18" charset="0"/>
                              </a:rPr>
                              <m:t>𝑛</m:t>
                            </m:r>
                          </m:sub>
                        </m:sSub>
                        <m:r>
                          <a:rPr lang="en-US" altLang="zh-CN" sz="1600" i="1" dirty="0">
                            <a:latin typeface="Cambria Math" panose="02040503050406030204" pitchFamily="18" charset="0"/>
                          </a:rPr>
                          <m:t>,</m:t>
                        </m:r>
                        <m:sSup>
                          <m:sSupPr>
                            <m:ctrlPr>
                              <a:rPr lang="en-US" altLang="zh-CN" sz="1600" i="1" dirty="0">
                                <a:latin typeface="Cambria Math" panose="02040503050406030204" pitchFamily="18" charset="0"/>
                              </a:rPr>
                            </m:ctrlPr>
                          </m:sSupPr>
                          <m:e>
                            <m:r>
                              <a:rPr lang="en-US" altLang="zh-CN" sz="1600" i="1" dirty="0">
                                <a:latin typeface="Cambria Math" panose="02040503050406030204" pitchFamily="18" charset="0"/>
                              </a:rPr>
                              <m:t>𝑣</m:t>
                            </m:r>
                          </m:e>
                          <m:sup>
                            <m:r>
                              <a:rPr lang="en-US" altLang="zh-CN" sz="1600" i="1" dirty="0">
                                <a:latin typeface="Cambria Math" panose="02040503050406030204" pitchFamily="18" charset="0"/>
                              </a:rPr>
                              <m:t>∗</m:t>
                            </m:r>
                          </m:sup>
                        </m:sSup>
                      </m:e>
                    </m:d>
                  </m:oMath>
                </a14:m>
                <a:r>
                  <a:rPr lang="zh-CN" altLang="en-US" sz="1600" dirty="0"/>
                  <a:t>  是感知相似度 </a:t>
                </a:r>
                <a14:m>
                  <m:oMath xmlns:m="http://schemas.openxmlformats.org/officeDocument/2006/math">
                    <m:sSub>
                      <m:sSubPr>
                        <m:ctrlPr>
                          <a:rPr lang="en-US" altLang="zh-CN" sz="1600" i="1" smtClean="0">
                            <a:latin typeface="Cambria Math" panose="02040503050406030204" pitchFamily="18" charset="0"/>
                          </a:rPr>
                        </m:ctrlPr>
                      </m:sSubPr>
                      <m:e>
                        <m:r>
                          <a:rPr lang="en-US" altLang="zh-CN" sz="1600" i="1" smtClean="0">
                            <a:latin typeface="Cambria Math" panose="02040503050406030204" pitchFamily="18" charset="0"/>
                          </a:rPr>
                          <m:t>𝑆</m:t>
                        </m:r>
                      </m:e>
                      <m:sub>
                        <m:r>
                          <a:rPr lang="en-US" altLang="zh-CN" sz="1600" i="1">
                            <a:latin typeface="Cambria Math" panose="02040503050406030204" pitchFamily="18" charset="0"/>
                          </a:rPr>
                          <m:t>𝑖</m:t>
                        </m:r>
                      </m:sub>
                    </m:sSub>
                    <m:r>
                      <a:rPr lang="en-US" altLang="zh-CN" sz="1600" i="1">
                        <a:latin typeface="Cambria Math" panose="02040503050406030204" pitchFamily="18" charset="0"/>
                      </a:rPr>
                      <m:t>=</m:t>
                    </m:r>
                    <m:r>
                      <m:rPr>
                        <m:nor/>
                      </m:rPr>
                      <a:rPr lang="en-US" altLang="zh-CN" sz="1600" i="0">
                        <a:latin typeface="Cambria Math" panose="02040503050406030204" pitchFamily="18" charset="0"/>
                      </a:rPr>
                      <m:t>LPIPS</m:t>
                    </m:r>
                    <m:d>
                      <m:dPr>
                        <m:ctrlPr>
                          <a:rPr lang="en-US" altLang="zh-CN" sz="1600" i="1">
                            <a:latin typeface="Cambria Math" panose="02040503050406030204" pitchFamily="18" charset="0"/>
                          </a:rPr>
                        </m:ctrlPr>
                      </m:dPr>
                      <m:e>
                        <m:sSubSup>
                          <m:sSubSupPr>
                            <m:ctrlPr>
                              <a:rPr lang="en-US" altLang="zh-CN" sz="1600" i="1">
                                <a:latin typeface="Cambria Math" panose="02040503050406030204" pitchFamily="18" charset="0"/>
                              </a:rPr>
                            </m:ctrlPr>
                          </m:sSubSupPr>
                          <m:e>
                            <m:r>
                              <a:rPr lang="en-US" altLang="zh-CN" sz="1600" i="1">
                                <a:latin typeface="Cambria Math" panose="02040503050406030204" pitchFamily="18" charset="0"/>
                              </a:rPr>
                              <m:t>𝑣</m:t>
                            </m:r>
                          </m:e>
                          <m:sub>
                            <m:r>
                              <a:rPr lang="en-US" altLang="zh-CN" sz="1600" i="1">
                                <a:latin typeface="Cambria Math" panose="02040503050406030204" pitchFamily="18" charset="0"/>
                              </a:rPr>
                              <m:t>𝑛</m:t>
                            </m:r>
                          </m:sub>
                          <m:sup>
                            <m:d>
                              <m:dPr>
                                <m:ctrlPr>
                                  <a:rPr lang="en-US" altLang="zh-CN" sz="1600" i="1">
                                    <a:latin typeface="Cambria Math" panose="02040503050406030204" pitchFamily="18" charset="0"/>
                                  </a:rPr>
                                </m:ctrlPr>
                              </m:dPr>
                              <m:e>
                                <m:r>
                                  <a:rPr lang="en-US" altLang="zh-CN" sz="1600" i="1">
                                    <a:latin typeface="Cambria Math" panose="02040503050406030204" pitchFamily="18" charset="0"/>
                                  </a:rPr>
                                  <m:t>𝑖</m:t>
                                </m:r>
                              </m:e>
                            </m:d>
                          </m:sup>
                        </m:sSubSup>
                        <m:r>
                          <a:rPr lang="en-US" altLang="zh-CN" sz="1600" i="1">
                            <a:latin typeface="Cambria Math" panose="02040503050406030204" pitchFamily="18" charset="0"/>
                          </a:rPr>
                          <m:t>,</m:t>
                        </m:r>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𝑣</m:t>
                            </m:r>
                          </m:e>
                          <m:sup>
                            <m:r>
                              <a:rPr lang="en-US" altLang="zh-CN" sz="1600" i="1">
                                <a:latin typeface="Cambria Math" panose="02040503050406030204" pitchFamily="18" charset="0"/>
                              </a:rPr>
                              <m:t>∗</m:t>
                            </m:r>
                          </m:sup>
                        </m:sSup>
                      </m:e>
                    </m:d>
                  </m:oMath>
                </a14:m>
                <a:r>
                  <a:rPr lang="en-US" altLang="zh-CN" sz="1600" dirty="0"/>
                  <a:t> </a:t>
                </a:r>
                <a:endParaRPr lang="en-US" altLang="zh-CN" sz="1600" dirty="0"/>
              </a:p>
              <a:p>
                <a:pPr marL="1657350" lvl="3" indent="-285750">
                  <a:lnSpc>
                    <a:spcPct val="150000"/>
                  </a:lnSpc>
                  <a:buFont typeface="Arial" panose="020B0604020202090204" pitchFamily="34" charset="0"/>
                  <a:buChar char="•"/>
                </a:pPr>
                <a14:m>
                  <m:oMath xmlns:m="http://schemas.openxmlformats.org/officeDocument/2006/math">
                    <m:sSubSup>
                      <m:sSubSupPr>
                        <m:ctrlPr>
                          <a:rPr lang="en-US" altLang="zh-CN" sz="1600" i="1">
                            <a:latin typeface="Cambria Math" panose="02040503050406030204" pitchFamily="18" charset="0"/>
                          </a:rPr>
                        </m:ctrlPr>
                      </m:sSubSupPr>
                      <m:e>
                        <m:r>
                          <a:rPr lang="en-US" altLang="zh-CN" sz="1600" i="1">
                            <a:latin typeface="Cambria Math" panose="02040503050406030204" pitchFamily="18" charset="0"/>
                          </a:rPr>
                          <m:t>𝑣</m:t>
                        </m:r>
                      </m:e>
                      <m:sub>
                        <m:r>
                          <a:rPr lang="en-US" altLang="zh-CN" sz="1600" i="1">
                            <a:latin typeface="Cambria Math" panose="02040503050406030204" pitchFamily="18" charset="0"/>
                          </a:rPr>
                          <m:t>𝑛</m:t>
                        </m:r>
                      </m:sub>
                      <m:sup>
                        <m:d>
                          <m:dPr>
                            <m:ctrlPr>
                              <a:rPr lang="en-US" altLang="zh-CN" sz="1600" i="1">
                                <a:latin typeface="Cambria Math" panose="02040503050406030204" pitchFamily="18" charset="0"/>
                              </a:rPr>
                            </m:ctrlPr>
                          </m:dPr>
                          <m:e>
                            <m:r>
                              <a:rPr lang="en-US" altLang="zh-CN" sz="1600" i="1">
                                <a:latin typeface="Cambria Math" panose="02040503050406030204" pitchFamily="18" charset="0"/>
                              </a:rPr>
                              <m:t>𝑖</m:t>
                            </m:r>
                          </m:e>
                        </m:d>
                      </m:sup>
                    </m:sSubSup>
                    <m:r>
                      <a:rPr lang="en-US" altLang="zh-CN" sz="1600" b="0" i="1" smtClean="0">
                        <a:latin typeface="Cambria Math" panose="02040503050406030204" pitchFamily="18" charset="0"/>
                      </a:rPr>
                      <m:t> </m:t>
                    </m:r>
                  </m:oMath>
                </a14:m>
                <a:r>
                  <a:rPr lang="en-US" altLang="zh-CN" sz="1600" dirty="0"/>
                  <a:t> </a:t>
                </a:r>
                <a:r>
                  <a:rPr lang="zh-CN" altLang="en-US" sz="1600" dirty="0"/>
                  <a:t>表示沿着第 </a:t>
                </a:r>
                <a14:m>
                  <m:oMath xmlns:m="http://schemas.openxmlformats.org/officeDocument/2006/math">
                    <m:r>
                      <a:rPr lang="en-US" altLang="zh-CN" sz="1600" i="1" dirty="0">
                        <a:latin typeface="Cambria Math" panose="02040503050406030204" pitchFamily="18" charset="0"/>
                      </a:rPr>
                      <m:t>𝑖</m:t>
                    </m:r>
                  </m:oMath>
                </a14:m>
                <a:r>
                  <a:rPr lang="zh-CN" altLang="en-US" sz="1600" dirty="0"/>
                  <a:t> 个候选轨迹到达的最终帧</a:t>
                </a:r>
                <a:endParaRPr lang="en-US" altLang="zh-CN" sz="1600" dirty="0"/>
              </a:p>
              <a:p>
                <a:pPr marL="1657350" lvl="3" indent="-285750">
                  <a:lnSpc>
                    <a:spcPct val="150000"/>
                  </a:lnSpc>
                  <a:buFont typeface="Arial" panose="020B0604020202090204" pitchFamily="34" charset="0"/>
                  <a:buChar char="•"/>
                </a:pPr>
                <a14:m>
                  <m:oMath xmlns:m="http://schemas.openxmlformats.org/officeDocument/2006/math">
                    <m:r>
                      <a:rPr lang="en-US" altLang="zh-CN" sz="1600" i="1" dirty="0" smtClean="0">
                        <a:latin typeface="Cambria Math" panose="02040503050406030204" pitchFamily="18" charset="0"/>
                      </a:rPr>
                      <m:t>𝐹</m:t>
                    </m:r>
                  </m:oMath>
                </a14:m>
                <a:r>
                  <a:rPr lang="zh-CN" altLang="en-US" sz="1600" dirty="0"/>
                  <a:t>是无人机的运动学模型，负责把动作序列累积成相机位姿</a:t>
                </a:r>
                <a:endParaRPr lang="zh-CN" altLang="en-US" sz="1600" dirty="0"/>
              </a:p>
              <a:p>
                <a:pPr marL="1200150" lvl="2" indent="-285750">
                  <a:lnSpc>
                    <a:spcPct val="150000"/>
                  </a:lnSpc>
                  <a:buFont typeface="Arial" panose="020B0604020202090204" pitchFamily="34" charset="0"/>
                  <a:buChar char="•"/>
                </a:pPr>
                <a:endParaRPr lang="zh-CN" altLang="en-US" sz="1600" dirty="0"/>
              </a:p>
              <a:p>
                <a:pPr marL="742950" lvl="2" indent="-285750">
                  <a:lnSpc>
                    <a:spcPct val="150000"/>
                  </a:lnSpc>
                  <a:buFont typeface="Arial" panose="020B0604020202090204" pitchFamily="34" charset="0"/>
                  <a:buChar char="•"/>
                </a:pPr>
                <a:endParaRPr lang="en-US" altLang="zh-CN" sz="1600" dirty="0"/>
              </a:p>
              <a:p>
                <a:pPr marL="1200150" lvl="3" indent="-285750">
                  <a:buFont typeface="Arial" panose="020B0604020202090204" pitchFamily="34" charset="0"/>
                  <a:buChar char="•"/>
                </a:pPr>
                <a:endParaRPr lang="en-US" altLang="zh-CN" sz="1600" b="0" i="0" dirty="0">
                  <a:latin typeface="Cambria Math" panose="02040503050406030204" pitchFamily="18" charset="0"/>
                </a:endParaRPr>
              </a:p>
              <a:p>
                <a:pPr marL="742950" lvl="2" indent="-285750">
                  <a:buFont typeface="Arial" panose="020B0604020202090204" pitchFamily="34" charset="0"/>
                  <a:buChar char="•"/>
                </a:pPr>
                <a:endParaRPr lang="en-US" altLang="zh-CN" sz="1600" b="0" i="0" dirty="0">
                  <a:latin typeface="Cambria Math" panose="02040503050406030204" pitchFamily="18" charset="0"/>
                </a:endParaRPr>
              </a:p>
              <a:p>
                <a:pPr marL="742950" lvl="2" indent="-285750">
                  <a:buFont typeface="Arial" panose="020B0604020202090204" pitchFamily="34" charset="0"/>
                  <a:buChar char="•"/>
                </a:pPr>
                <a:endParaRPr lang="zh-CN" altLang="en-US" sz="1600" dirty="0"/>
              </a:p>
              <a:p>
                <a:pPr marL="742950" lvl="1" indent="-285750">
                  <a:buFont typeface="Arial" panose="020B0604020202090204" pitchFamily="34" charset="0"/>
                  <a:buChar char="•"/>
                </a:pPr>
                <a:endParaRPr lang="en-US" altLang="zh-CN" sz="1600" dirty="0"/>
              </a:p>
              <a:p>
                <a:pPr marL="742950" lvl="1" indent="-285750">
                  <a:buFont typeface="Arial" panose="020B0604020202090204" pitchFamily="34" charset="0"/>
                  <a:buChar char="•"/>
                </a:pPr>
                <a:endParaRPr lang="en-US" altLang="zh-CN" sz="1600" b="0" i="0" dirty="0">
                  <a:latin typeface="Cambria Math" panose="02040503050406030204" pitchFamily="18" charset="0"/>
                  <a:cs typeface="Times New Roman" panose="02020503050405090304" pitchFamily="18" charset="0"/>
                </a:endParaRPr>
              </a:p>
              <a:p>
                <a:pPr marL="742950" lvl="1" indent="-285750">
                  <a:buFont typeface="Arial" panose="020B0604020202090204" pitchFamily="34" charset="0"/>
                  <a:buChar char="•"/>
                </a:pPr>
                <a:endParaRPr lang="en-US" altLang="zh-CN" sz="1600" b="0" i="0" dirty="0">
                  <a:latin typeface="Cambria Math" panose="02040503050406030204" pitchFamily="18" charset="0"/>
                  <a:cs typeface="Times New Roman" panose="02020503050405090304" pitchFamily="18" charset="0"/>
                </a:endParaRPr>
              </a:p>
              <a:p>
                <a:pPr marL="742950" lvl="1" indent="-285750">
                  <a:buFont typeface="Arial" panose="020B0604020202090204" pitchFamily="34" charset="0"/>
                  <a:buChar char="•"/>
                </a:pPr>
                <a:endParaRPr lang="zh-CN" altLang="en-US" dirty="0"/>
              </a:p>
              <a:p>
                <a:pPr marL="742950" lvl="1" indent="-285750">
                  <a:buFont typeface="Arial" panose="020B0604020202090204" pitchFamily="34" charset="0"/>
                  <a:buChar char="•"/>
                </a:pPr>
                <a:endParaRPr lang="zh-CN" altLang="en-US" dirty="0"/>
              </a:p>
            </p:txBody>
          </p:sp>
        </mc:Choice>
        <mc:Fallback>
          <p:sp>
            <p:nvSpPr>
              <p:cNvPr id="7" name="文本框 6"/>
              <p:cNvSpPr txBox="1">
                <a:spLocks noRot="1" noChangeAspect="1" noMove="1" noResize="1" noEditPoints="1" noAdjustHandles="1" noChangeArrowheads="1" noChangeShapeType="1" noTextEdit="1"/>
              </p:cNvSpPr>
              <p:nvPr/>
            </p:nvSpPr>
            <p:spPr>
              <a:xfrm>
                <a:off x="1134109" y="2117725"/>
                <a:ext cx="9918204" cy="6933886"/>
              </a:xfrm>
              <a:prstGeom prst="rect">
                <a:avLst/>
              </a:prstGeom>
              <a:blipFill rotWithShape="1">
                <a:blip r:embed="rId2"/>
                <a:stretch>
                  <a:fillRect l="-6" r="1" b="-160"/>
                </a:stretch>
              </a:blipFill>
            </p:spPr>
            <p:txBody>
              <a:bodyPr/>
              <a:lstStyle/>
              <a:p>
                <a:r>
                  <a:rPr lang="zh-CN" altLang="en-US">
                    <a:noFill/>
                  </a:rPr>
                  <a:t> </a:t>
                </a:r>
              </a:p>
            </p:txBody>
          </p:sp>
        </mc:Fallback>
      </mc:AlternateContent>
      <p:sp>
        <p:nvSpPr>
          <p:cNvPr id="9" name="文本框 8"/>
          <p:cNvSpPr txBox="1"/>
          <p:nvPr/>
        </p:nvSpPr>
        <p:spPr>
          <a:xfrm>
            <a:off x="1021715" y="1602105"/>
            <a:ext cx="6096000" cy="398780"/>
          </a:xfrm>
          <a:prstGeom prst="rect">
            <a:avLst/>
          </a:prstGeom>
          <a:noFill/>
        </p:spPr>
        <p:txBody>
          <a:bodyPr wrap="square" rtlCol="0">
            <a:spAutoFit/>
          </a:bodyPr>
          <a:lstStyle/>
          <a:p>
            <a:pPr algn="l">
              <a:spcBef>
                <a:spcPts val="0"/>
              </a:spcBef>
              <a:spcAft>
                <a:spcPts val="0"/>
              </a:spcAft>
              <a:buClrTx/>
              <a:buSzTx/>
              <a:buFontTx/>
              <a:defRPr/>
            </a:pPr>
            <a:r>
              <a:rPr lang="en-US" altLang="zh-CN" sz="20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sym typeface="+mn-ea"/>
              </a:rPr>
              <a:t>自主导航任务的定义</a:t>
            </a:r>
            <a:endParaRPr lang="en-US" altLang="zh-CN" sz="20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endParaRPr>
          </a:p>
        </p:txBody>
      </p:sp>
      <p:graphicFrame>
        <p:nvGraphicFramePr>
          <p:cNvPr id="10" name="对象 9">
            <a:hlinkClick r:id="" action="ppaction://ole?verb=0"/>
          </p:cNvPr>
          <p:cNvGraphicFramePr>
            <a:graphicFrameLocks noChangeAspect="1"/>
          </p:cNvGraphicFramePr>
          <p:nvPr/>
        </p:nvGraphicFramePr>
        <p:xfrm>
          <a:off x="6038850" y="3321050"/>
          <a:ext cx="114300" cy="215900"/>
        </p:xfrm>
        <a:graphic>
          <a:graphicData uri="http://schemas.openxmlformats.org/presentationml/2006/ole">
            <mc:AlternateContent xmlns:mc="http://schemas.openxmlformats.org/markup-compatibility/2006">
              <mc:Choice xmlns:v="urn:schemas-microsoft-com:vml" Requires="v">
                <p:oleObj spid="_x0000_s4" name="" r:id="rId3" imgW="114300" imgH="215900" progId="Equation.KSEE3">
                  <p:embed/>
                </p:oleObj>
              </mc:Choice>
              <mc:Fallback>
                <p:oleObj name="" r:id="rId3" imgW="114300" imgH="215900" progId="Equation.KSEE3">
                  <p:embed/>
                  <p:pic>
                    <p:nvPicPr>
                      <p:cNvPr id="0" name="对象 9">
                        <a:hlinkClick r:id="" action="ppaction://ole?verb=0"/>
                      </p:cNvPr>
                      <p:cNvPicPr/>
                      <p:nvPr/>
                    </p:nvPicPr>
                    <p:blipFill>
                      <a:blip r:embed="rId4"/>
                      <a:stretch>
                        <a:fillRect/>
                      </a:stretch>
                    </p:blipFill>
                    <p:spPr>
                      <a:xfrm>
                        <a:off x="6038850" y="3321050"/>
                        <a:ext cx="114300" cy="215900"/>
                      </a:xfrm>
                      <a:prstGeom prst="rect">
                        <a:avLst/>
                      </a:prstGeom>
                    </p:spPr>
                  </p:pic>
                </p:oleObj>
              </mc:Fallback>
            </mc:AlternateContent>
          </a:graphicData>
        </a:graphic>
      </p:graphicFrame>
      <p:graphicFrame>
        <p:nvGraphicFramePr>
          <p:cNvPr id="12" name="对象 11">
            <a:hlinkClick r:id="" action="ppaction://ole?verb=0"/>
          </p:cNvPr>
          <p:cNvGraphicFramePr>
            <a:graphicFrameLocks noChangeAspect="1"/>
          </p:cNvGraphicFramePr>
          <p:nvPr/>
        </p:nvGraphicFramePr>
        <p:xfrm>
          <a:off x="6038850" y="3321050"/>
          <a:ext cx="114300" cy="215900"/>
        </p:xfrm>
        <a:graphic>
          <a:graphicData uri="http://schemas.openxmlformats.org/presentationml/2006/ole">
            <mc:AlternateContent xmlns:mc="http://schemas.openxmlformats.org/markup-compatibility/2006">
              <mc:Choice xmlns:v="urn:schemas-microsoft-com:vml" Requires="v">
                <p:oleObj spid="_x0000_s6" name="" r:id="rId5" imgW="114300" imgH="215900" progId="Equation.KSEE3">
                  <p:embed/>
                </p:oleObj>
              </mc:Choice>
              <mc:Fallback>
                <p:oleObj name="" r:id="rId5" imgW="114300" imgH="215900" progId="Equation.KSEE3">
                  <p:embed/>
                  <p:pic>
                    <p:nvPicPr>
                      <p:cNvPr id="0" name="对象 11">
                        <a:hlinkClick r:id="" action="ppaction://ole?verb=0"/>
                      </p:cNvPr>
                      <p:cNvPicPr/>
                      <p:nvPr/>
                    </p:nvPicPr>
                    <p:blipFill>
                      <a:blip r:embed="rId4"/>
                      <a:stretch>
                        <a:fillRect/>
                      </a:stretch>
                    </p:blipFill>
                    <p:spPr>
                      <a:xfrm>
                        <a:off x="6038850" y="3321050"/>
                        <a:ext cx="114300" cy="215900"/>
                      </a:xfrm>
                      <a:prstGeom prst="rect">
                        <a:avLst/>
                      </a:prstGeom>
                    </p:spPr>
                  </p:pic>
                </p:oleObj>
              </mc:Fallback>
            </mc:AlternateContent>
          </a:graphicData>
        </a:graphic>
      </p:graphicFrame>
      <p:graphicFrame>
        <p:nvGraphicFramePr>
          <p:cNvPr id="8" name="对象 7"/>
          <p:cNvGraphicFramePr>
            <a:graphicFrameLocks noChangeAspect="1"/>
          </p:cNvGraphicFramePr>
          <p:nvPr/>
        </p:nvGraphicFramePr>
        <p:xfrm>
          <a:off x="4610100" y="2463800"/>
          <a:ext cx="914400" cy="198438"/>
        </p:xfrm>
        <a:graphic>
          <a:graphicData uri="http://schemas.openxmlformats.org/presentationml/2006/ole">
            <mc:AlternateContent xmlns:mc="http://schemas.openxmlformats.org/markup-compatibility/2006">
              <mc:Choice xmlns:v="urn:schemas-microsoft-com:vml" Requires="v">
                <p:oleObj spid="_x0000_s11" name="Equation" r:id="rId6" imgW="2743200" imgH="4267200" progId="Equation.DSMT4">
                  <p:embed/>
                </p:oleObj>
              </mc:Choice>
              <mc:Fallback>
                <p:oleObj name="Equation" r:id="rId6" imgW="2743200" imgH="4267200" progId="Equation.DSMT4">
                  <p:embed/>
                  <p:pic>
                    <p:nvPicPr>
                      <p:cNvPr id="0" name="对象 7"/>
                      <p:cNvPicPr/>
                      <p:nvPr/>
                    </p:nvPicPr>
                    <p:blipFill>
                      <a:blip r:embed="rId7"/>
                      <a:stretch>
                        <a:fillRect/>
                      </a:stretch>
                    </p:blipFill>
                    <p:spPr>
                      <a:xfrm>
                        <a:off x="4610100" y="2463800"/>
                        <a:ext cx="914400" cy="198438"/>
                      </a:xfrm>
                      <a:prstGeom prst="rect">
                        <a:avLst/>
                      </a:prstGeom>
                    </p:spPr>
                  </p:pic>
                </p:oleObj>
              </mc:Fallback>
            </mc:AlternateContent>
          </a:graphicData>
        </a:graphic>
      </p:graphicFrame>
      <p:graphicFrame>
        <p:nvGraphicFramePr>
          <p:cNvPr id="15" name="对象 14"/>
          <p:cNvGraphicFramePr>
            <a:graphicFrameLocks noChangeAspect="1"/>
          </p:cNvGraphicFramePr>
          <p:nvPr/>
        </p:nvGraphicFramePr>
        <p:xfrm>
          <a:off x="6037263" y="3338513"/>
          <a:ext cx="114300" cy="177800"/>
        </p:xfrm>
        <a:graphic>
          <a:graphicData uri="http://schemas.openxmlformats.org/presentationml/2006/ole">
            <mc:AlternateContent xmlns:mc="http://schemas.openxmlformats.org/markup-compatibility/2006">
              <mc:Choice xmlns:v="urn:schemas-microsoft-com:vml" Requires="v">
                <p:oleObj spid="_x0000_s13" name="Equation" r:id="rId8" imgW="2743200" imgH="4267200" progId="Equation.DSMT4">
                  <p:embed/>
                </p:oleObj>
              </mc:Choice>
              <mc:Fallback>
                <p:oleObj name="Equation" r:id="rId8" imgW="2743200" imgH="4267200" progId="Equation.DSMT4">
                  <p:embed/>
                  <p:pic>
                    <p:nvPicPr>
                      <p:cNvPr id="0" name="对象 14"/>
                      <p:cNvPicPr/>
                      <p:nvPr/>
                    </p:nvPicPr>
                    <p:blipFill>
                      <a:blip r:embed="rId9"/>
                      <a:stretch>
                        <a:fillRect/>
                      </a:stretch>
                    </p:blipFill>
                    <p:spPr>
                      <a:xfrm>
                        <a:off x="6037263" y="3338513"/>
                        <a:ext cx="114300" cy="177800"/>
                      </a:xfrm>
                      <a:prstGeom prst="rect">
                        <a:avLst/>
                      </a:prstGeom>
                    </p:spPr>
                  </p:pic>
                </p:oleObj>
              </mc:Fallback>
            </mc:AlternateContent>
          </a:graphicData>
        </a:graphic>
      </p:graphicFrame>
      <p:sp>
        <p:nvSpPr>
          <p:cNvPr id="17" name="文本框 16"/>
          <p:cNvSpPr txBox="1"/>
          <p:nvPr/>
        </p:nvSpPr>
        <p:spPr>
          <a:xfrm>
            <a:off x="7195383" y="4858468"/>
            <a:ext cx="3570208" cy="569964"/>
          </a:xfrm>
          <a:prstGeom prst="rect">
            <a:avLst/>
          </a:prstGeom>
          <a:noFill/>
        </p:spPr>
        <p:txBody>
          <a:bodyPr wrap="none" rtlCol="0">
            <a:spAutoFit/>
          </a:bodyPr>
          <a:lstStyle/>
          <a:p>
            <a:pPr>
              <a:lnSpc>
                <a:spcPct val="150000"/>
              </a:lnSpc>
            </a:pPr>
            <a:r>
              <a:rPr lang="zh-CN" altLang="en-US" sz="1100" dirty="0"/>
              <a:t>归一化后的特征在不同通道维度上计算 </a:t>
            </a:r>
            <a:r>
              <a:rPr lang="en-US" altLang="zh-CN" sz="1100" dirty="0"/>
              <a:t>L2 </a:t>
            </a:r>
            <a:r>
              <a:rPr lang="zh-CN" altLang="en-US" sz="1100" dirty="0"/>
              <a:t>距离</a:t>
            </a:r>
            <a:endParaRPr lang="en-US" altLang="zh-CN" sz="1100" dirty="0"/>
          </a:p>
          <a:p>
            <a:pPr>
              <a:lnSpc>
                <a:spcPct val="150000"/>
              </a:lnSpc>
            </a:pPr>
            <a:r>
              <a:rPr lang="zh-CN" altLang="en-US" sz="1100" dirty="0"/>
              <a:t>然后将多个层的距离加权求和，最终得到一个标量分数</a:t>
            </a:r>
            <a:endParaRPr lang="zh-CN" altLang="en-US" sz="11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3565"/>
          </a:xfrm>
          <a:prstGeom prst="rect">
            <a:avLst/>
          </a:prstGeom>
          <a:noFill/>
        </p:spPr>
        <p:txBody>
          <a:bodyPr wrap="square" rtlCol="0">
            <a:spAutoFit/>
          </a:bodyPr>
          <a:lstStyle/>
          <a:p>
            <a:r>
              <a:rPr lang="en-US" altLang="zh-CN" sz="3200" b="1" dirty="0">
                <a:solidFill>
                  <a:srgbClr val="5B9BD5">
                    <a:lumMod val="75000"/>
                  </a:srgbClr>
                </a:solidFill>
                <a:latin typeface="Times New Roman" panose="02020503050405090304"/>
                <a:ea typeface="微软雅黑" panose="020B0503020204020204" charset="-122"/>
                <a:cs typeface="+mn-ea"/>
                <a:sym typeface="+mn-lt"/>
              </a:rPr>
              <a:t>2</a:t>
            </a:r>
            <a:endParaRPr lang="en-US" altLang="zh-CN" sz="3200" b="1" dirty="0">
              <a:solidFill>
                <a:schemeClr val="accent1">
                  <a:lumMod val="75000"/>
                </a:schemeClr>
              </a:solidFill>
              <a:latin typeface="Times New Roman" panose="02020503050405090304" pitchFamily="18" charset="0"/>
              <a:cs typeface="Times New Roman" panose="02020503050405090304" pitchFamily="18" charset="0"/>
              <a:sym typeface="+mn-lt"/>
            </a:endParaRPr>
          </a:p>
        </p:txBody>
      </p:sp>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5" name="文本框 4"/>
          <p:cNvSpPr txBox="1"/>
          <p:nvPr/>
        </p:nvSpPr>
        <p:spPr>
          <a:xfrm>
            <a:off x="1377315" y="759460"/>
            <a:ext cx="9537700" cy="51752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noAutofit/>
          </a:bodyPr>
          <a:lstStyle/>
          <a:p>
            <a:pPr algn="l">
              <a:lnSpc>
                <a:spcPct val="100000"/>
              </a:lnSpc>
              <a:spcBef>
                <a:spcPts val="0"/>
              </a:spcBef>
              <a:spcAft>
                <a:spcPts val="0"/>
              </a:spcAft>
              <a:buClrTx/>
              <a:buSzTx/>
              <a:buFontTx/>
              <a:defRPr/>
            </a:pPr>
            <a:r>
              <a:rPr lang="en-US" altLang="zh-CN" sz="32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rPr>
              <a:t>Method</a:t>
            </a:r>
            <a:endParaRPr lang="en-US" altLang="zh-CN" sz="32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endParaRPr>
          </a:p>
        </p:txBody>
      </p:sp>
      <p:sp>
        <p:nvSpPr>
          <p:cNvPr id="7" name="文本框 6"/>
          <p:cNvSpPr txBox="1"/>
          <p:nvPr/>
        </p:nvSpPr>
        <p:spPr>
          <a:xfrm>
            <a:off x="173931" y="2078737"/>
            <a:ext cx="9918204" cy="2631490"/>
          </a:xfrm>
          <a:prstGeom prst="rect">
            <a:avLst/>
          </a:prstGeom>
          <a:noFill/>
        </p:spPr>
        <p:txBody>
          <a:bodyPr wrap="square" rtlCol="0">
            <a:spAutoFit/>
          </a:bodyPr>
          <a:lstStyle/>
          <a:p>
            <a:pPr marL="285750" indent="-285750">
              <a:lnSpc>
                <a:spcPct val="150000"/>
              </a:lnSpc>
              <a:buFont typeface="Arial" panose="020B0604020202090204" pitchFamily="34" charset="0"/>
              <a:buChar char="•"/>
            </a:pPr>
            <a:r>
              <a:rPr lang="zh-CN" altLang="en-US" sz="1600" b="1" dirty="0"/>
              <a:t>使用预训练的 </a:t>
            </a:r>
            <a:r>
              <a:rPr lang="en-US" altLang="zh-CN" sz="1600" b="1" dirty="0"/>
              <a:t>VAE encoder </a:t>
            </a:r>
            <a:r>
              <a:rPr lang="zh-CN" altLang="en-US" sz="1600" b="1" dirty="0"/>
              <a:t>和 </a:t>
            </a:r>
            <a:r>
              <a:rPr lang="en-US" altLang="zh-CN" sz="1600" b="1" dirty="0"/>
              <a:t>decoder</a:t>
            </a:r>
            <a:r>
              <a:rPr lang="zh-CN" altLang="en-US" sz="1600" b="1" dirty="0"/>
              <a:t>：</a:t>
            </a:r>
            <a:endParaRPr lang="zh-CN" altLang="en-US" sz="1600" b="1" dirty="0"/>
          </a:p>
          <a:p>
            <a:pPr marL="742950" lvl="1" indent="-285750">
              <a:lnSpc>
                <a:spcPct val="150000"/>
              </a:lnSpc>
              <a:buFont typeface="Arial" panose="020B0604020202090204" pitchFamily="34" charset="0"/>
              <a:buChar char="•"/>
            </a:pPr>
            <a:r>
              <a:rPr lang="zh-CN" altLang="en-US" sz="1600" dirty="0"/>
              <a:t>将原始 </a:t>
            </a:r>
            <a:r>
              <a:rPr lang="en-US" altLang="zh-CN" sz="1600" dirty="0"/>
              <a:t>RGB </a:t>
            </a:r>
            <a:r>
              <a:rPr lang="zh-CN" altLang="en-US" sz="1600" dirty="0"/>
              <a:t>帧压缩为 </a:t>
            </a:r>
            <a:r>
              <a:rPr lang="en-US" altLang="zh-CN" sz="1600" dirty="0"/>
              <a:t>latent </a:t>
            </a:r>
            <a:r>
              <a:rPr lang="zh-CN" altLang="en-US" sz="1600" dirty="0"/>
              <a:t>表示</a:t>
            </a:r>
            <a:endParaRPr lang="zh-CN" altLang="en-US" sz="1600" dirty="0"/>
          </a:p>
          <a:p>
            <a:pPr marL="742950" lvl="1" indent="-285750">
              <a:lnSpc>
                <a:spcPct val="150000"/>
              </a:lnSpc>
              <a:buFont typeface="Arial" panose="020B0604020202090204" pitchFamily="34" charset="0"/>
              <a:buChar char="•"/>
            </a:pPr>
            <a:r>
              <a:rPr lang="zh-CN" altLang="en-US" sz="1600" dirty="0"/>
              <a:t>压缩比：</a:t>
            </a:r>
            <a:r>
              <a:rPr lang="en-US" altLang="zh-CN" sz="1600" dirty="0"/>
              <a:t>8×8 </a:t>
            </a:r>
            <a:r>
              <a:rPr lang="en-US" altLang="zh-CN" sz="1600" dirty="0" err="1"/>
              <a:t>downsampling</a:t>
            </a:r>
            <a:endParaRPr lang="en-US" altLang="zh-CN" sz="1600" dirty="0"/>
          </a:p>
          <a:p>
            <a:pPr lvl="1">
              <a:lnSpc>
                <a:spcPct val="150000"/>
              </a:lnSpc>
            </a:pPr>
            <a:r>
              <a:rPr lang="en-US" altLang="zh-CN" sz="1600" dirty="0"/>
              <a:t>   </a:t>
            </a:r>
            <a:r>
              <a:rPr lang="zh-CN" altLang="en-US" sz="1600" dirty="0"/>
              <a:t>（即 </a:t>
            </a:r>
            <a:r>
              <a:rPr lang="en-US" altLang="zh-CN" sz="1600" dirty="0"/>
              <a:t>256×256 </a:t>
            </a:r>
            <a:r>
              <a:rPr lang="zh-CN" altLang="en-US" sz="1600" dirty="0"/>
              <a:t>输入 → </a:t>
            </a:r>
            <a:r>
              <a:rPr lang="en-US" altLang="zh-CN" sz="1600" dirty="0"/>
              <a:t>32×32 latent</a:t>
            </a:r>
            <a:r>
              <a:rPr lang="zh-CN" altLang="en-US" sz="1600" dirty="0"/>
              <a:t>）</a:t>
            </a:r>
            <a:endParaRPr lang="zh-CN" altLang="en-US" sz="1600" dirty="0"/>
          </a:p>
          <a:p>
            <a:pPr marL="742950" lvl="1" indent="-285750">
              <a:lnSpc>
                <a:spcPct val="150000"/>
              </a:lnSpc>
              <a:buFont typeface="Arial" panose="020B0604020202090204" pitchFamily="34" charset="0"/>
              <a:buChar char="•"/>
            </a:pPr>
            <a:r>
              <a:rPr lang="en-US" altLang="zh-CN" sz="1600" dirty="0"/>
              <a:t>decoder </a:t>
            </a:r>
            <a:r>
              <a:rPr lang="zh-CN" altLang="en-US" sz="1600" dirty="0"/>
              <a:t>将去噪后的 </a:t>
            </a:r>
            <a:r>
              <a:rPr lang="en-US" altLang="zh-CN" sz="1600" dirty="0"/>
              <a:t>latent </a:t>
            </a:r>
            <a:r>
              <a:rPr lang="zh-CN" altLang="en-US" sz="1600" dirty="0"/>
              <a:t>重建为像素空间</a:t>
            </a:r>
            <a:endParaRPr lang="zh-CN" altLang="en-US" sz="1600" dirty="0"/>
          </a:p>
          <a:p>
            <a:pPr marL="285750" indent="-285750">
              <a:lnSpc>
                <a:spcPct val="150000"/>
              </a:lnSpc>
              <a:buFont typeface="Arial" panose="020B0604020202090204" pitchFamily="34" charset="0"/>
              <a:buChar char="•"/>
            </a:pPr>
            <a:r>
              <a:rPr lang="zh-CN" altLang="en-US" sz="1600" dirty="0"/>
              <a:t>这是整个流程中像素 ↔ 隐空间的唯一转换通道</a:t>
            </a:r>
            <a:r>
              <a:rPr lang="zh-CN" altLang="en-US" dirty="0"/>
              <a:t>。</a:t>
            </a:r>
            <a:endParaRPr lang="zh-CN" altLang="en-US" dirty="0"/>
          </a:p>
          <a:p>
            <a:pPr marL="742950" lvl="1" indent="-285750">
              <a:buFont typeface="Arial" panose="020B0604020202090204" pitchFamily="34" charset="0"/>
              <a:buChar char="•"/>
            </a:pPr>
            <a:endParaRPr lang="zh-CN" altLang="en-US" dirty="0"/>
          </a:p>
        </p:txBody>
      </p:sp>
      <p:sp>
        <p:nvSpPr>
          <p:cNvPr id="9" name="文本框 8"/>
          <p:cNvSpPr txBox="1"/>
          <p:nvPr/>
        </p:nvSpPr>
        <p:spPr>
          <a:xfrm>
            <a:off x="1021715" y="1602105"/>
            <a:ext cx="6096000" cy="707886"/>
          </a:xfrm>
          <a:prstGeom prst="rect">
            <a:avLst/>
          </a:prstGeom>
          <a:noFill/>
        </p:spPr>
        <p:txBody>
          <a:bodyPr wrap="square" rtlCol="0">
            <a:spAutoFit/>
          </a:bodyPr>
          <a:lstStyle/>
          <a:p>
            <a:pPr>
              <a:defRPr/>
            </a:pPr>
            <a:r>
              <a:rPr lang="zh-CN" altLang="en-US" sz="2000" b="1" dirty="0">
                <a:solidFill>
                  <a:srgbClr val="0070C0"/>
                </a:solidFill>
                <a:latin typeface="Arial" panose="020B0604020202090204" pitchFamily="34" charset="0"/>
                <a:ea typeface="微软雅黑" panose="020B0503020204020204" charset="-122"/>
                <a:cs typeface="Arial" panose="020B0604020202090204" pitchFamily="34" charset="0"/>
              </a:rPr>
              <a:t>世界模型架构</a:t>
            </a:r>
            <a:endParaRPr lang="zh-CN" altLang="en-US" sz="2000" b="1" dirty="0">
              <a:solidFill>
                <a:srgbClr val="0070C0"/>
              </a:solidFill>
              <a:latin typeface="Arial" panose="020B0604020202090204" pitchFamily="34" charset="0"/>
              <a:ea typeface="微软雅黑" panose="020B0503020204020204" charset="-122"/>
              <a:cs typeface="Arial" panose="020B0604020202090204" pitchFamily="34" charset="0"/>
            </a:endParaRPr>
          </a:p>
          <a:p>
            <a:pPr algn="l">
              <a:spcBef>
                <a:spcPts val="0"/>
              </a:spcBef>
              <a:spcAft>
                <a:spcPts val="0"/>
              </a:spcAft>
              <a:buClrTx/>
              <a:buSzTx/>
              <a:buFontTx/>
              <a:defRPr/>
            </a:pPr>
            <a:endParaRPr lang="en-US" altLang="zh-CN" sz="20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endParaRPr>
          </a:p>
        </p:txBody>
      </p:sp>
      <p:graphicFrame>
        <p:nvGraphicFramePr>
          <p:cNvPr id="10" name="对象 9">
            <a:hlinkClick r:id="" action="ppaction://ole?verb=0"/>
          </p:cNvPr>
          <p:cNvGraphicFramePr>
            <a:graphicFrameLocks noChangeAspect="1"/>
          </p:cNvGraphicFramePr>
          <p:nvPr/>
        </p:nvGraphicFramePr>
        <p:xfrm>
          <a:off x="6038850" y="3321050"/>
          <a:ext cx="114300" cy="215900"/>
        </p:xfrm>
        <a:graphic>
          <a:graphicData uri="http://schemas.openxmlformats.org/presentationml/2006/ole">
            <mc:AlternateContent xmlns:mc="http://schemas.openxmlformats.org/markup-compatibility/2006">
              <mc:Choice xmlns:v="urn:schemas-microsoft-com:vml" Requires="v">
                <p:oleObj spid="_x0000_s4" name="" r:id="rId2" imgW="114300" imgH="215900" progId="Equation.KSEE3">
                  <p:embed/>
                </p:oleObj>
              </mc:Choice>
              <mc:Fallback>
                <p:oleObj name="" r:id="rId2" imgW="114300" imgH="215900" progId="Equation.KSEE3">
                  <p:embed/>
                  <p:pic>
                    <p:nvPicPr>
                      <p:cNvPr id="0" name="对象 9">
                        <a:hlinkClick r:id="" action="ppaction://ole?verb=0"/>
                      </p:cNvPr>
                      <p:cNvPicPr/>
                      <p:nvPr/>
                    </p:nvPicPr>
                    <p:blipFill>
                      <a:blip r:embed="rId3"/>
                      <a:stretch>
                        <a:fillRect/>
                      </a:stretch>
                    </p:blipFill>
                    <p:spPr>
                      <a:xfrm>
                        <a:off x="6038850" y="3321050"/>
                        <a:ext cx="114300" cy="215900"/>
                      </a:xfrm>
                      <a:prstGeom prst="rect">
                        <a:avLst/>
                      </a:prstGeom>
                    </p:spPr>
                  </p:pic>
                </p:oleObj>
              </mc:Fallback>
            </mc:AlternateContent>
          </a:graphicData>
        </a:graphic>
      </p:graphicFrame>
      <p:graphicFrame>
        <p:nvGraphicFramePr>
          <p:cNvPr id="12" name="对象 11">
            <a:hlinkClick r:id="" action="ppaction://ole?verb=0"/>
          </p:cNvPr>
          <p:cNvGraphicFramePr>
            <a:graphicFrameLocks noChangeAspect="1"/>
          </p:cNvGraphicFramePr>
          <p:nvPr/>
        </p:nvGraphicFramePr>
        <p:xfrm>
          <a:off x="6038850" y="3321050"/>
          <a:ext cx="114300" cy="215900"/>
        </p:xfrm>
        <a:graphic>
          <a:graphicData uri="http://schemas.openxmlformats.org/presentationml/2006/ole">
            <mc:AlternateContent xmlns:mc="http://schemas.openxmlformats.org/markup-compatibility/2006">
              <mc:Choice xmlns:v="urn:schemas-microsoft-com:vml" Requires="v">
                <p:oleObj spid="_x0000_s6" name="" r:id="rId4" imgW="114300" imgH="215900" progId="Equation.KSEE3">
                  <p:embed/>
                </p:oleObj>
              </mc:Choice>
              <mc:Fallback>
                <p:oleObj name="" r:id="rId4" imgW="114300" imgH="215900" progId="Equation.KSEE3">
                  <p:embed/>
                  <p:pic>
                    <p:nvPicPr>
                      <p:cNvPr id="0" name="对象 11">
                        <a:hlinkClick r:id="" action="ppaction://ole?verb=0"/>
                      </p:cNvPr>
                      <p:cNvPicPr/>
                      <p:nvPr/>
                    </p:nvPicPr>
                    <p:blipFill>
                      <a:blip r:embed="rId3"/>
                      <a:stretch>
                        <a:fillRect/>
                      </a:stretch>
                    </p:blipFill>
                    <p:spPr>
                      <a:xfrm>
                        <a:off x="6038850" y="3321050"/>
                        <a:ext cx="114300" cy="215900"/>
                      </a:xfrm>
                      <a:prstGeom prst="rect">
                        <a:avLst/>
                      </a:prstGeom>
                    </p:spPr>
                  </p:pic>
                </p:oleObj>
              </mc:Fallback>
            </mc:AlternateContent>
          </a:graphicData>
        </a:graphic>
      </p:graphicFrame>
      <p:graphicFrame>
        <p:nvGraphicFramePr>
          <p:cNvPr id="8" name="对象 7"/>
          <p:cNvGraphicFramePr>
            <a:graphicFrameLocks noChangeAspect="1"/>
          </p:cNvGraphicFramePr>
          <p:nvPr/>
        </p:nvGraphicFramePr>
        <p:xfrm>
          <a:off x="4610100" y="2463800"/>
          <a:ext cx="914400" cy="198438"/>
        </p:xfrm>
        <a:graphic>
          <a:graphicData uri="http://schemas.openxmlformats.org/presentationml/2006/ole">
            <mc:AlternateContent xmlns:mc="http://schemas.openxmlformats.org/markup-compatibility/2006">
              <mc:Choice xmlns:v="urn:schemas-microsoft-com:vml" Requires="v">
                <p:oleObj spid="_x0000_s11" name="Equation" r:id="rId5" imgW="2743200" imgH="4267200" progId="Equation.DSMT4">
                  <p:embed/>
                </p:oleObj>
              </mc:Choice>
              <mc:Fallback>
                <p:oleObj name="Equation" r:id="rId5" imgW="2743200" imgH="4267200" progId="Equation.DSMT4">
                  <p:embed/>
                  <p:pic>
                    <p:nvPicPr>
                      <p:cNvPr id="0" name="对象 7"/>
                      <p:cNvPicPr/>
                      <p:nvPr/>
                    </p:nvPicPr>
                    <p:blipFill>
                      <a:blip r:embed="rId6"/>
                      <a:stretch>
                        <a:fillRect/>
                      </a:stretch>
                    </p:blipFill>
                    <p:spPr>
                      <a:xfrm>
                        <a:off x="4610100" y="2463800"/>
                        <a:ext cx="914400" cy="198438"/>
                      </a:xfrm>
                      <a:prstGeom prst="rect">
                        <a:avLst/>
                      </a:prstGeom>
                    </p:spPr>
                  </p:pic>
                </p:oleObj>
              </mc:Fallback>
            </mc:AlternateContent>
          </a:graphicData>
        </a:graphic>
      </p:graphicFrame>
      <p:graphicFrame>
        <p:nvGraphicFramePr>
          <p:cNvPr id="15" name="对象 14"/>
          <p:cNvGraphicFramePr>
            <a:graphicFrameLocks noChangeAspect="1"/>
          </p:cNvGraphicFramePr>
          <p:nvPr/>
        </p:nvGraphicFramePr>
        <p:xfrm>
          <a:off x="6037263" y="3338513"/>
          <a:ext cx="114300" cy="177800"/>
        </p:xfrm>
        <a:graphic>
          <a:graphicData uri="http://schemas.openxmlformats.org/presentationml/2006/ole">
            <mc:AlternateContent xmlns:mc="http://schemas.openxmlformats.org/markup-compatibility/2006">
              <mc:Choice xmlns:v="urn:schemas-microsoft-com:vml" Requires="v">
                <p:oleObj spid="_x0000_s13" name="Equation" r:id="rId7" imgW="2743200" imgH="4267200" progId="Equation.DSMT4">
                  <p:embed/>
                </p:oleObj>
              </mc:Choice>
              <mc:Fallback>
                <p:oleObj name="Equation" r:id="rId7" imgW="2743200" imgH="4267200" progId="Equation.DSMT4">
                  <p:embed/>
                  <p:pic>
                    <p:nvPicPr>
                      <p:cNvPr id="0" name="对象 14"/>
                      <p:cNvPicPr/>
                      <p:nvPr/>
                    </p:nvPicPr>
                    <p:blipFill>
                      <a:blip r:embed="rId8"/>
                      <a:stretch>
                        <a:fillRect/>
                      </a:stretch>
                    </p:blipFill>
                    <p:spPr>
                      <a:xfrm>
                        <a:off x="6037263" y="3338513"/>
                        <a:ext cx="114300" cy="177800"/>
                      </a:xfrm>
                      <a:prstGeom prst="rect">
                        <a:avLst/>
                      </a:prstGeom>
                    </p:spPr>
                  </p:pic>
                </p:oleObj>
              </mc:Fallback>
            </mc:AlternateContent>
          </a:graphicData>
        </a:graphic>
      </p:graphicFrame>
      <p:pic>
        <p:nvPicPr>
          <p:cNvPr id="17" name="图片 16"/>
          <p:cNvPicPr>
            <a:picLocks noChangeAspect="1"/>
          </p:cNvPicPr>
          <p:nvPr/>
        </p:nvPicPr>
        <p:blipFill>
          <a:blip r:embed="rId9"/>
          <a:stretch>
            <a:fillRect/>
          </a:stretch>
        </p:blipFill>
        <p:spPr>
          <a:xfrm>
            <a:off x="5181600" y="1779017"/>
            <a:ext cx="7010400" cy="28575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3565"/>
          </a:xfrm>
          <a:prstGeom prst="rect">
            <a:avLst/>
          </a:prstGeom>
          <a:noFill/>
        </p:spPr>
        <p:txBody>
          <a:bodyPr wrap="square" rtlCol="0">
            <a:spAutoFit/>
          </a:bodyPr>
          <a:lstStyle/>
          <a:p>
            <a:r>
              <a:rPr lang="en-US" altLang="zh-CN" sz="3200" b="1" dirty="0">
                <a:solidFill>
                  <a:srgbClr val="5B9BD5">
                    <a:lumMod val="75000"/>
                  </a:srgbClr>
                </a:solidFill>
                <a:latin typeface="Times New Roman" panose="02020503050405090304"/>
                <a:ea typeface="微软雅黑" panose="020B0503020204020204" charset="-122"/>
                <a:cs typeface="+mn-ea"/>
                <a:sym typeface="+mn-lt"/>
              </a:rPr>
              <a:t>2</a:t>
            </a:r>
            <a:endParaRPr lang="en-US" altLang="zh-CN" sz="3200" b="1" dirty="0">
              <a:solidFill>
                <a:schemeClr val="accent1">
                  <a:lumMod val="75000"/>
                </a:schemeClr>
              </a:solidFill>
              <a:latin typeface="Times New Roman" panose="02020503050405090304" pitchFamily="18" charset="0"/>
              <a:cs typeface="Times New Roman" panose="02020503050405090304" pitchFamily="18" charset="0"/>
              <a:sym typeface="+mn-lt"/>
            </a:endParaRPr>
          </a:p>
        </p:txBody>
      </p:sp>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5" name="文本框 4"/>
          <p:cNvSpPr txBox="1"/>
          <p:nvPr/>
        </p:nvSpPr>
        <p:spPr>
          <a:xfrm>
            <a:off x="1377315" y="759460"/>
            <a:ext cx="9537700" cy="51752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noAutofit/>
          </a:bodyPr>
          <a:lstStyle/>
          <a:p>
            <a:pPr algn="l">
              <a:lnSpc>
                <a:spcPct val="100000"/>
              </a:lnSpc>
              <a:spcBef>
                <a:spcPts val="0"/>
              </a:spcBef>
              <a:spcAft>
                <a:spcPts val="0"/>
              </a:spcAft>
              <a:buClrTx/>
              <a:buSzTx/>
              <a:buFontTx/>
              <a:defRPr/>
            </a:pPr>
            <a:r>
              <a:rPr lang="en-US" altLang="zh-CN" sz="32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rPr>
              <a:t>Method</a:t>
            </a:r>
            <a:endParaRPr lang="en-US" altLang="zh-CN" sz="32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endParaRPr>
          </a:p>
        </p:txBody>
      </p:sp>
      <mc:AlternateContent xmlns:mc="http://schemas.openxmlformats.org/markup-compatibility/2006">
        <mc:Choice xmlns:a14="http://schemas.microsoft.com/office/drawing/2010/main" Requires="a14">
          <p:sp>
            <p:nvSpPr>
              <p:cNvPr id="7" name="文本框 6"/>
              <p:cNvSpPr txBox="1"/>
              <p:nvPr/>
            </p:nvSpPr>
            <p:spPr>
              <a:xfrm>
                <a:off x="173931" y="2078737"/>
                <a:ext cx="5007669" cy="4031873"/>
              </a:xfrm>
              <a:prstGeom prst="rect">
                <a:avLst/>
              </a:prstGeom>
              <a:noFill/>
            </p:spPr>
            <p:txBody>
              <a:bodyPr wrap="square" rtlCol="0">
                <a:spAutoFit/>
              </a:bodyPr>
              <a:lstStyle/>
              <a:p>
                <a:pPr marL="285750" indent="-285750">
                  <a:lnSpc>
                    <a:spcPct val="150000"/>
                  </a:lnSpc>
                  <a:buFont typeface="Arial" panose="020B0604020202090204" pitchFamily="34" charset="0"/>
                  <a:buChar char="•"/>
                </a:pPr>
                <a:r>
                  <a:rPr lang="zh-CN" altLang="en-US" sz="1600" b="1" dirty="0"/>
                  <a:t>动作编码器</a:t>
                </a:r>
                <a:r>
                  <a:rPr lang="en-US" altLang="zh-CN" sz="1600" b="1" dirty="0"/>
                  <a:t>(Action Encoder)</a:t>
                </a:r>
                <a:r>
                  <a:rPr lang="zh-CN" altLang="en-US" sz="1600" b="1" dirty="0"/>
                  <a:t> ：</a:t>
                </a:r>
                <a:endParaRPr lang="zh-CN" altLang="en-US" sz="1600" dirty="0"/>
              </a:p>
              <a:p>
                <a:pPr marL="742950" lvl="1" indent="-285750">
                  <a:lnSpc>
                    <a:spcPct val="150000"/>
                  </a:lnSpc>
                  <a:buFont typeface="Arial" panose="020B0604020202090204" pitchFamily="34" charset="0"/>
                  <a:buChar char="•"/>
                </a:pPr>
                <a:r>
                  <a:rPr lang="zh-CN" altLang="en-US" sz="1600" b="1" dirty="0"/>
                  <a:t>正余弦位置编码</a:t>
                </a:r>
                <a:r>
                  <a:rPr lang="zh-CN" altLang="en-US" sz="1600" dirty="0"/>
                  <a:t>：</a:t>
                </a:r>
                <a:endParaRPr lang="en-US" altLang="zh-CN" sz="1600" dirty="0"/>
              </a:p>
              <a:p>
                <a:pPr marL="1200150" lvl="2" indent="-285750">
                  <a:lnSpc>
                    <a:spcPct val="150000"/>
                  </a:lnSpc>
                  <a:buFont typeface="Arial" panose="020B0604020202090204" pitchFamily="34" charset="0"/>
                  <a:buChar char="•"/>
                </a:pPr>
                <a:r>
                  <a:rPr lang="zh-CN" altLang="en-US" sz="1600" dirty="0"/>
                  <a:t>将动作每个分量通过正余弦编码增加位置信息</a:t>
                </a:r>
                <a:r>
                  <a:rPr lang="en-US" altLang="zh-CN" sz="1600" dirty="0"/>
                  <a:t> </a:t>
                </a:r>
                <a14:m>
                  <m:oMath xmlns:m="http://schemas.openxmlformats.org/officeDocument/2006/math">
                    <m:d>
                      <m:dPr>
                        <m:begChr m:val="["/>
                        <m:endChr m:val="]"/>
                        <m:ctrlPr>
                          <a:rPr lang="en-US" altLang="zh-CN" sz="1600" i="1" dirty="0" smtClean="0">
                            <a:latin typeface="Cambria Math" panose="02040503050406030204" pitchFamily="18" charset="0"/>
                          </a:rPr>
                        </m:ctrlPr>
                      </m:dPr>
                      <m:e>
                        <m:func>
                          <m:funcPr>
                            <m:ctrlPr>
                              <a:rPr lang="en-US" altLang="zh-CN" sz="1600" i="1" dirty="0">
                                <a:latin typeface="Cambria Math" panose="02040503050406030204" pitchFamily="18" charset="0"/>
                              </a:rPr>
                            </m:ctrlPr>
                          </m:funcPr>
                          <m:fName>
                            <m:r>
                              <m:rPr>
                                <m:sty m:val="p"/>
                              </m:rPr>
                              <a:rPr lang="en-US" altLang="zh-CN" sz="1600" i="0" dirty="0">
                                <a:latin typeface="Cambria Math" panose="02040503050406030204" pitchFamily="18" charset="0"/>
                              </a:rPr>
                              <m:t>sin</m:t>
                            </m:r>
                          </m:fName>
                          <m:e>
                            <m:d>
                              <m:dPr>
                                <m:ctrlPr>
                                  <a:rPr lang="en-US" altLang="zh-CN" sz="1600" i="1" dirty="0">
                                    <a:latin typeface="Cambria Math" panose="02040503050406030204" pitchFamily="18" charset="0"/>
                                  </a:rPr>
                                </m:ctrlPr>
                              </m:dPr>
                              <m:e>
                                <m:r>
                                  <a:rPr lang="en-US" altLang="zh-CN" sz="1600" i="1" dirty="0">
                                    <a:latin typeface="Cambria Math" panose="02040503050406030204" pitchFamily="18" charset="0"/>
                                  </a:rPr>
                                  <m:t>𝜔</m:t>
                                </m:r>
                                <m:r>
                                  <a:rPr lang="en-US" altLang="zh-CN" sz="1600" i="1" dirty="0">
                                    <a:latin typeface="Cambria Math" panose="02040503050406030204" pitchFamily="18" charset="0"/>
                                  </a:rPr>
                                  <m:t>𝑎</m:t>
                                </m:r>
                              </m:e>
                            </m:d>
                          </m:e>
                        </m:func>
                        <m:r>
                          <a:rPr lang="en-US" altLang="zh-CN" sz="1600" i="1" dirty="0">
                            <a:latin typeface="Cambria Math" panose="02040503050406030204" pitchFamily="18" charset="0"/>
                          </a:rPr>
                          <m:t>,</m:t>
                        </m:r>
                        <m:func>
                          <m:funcPr>
                            <m:ctrlPr>
                              <a:rPr lang="en-US" altLang="zh-CN" sz="1600" i="1" dirty="0">
                                <a:latin typeface="Cambria Math" panose="02040503050406030204" pitchFamily="18" charset="0"/>
                              </a:rPr>
                            </m:ctrlPr>
                          </m:funcPr>
                          <m:fName>
                            <m:r>
                              <m:rPr>
                                <m:sty m:val="p"/>
                              </m:rPr>
                              <a:rPr lang="en-US" altLang="zh-CN" sz="1600" i="0" dirty="0">
                                <a:latin typeface="Cambria Math" panose="02040503050406030204" pitchFamily="18" charset="0"/>
                              </a:rPr>
                              <m:t>cos</m:t>
                            </m:r>
                          </m:fName>
                          <m:e>
                            <m:d>
                              <m:dPr>
                                <m:ctrlPr>
                                  <a:rPr lang="en-US" altLang="zh-CN" sz="1600" i="1" dirty="0">
                                    <a:latin typeface="Cambria Math" panose="02040503050406030204" pitchFamily="18" charset="0"/>
                                  </a:rPr>
                                </m:ctrlPr>
                              </m:dPr>
                              <m:e>
                                <m:r>
                                  <a:rPr lang="en-US" altLang="zh-CN" sz="1600" i="1" dirty="0">
                                    <a:latin typeface="Cambria Math" panose="02040503050406030204" pitchFamily="18" charset="0"/>
                                  </a:rPr>
                                  <m:t>𝜔</m:t>
                                </m:r>
                                <m:r>
                                  <a:rPr lang="en-US" altLang="zh-CN" sz="1600" i="1" dirty="0">
                                    <a:latin typeface="Cambria Math" panose="02040503050406030204" pitchFamily="18" charset="0"/>
                                  </a:rPr>
                                  <m:t>𝑎</m:t>
                                </m:r>
                              </m:e>
                            </m:d>
                          </m:e>
                        </m:func>
                      </m:e>
                    </m:d>
                  </m:oMath>
                </a14:m>
                <a:endParaRPr lang="en-US" altLang="zh-CN" sz="1600" dirty="0"/>
              </a:p>
              <a:p>
                <a:pPr marL="742950" lvl="1" indent="-285750">
                  <a:lnSpc>
                    <a:spcPct val="150000"/>
                  </a:lnSpc>
                  <a:buFont typeface="Arial" panose="020B0604020202090204" pitchFamily="34" charset="0"/>
                  <a:buChar char="•"/>
                </a:pPr>
                <a:r>
                  <a:rPr lang="en-US" altLang="zh-CN" sz="1600" b="1" dirty="0"/>
                  <a:t>Adaptive Layer Normalization</a:t>
                </a:r>
                <a:r>
                  <a:rPr lang="zh-CN" altLang="en-US" sz="1600" b="1" dirty="0"/>
                  <a:t>：</a:t>
                </a:r>
                <a:endParaRPr lang="en-US" altLang="zh-CN" sz="1600" b="1" dirty="0"/>
              </a:p>
              <a:p>
                <a:pPr marL="1200150" lvl="2" indent="-285750">
                  <a:lnSpc>
                    <a:spcPct val="150000"/>
                  </a:lnSpc>
                  <a:buFont typeface="Arial" panose="020B0604020202090204" pitchFamily="34" charset="0"/>
                  <a:buChar char="•"/>
                </a:pPr>
                <a:r>
                  <a:rPr lang="zh-CN" altLang="en-US" sz="1600" dirty="0"/>
                  <a:t>将编码后的动作向量通过 </a:t>
                </a:r>
                <a:r>
                  <a:rPr lang="en-US" altLang="zh-CN" sz="1600" dirty="0" err="1"/>
                  <a:t>AdaLN</a:t>
                </a:r>
                <a:r>
                  <a:rPr lang="en-US" altLang="zh-CN" sz="1600" dirty="0"/>
                  <a:t> </a:t>
                </a:r>
                <a:r>
                  <a:rPr lang="zh-CN" altLang="en-US" sz="1600" dirty="0"/>
                  <a:t>模块，生成：</a:t>
                </a:r>
                <a:r>
                  <a:rPr lang="en-US" altLang="zh-CN" sz="1600" dirty="0"/>
                  <a:t>scale </a:t>
                </a:r>
                <a:r>
                  <a:rPr lang="zh-CN" altLang="en-US" sz="1600" dirty="0"/>
                  <a:t>系数 </a:t>
                </a:r>
                <a14:m>
                  <m:oMath xmlns:m="http://schemas.openxmlformats.org/officeDocument/2006/math">
                    <m:r>
                      <a:rPr lang="en-US" altLang="zh-CN" sz="1600" i="1" dirty="0" smtClean="0">
                        <a:latin typeface="Cambria Math" panose="02040503050406030204" pitchFamily="18" charset="0"/>
                      </a:rPr>
                      <m:t>(</m:t>
                    </m:r>
                    <m:r>
                      <a:rPr lang="en-US" altLang="zh-CN" sz="1600" i="1" dirty="0" smtClean="0">
                        <a:latin typeface="Cambria Math" panose="02040503050406030204" pitchFamily="18" charset="0"/>
                      </a:rPr>
                      <m:t>𝛾</m:t>
                    </m:r>
                  </m:oMath>
                </a14:m>
                <a:r>
                  <a:rPr lang="en-US" altLang="zh-CN" sz="1600" dirty="0"/>
                  <a:t>) </a:t>
                </a:r>
                <a:r>
                  <a:rPr lang="zh-CN" altLang="en-US" sz="1600" dirty="0"/>
                  <a:t>和</a:t>
                </a:r>
                <a:r>
                  <a:rPr lang="en-US" altLang="zh-CN" sz="1600" dirty="0"/>
                  <a:t> shift </a:t>
                </a:r>
                <a:r>
                  <a:rPr lang="zh-CN" altLang="en-US" sz="1600" dirty="0"/>
                  <a:t>系数 </a:t>
                </a:r>
                <a:r>
                  <a:rPr lang="en-US" altLang="zh-CN" sz="1600" dirty="0"/>
                  <a:t>(</a:t>
                </a:r>
                <a14:m>
                  <m:oMath xmlns:m="http://schemas.openxmlformats.org/officeDocument/2006/math">
                    <m:r>
                      <a:rPr lang="en-US" altLang="zh-CN" sz="1600" i="1" dirty="0" smtClean="0">
                        <a:latin typeface="Cambria Math" panose="02040503050406030204" pitchFamily="18" charset="0"/>
                      </a:rPr>
                      <m:t>𝛽</m:t>
                    </m:r>
                  </m:oMath>
                </a14:m>
                <a:r>
                  <a:rPr lang="en-US" altLang="zh-CN" sz="1600" dirty="0"/>
                  <a:t>)</a:t>
                </a:r>
                <a:endParaRPr lang="en-US" altLang="zh-CN" sz="1600" dirty="0"/>
              </a:p>
              <a:p>
                <a:pPr marL="1200150" lvl="2" indent="-285750">
                  <a:lnSpc>
                    <a:spcPct val="150000"/>
                  </a:lnSpc>
                  <a:buFont typeface="Arial" panose="020B0604020202090204" pitchFamily="34" charset="0"/>
                  <a:buChar char="•"/>
                </a:pPr>
                <a:endParaRPr lang="en-US" altLang="zh-CN" sz="1600" dirty="0"/>
              </a:p>
              <a:p>
                <a:pPr marL="1200150" lvl="2" indent="-285750">
                  <a:lnSpc>
                    <a:spcPct val="150000"/>
                  </a:lnSpc>
                  <a:buFont typeface="Arial" panose="020B0604020202090204" pitchFamily="34" charset="0"/>
                  <a:buChar char="•"/>
                </a:pPr>
                <a:r>
                  <a:rPr lang="zh-CN" altLang="en-US" sz="1600" dirty="0"/>
                  <a:t> 这两个系数调制 </a:t>
                </a:r>
                <a:r>
                  <a:rPr lang="en-US" altLang="zh-CN" sz="1600" dirty="0" err="1"/>
                  <a:t>CDiT</a:t>
                </a:r>
                <a:r>
                  <a:rPr lang="en-US" altLang="zh-CN" sz="1600" dirty="0"/>
                  <a:t> </a:t>
                </a:r>
                <a:r>
                  <a:rPr lang="zh-CN" altLang="en-US" sz="1600" dirty="0"/>
                  <a:t>中每个 </a:t>
                </a:r>
                <a:r>
                  <a:rPr lang="en-US" altLang="zh-CN" sz="1600" dirty="0"/>
                  <a:t>block </a:t>
                </a:r>
                <a:r>
                  <a:rPr lang="zh-CN" altLang="en-US" sz="1600" dirty="0"/>
                  <a:t>的特征图：</a:t>
                </a:r>
                <a14:m>
                  <m:oMath xmlns:m="http://schemas.openxmlformats.org/officeDocument/2006/math">
                    <m:r>
                      <a:rPr lang="en-US" altLang="zh-CN" sz="1600" i="1" dirty="0" smtClean="0">
                        <a:latin typeface="Cambria Math" panose="02040503050406030204" pitchFamily="18" charset="0"/>
                      </a:rPr>
                      <m:t>𝑧</m:t>
                    </m:r>
                    <m:r>
                      <a:rPr lang="en-US" altLang="zh-CN" sz="1600" i="1" dirty="0" smtClean="0">
                        <a:latin typeface="Cambria Math" panose="02040503050406030204" pitchFamily="18" charset="0"/>
                      </a:rPr>
                      <m:t>=</m:t>
                    </m:r>
                    <m:d>
                      <m:dPr>
                        <m:ctrlPr>
                          <a:rPr lang="en-US" altLang="zh-CN" sz="1600" i="1" dirty="0" smtClean="0">
                            <a:latin typeface="Cambria Math" panose="02040503050406030204" pitchFamily="18" charset="0"/>
                          </a:rPr>
                        </m:ctrlPr>
                      </m:dPr>
                      <m:e>
                        <m:r>
                          <a:rPr lang="en-US" altLang="zh-CN" sz="1600" i="1" dirty="0" smtClean="0">
                            <a:latin typeface="Cambria Math" panose="02040503050406030204" pitchFamily="18" charset="0"/>
                          </a:rPr>
                          <m:t>1</m:t>
                        </m:r>
                        <m:r>
                          <a:rPr lang="en-US" altLang="zh-CN" sz="1600" i="1" dirty="0" smtClean="0">
                            <a:latin typeface="Cambria Math" panose="02040503050406030204" pitchFamily="18" charset="0"/>
                          </a:rPr>
                          <m:t>+</m:t>
                        </m:r>
                        <m:r>
                          <a:rPr lang="en-US" altLang="zh-CN" sz="1600" i="1" dirty="0" smtClean="0">
                            <a:latin typeface="Cambria Math" panose="02040503050406030204" pitchFamily="18" charset="0"/>
                          </a:rPr>
                          <m:t>𝛽</m:t>
                        </m:r>
                      </m:e>
                    </m:d>
                    <m:r>
                      <a:rPr lang="en-US" altLang="zh-CN" sz="1600" i="1" dirty="0" smtClean="0">
                        <a:latin typeface="Cambria Math" panose="02040503050406030204" pitchFamily="18" charset="0"/>
                      </a:rPr>
                      <m:t>⋅</m:t>
                    </m:r>
                    <m:r>
                      <a:rPr lang="en-US" altLang="zh-CN" sz="1600" i="1" dirty="0" smtClean="0">
                        <a:latin typeface="Cambria Math" panose="02040503050406030204" pitchFamily="18" charset="0"/>
                      </a:rPr>
                      <m:t>𝐿𝑁</m:t>
                    </m:r>
                    <m:d>
                      <m:dPr>
                        <m:ctrlPr>
                          <a:rPr lang="en-US" altLang="zh-CN" sz="1600" i="1" dirty="0" smtClean="0">
                            <a:latin typeface="Cambria Math" panose="02040503050406030204" pitchFamily="18" charset="0"/>
                          </a:rPr>
                        </m:ctrlPr>
                      </m:dPr>
                      <m:e>
                        <m:r>
                          <a:rPr lang="en-US" altLang="zh-CN" sz="1600" i="1" dirty="0" smtClean="0">
                            <a:latin typeface="Cambria Math" panose="02040503050406030204" pitchFamily="18" charset="0"/>
                          </a:rPr>
                          <m:t>𝑥</m:t>
                        </m:r>
                      </m:e>
                    </m:d>
                    <m:r>
                      <a:rPr lang="en-US" altLang="zh-CN" sz="1600" i="1" dirty="0" smtClean="0">
                        <a:latin typeface="Cambria Math" panose="02040503050406030204" pitchFamily="18" charset="0"/>
                      </a:rPr>
                      <m:t>+</m:t>
                    </m:r>
                    <m:r>
                      <a:rPr lang="en-US" altLang="zh-CN" sz="1600" i="1" dirty="0" smtClean="0">
                        <a:latin typeface="Cambria Math" panose="02040503050406030204" pitchFamily="18" charset="0"/>
                      </a:rPr>
                      <m:t>𝛾</m:t>
                    </m:r>
                  </m:oMath>
                </a14:m>
                <a:endParaRPr lang="zh-CN" altLang="en-US" sz="1600" dirty="0"/>
              </a:p>
              <a:p>
                <a:pPr marL="742950" lvl="1" indent="-285750">
                  <a:buFont typeface="Arial" panose="020B0604020202090204" pitchFamily="34" charset="0"/>
                  <a:buChar char="•"/>
                </a:pPr>
                <a:endParaRPr lang="zh-CN" altLang="en-US" sz="1600" dirty="0"/>
              </a:p>
            </p:txBody>
          </p:sp>
        </mc:Choice>
        <mc:Fallback>
          <p:sp>
            <p:nvSpPr>
              <p:cNvPr id="7" name="文本框 6"/>
              <p:cNvSpPr txBox="1">
                <a:spLocks noRot="1" noChangeAspect="1" noMove="1" noResize="1" noEditPoints="1" noAdjustHandles="1" noChangeArrowheads="1" noChangeShapeType="1" noTextEdit="1"/>
              </p:cNvSpPr>
              <p:nvPr/>
            </p:nvSpPr>
            <p:spPr>
              <a:xfrm>
                <a:off x="173931" y="2078737"/>
                <a:ext cx="5007669" cy="4031873"/>
              </a:xfrm>
              <a:prstGeom prst="rect">
                <a:avLst/>
              </a:prstGeom>
              <a:blipFill rotWithShape="1">
                <a:blip r:embed="rId2"/>
                <a:stretch>
                  <a:fillRect l="-12" t="-9" r="13" b="-2567"/>
                </a:stretch>
              </a:blipFill>
            </p:spPr>
            <p:txBody>
              <a:bodyPr/>
              <a:lstStyle/>
              <a:p>
                <a:r>
                  <a:rPr lang="zh-CN" altLang="en-US">
                    <a:noFill/>
                  </a:rPr>
                  <a:t> </a:t>
                </a:r>
              </a:p>
            </p:txBody>
          </p:sp>
        </mc:Fallback>
      </mc:AlternateContent>
      <p:sp>
        <p:nvSpPr>
          <p:cNvPr id="9" name="文本框 8"/>
          <p:cNvSpPr txBox="1"/>
          <p:nvPr/>
        </p:nvSpPr>
        <p:spPr>
          <a:xfrm>
            <a:off x="1021715" y="1602105"/>
            <a:ext cx="6096000" cy="707886"/>
          </a:xfrm>
          <a:prstGeom prst="rect">
            <a:avLst/>
          </a:prstGeom>
          <a:noFill/>
        </p:spPr>
        <p:txBody>
          <a:bodyPr wrap="square" rtlCol="0">
            <a:spAutoFit/>
          </a:bodyPr>
          <a:lstStyle/>
          <a:p>
            <a:pPr>
              <a:defRPr/>
            </a:pPr>
            <a:r>
              <a:rPr lang="zh-CN" altLang="en-US" sz="2000" b="1" dirty="0">
                <a:solidFill>
                  <a:srgbClr val="0070C0"/>
                </a:solidFill>
                <a:latin typeface="Arial" panose="020B0604020202090204" pitchFamily="34" charset="0"/>
                <a:ea typeface="微软雅黑" panose="020B0503020204020204" charset="-122"/>
                <a:cs typeface="Arial" panose="020B0604020202090204" pitchFamily="34" charset="0"/>
              </a:rPr>
              <a:t>世界模型架构</a:t>
            </a:r>
            <a:endParaRPr lang="zh-CN" altLang="en-US" sz="2000" b="1" dirty="0">
              <a:solidFill>
                <a:srgbClr val="0070C0"/>
              </a:solidFill>
              <a:latin typeface="Arial" panose="020B0604020202090204" pitchFamily="34" charset="0"/>
              <a:ea typeface="微软雅黑" panose="020B0503020204020204" charset="-122"/>
              <a:cs typeface="Arial" panose="020B0604020202090204" pitchFamily="34" charset="0"/>
            </a:endParaRPr>
          </a:p>
          <a:p>
            <a:pPr algn="l">
              <a:spcBef>
                <a:spcPts val="0"/>
              </a:spcBef>
              <a:spcAft>
                <a:spcPts val="0"/>
              </a:spcAft>
              <a:buClrTx/>
              <a:buSzTx/>
              <a:buFontTx/>
              <a:defRPr/>
            </a:pPr>
            <a:endParaRPr lang="en-US" altLang="zh-CN" sz="20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endParaRPr>
          </a:p>
        </p:txBody>
      </p:sp>
      <p:graphicFrame>
        <p:nvGraphicFramePr>
          <p:cNvPr id="10" name="对象 9">
            <a:hlinkClick r:id="" action="ppaction://ole?verb=0"/>
          </p:cNvPr>
          <p:cNvGraphicFramePr>
            <a:graphicFrameLocks noChangeAspect="1"/>
          </p:cNvGraphicFramePr>
          <p:nvPr/>
        </p:nvGraphicFramePr>
        <p:xfrm>
          <a:off x="6038850" y="3321050"/>
          <a:ext cx="114300" cy="215900"/>
        </p:xfrm>
        <a:graphic>
          <a:graphicData uri="http://schemas.openxmlformats.org/presentationml/2006/ole">
            <mc:AlternateContent xmlns:mc="http://schemas.openxmlformats.org/markup-compatibility/2006">
              <mc:Choice xmlns:v="urn:schemas-microsoft-com:vml" Requires="v">
                <p:oleObj spid="_x0000_s4" name="" r:id="rId3" imgW="114300" imgH="215900" progId="Equation.KSEE3">
                  <p:embed/>
                </p:oleObj>
              </mc:Choice>
              <mc:Fallback>
                <p:oleObj name="" r:id="rId3" imgW="114300" imgH="215900" progId="Equation.KSEE3">
                  <p:embed/>
                  <p:pic>
                    <p:nvPicPr>
                      <p:cNvPr id="0" name="对象 9">
                        <a:hlinkClick r:id="" action="ppaction://ole?verb=0"/>
                      </p:cNvPr>
                      <p:cNvPicPr/>
                      <p:nvPr/>
                    </p:nvPicPr>
                    <p:blipFill>
                      <a:blip r:embed="rId4"/>
                      <a:stretch>
                        <a:fillRect/>
                      </a:stretch>
                    </p:blipFill>
                    <p:spPr>
                      <a:xfrm>
                        <a:off x="6038850" y="3321050"/>
                        <a:ext cx="114300" cy="215900"/>
                      </a:xfrm>
                      <a:prstGeom prst="rect">
                        <a:avLst/>
                      </a:prstGeom>
                    </p:spPr>
                  </p:pic>
                </p:oleObj>
              </mc:Fallback>
            </mc:AlternateContent>
          </a:graphicData>
        </a:graphic>
      </p:graphicFrame>
      <p:graphicFrame>
        <p:nvGraphicFramePr>
          <p:cNvPr id="12" name="对象 11">
            <a:hlinkClick r:id="" action="ppaction://ole?verb=0"/>
          </p:cNvPr>
          <p:cNvGraphicFramePr>
            <a:graphicFrameLocks noChangeAspect="1"/>
          </p:cNvGraphicFramePr>
          <p:nvPr/>
        </p:nvGraphicFramePr>
        <p:xfrm>
          <a:off x="6038850" y="3321050"/>
          <a:ext cx="114300" cy="215900"/>
        </p:xfrm>
        <a:graphic>
          <a:graphicData uri="http://schemas.openxmlformats.org/presentationml/2006/ole">
            <mc:AlternateContent xmlns:mc="http://schemas.openxmlformats.org/markup-compatibility/2006">
              <mc:Choice xmlns:v="urn:schemas-microsoft-com:vml" Requires="v">
                <p:oleObj spid="_x0000_s6" name="" r:id="rId5" imgW="114300" imgH="215900" progId="Equation.KSEE3">
                  <p:embed/>
                </p:oleObj>
              </mc:Choice>
              <mc:Fallback>
                <p:oleObj name="" r:id="rId5" imgW="114300" imgH="215900" progId="Equation.KSEE3">
                  <p:embed/>
                  <p:pic>
                    <p:nvPicPr>
                      <p:cNvPr id="0" name="对象 11">
                        <a:hlinkClick r:id="" action="ppaction://ole?verb=0"/>
                      </p:cNvPr>
                      <p:cNvPicPr/>
                      <p:nvPr/>
                    </p:nvPicPr>
                    <p:blipFill>
                      <a:blip r:embed="rId4"/>
                      <a:stretch>
                        <a:fillRect/>
                      </a:stretch>
                    </p:blipFill>
                    <p:spPr>
                      <a:xfrm>
                        <a:off x="6038850" y="3321050"/>
                        <a:ext cx="114300" cy="215900"/>
                      </a:xfrm>
                      <a:prstGeom prst="rect">
                        <a:avLst/>
                      </a:prstGeom>
                    </p:spPr>
                  </p:pic>
                </p:oleObj>
              </mc:Fallback>
            </mc:AlternateContent>
          </a:graphicData>
        </a:graphic>
      </p:graphicFrame>
      <p:graphicFrame>
        <p:nvGraphicFramePr>
          <p:cNvPr id="8" name="对象 7"/>
          <p:cNvGraphicFramePr>
            <a:graphicFrameLocks noChangeAspect="1"/>
          </p:cNvGraphicFramePr>
          <p:nvPr/>
        </p:nvGraphicFramePr>
        <p:xfrm>
          <a:off x="4610100" y="2463800"/>
          <a:ext cx="914400" cy="198438"/>
        </p:xfrm>
        <a:graphic>
          <a:graphicData uri="http://schemas.openxmlformats.org/presentationml/2006/ole">
            <mc:AlternateContent xmlns:mc="http://schemas.openxmlformats.org/markup-compatibility/2006">
              <mc:Choice xmlns:v="urn:schemas-microsoft-com:vml" Requires="v">
                <p:oleObj spid="_x0000_s11" name="Equation" r:id="rId6" imgW="2743200" imgH="4267200" progId="Equation.DSMT4">
                  <p:embed/>
                </p:oleObj>
              </mc:Choice>
              <mc:Fallback>
                <p:oleObj name="Equation" r:id="rId6" imgW="2743200" imgH="4267200" progId="Equation.DSMT4">
                  <p:embed/>
                  <p:pic>
                    <p:nvPicPr>
                      <p:cNvPr id="0" name="对象 7"/>
                      <p:cNvPicPr/>
                      <p:nvPr/>
                    </p:nvPicPr>
                    <p:blipFill>
                      <a:blip r:embed="rId7"/>
                      <a:stretch>
                        <a:fillRect/>
                      </a:stretch>
                    </p:blipFill>
                    <p:spPr>
                      <a:xfrm>
                        <a:off x="4610100" y="2463800"/>
                        <a:ext cx="914400" cy="198438"/>
                      </a:xfrm>
                      <a:prstGeom prst="rect">
                        <a:avLst/>
                      </a:prstGeom>
                    </p:spPr>
                  </p:pic>
                </p:oleObj>
              </mc:Fallback>
            </mc:AlternateContent>
          </a:graphicData>
        </a:graphic>
      </p:graphicFrame>
      <p:graphicFrame>
        <p:nvGraphicFramePr>
          <p:cNvPr id="15" name="对象 14"/>
          <p:cNvGraphicFramePr>
            <a:graphicFrameLocks noChangeAspect="1"/>
          </p:cNvGraphicFramePr>
          <p:nvPr/>
        </p:nvGraphicFramePr>
        <p:xfrm>
          <a:off x="6037263" y="3338513"/>
          <a:ext cx="114300" cy="177800"/>
        </p:xfrm>
        <a:graphic>
          <a:graphicData uri="http://schemas.openxmlformats.org/presentationml/2006/ole">
            <mc:AlternateContent xmlns:mc="http://schemas.openxmlformats.org/markup-compatibility/2006">
              <mc:Choice xmlns:v="urn:schemas-microsoft-com:vml" Requires="v">
                <p:oleObj spid="_x0000_s13" name="Equation" r:id="rId8" imgW="2743200" imgH="4267200" progId="Equation.DSMT4">
                  <p:embed/>
                </p:oleObj>
              </mc:Choice>
              <mc:Fallback>
                <p:oleObj name="Equation" r:id="rId8" imgW="2743200" imgH="4267200" progId="Equation.DSMT4">
                  <p:embed/>
                  <p:pic>
                    <p:nvPicPr>
                      <p:cNvPr id="0" name="对象 14"/>
                      <p:cNvPicPr/>
                      <p:nvPr/>
                    </p:nvPicPr>
                    <p:blipFill>
                      <a:blip r:embed="rId9"/>
                      <a:stretch>
                        <a:fillRect/>
                      </a:stretch>
                    </p:blipFill>
                    <p:spPr>
                      <a:xfrm>
                        <a:off x="6037263" y="3338513"/>
                        <a:ext cx="114300" cy="177800"/>
                      </a:xfrm>
                      <a:prstGeom prst="rect">
                        <a:avLst/>
                      </a:prstGeom>
                    </p:spPr>
                  </p:pic>
                </p:oleObj>
              </mc:Fallback>
            </mc:AlternateContent>
          </a:graphicData>
        </a:graphic>
      </p:graphicFrame>
      <p:pic>
        <p:nvPicPr>
          <p:cNvPr id="17" name="图片 16"/>
          <p:cNvPicPr>
            <a:picLocks noChangeAspect="1"/>
          </p:cNvPicPr>
          <p:nvPr/>
        </p:nvPicPr>
        <p:blipFill>
          <a:blip r:embed="rId10"/>
          <a:stretch>
            <a:fillRect/>
          </a:stretch>
        </p:blipFill>
        <p:spPr>
          <a:xfrm>
            <a:off x="5452013" y="459728"/>
            <a:ext cx="6367263" cy="2595352"/>
          </a:xfrm>
          <a:prstGeom prst="rect">
            <a:avLst/>
          </a:prstGeom>
        </p:spPr>
      </p:pic>
      <p:sp>
        <p:nvSpPr>
          <p:cNvPr id="20" name="文本框 19"/>
          <p:cNvSpPr txBox="1"/>
          <p:nvPr/>
        </p:nvSpPr>
        <p:spPr>
          <a:xfrm>
            <a:off x="2677765" y="2531269"/>
            <a:ext cx="2023169" cy="338554"/>
          </a:xfrm>
          <a:prstGeom prst="rect">
            <a:avLst/>
          </a:prstGeom>
          <a:noFill/>
        </p:spPr>
        <p:txBody>
          <a:bodyPr wrap="square" rtlCol="0">
            <a:spAutoFit/>
          </a:bodyPr>
          <a:lstStyle/>
          <a:p>
            <a:r>
              <a:rPr lang="zh-CN" altLang="en-US" sz="1600" b="1" i="1" dirty="0">
                <a:solidFill>
                  <a:srgbClr val="0070C0"/>
                </a:solidFill>
                <a:latin typeface="Arial" panose="020B0604020202090204" pitchFamily="34" charset="0"/>
                <a:ea typeface="微软雅黑" panose="020B0503020204020204" charset="-122"/>
                <a:cs typeface="Arial" panose="020B0604020202090204" pitchFamily="34" charset="0"/>
              </a:rPr>
              <a:t>处理旋转的周期性</a:t>
            </a:r>
            <a:endParaRPr lang="zh-CN" altLang="en-US" sz="1600" b="1" i="1" dirty="0">
              <a:solidFill>
                <a:srgbClr val="0070C0"/>
              </a:solidFill>
              <a:latin typeface="Arial" panose="020B0604020202090204" pitchFamily="34" charset="0"/>
              <a:ea typeface="微软雅黑" panose="020B0503020204020204" charset="-122"/>
              <a:cs typeface="Arial" panose="020B0604020202090204" pitchFamily="34" charset="0"/>
            </a:endParaRPr>
          </a:p>
        </p:txBody>
      </p:sp>
      <p:sp>
        <p:nvSpPr>
          <p:cNvPr id="21" name="文本框 20"/>
          <p:cNvSpPr txBox="1"/>
          <p:nvPr/>
        </p:nvSpPr>
        <p:spPr>
          <a:xfrm>
            <a:off x="1655328" y="5857048"/>
            <a:ext cx="3570635" cy="338554"/>
          </a:xfrm>
          <a:prstGeom prst="rect">
            <a:avLst/>
          </a:prstGeom>
          <a:noFill/>
        </p:spPr>
        <p:txBody>
          <a:bodyPr wrap="square" rtlCol="0">
            <a:spAutoFit/>
          </a:bodyPr>
          <a:lstStyle/>
          <a:p>
            <a:r>
              <a:rPr lang="zh-CN" altLang="en-US" sz="1600" b="1" i="1" dirty="0">
                <a:solidFill>
                  <a:srgbClr val="0070C0"/>
                </a:solidFill>
                <a:latin typeface="Arial" panose="020B0604020202090204" pitchFamily="34" charset="0"/>
                <a:ea typeface="微软雅黑" panose="020B0503020204020204" charset="-122"/>
                <a:cs typeface="Arial" panose="020B0604020202090204" pitchFamily="34" charset="0"/>
              </a:rPr>
              <a:t>动作条件信息注入，调整去噪过程</a:t>
            </a:r>
            <a:endParaRPr lang="zh-CN" altLang="en-US" sz="1600" b="1" i="1" dirty="0">
              <a:solidFill>
                <a:srgbClr val="0070C0"/>
              </a:solidFill>
              <a:latin typeface="Arial" panose="020B0604020202090204" pitchFamily="34" charset="0"/>
              <a:ea typeface="微软雅黑" panose="020B0503020204020204" charset="-122"/>
              <a:cs typeface="Arial" panose="020B0604020202090204" pitchFamily="34" charset="0"/>
            </a:endParaRPr>
          </a:p>
        </p:txBody>
      </p:sp>
      <p:pic>
        <p:nvPicPr>
          <p:cNvPr id="22" name="图片 21"/>
          <p:cNvPicPr>
            <a:picLocks noChangeAspect="1"/>
          </p:cNvPicPr>
          <p:nvPr/>
        </p:nvPicPr>
        <p:blipFill>
          <a:blip r:embed="rId11"/>
          <a:stretch>
            <a:fillRect/>
          </a:stretch>
        </p:blipFill>
        <p:spPr>
          <a:xfrm>
            <a:off x="6458615" y="3122344"/>
            <a:ext cx="3970020" cy="3503843"/>
          </a:xfrm>
          <a:prstGeom prst="rect">
            <a:avLst/>
          </a:prstGeom>
        </p:spPr>
      </p:pic>
      <p:pic>
        <p:nvPicPr>
          <p:cNvPr id="23" name="图片 22"/>
          <p:cNvPicPr>
            <a:picLocks noChangeAspect="1"/>
          </p:cNvPicPr>
          <p:nvPr/>
        </p:nvPicPr>
        <p:blipFill>
          <a:blip r:embed="rId12"/>
          <a:stretch>
            <a:fillRect/>
          </a:stretch>
        </p:blipFill>
        <p:spPr>
          <a:xfrm>
            <a:off x="1890920" y="4696101"/>
            <a:ext cx="2552700" cy="4191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3565"/>
          </a:xfrm>
          <a:prstGeom prst="rect">
            <a:avLst/>
          </a:prstGeom>
          <a:noFill/>
        </p:spPr>
        <p:txBody>
          <a:bodyPr wrap="square" rtlCol="0">
            <a:spAutoFit/>
          </a:bodyPr>
          <a:lstStyle/>
          <a:p>
            <a:r>
              <a:rPr lang="en-US" altLang="zh-CN" sz="3200" b="1" dirty="0">
                <a:solidFill>
                  <a:srgbClr val="5B9BD5">
                    <a:lumMod val="75000"/>
                  </a:srgbClr>
                </a:solidFill>
                <a:latin typeface="Times New Roman" panose="02020503050405090304"/>
                <a:ea typeface="微软雅黑" panose="020B0503020204020204" charset="-122"/>
                <a:cs typeface="+mn-ea"/>
                <a:sym typeface="+mn-lt"/>
              </a:rPr>
              <a:t>2</a:t>
            </a:r>
            <a:endParaRPr lang="en-US" altLang="zh-CN" sz="3200" b="1" dirty="0">
              <a:solidFill>
                <a:schemeClr val="accent1">
                  <a:lumMod val="75000"/>
                </a:schemeClr>
              </a:solidFill>
              <a:latin typeface="Times New Roman" panose="02020503050405090304" pitchFamily="18" charset="0"/>
              <a:cs typeface="Times New Roman" panose="02020503050405090304" pitchFamily="18" charset="0"/>
              <a:sym typeface="+mn-lt"/>
            </a:endParaRPr>
          </a:p>
        </p:txBody>
      </p:sp>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5" name="文本框 4"/>
          <p:cNvSpPr txBox="1"/>
          <p:nvPr/>
        </p:nvSpPr>
        <p:spPr>
          <a:xfrm>
            <a:off x="1377315" y="759460"/>
            <a:ext cx="9537700" cy="51752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noAutofit/>
          </a:bodyPr>
          <a:lstStyle/>
          <a:p>
            <a:pPr algn="l">
              <a:lnSpc>
                <a:spcPct val="100000"/>
              </a:lnSpc>
              <a:spcBef>
                <a:spcPts val="0"/>
              </a:spcBef>
              <a:spcAft>
                <a:spcPts val="0"/>
              </a:spcAft>
              <a:buClrTx/>
              <a:buSzTx/>
              <a:buFontTx/>
              <a:defRPr/>
            </a:pPr>
            <a:r>
              <a:rPr lang="en-US" altLang="zh-CN" sz="32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rPr>
              <a:t>Method</a:t>
            </a:r>
            <a:endParaRPr lang="en-US" altLang="zh-CN" sz="32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endParaRPr>
          </a:p>
        </p:txBody>
      </p:sp>
      <p:sp>
        <p:nvSpPr>
          <p:cNvPr id="7" name="文本框 6"/>
          <p:cNvSpPr txBox="1"/>
          <p:nvPr/>
        </p:nvSpPr>
        <p:spPr>
          <a:xfrm>
            <a:off x="173931" y="2078737"/>
            <a:ext cx="5007669" cy="3662541"/>
          </a:xfrm>
          <a:prstGeom prst="rect">
            <a:avLst/>
          </a:prstGeom>
          <a:noFill/>
        </p:spPr>
        <p:txBody>
          <a:bodyPr wrap="square" rtlCol="0">
            <a:spAutoFit/>
          </a:bodyPr>
          <a:lstStyle/>
          <a:p>
            <a:pPr marL="285750" indent="-285750">
              <a:lnSpc>
                <a:spcPct val="150000"/>
              </a:lnSpc>
              <a:buFont typeface="Arial" panose="020B0604020202090204" pitchFamily="34" charset="0"/>
              <a:buChar char="•"/>
            </a:pPr>
            <a:r>
              <a:rPr lang="en-US" altLang="zh-CN" sz="1600" b="1" dirty="0"/>
              <a:t>Future Frame Projection</a:t>
            </a:r>
            <a:r>
              <a:rPr lang="zh-CN" altLang="en-US" sz="1600" b="1" dirty="0"/>
              <a:t>：</a:t>
            </a:r>
            <a:endParaRPr lang="en-US" altLang="zh-CN" sz="1600" b="1" dirty="0"/>
          </a:p>
          <a:p>
            <a:pPr marL="742950" lvl="1" indent="-285750">
              <a:lnSpc>
                <a:spcPct val="150000"/>
              </a:lnSpc>
              <a:buFont typeface="Arial" panose="020B0604020202090204" pitchFamily="34" charset="0"/>
              <a:buChar char="•"/>
            </a:pPr>
            <a:r>
              <a:rPr lang="zh-CN" altLang="en-US" sz="1600" dirty="0"/>
              <a:t>目标是为 </a:t>
            </a:r>
            <a:r>
              <a:rPr lang="en-US" altLang="zh-CN" sz="1600" dirty="0" err="1"/>
              <a:t>CDiT</a:t>
            </a:r>
            <a:r>
              <a:rPr lang="en-US" altLang="zh-CN" sz="1600" dirty="0"/>
              <a:t> </a:t>
            </a:r>
            <a:r>
              <a:rPr lang="zh-CN" altLang="en-US" sz="1600" dirty="0"/>
              <a:t>提供一个粗粒度的先验</a:t>
            </a:r>
            <a:endParaRPr lang="en-US" altLang="zh-CN" sz="1600" dirty="0"/>
          </a:p>
          <a:p>
            <a:pPr marL="742950" lvl="1" indent="-285750">
              <a:lnSpc>
                <a:spcPct val="150000"/>
              </a:lnSpc>
              <a:buFont typeface="Arial" panose="020B0604020202090204" pitchFamily="34" charset="0"/>
              <a:buChar char="•"/>
            </a:pPr>
            <a:r>
              <a:rPr lang="en-US" altLang="zh-CN" sz="1600" b="1" dirty="0"/>
              <a:t>Step1</a:t>
            </a:r>
            <a:r>
              <a:rPr lang="zh-CN" altLang="en-US" sz="1600" b="1" dirty="0"/>
              <a:t>：从目标帧像素反投影到 </a:t>
            </a:r>
            <a:r>
              <a:rPr lang="en-US" altLang="zh-CN" sz="1600" b="1" dirty="0"/>
              <a:t>3D </a:t>
            </a:r>
            <a:r>
              <a:rPr lang="zh-CN" altLang="en-US" sz="1600" b="1" dirty="0"/>
              <a:t>点</a:t>
            </a:r>
            <a:endParaRPr lang="en-US" altLang="zh-CN" sz="1600" b="1" dirty="0"/>
          </a:p>
          <a:p>
            <a:pPr marL="742950" lvl="1" indent="-285750">
              <a:lnSpc>
                <a:spcPct val="150000"/>
              </a:lnSpc>
              <a:buFont typeface="Arial" panose="020B0604020202090204" pitchFamily="34" charset="0"/>
              <a:buChar char="•"/>
            </a:pPr>
            <a:r>
              <a:rPr lang="en-US" altLang="zh-CN" sz="1600" b="1" dirty="0"/>
              <a:t>Step2</a:t>
            </a:r>
            <a:r>
              <a:rPr lang="zh-CN" altLang="en-US" sz="1600" b="1" dirty="0"/>
              <a:t>：</a:t>
            </a:r>
            <a:r>
              <a:rPr lang="en-US" altLang="zh-CN" sz="1600" b="1" dirty="0"/>
              <a:t>SE(3) </a:t>
            </a:r>
            <a:r>
              <a:rPr lang="zh-CN" altLang="en-US" sz="1600" b="1" dirty="0"/>
              <a:t>刚体变换（位姿变换）</a:t>
            </a:r>
            <a:endParaRPr lang="en-US" altLang="zh-CN" sz="1600" b="1" dirty="0"/>
          </a:p>
          <a:p>
            <a:pPr marL="742950" lvl="1" indent="-285750">
              <a:lnSpc>
                <a:spcPct val="150000"/>
              </a:lnSpc>
              <a:buFont typeface="Arial" panose="020B0604020202090204" pitchFamily="34" charset="0"/>
              <a:buChar char="•"/>
            </a:pPr>
            <a:r>
              <a:rPr lang="en-US" altLang="zh-CN" sz="1600" b="1" dirty="0"/>
              <a:t>Step3</a:t>
            </a:r>
            <a:r>
              <a:rPr lang="zh-CN" altLang="en-US" sz="1600" b="1" dirty="0"/>
              <a:t>：从 </a:t>
            </a:r>
            <a:r>
              <a:rPr lang="en-US" altLang="zh-CN" sz="1600" b="1" dirty="0"/>
              <a:t>3D </a:t>
            </a:r>
            <a:r>
              <a:rPr lang="zh-CN" altLang="en-US" sz="1600" b="1" dirty="0"/>
              <a:t>点重投影到目标帧图像平面</a:t>
            </a:r>
            <a:endParaRPr lang="en-US" altLang="zh-CN" sz="1600" b="1" dirty="0"/>
          </a:p>
          <a:p>
            <a:pPr marL="742950" lvl="1" indent="-285750">
              <a:lnSpc>
                <a:spcPct val="150000"/>
              </a:lnSpc>
              <a:buFont typeface="Arial" panose="020B0604020202090204" pitchFamily="34" charset="0"/>
              <a:buChar char="•"/>
            </a:pPr>
            <a:r>
              <a:rPr lang="en-US" altLang="zh-CN" sz="1600" b="1" dirty="0"/>
              <a:t>Step4</a:t>
            </a:r>
            <a:r>
              <a:rPr lang="zh-CN" altLang="en-US" sz="1600" b="1" dirty="0"/>
              <a:t>：按最小深度多帧融合</a:t>
            </a:r>
            <a:endParaRPr lang="en-US" altLang="zh-CN" sz="1600" b="1" dirty="0"/>
          </a:p>
          <a:p>
            <a:pPr marL="742950" lvl="1" indent="-285750">
              <a:lnSpc>
                <a:spcPct val="150000"/>
              </a:lnSpc>
              <a:buFont typeface="Arial" panose="020B0604020202090204" pitchFamily="34" charset="0"/>
              <a:buChar char="•"/>
            </a:pPr>
            <a:endParaRPr lang="en-US" altLang="zh-CN" sz="1600" b="1" dirty="0"/>
          </a:p>
          <a:p>
            <a:pPr marL="742950" lvl="1" indent="-285750">
              <a:lnSpc>
                <a:spcPct val="150000"/>
              </a:lnSpc>
              <a:buFont typeface="Arial" panose="020B0604020202090204" pitchFamily="34" charset="0"/>
              <a:buChar char="•"/>
            </a:pPr>
            <a:endParaRPr lang="en-US" altLang="zh-CN" sz="1600" b="1" dirty="0"/>
          </a:p>
          <a:p>
            <a:pPr marL="742950" lvl="1" indent="-285750">
              <a:lnSpc>
                <a:spcPct val="150000"/>
              </a:lnSpc>
              <a:buFont typeface="Arial" panose="020B0604020202090204" pitchFamily="34" charset="0"/>
              <a:buChar char="•"/>
            </a:pPr>
            <a:endParaRPr lang="zh-CN" altLang="en-US" sz="1600" b="1" dirty="0"/>
          </a:p>
          <a:p>
            <a:pPr marL="742950" lvl="1" indent="-285750">
              <a:buFont typeface="Arial" panose="020B0604020202090204" pitchFamily="34" charset="0"/>
              <a:buChar char="•"/>
            </a:pPr>
            <a:endParaRPr lang="zh-CN" altLang="en-US" sz="1600" dirty="0"/>
          </a:p>
        </p:txBody>
      </p:sp>
      <p:sp>
        <p:nvSpPr>
          <p:cNvPr id="9" name="文本框 8"/>
          <p:cNvSpPr txBox="1"/>
          <p:nvPr/>
        </p:nvSpPr>
        <p:spPr>
          <a:xfrm>
            <a:off x="1021715" y="1602105"/>
            <a:ext cx="6096000" cy="707886"/>
          </a:xfrm>
          <a:prstGeom prst="rect">
            <a:avLst/>
          </a:prstGeom>
          <a:noFill/>
        </p:spPr>
        <p:txBody>
          <a:bodyPr wrap="square" rtlCol="0">
            <a:spAutoFit/>
          </a:bodyPr>
          <a:lstStyle/>
          <a:p>
            <a:pPr>
              <a:defRPr/>
            </a:pPr>
            <a:r>
              <a:rPr lang="zh-CN" altLang="en-US" sz="2000" b="1" dirty="0">
                <a:solidFill>
                  <a:srgbClr val="0070C0"/>
                </a:solidFill>
                <a:latin typeface="Arial" panose="020B0604020202090204" pitchFamily="34" charset="0"/>
                <a:ea typeface="微软雅黑" panose="020B0503020204020204" charset="-122"/>
                <a:cs typeface="Arial" panose="020B0604020202090204" pitchFamily="34" charset="0"/>
              </a:rPr>
              <a:t>世界模型架构</a:t>
            </a:r>
            <a:endParaRPr lang="zh-CN" altLang="en-US" sz="2000" b="1" dirty="0">
              <a:solidFill>
                <a:srgbClr val="0070C0"/>
              </a:solidFill>
              <a:latin typeface="Arial" panose="020B0604020202090204" pitchFamily="34" charset="0"/>
              <a:ea typeface="微软雅黑" panose="020B0503020204020204" charset="-122"/>
              <a:cs typeface="Arial" panose="020B0604020202090204" pitchFamily="34" charset="0"/>
            </a:endParaRPr>
          </a:p>
          <a:p>
            <a:pPr algn="l">
              <a:spcBef>
                <a:spcPts val="0"/>
              </a:spcBef>
              <a:spcAft>
                <a:spcPts val="0"/>
              </a:spcAft>
              <a:buClrTx/>
              <a:buSzTx/>
              <a:buFontTx/>
              <a:defRPr/>
            </a:pPr>
            <a:endParaRPr lang="en-US" altLang="zh-CN" sz="20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endParaRPr>
          </a:p>
        </p:txBody>
      </p:sp>
      <p:graphicFrame>
        <p:nvGraphicFramePr>
          <p:cNvPr id="10" name="对象 9">
            <a:hlinkClick r:id="" action="ppaction://ole?verb=0"/>
          </p:cNvPr>
          <p:cNvGraphicFramePr>
            <a:graphicFrameLocks noChangeAspect="1"/>
          </p:cNvGraphicFramePr>
          <p:nvPr/>
        </p:nvGraphicFramePr>
        <p:xfrm>
          <a:off x="6038850" y="3321050"/>
          <a:ext cx="114300" cy="215900"/>
        </p:xfrm>
        <a:graphic>
          <a:graphicData uri="http://schemas.openxmlformats.org/presentationml/2006/ole">
            <mc:AlternateContent xmlns:mc="http://schemas.openxmlformats.org/markup-compatibility/2006">
              <mc:Choice xmlns:v="urn:schemas-microsoft-com:vml" Requires="v">
                <p:oleObj spid="_x0000_s4" name="" r:id="rId2" imgW="114300" imgH="215900" progId="Equation.KSEE3">
                  <p:embed/>
                </p:oleObj>
              </mc:Choice>
              <mc:Fallback>
                <p:oleObj name="" r:id="rId2" imgW="114300" imgH="215900" progId="Equation.KSEE3">
                  <p:embed/>
                  <p:pic>
                    <p:nvPicPr>
                      <p:cNvPr id="0" name="对象 9">
                        <a:hlinkClick r:id="" action="ppaction://ole?verb=0"/>
                      </p:cNvPr>
                      <p:cNvPicPr/>
                      <p:nvPr/>
                    </p:nvPicPr>
                    <p:blipFill>
                      <a:blip r:embed="rId3"/>
                      <a:stretch>
                        <a:fillRect/>
                      </a:stretch>
                    </p:blipFill>
                    <p:spPr>
                      <a:xfrm>
                        <a:off x="6038850" y="3321050"/>
                        <a:ext cx="114300" cy="215900"/>
                      </a:xfrm>
                      <a:prstGeom prst="rect">
                        <a:avLst/>
                      </a:prstGeom>
                    </p:spPr>
                  </p:pic>
                </p:oleObj>
              </mc:Fallback>
            </mc:AlternateContent>
          </a:graphicData>
        </a:graphic>
      </p:graphicFrame>
      <p:graphicFrame>
        <p:nvGraphicFramePr>
          <p:cNvPr id="12" name="对象 11">
            <a:hlinkClick r:id="" action="ppaction://ole?verb=0"/>
          </p:cNvPr>
          <p:cNvGraphicFramePr>
            <a:graphicFrameLocks noChangeAspect="1"/>
          </p:cNvGraphicFramePr>
          <p:nvPr/>
        </p:nvGraphicFramePr>
        <p:xfrm>
          <a:off x="6038850" y="3321050"/>
          <a:ext cx="114300" cy="215900"/>
        </p:xfrm>
        <a:graphic>
          <a:graphicData uri="http://schemas.openxmlformats.org/presentationml/2006/ole">
            <mc:AlternateContent xmlns:mc="http://schemas.openxmlformats.org/markup-compatibility/2006">
              <mc:Choice xmlns:v="urn:schemas-microsoft-com:vml" Requires="v">
                <p:oleObj spid="_x0000_s6" name="" r:id="rId4" imgW="114300" imgH="215900" progId="Equation.KSEE3">
                  <p:embed/>
                </p:oleObj>
              </mc:Choice>
              <mc:Fallback>
                <p:oleObj name="" r:id="rId4" imgW="114300" imgH="215900" progId="Equation.KSEE3">
                  <p:embed/>
                  <p:pic>
                    <p:nvPicPr>
                      <p:cNvPr id="0" name="对象 11">
                        <a:hlinkClick r:id="" action="ppaction://ole?verb=0"/>
                      </p:cNvPr>
                      <p:cNvPicPr/>
                      <p:nvPr/>
                    </p:nvPicPr>
                    <p:blipFill>
                      <a:blip r:embed="rId3"/>
                      <a:stretch>
                        <a:fillRect/>
                      </a:stretch>
                    </p:blipFill>
                    <p:spPr>
                      <a:xfrm>
                        <a:off x="6038850" y="3321050"/>
                        <a:ext cx="114300" cy="215900"/>
                      </a:xfrm>
                      <a:prstGeom prst="rect">
                        <a:avLst/>
                      </a:prstGeom>
                    </p:spPr>
                  </p:pic>
                </p:oleObj>
              </mc:Fallback>
            </mc:AlternateContent>
          </a:graphicData>
        </a:graphic>
      </p:graphicFrame>
      <p:graphicFrame>
        <p:nvGraphicFramePr>
          <p:cNvPr id="8" name="对象 7"/>
          <p:cNvGraphicFramePr>
            <a:graphicFrameLocks noChangeAspect="1"/>
          </p:cNvGraphicFramePr>
          <p:nvPr/>
        </p:nvGraphicFramePr>
        <p:xfrm>
          <a:off x="4610100" y="2463800"/>
          <a:ext cx="914400" cy="198438"/>
        </p:xfrm>
        <a:graphic>
          <a:graphicData uri="http://schemas.openxmlformats.org/presentationml/2006/ole">
            <mc:AlternateContent xmlns:mc="http://schemas.openxmlformats.org/markup-compatibility/2006">
              <mc:Choice xmlns:v="urn:schemas-microsoft-com:vml" Requires="v">
                <p:oleObj spid="_x0000_s11" name="Equation" r:id="rId5" imgW="2743200" imgH="4267200" progId="Equation.DSMT4">
                  <p:embed/>
                </p:oleObj>
              </mc:Choice>
              <mc:Fallback>
                <p:oleObj name="Equation" r:id="rId5" imgW="2743200" imgH="4267200" progId="Equation.DSMT4">
                  <p:embed/>
                  <p:pic>
                    <p:nvPicPr>
                      <p:cNvPr id="0" name="对象 7"/>
                      <p:cNvPicPr/>
                      <p:nvPr/>
                    </p:nvPicPr>
                    <p:blipFill>
                      <a:blip r:embed="rId6"/>
                      <a:stretch>
                        <a:fillRect/>
                      </a:stretch>
                    </p:blipFill>
                    <p:spPr>
                      <a:xfrm>
                        <a:off x="4610100" y="2463800"/>
                        <a:ext cx="914400" cy="198438"/>
                      </a:xfrm>
                      <a:prstGeom prst="rect">
                        <a:avLst/>
                      </a:prstGeom>
                    </p:spPr>
                  </p:pic>
                </p:oleObj>
              </mc:Fallback>
            </mc:AlternateContent>
          </a:graphicData>
        </a:graphic>
      </p:graphicFrame>
      <p:graphicFrame>
        <p:nvGraphicFramePr>
          <p:cNvPr id="15" name="对象 14"/>
          <p:cNvGraphicFramePr>
            <a:graphicFrameLocks noChangeAspect="1"/>
          </p:cNvGraphicFramePr>
          <p:nvPr/>
        </p:nvGraphicFramePr>
        <p:xfrm>
          <a:off x="6037263" y="3338513"/>
          <a:ext cx="114300" cy="177800"/>
        </p:xfrm>
        <a:graphic>
          <a:graphicData uri="http://schemas.openxmlformats.org/presentationml/2006/ole">
            <mc:AlternateContent xmlns:mc="http://schemas.openxmlformats.org/markup-compatibility/2006">
              <mc:Choice xmlns:v="urn:schemas-microsoft-com:vml" Requires="v">
                <p:oleObj spid="_x0000_s13" name="Equation" r:id="rId7" imgW="2743200" imgH="4267200" progId="Equation.DSMT4">
                  <p:embed/>
                </p:oleObj>
              </mc:Choice>
              <mc:Fallback>
                <p:oleObj name="Equation" r:id="rId7" imgW="2743200" imgH="4267200" progId="Equation.DSMT4">
                  <p:embed/>
                  <p:pic>
                    <p:nvPicPr>
                      <p:cNvPr id="0" name="对象 14"/>
                      <p:cNvPicPr/>
                      <p:nvPr/>
                    </p:nvPicPr>
                    <p:blipFill>
                      <a:blip r:embed="rId8"/>
                      <a:stretch>
                        <a:fillRect/>
                      </a:stretch>
                    </p:blipFill>
                    <p:spPr>
                      <a:xfrm>
                        <a:off x="6037263" y="3338513"/>
                        <a:ext cx="114300" cy="177800"/>
                      </a:xfrm>
                      <a:prstGeom prst="rect">
                        <a:avLst/>
                      </a:prstGeom>
                    </p:spPr>
                  </p:pic>
                </p:oleObj>
              </mc:Fallback>
            </mc:AlternateContent>
          </a:graphicData>
        </a:graphic>
      </p:graphicFrame>
      <p:pic>
        <p:nvPicPr>
          <p:cNvPr id="17" name="图片 16"/>
          <p:cNvPicPr>
            <a:picLocks noChangeAspect="1"/>
          </p:cNvPicPr>
          <p:nvPr/>
        </p:nvPicPr>
        <p:blipFill>
          <a:blip r:embed="rId9"/>
          <a:stretch>
            <a:fillRect/>
          </a:stretch>
        </p:blipFill>
        <p:spPr>
          <a:xfrm>
            <a:off x="5007669" y="617901"/>
            <a:ext cx="7010400" cy="2857500"/>
          </a:xfrm>
          <a:prstGeom prst="rect">
            <a:avLst/>
          </a:prstGeom>
        </p:spPr>
      </p:pic>
      <p:pic>
        <p:nvPicPr>
          <p:cNvPr id="20" name="图片 19"/>
          <p:cNvPicPr>
            <a:picLocks noChangeAspect="1"/>
          </p:cNvPicPr>
          <p:nvPr/>
        </p:nvPicPr>
        <p:blipFill>
          <a:blip r:embed="rId10"/>
          <a:stretch>
            <a:fillRect/>
          </a:stretch>
        </p:blipFill>
        <p:spPr>
          <a:xfrm>
            <a:off x="5581074" y="3548437"/>
            <a:ext cx="5863590" cy="3031066"/>
          </a:xfrm>
          <a:prstGeom prst="rect">
            <a:avLst/>
          </a:prstGeom>
        </p:spPr>
      </p:pic>
      <p:sp>
        <p:nvSpPr>
          <p:cNvPr id="21" name="文本框 20"/>
          <p:cNvSpPr txBox="1"/>
          <p:nvPr/>
        </p:nvSpPr>
        <p:spPr>
          <a:xfrm>
            <a:off x="243781" y="4548010"/>
            <a:ext cx="4063933" cy="1600438"/>
          </a:xfrm>
          <a:prstGeom prst="rect">
            <a:avLst/>
          </a:prstGeom>
          <a:noFill/>
        </p:spPr>
        <p:txBody>
          <a:bodyPr wrap="none" rtlCol="0">
            <a:spAutoFit/>
          </a:bodyPr>
          <a:lstStyle/>
          <a:p>
            <a:pPr>
              <a:lnSpc>
                <a:spcPct val="150000"/>
              </a:lnSpc>
            </a:pPr>
            <a:r>
              <a:rPr lang="en-US" altLang="zh-CN" sz="1400" b="1" dirty="0">
                <a:latin typeface="Times New Roman" panose="02020503050405090304" pitchFamily="18" charset="0"/>
                <a:cs typeface="Times New Roman" panose="02020503050405090304" pitchFamily="18" charset="0"/>
              </a:rPr>
              <a:t>Q:</a:t>
            </a:r>
            <a:r>
              <a:rPr lang="zh-CN" altLang="en-US" sz="1400" b="1" dirty="0">
                <a:latin typeface="Times New Roman" panose="02020503050405090304" pitchFamily="18" charset="0"/>
                <a:cs typeface="Times New Roman" panose="02020503050405090304" pitchFamily="18" charset="0"/>
              </a:rPr>
              <a:t> 为什么需要多帧历史帧预测未来帧？</a:t>
            </a:r>
            <a:endParaRPr lang="en-US" altLang="zh-CN" sz="1400" b="1" dirty="0">
              <a:latin typeface="Times New Roman" panose="02020503050405090304" pitchFamily="18" charset="0"/>
              <a:cs typeface="Times New Roman" panose="02020503050405090304" pitchFamily="18" charset="0"/>
            </a:endParaRPr>
          </a:p>
          <a:p>
            <a:pPr>
              <a:lnSpc>
                <a:spcPct val="150000"/>
              </a:lnSpc>
            </a:pPr>
            <a:r>
              <a:rPr lang="zh-CN" altLang="en-US" sz="1400" dirty="0"/>
              <a:t>单帧投影只能覆盖目标帧的一部分。</a:t>
            </a:r>
            <a:endParaRPr lang="zh-CN" altLang="en-US" sz="1400" dirty="0"/>
          </a:p>
          <a:p>
            <a:pPr marL="285750" indent="-285750">
              <a:lnSpc>
                <a:spcPct val="150000"/>
              </a:lnSpc>
              <a:buFont typeface="Arial" panose="020B0604020202090204" pitchFamily="34" charset="0"/>
              <a:buChar char="•"/>
            </a:pPr>
            <a:r>
              <a:rPr lang="zh-CN" altLang="en-US" sz="1400" dirty="0"/>
              <a:t>视差原因：近处物体在不同视角下位置变化大</a:t>
            </a:r>
            <a:endParaRPr lang="zh-CN" altLang="en-US" sz="1400" dirty="0"/>
          </a:p>
          <a:p>
            <a:pPr marL="285750" indent="-285750">
              <a:lnSpc>
                <a:spcPct val="150000"/>
              </a:lnSpc>
              <a:buFont typeface="Arial" panose="020B0604020202090204" pitchFamily="34" charset="0"/>
              <a:buChar char="•"/>
            </a:pPr>
            <a:r>
              <a:rPr lang="zh-CN" altLang="en-US" sz="1400" dirty="0"/>
              <a:t>遮挡原因：某些区域在源视角下被遮挡</a:t>
            </a:r>
            <a:endParaRPr lang="zh-CN" altLang="en-US" sz="1400" dirty="0"/>
          </a:p>
          <a:p>
            <a:endParaRPr lang="en-US" altLang="zh-CN" sz="1400" b="1" dirty="0">
              <a:latin typeface="Times New Roman" panose="02020503050405090304" pitchFamily="18" charset="0"/>
              <a:cs typeface="Times New Roman" panose="0202050305040509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3565"/>
          </a:xfrm>
          <a:prstGeom prst="rect">
            <a:avLst/>
          </a:prstGeom>
          <a:noFill/>
        </p:spPr>
        <p:txBody>
          <a:bodyPr wrap="square" rtlCol="0">
            <a:spAutoFit/>
          </a:bodyPr>
          <a:lstStyle/>
          <a:p>
            <a:r>
              <a:rPr lang="en-US" altLang="zh-CN" sz="3200" b="1" dirty="0">
                <a:solidFill>
                  <a:srgbClr val="5B9BD5">
                    <a:lumMod val="75000"/>
                  </a:srgbClr>
                </a:solidFill>
                <a:latin typeface="Times New Roman" panose="02020503050405090304"/>
                <a:ea typeface="微软雅黑" panose="020B0503020204020204" charset="-122"/>
                <a:cs typeface="+mn-ea"/>
                <a:sym typeface="+mn-lt"/>
              </a:rPr>
              <a:t>2</a:t>
            </a:r>
            <a:endParaRPr lang="en-US" altLang="zh-CN" sz="3200" b="1" dirty="0">
              <a:solidFill>
                <a:schemeClr val="accent1">
                  <a:lumMod val="75000"/>
                </a:schemeClr>
              </a:solidFill>
              <a:latin typeface="Times New Roman" panose="02020503050405090304" pitchFamily="18" charset="0"/>
              <a:cs typeface="Times New Roman" panose="02020503050405090304" pitchFamily="18" charset="0"/>
              <a:sym typeface="+mn-lt"/>
            </a:endParaRPr>
          </a:p>
        </p:txBody>
      </p:sp>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5" name="文本框 4"/>
          <p:cNvSpPr txBox="1"/>
          <p:nvPr/>
        </p:nvSpPr>
        <p:spPr>
          <a:xfrm>
            <a:off x="1377315" y="759460"/>
            <a:ext cx="9537700" cy="51752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noAutofit/>
          </a:bodyPr>
          <a:lstStyle/>
          <a:p>
            <a:pPr algn="l">
              <a:lnSpc>
                <a:spcPct val="100000"/>
              </a:lnSpc>
              <a:spcBef>
                <a:spcPts val="0"/>
              </a:spcBef>
              <a:spcAft>
                <a:spcPts val="0"/>
              </a:spcAft>
              <a:buClrTx/>
              <a:buSzTx/>
              <a:buFontTx/>
              <a:defRPr/>
            </a:pPr>
            <a:r>
              <a:rPr lang="en-US" altLang="zh-CN" sz="32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rPr>
              <a:t>Method</a:t>
            </a:r>
            <a:endParaRPr lang="en-US" altLang="zh-CN" sz="32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endParaRPr>
          </a:p>
        </p:txBody>
      </p:sp>
      <p:sp>
        <p:nvSpPr>
          <p:cNvPr id="7" name="文本框 6"/>
          <p:cNvSpPr txBox="1"/>
          <p:nvPr/>
        </p:nvSpPr>
        <p:spPr>
          <a:xfrm>
            <a:off x="173931" y="2078737"/>
            <a:ext cx="4690169" cy="2185214"/>
          </a:xfrm>
          <a:prstGeom prst="rect">
            <a:avLst/>
          </a:prstGeom>
          <a:noFill/>
        </p:spPr>
        <p:txBody>
          <a:bodyPr wrap="square" rtlCol="0">
            <a:spAutoFit/>
          </a:bodyPr>
          <a:lstStyle/>
          <a:p>
            <a:pPr marL="285750" indent="-285750">
              <a:lnSpc>
                <a:spcPct val="150000"/>
              </a:lnSpc>
              <a:buFont typeface="Arial" panose="020B0604020202090204" pitchFamily="34" charset="0"/>
              <a:buChar char="•"/>
            </a:pPr>
            <a:r>
              <a:rPr lang="en-US" altLang="zh-CN" sz="1600" b="1" dirty="0"/>
              <a:t>Future Frame Projection</a:t>
            </a:r>
            <a:r>
              <a:rPr lang="zh-CN" altLang="en-US" sz="1600" b="1" dirty="0"/>
              <a:t>：</a:t>
            </a:r>
            <a:endParaRPr lang="en-US" altLang="zh-CN" sz="1600" b="1" dirty="0"/>
          </a:p>
          <a:p>
            <a:pPr marL="742950" lvl="1" indent="-285750">
              <a:lnSpc>
                <a:spcPct val="150000"/>
              </a:lnSpc>
              <a:buFont typeface="Arial" panose="020B0604020202090204" pitchFamily="34" charset="0"/>
              <a:buChar char="•"/>
            </a:pPr>
            <a:r>
              <a:rPr lang="en-US" altLang="zh-CN" sz="1600" b="1" dirty="0"/>
              <a:t>Step1</a:t>
            </a:r>
            <a:r>
              <a:rPr lang="zh-CN" altLang="en-US" sz="1600" b="1" dirty="0"/>
              <a:t>：从目标帧像素反投影到 </a:t>
            </a:r>
            <a:r>
              <a:rPr lang="en-US" altLang="zh-CN" sz="1600" b="1" dirty="0"/>
              <a:t>3D </a:t>
            </a:r>
            <a:r>
              <a:rPr lang="zh-CN" altLang="en-US" sz="1600" b="1" dirty="0"/>
              <a:t>点</a:t>
            </a:r>
            <a:endParaRPr lang="en-US" altLang="zh-CN" sz="1600" b="1" dirty="0"/>
          </a:p>
          <a:p>
            <a:pPr marL="742950" lvl="1" indent="-285750">
              <a:lnSpc>
                <a:spcPct val="150000"/>
              </a:lnSpc>
              <a:buFont typeface="Arial" panose="020B0604020202090204" pitchFamily="34" charset="0"/>
              <a:buChar char="•"/>
            </a:pPr>
            <a:endParaRPr lang="en-US" altLang="zh-CN" sz="1600" b="1" dirty="0"/>
          </a:p>
          <a:p>
            <a:pPr marL="742950" lvl="1" indent="-285750">
              <a:lnSpc>
                <a:spcPct val="150000"/>
              </a:lnSpc>
              <a:buFont typeface="Arial" panose="020B0604020202090204" pitchFamily="34" charset="0"/>
              <a:buChar char="•"/>
            </a:pPr>
            <a:endParaRPr lang="en-US" altLang="zh-CN" sz="1600" b="1" dirty="0"/>
          </a:p>
          <a:p>
            <a:pPr marL="742950" lvl="1" indent="-285750">
              <a:lnSpc>
                <a:spcPct val="150000"/>
              </a:lnSpc>
              <a:buFont typeface="Arial" panose="020B0604020202090204" pitchFamily="34" charset="0"/>
              <a:buChar char="•"/>
            </a:pPr>
            <a:endParaRPr lang="zh-CN" altLang="en-US" sz="1600" b="1" dirty="0"/>
          </a:p>
          <a:p>
            <a:pPr marL="742950" lvl="1" indent="-285750">
              <a:buFont typeface="Arial" panose="020B0604020202090204" pitchFamily="34" charset="0"/>
              <a:buChar char="•"/>
            </a:pPr>
            <a:endParaRPr lang="zh-CN" altLang="en-US" sz="1600" dirty="0"/>
          </a:p>
        </p:txBody>
      </p:sp>
      <p:sp>
        <p:nvSpPr>
          <p:cNvPr id="9" name="文本框 8"/>
          <p:cNvSpPr txBox="1"/>
          <p:nvPr/>
        </p:nvSpPr>
        <p:spPr>
          <a:xfrm>
            <a:off x="1021715" y="1602105"/>
            <a:ext cx="6096000" cy="707886"/>
          </a:xfrm>
          <a:prstGeom prst="rect">
            <a:avLst/>
          </a:prstGeom>
          <a:noFill/>
        </p:spPr>
        <p:txBody>
          <a:bodyPr wrap="square" rtlCol="0">
            <a:spAutoFit/>
          </a:bodyPr>
          <a:lstStyle/>
          <a:p>
            <a:pPr>
              <a:defRPr/>
            </a:pPr>
            <a:r>
              <a:rPr lang="zh-CN" altLang="en-US" sz="2000" b="1" dirty="0">
                <a:solidFill>
                  <a:srgbClr val="0070C0"/>
                </a:solidFill>
                <a:latin typeface="Arial" panose="020B0604020202090204" pitchFamily="34" charset="0"/>
                <a:ea typeface="微软雅黑" panose="020B0503020204020204" charset="-122"/>
                <a:cs typeface="Arial" panose="020B0604020202090204" pitchFamily="34" charset="0"/>
              </a:rPr>
              <a:t>世界模型架构</a:t>
            </a:r>
            <a:endParaRPr lang="zh-CN" altLang="en-US" sz="2000" b="1" dirty="0">
              <a:solidFill>
                <a:srgbClr val="0070C0"/>
              </a:solidFill>
              <a:latin typeface="Arial" panose="020B0604020202090204" pitchFamily="34" charset="0"/>
              <a:ea typeface="微软雅黑" panose="020B0503020204020204" charset="-122"/>
              <a:cs typeface="Arial" panose="020B0604020202090204" pitchFamily="34" charset="0"/>
            </a:endParaRPr>
          </a:p>
          <a:p>
            <a:pPr algn="l">
              <a:spcBef>
                <a:spcPts val="0"/>
              </a:spcBef>
              <a:spcAft>
                <a:spcPts val="0"/>
              </a:spcAft>
              <a:buClrTx/>
              <a:buSzTx/>
              <a:buFontTx/>
              <a:defRPr/>
            </a:pPr>
            <a:endParaRPr lang="en-US" altLang="zh-CN" sz="20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endParaRPr>
          </a:p>
        </p:txBody>
      </p:sp>
      <p:graphicFrame>
        <p:nvGraphicFramePr>
          <p:cNvPr id="10" name="对象 9">
            <a:hlinkClick r:id="" action="ppaction://ole?verb=0"/>
          </p:cNvPr>
          <p:cNvGraphicFramePr>
            <a:graphicFrameLocks noChangeAspect="1"/>
          </p:cNvGraphicFramePr>
          <p:nvPr/>
        </p:nvGraphicFramePr>
        <p:xfrm>
          <a:off x="6038850" y="3321050"/>
          <a:ext cx="114300" cy="215900"/>
        </p:xfrm>
        <a:graphic>
          <a:graphicData uri="http://schemas.openxmlformats.org/presentationml/2006/ole">
            <mc:AlternateContent xmlns:mc="http://schemas.openxmlformats.org/markup-compatibility/2006">
              <mc:Choice xmlns:v="urn:schemas-microsoft-com:vml" Requires="v">
                <p:oleObj spid="_x0000_s4" name="" r:id="rId2" imgW="114300" imgH="215900" progId="Equation.KSEE3">
                  <p:embed/>
                </p:oleObj>
              </mc:Choice>
              <mc:Fallback>
                <p:oleObj name="" r:id="rId2" imgW="114300" imgH="215900" progId="Equation.KSEE3">
                  <p:embed/>
                  <p:pic>
                    <p:nvPicPr>
                      <p:cNvPr id="0" name="对象 9">
                        <a:hlinkClick r:id="" action="ppaction://ole?verb=0"/>
                      </p:cNvPr>
                      <p:cNvPicPr/>
                      <p:nvPr/>
                    </p:nvPicPr>
                    <p:blipFill>
                      <a:blip r:embed="rId3"/>
                      <a:stretch>
                        <a:fillRect/>
                      </a:stretch>
                    </p:blipFill>
                    <p:spPr>
                      <a:xfrm>
                        <a:off x="6038850" y="3321050"/>
                        <a:ext cx="114300" cy="215900"/>
                      </a:xfrm>
                      <a:prstGeom prst="rect">
                        <a:avLst/>
                      </a:prstGeom>
                    </p:spPr>
                  </p:pic>
                </p:oleObj>
              </mc:Fallback>
            </mc:AlternateContent>
          </a:graphicData>
        </a:graphic>
      </p:graphicFrame>
      <p:graphicFrame>
        <p:nvGraphicFramePr>
          <p:cNvPr id="12" name="对象 11">
            <a:hlinkClick r:id="" action="ppaction://ole?verb=0"/>
          </p:cNvPr>
          <p:cNvGraphicFramePr>
            <a:graphicFrameLocks noChangeAspect="1"/>
          </p:cNvGraphicFramePr>
          <p:nvPr/>
        </p:nvGraphicFramePr>
        <p:xfrm>
          <a:off x="6038850" y="3321050"/>
          <a:ext cx="114300" cy="215900"/>
        </p:xfrm>
        <a:graphic>
          <a:graphicData uri="http://schemas.openxmlformats.org/presentationml/2006/ole">
            <mc:AlternateContent xmlns:mc="http://schemas.openxmlformats.org/markup-compatibility/2006">
              <mc:Choice xmlns:v="urn:schemas-microsoft-com:vml" Requires="v">
                <p:oleObj spid="_x0000_s6" name="" r:id="rId4" imgW="114300" imgH="215900" progId="Equation.KSEE3">
                  <p:embed/>
                </p:oleObj>
              </mc:Choice>
              <mc:Fallback>
                <p:oleObj name="" r:id="rId4" imgW="114300" imgH="215900" progId="Equation.KSEE3">
                  <p:embed/>
                  <p:pic>
                    <p:nvPicPr>
                      <p:cNvPr id="0" name="对象 11">
                        <a:hlinkClick r:id="" action="ppaction://ole?verb=0"/>
                      </p:cNvPr>
                      <p:cNvPicPr/>
                      <p:nvPr/>
                    </p:nvPicPr>
                    <p:blipFill>
                      <a:blip r:embed="rId3"/>
                      <a:stretch>
                        <a:fillRect/>
                      </a:stretch>
                    </p:blipFill>
                    <p:spPr>
                      <a:xfrm>
                        <a:off x="6038850" y="3321050"/>
                        <a:ext cx="114300" cy="215900"/>
                      </a:xfrm>
                      <a:prstGeom prst="rect">
                        <a:avLst/>
                      </a:prstGeom>
                    </p:spPr>
                  </p:pic>
                </p:oleObj>
              </mc:Fallback>
            </mc:AlternateContent>
          </a:graphicData>
        </a:graphic>
      </p:graphicFrame>
      <p:graphicFrame>
        <p:nvGraphicFramePr>
          <p:cNvPr id="8" name="对象 7"/>
          <p:cNvGraphicFramePr>
            <a:graphicFrameLocks noChangeAspect="1"/>
          </p:cNvGraphicFramePr>
          <p:nvPr/>
        </p:nvGraphicFramePr>
        <p:xfrm>
          <a:off x="4610100" y="2463800"/>
          <a:ext cx="914400" cy="198438"/>
        </p:xfrm>
        <a:graphic>
          <a:graphicData uri="http://schemas.openxmlformats.org/presentationml/2006/ole">
            <mc:AlternateContent xmlns:mc="http://schemas.openxmlformats.org/markup-compatibility/2006">
              <mc:Choice xmlns:v="urn:schemas-microsoft-com:vml" Requires="v">
                <p:oleObj spid="_x0000_s11" name="Equation" r:id="rId5" imgW="2743200" imgH="4267200" progId="Equation.DSMT4">
                  <p:embed/>
                </p:oleObj>
              </mc:Choice>
              <mc:Fallback>
                <p:oleObj name="Equation" r:id="rId5" imgW="2743200" imgH="4267200" progId="Equation.DSMT4">
                  <p:embed/>
                  <p:pic>
                    <p:nvPicPr>
                      <p:cNvPr id="0" name="对象 7"/>
                      <p:cNvPicPr/>
                      <p:nvPr/>
                    </p:nvPicPr>
                    <p:blipFill>
                      <a:blip r:embed="rId6"/>
                      <a:stretch>
                        <a:fillRect/>
                      </a:stretch>
                    </p:blipFill>
                    <p:spPr>
                      <a:xfrm>
                        <a:off x="4610100" y="2463800"/>
                        <a:ext cx="914400" cy="198438"/>
                      </a:xfrm>
                      <a:prstGeom prst="rect">
                        <a:avLst/>
                      </a:prstGeom>
                    </p:spPr>
                  </p:pic>
                </p:oleObj>
              </mc:Fallback>
            </mc:AlternateContent>
          </a:graphicData>
        </a:graphic>
      </p:graphicFrame>
      <p:graphicFrame>
        <p:nvGraphicFramePr>
          <p:cNvPr id="15" name="对象 14"/>
          <p:cNvGraphicFramePr>
            <a:graphicFrameLocks noChangeAspect="1"/>
          </p:cNvGraphicFramePr>
          <p:nvPr/>
        </p:nvGraphicFramePr>
        <p:xfrm>
          <a:off x="6037263" y="3338513"/>
          <a:ext cx="114300" cy="177800"/>
        </p:xfrm>
        <a:graphic>
          <a:graphicData uri="http://schemas.openxmlformats.org/presentationml/2006/ole">
            <mc:AlternateContent xmlns:mc="http://schemas.openxmlformats.org/markup-compatibility/2006">
              <mc:Choice xmlns:v="urn:schemas-microsoft-com:vml" Requires="v">
                <p:oleObj spid="_x0000_s13" name="Equation" r:id="rId7" imgW="2743200" imgH="4267200" progId="Equation.DSMT4">
                  <p:embed/>
                </p:oleObj>
              </mc:Choice>
              <mc:Fallback>
                <p:oleObj name="Equation" r:id="rId7" imgW="2743200" imgH="4267200" progId="Equation.DSMT4">
                  <p:embed/>
                  <p:pic>
                    <p:nvPicPr>
                      <p:cNvPr id="0" name="对象 14"/>
                      <p:cNvPicPr/>
                      <p:nvPr/>
                    </p:nvPicPr>
                    <p:blipFill>
                      <a:blip r:embed="rId8"/>
                      <a:stretch>
                        <a:fillRect/>
                      </a:stretch>
                    </p:blipFill>
                    <p:spPr>
                      <a:xfrm>
                        <a:off x="6037263" y="3338513"/>
                        <a:ext cx="114300" cy="177800"/>
                      </a:xfrm>
                      <a:prstGeom prst="rect">
                        <a:avLst/>
                      </a:prstGeom>
                    </p:spPr>
                  </p:pic>
                </p:oleObj>
              </mc:Fallback>
            </mc:AlternateContent>
          </a:graphicData>
        </a:graphic>
      </p:graphicFrame>
      <mc:AlternateContent xmlns:mc="http://schemas.openxmlformats.org/markup-compatibility/2006">
        <mc:Choice xmlns:a14="http://schemas.microsoft.com/office/drawing/2010/main" Requires="a14">
          <p:sp>
            <p:nvSpPr>
              <p:cNvPr id="17" name="文本框 16"/>
              <p:cNvSpPr txBox="1"/>
              <p:nvPr/>
            </p:nvSpPr>
            <p:spPr>
              <a:xfrm>
                <a:off x="806249" y="3027016"/>
                <a:ext cx="4598696" cy="2989280"/>
              </a:xfrm>
              <a:prstGeom prst="rect">
                <a:avLst/>
              </a:prstGeom>
              <a:noFill/>
            </p:spPr>
            <p:txBody>
              <a:bodyPr wrap="square" rtlCol="0">
                <a:spAutoFit/>
              </a:bodyPr>
              <a:lstStyle/>
              <a:p>
                <a:pPr>
                  <a:lnSpc>
                    <a:spcPct val="150000"/>
                  </a:lnSpc>
                </a:pPr>
                <a:r>
                  <a:rPr lang="zh-CN" altLang="en-US" sz="1600" dirty="0">
                    <a:latin typeface="宋体" pitchFamily="2" charset="-122"/>
                    <a:ea typeface="宋体" pitchFamily="2" charset="-122"/>
                  </a:rPr>
                  <a:t>已知：</a:t>
                </a:r>
                <a:endParaRPr lang="en-US" altLang="zh-CN" sz="1600" dirty="0">
                  <a:latin typeface="宋体" pitchFamily="2" charset="-122"/>
                  <a:ea typeface="宋体" pitchFamily="2" charset="-122"/>
                </a:endParaRPr>
              </a:p>
              <a:p>
                <a:pPr marL="285750" indent="-285750">
                  <a:lnSpc>
                    <a:spcPct val="150000"/>
                  </a:lnSpc>
                  <a:buFont typeface="Arial" panose="020B0604020202090204" pitchFamily="34" charset="0"/>
                  <a:buChar char="•"/>
                </a:pPr>
                <a:r>
                  <a:rPr lang="zh-CN" altLang="en-US" sz="1600" dirty="0">
                    <a:latin typeface="宋体" pitchFamily="2" charset="-122"/>
                    <a:ea typeface="宋体" pitchFamily="2" charset="-122"/>
                  </a:rPr>
                  <a:t>历史帧</a:t>
                </a:r>
                <a14:m>
                  <m:oMath xmlns:m="http://schemas.openxmlformats.org/officeDocument/2006/math">
                    <m:d>
                      <m:dPr>
                        <m:ctrlPr>
                          <a:rPr lang="en-US" altLang="zh-CN" sz="1600" i="1" dirty="0" smtClean="0">
                            <a:latin typeface="Cambria Math" panose="02040503050406030204" pitchFamily="18" charset="0"/>
                            <a:ea typeface="宋体" pitchFamily="2" charset="-122"/>
                          </a:rPr>
                        </m:ctrlPr>
                      </m:dPr>
                      <m:e>
                        <m:sSub>
                          <m:sSubPr>
                            <m:ctrlPr>
                              <a:rPr lang="en-US" altLang="zh-CN" sz="1600" i="1" dirty="0" smtClean="0">
                                <a:latin typeface="Cambria Math" panose="02040503050406030204" pitchFamily="18" charset="0"/>
                                <a:ea typeface="宋体" pitchFamily="2" charset="-122"/>
                              </a:rPr>
                            </m:ctrlPr>
                          </m:sSubPr>
                          <m:e>
                            <m:r>
                              <a:rPr lang="en-US" altLang="zh-CN" sz="1600" i="1" dirty="0" smtClean="0">
                                <a:latin typeface="Cambria Math" panose="02040503050406030204" pitchFamily="18" charset="0"/>
                                <a:ea typeface="宋体" pitchFamily="2" charset="-122"/>
                              </a:rPr>
                              <m:t>𝐼</m:t>
                            </m:r>
                          </m:e>
                          <m:sub>
                            <m:r>
                              <a:rPr lang="en-US" altLang="zh-CN" sz="1600" i="1" dirty="0" smtClean="0">
                                <a:latin typeface="Cambria Math" panose="02040503050406030204" pitchFamily="18" charset="0"/>
                                <a:ea typeface="宋体" pitchFamily="2" charset="-122"/>
                              </a:rPr>
                              <m:t>𝑡</m:t>
                            </m:r>
                            <m:r>
                              <a:rPr lang="en-US" altLang="zh-CN" sz="1600" i="1" dirty="0" smtClean="0">
                                <a:latin typeface="Cambria Math" panose="02040503050406030204" pitchFamily="18" charset="0"/>
                                <a:ea typeface="宋体" pitchFamily="2" charset="-122"/>
                              </a:rPr>
                              <m:t>−</m:t>
                            </m:r>
                            <m:r>
                              <a:rPr lang="en-US" altLang="zh-CN" sz="1600" i="1" dirty="0" smtClean="0">
                                <a:latin typeface="Cambria Math" panose="02040503050406030204" pitchFamily="18" charset="0"/>
                                <a:ea typeface="宋体" pitchFamily="2" charset="-122"/>
                              </a:rPr>
                              <m:t>𝑘</m:t>
                            </m:r>
                          </m:sub>
                        </m:sSub>
                      </m:e>
                    </m:d>
                    <m:r>
                      <a:rPr lang="en-US" altLang="zh-CN" sz="1600" i="1" dirty="0" smtClean="0">
                        <a:latin typeface="Cambria Math" panose="02040503050406030204" pitchFamily="18" charset="0"/>
                        <a:ea typeface="宋体" pitchFamily="2" charset="-122"/>
                      </a:rPr>
                      <m:t> </m:t>
                    </m:r>
                  </m:oMath>
                </a14:m>
                <a:r>
                  <a:rPr lang="zh-CN" altLang="en-US" sz="1600" dirty="0">
                    <a:latin typeface="宋体" pitchFamily="2" charset="-122"/>
                    <a:ea typeface="宋体" pitchFamily="2" charset="-122"/>
                  </a:rPr>
                  <a:t>齐次化的像素坐标 </a:t>
                </a:r>
                <a14:m>
                  <m:oMath xmlns:m="http://schemas.openxmlformats.org/officeDocument/2006/math">
                    <m:r>
                      <a:rPr lang="en-US" altLang="zh-CN" sz="1600" i="1" dirty="0" smtClean="0">
                        <a:latin typeface="Cambria Math" panose="02040503050406030204" pitchFamily="18" charset="0"/>
                        <a:ea typeface="宋体" pitchFamily="2" charset="-122"/>
                      </a:rPr>
                      <m:t>𝑢</m:t>
                    </m:r>
                    <m:r>
                      <a:rPr lang="en-US" altLang="zh-CN" sz="1600" i="1" dirty="0" smtClean="0">
                        <a:latin typeface="Cambria Math" panose="02040503050406030204" pitchFamily="18" charset="0"/>
                        <a:ea typeface="宋体" pitchFamily="2" charset="-122"/>
                      </a:rPr>
                      <m:t>=</m:t>
                    </m:r>
                    <m:sSup>
                      <m:sSupPr>
                        <m:ctrlPr>
                          <a:rPr lang="en-US" altLang="zh-CN" sz="1600" i="1" dirty="0" smtClean="0">
                            <a:latin typeface="Cambria Math" panose="02040503050406030204" pitchFamily="18" charset="0"/>
                            <a:ea typeface="宋体" pitchFamily="2" charset="-122"/>
                          </a:rPr>
                        </m:ctrlPr>
                      </m:sSupPr>
                      <m:e>
                        <m:d>
                          <m:dPr>
                            <m:begChr m:val="["/>
                            <m:endChr m:val="]"/>
                            <m:ctrlPr>
                              <a:rPr lang="en-US" altLang="zh-CN" sz="1600" i="1" dirty="0" smtClean="0">
                                <a:latin typeface="Cambria Math" panose="02040503050406030204" pitchFamily="18" charset="0"/>
                                <a:ea typeface="宋体" pitchFamily="2" charset="-122"/>
                              </a:rPr>
                            </m:ctrlPr>
                          </m:dPr>
                          <m:e>
                            <m:r>
                              <a:rPr lang="en-US" altLang="zh-CN" sz="1600" i="1" dirty="0" smtClean="0">
                                <a:latin typeface="Cambria Math" panose="02040503050406030204" pitchFamily="18" charset="0"/>
                                <a:ea typeface="宋体" pitchFamily="2" charset="-122"/>
                              </a:rPr>
                              <m:t>𝑥</m:t>
                            </m:r>
                            <m:r>
                              <a:rPr lang="en-US" altLang="zh-CN" sz="1600" i="1" dirty="0" smtClean="0">
                                <a:latin typeface="Cambria Math" panose="02040503050406030204" pitchFamily="18" charset="0"/>
                                <a:ea typeface="宋体" pitchFamily="2" charset="-122"/>
                              </a:rPr>
                              <m:t>,</m:t>
                            </m:r>
                            <m:r>
                              <a:rPr lang="en-US" altLang="zh-CN" sz="1600" i="1" dirty="0" smtClean="0">
                                <a:latin typeface="Cambria Math" panose="02040503050406030204" pitchFamily="18" charset="0"/>
                                <a:ea typeface="宋体" pitchFamily="2" charset="-122"/>
                              </a:rPr>
                              <m:t>𝑦</m:t>
                            </m:r>
                            <m:r>
                              <a:rPr lang="en-US" altLang="zh-CN" sz="1600" i="1" dirty="0" smtClean="0">
                                <a:latin typeface="Cambria Math" panose="02040503050406030204" pitchFamily="18" charset="0"/>
                                <a:ea typeface="宋体" pitchFamily="2" charset="-122"/>
                              </a:rPr>
                              <m:t>,</m:t>
                            </m:r>
                            <m:r>
                              <a:rPr lang="en-US" altLang="zh-CN" sz="1600" i="1" dirty="0" smtClean="0">
                                <a:latin typeface="Cambria Math" panose="02040503050406030204" pitchFamily="18" charset="0"/>
                                <a:ea typeface="宋体" pitchFamily="2" charset="-122"/>
                              </a:rPr>
                              <m:t>1</m:t>
                            </m:r>
                          </m:e>
                        </m:d>
                      </m:e>
                      <m:sup>
                        <m:r>
                          <a:rPr lang="en-US" altLang="zh-CN" sz="1600" i="1" dirty="0" smtClean="0">
                            <a:latin typeface="Cambria Math" panose="02040503050406030204" pitchFamily="18" charset="0"/>
                            <a:ea typeface="宋体" pitchFamily="2" charset="-122"/>
                          </a:rPr>
                          <m:t>𝑇</m:t>
                        </m:r>
                      </m:sup>
                    </m:sSup>
                    <m:r>
                      <a:rPr lang="en-US" altLang="zh-CN" sz="1600" b="0" i="0" dirty="0" smtClean="0">
                        <a:latin typeface="Cambria Math" panose="02040503050406030204" pitchFamily="18" charset="0"/>
                        <a:ea typeface="宋体" pitchFamily="2" charset="-122"/>
                      </a:rPr>
                      <m:t> </m:t>
                    </m:r>
                  </m:oMath>
                </a14:m>
                <a:endParaRPr lang="en-US" altLang="zh-CN" sz="1600" dirty="0">
                  <a:latin typeface="宋体" pitchFamily="2" charset="-122"/>
                  <a:ea typeface="宋体" pitchFamily="2" charset="-122"/>
                </a:endParaRPr>
              </a:p>
              <a:p>
                <a:pPr marL="285750" indent="-285750">
                  <a:lnSpc>
                    <a:spcPct val="150000"/>
                  </a:lnSpc>
                  <a:buFont typeface="Arial" panose="020B0604020202090204" pitchFamily="34" charset="0"/>
                  <a:buChar char="•"/>
                </a:pPr>
                <a:r>
                  <a:rPr lang="zh-CN" altLang="en-US" sz="1600" dirty="0">
                    <a:latin typeface="宋体" pitchFamily="2" charset="-122"/>
                    <a:ea typeface="宋体" pitchFamily="2" charset="-122"/>
                  </a:rPr>
                  <a:t>该像素对应的深度值</a:t>
                </a:r>
                <a14:m>
                  <m:oMath xmlns:m="http://schemas.openxmlformats.org/officeDocument/2006/math">
                    <m:sSub>
                      <m:sSubPr>
                        <m:ctrlPr>
                          <a:rPr lang="en-US" altLang="zh-CN" sz="1600" i="1" smtClean="0">
                            <a:latin typeface="Cambria Math" panose="02040503050406030204" pitchFamily="18" charset="0"/>
                          </a:rPr>
                        </m:ctrlPr>
                      </m:sSubPr>
                      <m:e>
                        <m:r>
                          <a:rPr lang="en-US" altLang="zh-CN" sz="1600" i="1" smtClean="0">
                            <a:latin typeface="Cambria Math" panose="02040503050406030204" pitchFamily="18" charset="0"/>
                          </a:rPr>
                          <m:t>𝐷</m:t>
                        </m:r>
                      </m:e>
                      <m:sub>
                        <m:r>
                          <a:rPr lang="en-US" altLang="zh-CN" sz="1600" i="1" smtClean="0">
                            <a:latin typeface="Cambria Math" panose="02040503050406030204" pitchFamily="18" charset="0"/>
                          </a:rPr>
                          <m:t>𝑡</m:t>
                        </m:r>
                        <m:r>
                          <a:rPr lang="en-US" altLang="zh-CN" sz="1600" i="1" smtClean="0">
                            <a:latin typeface="Cambria Math" panose="02040503050406030204" pitchFamily="18" charset="0"/>
                          </a:rPr>
                          <m:t>−</m:t>
                        </m:r>
                        <m:r>
                          <a:rPr lang="en-US" altLang="zh-CN" sz="1600" i="1" smtClean="0">
                            <a:latin typeface="Cambria Math" panose="02040503050406030204" pitchFamily="18" charset="0"/>
                          </a:rPr>
                          <m:t>𝑘</m:t>
                        </m:r>
                      </m:sub>
                    </m:sSub>
                    <m:d>
                      <m:dPr>
                        <m:ctrlPr>
                          <a:rPr lang="en-US" altLang="zh-CN" sz="1600" i="1" smtClean="0">
                            <a:latin typeface="Cambria Math" panose="02040503050406030204" pitchFamily="18" charset="0"/>
                          </a:rPr>
                        </m:ctrlPr>
                      </m:dPr>
                      <m:e>
                        <m:r>
                          <a:rPr lang="en-US" altLang="zh-CN" sz="1600" i="1" smtClean="0">
                            <a:latin typeface="Cambria Math" panose="02040503050406030204" pitchFamily="18" charset="0"/>
                          </a:rPr>
                          <m:t>𝑥</m:t>
                        </m:r>
                        <m:r>
                          <a:rPr lang="en-US" altLang="zh-CN" sz="1600" i="1" smtClean="0">
                            <a:latin typeface="Cambria Math" panose="02040503050406030204" pitchFamily="18" charset="0"/>
                          </a:rPr>
                          <m:t>,</m:t>
                        </m:r>
                        <m:r>
                          <a:rPr lang="en-US" altLang="zh-CN" sz="1600" i="1" smtClean="0">
                            <a:latin typeface="Cambria Math" panose="02040503050406030204" pitchFamily="18" charset="0"/>
                          </a:rPr>
                          <m:t>𝑦</m:t>
                        </m:r>
                      </m:e>
                    </m:d>
                  </m:oMath>
                </a14:m>
                <a:endParaRPr lang="en-US" altLang="zh-CN" sz="1600" dirty="0">
                  <a:latin typeface="宋体" pitchFamily="2" charset="-122"/>
                  <a:ea typeface="宋体" pitchFamily="2" charset="-122"/>
                </a:endParaRPr>
              </a:p>
              <a:p>
                <a:pPr marL="285750" indent="-285750">
                  <a:lnSpc>
                    <a:spcPct val="150000"/>
                  </a:lnSpc>
                  <a:buFont typeface="Arial" panose="020B0604020202090204" pitchFamily="34" charset="0"/>
                  <a:buChar char="•"/>
                </a:pPr>
                <a:r>
                  <a:rPr lang="zh-CN" altLang="en-US" sz="1600" dirty="0">
                    <a:latin typeface="宋体" pitchFamily="2" charset="-122"/>
                    <a:ea typeface="宋体" pitchFamily="2" charset="-122"/>
                  </a:rPr>
                  <a:t>相机内参矩阵 </a:t>
                </a:r>
                <a14:m>
                  <m:oMath xmlns:m="http://schemas.openxmlformats.org/officeDocument/2006/math">
                    <m:r>
                      <a:rPr lang="en-US" altLang="zh-CN" sz="1600" i="1" dirty="0" smtClean="0">
                        <a:latin typeface="Cambria Math" panose="02040503050406030204" pitchFamily="18" charset="0"/>
                        <a:ea typeface="宋体" pitchFamily="2" charset="-122"/>
                      </a:rPr>
                      <m:t>𝐾</m:t>
                    </m:r>
                  </m:oMath>
                </a14:m>
                <a:endParaRPr lang="en-US" altLang="zh-CN" sz="1600" dirty="0">
                  <a:latin typeface="宋体" pitchFamily="2" charset="-122"/>
                  <a:ea typeface="宋体" pitchFamily="2" charset="-122"/>
                </a:endParaRPr>
              </a:p>
              <a:p>
                <a:pPr>
                  <a:lnSpc>
                    <a:spcPct val="150000"/>
                  </a:lnSpc>
                </a:pPr>
                <a:r>
                  <a:rPr lang="zh-CN" altLang="en-US" sz="1600" dirty="0">
                    <a:latin typeface="宋体" pitchFamily="2" charset="-122"/>
                    <a:ea typeface="宋体" pitchFamily="2" charset="-122"/>
                  </a:rPr>
                  <a:t>根据反投影公式：</a:t>
                </a:r>
                <a:endParaRPr lang="en-US" altLang="zh-CN" sz="1600" dirty="0">
                  <a:latin typeface="宋体" pitchFamily="2" charset="-122"/>
                  <a:ea typeface="宋体" pitchFamily="2" charset="-122"/>
                </a:endParaRPr>
              </a:p>
              <a:p>
                <a:pPr>
                  <a:lnSpc>
                    <a:spcPct val="150000"/>
                  </a:lnSpc>
                </a:pPr>
                <a:endParaRPr lang="en-US" altLang="zh-CN" sz="1600" dirty="0">
                  <a:latin typeface="宋体" pitchFamily="2" charset="-122"/>
                  <a:ea typeface="宋体" pitchFamily="2" charset="-122"/>
                </a:endParaRPr>
              </a:p>
              <a:p>
                <a:pPr>
                  <a:lnSpc>
                    <a:spcPct val="150000"/>
                  </a:lnSpc>
                </a:pPr>
                <a:endParaRPr lang="en-US" altLang="zh-CN" sz="1600" dirty="0">
                  <a:latin typeface="宋体" pitchFamily="2" charset="-122"/>
                  <a:ea typeface="宋体" pitchFamily="2" charset="-122"/>
                </a:endParaRPr>
              </a:p>
              <a:p>
                <a:pPr>
                  <a:lnSpc>
                    <a:spcPct val="150000"/>
                  </a:lnSpc>
                </a:pPr>
                <a:r>
                  <a:rPr lang="zh-CN" altLang="en-US" sz="1600" dirty="0">
                    <a:latin typeface="宋体" pitchFamily="2" charset="-122"/>
                    <a:ea typeface="宋体" pitchFamily="2" charset="-122"/>
                  </a:rPr>
                  <a:t>其中：</a:t>
                </a:r>
                <a:endParaRPr lang="en-US" altLang="zh-CN" sz="1600" dirty="0">
                  <a:latin typeface="宋体" pitchFamily="2" charset="-122"/>
                  <a:ea typeface="宋体" pitchFamily="2" charset="-122"/>
                </a:endParaRPr>
              </a:p>
            </p:txBody>
          </p:sp>
        </mc:Choice>
        <mc:Fallback>
          <p:sp>
            <p:nvSpPr>
              <p:cNvPr id="17" name="文本框 16"/>
              <p:cNvSpPr txBox="1">
                <a:spLocks noRot="1" noChangeAspect="1" noMove="1" noResize="1" noEditPoints="1" noAdjustHandles="1" noChangeArrowheads="1" noChangeShapeType="1" noTextEdit="1"/>
              </p:cNvSpPr>
              <p:nvPr/>
            </p:nvSpPr>
            <p:spPr>
              <a:xfrm>
                <a:off x="806249" y="3027016"/>
                <a:ext cx="4598696" cy="2989280"/>
              </a:xfrm>
              <a:prstGeom prst="rect">
                <a:avLst/>
              </a:prstGeom>
              <a:blipFill rotWithShape="1">
                <a:blip r:embed="rId9"/>
                <a:stretch>
                  <a:fillRect l="-9" t="-20" r="10" b="-6001"/>
                </a:stretch>
              </a:blipFill>
            </p:spPr>
            <p:txBody>
              <a:bodyPr/>
              <a:lstStyle/>
              <a:p>
                <a:r>
                  <a:rPr lang="zh-CN" altLang="en-US">
                    <a:noFill/>
                  </a:rPr>
                  <a:t> </a:t>
                </a:r>
              </a:p>
            </p:txBody>
          </p:sp>
        </mc:Fallback>
      </mc:AlternateContent>
      <p:pic>
        <p:nvPicPr>
          <p:cNvPr id="20" name="图片 19"/>
          <p:cNvPicPr>
            <a:picLocks noChangeAspect="1"/>
          </p:cNvPicPr>
          <p:nvPr/>
        </p:nvPicPr>
        <p:blipFill>
          <a:blip r:embed="rId10"/>
          <a:stretch>
            <a:fillRect/>
          </a:stretch>
        </p:blipFill>
        <p:spPr>
          <a:xfrm>
            <a:off x="1638047" y="5034764"/>
            <a:ext cx="2527403" cy="547604"/>
          </a:xfrm>
          <a:prstGeom prst="rect">
            <a:avLst/>
          </a:prstGeom>
        </p:spPr>
      </p:pic>
      <p:pic>
        <p:nvPicPr>
          <p:cNvPr id="21" name="图片 20"/>
          <p:cNvPicPr>
            <a:picLocks noChangeAspect="1"/>
          </p:cNvPicPr>
          <p:nvPr/>
        </p:nvPicPr>
        <p:blipFill>
          <a:blip r:embed="rId11"/>
          <a:stretch>
            <a:fillRect/>
          </a:stretch>
        </p:blipFill>
        <p:spPr>
          <a:xfrm>
            <a:off x="1958772" y="5660446"/>
            <a:ext cx="2041727" cy="1010552"/>
          </a:xfrm>
          <a:prstGeom prst="rect">
            <a:avLst/>
          </a:prstGeom>
        </p:spPr>
      </p:pic>
      <p:sp>
        <p:nvSpPr>
          <p:cNvPr id="22" name="文本框 21"/>
          <p:cNvSpPr txBox="1"/>
          <p:nvPr/>
        </p:nvSpPr>
        <p:spPr>
          <a:xfrm>
            <a:off x="5496418" y="2426918"/>
            <a:ext cx="4690169" cy="1446550"/>
          </a:xfrm>
          <a:prstGeom prst="rect">
            <a:avLst/>
          </a:prstGeom>
          <a:noFill/>
        </p:spPr>
        <p:txBody>
          <a:bodyPr wrap="square" rtlCol="0">
            <a:spAutoFit/>
          </a:bodyPr>
          <a:lstStyle/>
          <a:p>
            <a:pPr marL="742950" lvl="1" indent="-285750">
              <a:lnSpc>
                <a:spcPct val="150000"/>
              </a:lnSpc>
              <a:buFont typeface="Arial" panose="020B0604020202090204" pitchFamily="34" charset="0"/>
              <a:buChar char="•"/>
            </a:pPr>
            <a:r>
              <a:rPr lang="en-US" altLang="zh-CN" sz="1600" b="1" dirty="0"/>
              <a:t>Step2</a:t>
            </a:r>
            <a:r>
              <a:rPr lang="zh-CN" altLang="en-US" sz="1600" b="1" dirty="0"/>
              <a:t>：</a:t>
            </a:r>
            <a:r>
              <a:rPr lang="en-US" altLang="zh-CN" sz="1600" b="1" dirty="0"/>
              <a:t> SE(3) </a:t>
            </a:r>
            <a:r>
              <a:rPr lang="zh-CN" altLang="en-US" sz="1600" b="1" dirty="0"/>
              <a:t>刚体变换（位姿变换）</a:t>
            </a:r>
            <a:endParaRPr lang="en-US" altLang="zh-CN" sz="1600" b="1" dirty="0"/>
          </a:p>
          <a:p>
            <a:pPr marL="742950" lvl="1" indent="-285750">
              <a:lnSpc>
                <a:spcPct val="150000"/>
              </a:lnSpc>
              <a:buFont typeface="Arial" panose="020B0604020202090204" pitchFamily="34" charset="0"/>
              <a:buChar char="•"/>
            </a:pPr>
            <a:endParaRPr lang="en-US" altLang="zh-CN" sz="1600" b="1" dirty="0"/>
          </a:p>
          <a:p>
            <a:pPr marL="742950" lvl="1" indent="-285750">
              <a:lnSpc>
                <a:spcPct val="150000"/>
              </a:lnSpc>
              <a:buFont typeface="Arial" panose="020B0604020202090204" pitchFamily="34" charset="0"/>
              <a:buChar char="•"/>
            </a:pPr>
            <a:endParaRPr lang="zh-CN" altLang="en-US" sz="1600" b="1" dirty="0"/>
          </a:p>
          <a:p>
            <a:pPr marL="742950" lvl="1" indent="-285750">
              <a:buFont typeface="Arial" panose="020B0604020202090204" pitchFamily="34" charset="0"/>
              <a:buChar char="•"/>
            </a:pPr>
            <a:endParaRPr lang="zh-CN" altLang="en-US" sz="1600" dirty="0"/>
          </a:p>
        </p:txBody>
      </p:sp>
      <p:pic>
        <p:nvPicPr>
          <p:cNvPr id="23" name="图片 22"/>
          <p:cNvPicPr>
            <a:picLocks noChangeAspect="1"/>
          </p:cNvPicPr>
          <p:nvPr/>
        </p:nvPicPr>
        <p:blipFill>
          <a:blip r:embed="rId12"/>
          <a:stretch>
            <a:fillRect/>
          </a:stretch>
        </p:blipFill>
        <p:spPr>
          <a:xfrm>
            <a:off x="7253881" y="2973185"/>
            <a:ext cx="1828800" cy="647700"/>
          </a:xfrm>
          <a:prstGeom prst="rect">
            <a:avLst/>
          </a:prstGeom>
        </p:spPr>
      </p:pic>
      <mc:AlternateContent xmlns:mc="http://schemas.openxmlformats.org/markup-compatibility/2006">
        <mc:Choice xmlns:a14="http://schemas.microsoft.com/office/drawing/2010/main" Requires="a14">
          <p:sp>
            <p:nvSpPr>
              <p:cNvPr id="24" name="文本框 23"/>
              <p:cNvSpPr txBox="1"/>
              <p:nvPr/>
            </p:nvSpPr>
            <p:spPr>
              <a:xfrm>
                <a:off x="6037263" y="3338513"/>
                <a:ext cx="4191000" cy="3727944"/>
              </a:xfrm>
              <a:prstGeom prst="rect">
                <a:avLst/>
              </a:prstGeom>
              <a:noFill/>
            </p:spPr>
            <p:txBody>
              <a:bodyPr wrap="square" rtlCol="0">
                <a:spAutoFit/>
              </a:bodyPr>
              <a:lstStyle/>
              <a:p>
                <a:pPr>
                  <a:lnSpc>
                    <a:spcPct val="150000"/>
                  </a:lnSpc>
                </a:pPr>
                <a:r>
                  <a:rPr lang="zh-CN" altLang="en-US" sz="1600" dirty="0">
                    <a:latin typeface="Times New Roman" panose="02020503050405090304" pitchFamily="18" charset="0"/>
                    <a:ea typeface="宋体" pitchFamily="2" charset="-122"/>
                    <a:cs typeface="Times New Roman" panose="02020503050405090304" pitchFamily="18" charset="0"/>
                  </a:rPr>
                  <a:t>已知：</a:t>
                </a:r>
                <a:endParaRPr lang="en-US" altLang="zh-CN" sz="1600" dirty="0">
                  <a:latin typeface="Times New Roman" panose="02020503050405090304" pitchFamily="18" charset="0"/>
                  <a:ea typeface="宋体" pitchFamily="2" charset="-122"/>
                  <a:cs typeface="Times New Roman" panose="02020503050405090304" pitchFamily="18" charset="0"/>
                </a:endParaRPr>
              </a:p>
              <a:p>
                <a:pPr marL="285750" indent="-285750">
                  <a:lnSpc>
                    <a:spcPct val="150000"/>
                  </a:lnSpc>
                  <a:buFont typeface="Arial" panose="020B0604020202090204" pitchFamily="34" charset="0"/>
                  <a:buChar char="•"/>
                </a:pPr>
                <a:r>
                  <a:rPr lang="zh-CN" altLang="en-US" sz="1600" dirty="0">
                    <a:latin typeface="Times New Roman" panose="02020503050405090304" pitchFamily="18" charset="0"/>
                    <a:ea typeface="宋体" pitchFamily="2" charset="-122"/>
                    <a:cs typeface="Times New Roman" panose="02020503050405090304" pitchFamily="18" charset="0"/>
                  </a:rPr>
                  <a:t>历史帧 </a:t>
                </a:r>
                <a:r>
                  <a:rPr lang="en-US" altLang="zh-CN" sz="1600" dirty="0">
                    <a:latin typeface="Times New Roman" panose="02020503050405090304" pitchFamily="18" charset="0"/>
                    <a:ea typeface="宋体" pitchFamily="2" charset="-122"/>
                    <a:cs typeface="Times New Roman" panose="02020503050405090304" pitchFamily="18" charset="0"/>
                  </a:rPr>
                  <a:t>3D </a:t>
                </a:r>
                <a:r>
                  <a:rPr lang="zh-CN" altLang="en-US" sz="1600" dirty="0">
                    <a:latin typeface="Times New Roman" panose="02020503050405090304" pitchFamily="18" charset="0"/>
                    <a:ea typeface="宋体" pitchFamily="2" charset="-122"/>
                    <a:cs typeface="Times New Roman" panose="02020503050405090304" pitchFamily="18" charset="0"/>
                  </a:rPr>
                  <a:t>点（</a:t>
                </a:r>
                <a:r>
                  <a:rPr lang="en-US" altLang="zh-CN" sz="1600" dirty="0">
                    <a:latin typeface="Times New Roman" panose="02020503050405090304" pitchFamily="18" charset="0"/>
                    <a:ea typeface="宋体" pitchFamily="2" charset="-122"/>
                    <a:cs typeface="Times New Roman" panose="02020503050405090304" pitchFamily="18" charset="0"/>
                  </a:rPr>
                  <a:t>t-k </a:t>
                </a:r>
                <a:r>
                  <a:rPr lang="zh-CN" altLang="en-US" sz="1600" dirty="0">
                    <a:latin typeface="Times New Roman" panose="02020503050405090304" pitchFamily="18" charset="0"/>
                    <a:ea typeface="宋体" pitchFamily="2" charset="-122"/>
                    <a:cs typeface="Times New Roman" panose="02020503050405090304" pitchFamily="18" charset="0"/>
                  </a:rPr>
                  <a:t>时刻相机坐标系）</a:t>
                </a:r>
                <a14:m>
                  <m:oMath xmlns:m="http://schemas.openxmlformats.org/officeDocument/2006/math">
                    <m:r>
                      <a:rPr lang="en-US" altLang="zh-CN" sz="1600" dirty="0">
                        <a:latin typeface="Cambria Math" panose="02040503050406030204" pitchFamily="18" charset="0"/>
                      </a:rPr>
                      <m:t>𝑝</m:t>
                    </m:r>
                  </m:oMath>
                </a14:m>
                <a:endParaRPr lang="en-US" altLang="zh-CN" sz="1600" dirty="0">
                  <a:latin typeface="Times New Roman" panose="02020503050405090304" pitchFamily="18" charset="0"/>
                  <a:ea typeface="宋体" pitchFamily="2" charset="-122"/>
                  <a:cs typeface="Times New Roman" panose="02020503050405090304" pitchFamily="18" charset="0"/>
                </a:endParaRPr>
              </a:p>
              <a:p>
                <a:pPr marL="285750" indent="-285750">
                  <a:lnSpc>
                    <a:spcPct val="150000"/>
                  </a:lnSpc>
                  <a:buFont typeface="Arial" panose="020B0604020202090204" pitchFamily="34" charset="0"/>
                  <a:buChar char="•"/>
                </a:pPr>
                <a:r>
                  <a:rPr lang="zh-CN" altLang="en-US" sz="1600" dirty="0">
                    <a:latin typeface="Times New Roman" panose="02020503050405090304" pitchFamily="18" charset="0"/>
                    <a:ea typeface="宋体" pitchFamily="2" charset="-122"/>
                    <a:cs typeface="Times New Roman" panose="02020503050405090304" pitchFamily="18" charset="0"/>
                  </a:rPr>
                  <a:t>相对位姿变换矩阵 </a:t>
                </a:r>
                <a14:m>
                  <m:oMath xmlns:m="http://schemas.openxmlformats.org/officeDocument/2006/math">
                    <m:sSub>
                      <m:sSubPr>
                        <m:ctrlPr>
                          <a:rPr lang="en-US" altLang="zh-CN" sz="1600" i="1" dirty="0">
                            <a:latin typeface="Cambria Math" panose="02040503050406030204" pitchFamily="18" charset="0"/>
                          </a:rPr>
                        </m:ctrlPr>
                      </m:sSubPr>
                      <m:e>
                        <m:r>
                          <a:rPr lang="en-US" altLang="zh-CN" sz="1600" dirty="0">
                            <a:latin typeface="Cambria Math" panose="02040503050406030204" pitchFamily="18" charset="0"/>
                          </a:rPr>
                          <m:t>𝑇</m:t>
                        </m:r>
                      </m:e>
                      <m:sub>
                        <m:r>
                          <a:rPr lang="en-US" altLang="zh-CN" sz="1600" dirty="0">
                            <a:latin typeface="Cambria Math" panose="02040503050406030204" pitchFamily="18" charset="0"/>
                          </a:rPr>
                          <m:t>𝑡</m:t>
                        </m:r>
                        <m:r>
                          <a:rPr lang="en-US" altLang="zh-CN" sz="1600" dirty="0">
                            <a:latin typeface="Cambria Math" panose="02040503050406030204" pitchFamily="18" charset="0"/>
                          </a:rPr>
                          <m:t>−</m:t>
                        </m:r>
                        <m:r>
                          <a:rPr lang="en-US" altLang="zh-CN" sz="1600" dirty="0">
                            <a:latin typeface="Cambria Math" panose="02040503050406030204" pitchFamily="18" charset="0"/>
                          </a:rPr>
                          <m:t>𝑘</m:t>
                        </m:r>
                        <m:r>
                          <a:rPr lang="en-US" altLang="zh-CN" sz="1600" dirty="0">
                            <a:latin typeface="Cambria Math" panose="02040503050406030204" pitchFamily="18" charset="0"/>
                          </a:rPr>
                          <m:t>→</m:t>
                        </m:r>
                        <m:r>
                          <a:rPr lang="en-US" altLang="zh-CN" sz="1600" dirty="0">
                            <a:latin typeface="Cambria Math" panose="02040503050406030204" pitchFamily="18" charset="0"/>
                          </a:rPr>
                          <m:t>𝑡</m:t>
                        </m:r>
                        <m:r>
                          <a:rPr lang="en-US" altLang="zh-CN" sz="1600" dirty="0">
                            <a:latin typeface="Cambria Math" panose="02040503050406030204" pitchFamily="18" charset="0"/>
                          </a:rPr>
                          <m:t>+</m:t>
                        </m:r>
                        <m:r>
                          <a:rPr lang="en-US" altLang="zh-CN" sz="1600" dirty="0">
                            <a:latin typeface="Cambria Math" panose="02040503050406030204" pitchFamily="18" charset="0"/>
                          </a:rPr>
                          <m:t>1</m:t>
                        </m:r>
                      </m:sub>
                    </m:sSub>
                  </m:oMath>
                </a14:m>
                <a:endParaRPr lang="en-US" altLang="zh-CN" sz="1600" dirty="0">
                  <a:latin typeface="Times New Roman" panose="02020503050405090304" pitchFamily="18" charset="0"/>
                  <a:ea typeface="宋体" pitchFamily="2" charset="-122"/>
                  <a:cs typeface="Times New Roman" panose="02020503050405090304" pitchFamily="18" charset="0"/>
                </a:endParaRPr>
              </a:p>
              <a:p>
                <a:pPr>
                  <a:lnSpc>
                    <a:spcPct val="150000"/>
                  </a:lnSpc>
                </a:pPr>
                <a:r>
                  <a:rPr lang="zh-CN" altLang="en-US" sz="1600" dirty="0">
                    <a:latin typeface="Times New Roman" panose="02020503050405090304" pitchFamily="18" charset="0"/>
                    <a:ea typeface="宋体" pitchFamily="2" charset="-122"/>
                    <a:cs typeface="Times New Roman" panose="02020503050405090304" pitchFamily="18" charset="0"/>
                  </a:rPr>
                  <a:t>刚体变换到目标相机坐标系：</a:t>
                </a:r>
                <a:endParaRPr lang="en-US" altLang="zh-CN" sz="1600" dirty="0">
                  <a:latin typeface="Times New Roman" panose="02020503050405090304" pitchFamily="18" charset="0"/>
                  <a:ea typeface="宋体" pitchFamily="2" charset="-122"/>
                  <a:cs typeface="Times New Roman" panose="02020503050405090304" pitchFamily="18" charset="0"/>
                </a:endParaRPr>
              </a:p>
              <a:p>
                <a:pPr>
                  <a:lnSpc>
                    <a:spcPct val="150000"/>
                  </a:lnSpc>
                </a:pPr>
                <a:endParaRPr lang="en-US" altLang="zh-CN" sz="1600" dirty="0">
                  <a:latin typeface="Times New Roman" panose="02020503050405090304" pitchFamily="18" charset="0"/>
                  <a:ea typeface="宋体" pitchFamily="2" charset="-122"/>
                  <a:cs typeface="Times New Roman" panose="02020503050405090304" pitchFamily="18" charset="0"/>
                </a:endParaRPr>
              </a:p>
              <a:p>
                <a:pPr>
                  <a:lnSpc>
                    <a:spcPct val="150000"/>
                  </a:lnSpc>
                </a:pPr>
                <a:r>
                  <a:rPr lang="zh-CN" altLang="en-US" sz="1600" dirty="0">
                    <a:latin typeface="Times New Roman" panose="02020503050405090304" pitchFamily="18" charset="0"/>
                    <a:ea typeface="宋体" pitchFamily="2" charset="-122"/>
                    <a:cs typeface="Times New Roman" panose="02020503050405090304" pitchFamily="18" charset="0"/>
                  </a:rPr>
                  <a:t>其中：</a:t>
                </a:r>
                <a:endParaRPr lang="en-US" altLang="zh-CN" sz="1600" dirty="0">
                  <a:latin typeface="Times New Roman" panose="02020503050405090304" pitchFamily="18" charset="0"/>
                  <a:ea typeface="宋体" pitchFamily="2" charset="-122"/>
                  <a:cs typeface="Times New Roman" panose="02020503050405090304" pitchFamily="18" charset="0"/>
                </a:endParaRPr>
              </a:p>
              <a:p>
                <a:pPr>
                  <a:lnSpc>
                    <a:spcPct val="150000"/>
                  </a:lnSpc>
                </a:pPr>
                <a:endParaRPr lang="en-US" altLang="zh-CN" sz="1600" dirty="0">
                  <a:latin typeface="Times New Roman" panose="02020503050405090304" pitchFamily="18" charset="0"/>
                  <a:ea typeface="宋体" pitchFamily="2" charset="-122"/>
                  <a:cs typeface="Times New Roman" panose="02020503050405090304" pitchFamily="18" charset="0"/>
                </a:endParaRPr>
              </a:p>
              <a:p>
                <a:pPr>
                  <a:lnSpc>
                    <a:spcPct val="150000"/>
                  </a:lnSpc>
                </a:pPr>
                <a:r>
                  <a:rPr lang="zh-CN" altLang="en-US" sz="1600" dirty="0">
                    <a:latin typeface="Times New Roman" panose="02020503050405090304" pitchFamily="18" charset="0"/>
                    <a:ea typeface="宋体" pitchFamily="2" charset="-122"/>
                    <a:cs typeface="Times New Roman" panose="02020503050405090304" pitchFamily="18" charset="0"/>
                  </a:rPr>
                  <a:t>表示从 </a:t>
                </a:r>
                <a:r>
                  <a:rPr lang="en-US" altLang="zh-CN" sz="1600" dirty="0">
                    <a:latin typeface="Times New Roman" panose="02020503050405090304" pitchFamily="18" charset="0"/>
                    <a:ea typeface="宋体" pitchFamily="2" charset="-122"/>
                    <a:cs typeface="Times New Roman" panose="02020503050405090304" pitchFamily="18" charset="0"/>
                  </a:rPr>
                  <a:t>t-k </a:t>
                </a:r>
                <a:r>
                  <a:rPr lang="zh-CN" altLang="en-US" sz="1600" dirty="0">
                    <a:latin typeface="Times New Roman" panose="02020503050405090304" pitchFamily="18" charset="0"/>
                    <a:ea typeface="宋体" pitchFamily="2" charset="-122"/>
                    <a:cs typeface="Times New Roman" panose="02020503050405090304" pitchFamily="18" charset="0"/>
                  </a:rPr>
                  <a:t>到 </a:t>
                </a:r>
                <a:r>
                  <a:rPr lang="en-US" altLang="zh-CN" sz="1600" dirty="0">
                    <a:latin typeface="Times New Roman" panose="02020503050405090304" pitchFamily="18" charset="0"/>
                    <a:ea typeface="宋体" pitchFamily="2" charset="-122"/>
                    <a:cs typeface="Times New Roman" panose="02020503050405090304" pitchFamily="18" charset="0"/>
                  </a:rPr>
                  <a:t>t+1 </a:t>
                </a:r>
                <a:r>
                  <a:rPr lang="zh-CN" altLang="en-US" sz="1600" dirty="0">
                    <a:latin typeface="Times New Roman" panose="02020503050405090304" pitchFamily="18" charset="0"/>
                    <a:ea typeface="宋体" pitchFamily="2" charset="-122"/>
                    <a:cs typeface="Times New Roman" panose="02020503050405090304" pitchFamily="18" charset="0"/>
                  </a:rPr>
                  <a:t>时刻累计位姿变换的结果 </a:t>
                </a:r>
                <a:endParaRPr lang="en-US" altLang="zh-CN" sz="1600" dirty="0">
                  <a:latin typeface="Times New Roman" panose="02020503050405090304" pitchFamily="18" charset="0"/>
                  <a:ea typeface="宋体" pitchFamily="2" charset="-122"/>
                  <a:cs typeface="Times New Roman" panose="02020503050405090304" pitchFamily="18" charset="0"/>
                </a:endParaRPr>
              </a:p>
              <a:p>
                <a:pPr>
                  <a:lnSpc>
                    <a:spcPct val="150000"/>
                  </a:lnSpc>
                </a:pPr>
                <a:endParaRPr lang="en-US" altLang="zh-CN" sz="1600" dirty="0">
                  <a:latin typeface="Times New Roman" panose="02020503050405090304" pitchFamily="18" charset="0"/>
                  <a:ea typeface="宋体" pitchFamily="2" charset="-122"/>
                  <a:cs typeface="Times New Roman" panose="02020503050405090304" pitchFamily="18" charset="0"/>
                </a:endParaRPr>
              </a:p>
              <a:p>
                <a:pPr>
                  <a:lnSpc>
                    <a:spcPct val="150000"/>
                  </a:lnSpc>
                </a:pPr>
                <a:endParaRPr lang="en-US" altLang="zh-CN" sz="1600" dirty="0">
                  <a:latin typeface="Times New Roman" panose="02020503050405090304" pitchFamily="18" charset="0"/>
                  <a:ea typeface="宋体" pitchFamily="2" charset="-122"/>
                  <a:cs typeface="Times New Roman" panose="02020503050405090304" pitchFamily="18" charset="0"/>
                </a:endParaRPr>
              </a:p>
            </p:txBody>
          </p:sp>
        </mc:Choice>
        <mc:Fallback>
          <p:sp>
            <p:nvSpPr>
              <p:cNvPr id="24" name="文本框 23"/>
              <p:cNvSpPr txBox="1">
                <a:spLocks noRot="1" noChangeAspect="1" noMove="1" noResize="1" noEditPoints="1" noAdjustHandles="1" noChangeArrowheads="1" noChangeShapeType="1" noTextEdit="1"/>
              </p:cNvSpPr>
              <p:nvPr/>
            </p:nvSpPr>
            <p:spPr>
              <a:xfrm>
                <a:off x="6037263" y="3338513"/>
                <a:ext cx="4191000" cy="3727944"/>
              </a:xfrm>
              <a:prstGeom prst="rect">
                <a:avLst/>
              </a:prstGeom>
              <a:blipFill rotWithShape="1">
                <a:blip r:embed="rId13"/>
                <a:stretch>
                  <a:fillRect l="-8" t="-9" r="8" b="-2704"/>
                </a:stretch>
              </a:blipFill>
            </p:spPr>
            <p:txBody>
              <a:bodyPr/>
              <a:lstStyle/>
              <a:p>
                <a:r>
                  <a:rPr lang="zh-CN" altLang="en-US">
                    <a:noFill/>
                  </a:rPr>
                  <a:t> </a:t>
                </a:r>
              </a:p>
            </p:txBody>
          </p:sp>
        </mc:Fallback>
      </mc:AlternateContent>
      <p:pic>
        <p:nvPicPr>
          <p:cNvPr id="25" name="图片 24"/>
          <p:cNvPicPr>
            <a:picLocks noChangeAspect="1"/>
          </p:cNvPicPr>
          <p:nvPr/>
        </p:nvPicPr>
        <p:blipFill>
          <a:blip r:embed="rId14"/>
          <a:stretch>
            <a:fillRect/>
          </a:stretch>
        </p:blipFill>
        <p:spPr>
          <a:xfrm>
            <a:off x="6962775" y="4843018"/>
            <a:ext cx="2339975" cy="515224"/>
          </a:xfrm>
          <a:prstGeom prst="rect">
            <a:avLst/>
          </a:prstGeom>
        </p:spPr>
      </p:pic>
      <p:pic>
        <p:nvPicPr>
          <p:cNvPr id="26" name="图片 25"/>
          <p:cNvPicPr>
            <a:picLocks noChangeAspect="1"/>
          </p:cNvPicPr>
          <p:nvPr/>
        </p:nvPicPr>
        <p:blipFill>
          <a:blip r:embed="rId15"/>
          <a:stretch>
            <a:fillRect/>
          </a:stretch>
        </p:blipFill>
        <p:spPr>
          <a:xfrm>
            <a:off x="6416675" y="5559096"/>
            <a:ext cx="3714750" cy="457200"/>
          </a:xfrm>
          <a:prstGeom prst="rect">
            <a:avLst/>
          </a:prstGeom>
        </p:spPr>
      </p:pic>
      <p:pic>
        <p:nvPicPr>
          <p:cNvPr id="27" name="图片 26"/>
          <p:cNvPicPr>
            <a:picLocks noChangeAspect="1"/>
          </p:cNvPicPr>
          <p:nvPr/>
        </p:nvPicPr>
        <p:blipFill>
          <a:blip r:embed="rId16"/>
          <a:stretch>
            <a:fillRect/>
          </a:stretch>
        </p:blipFill>
        <p:spPr>
          <a:xfrm>
            <a:off x="6277452" y="228383"/>
            <a:ext cx="4537233" cy="2345433"/>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3565"/>
          </a:xfrm>
          <a:prstGeom prst="rect">
            <a:avLst/>
          </a:prstGeom>
          <a:noFill/>
        </p:spPr>
        <p:txBody>
          <a:bodyPr wrap="square" rtlCol="0">
            <a:spAutoFit/>
          </a:bodyPr>
          <a:lstStyle/>
          <a:p>
            <a:r>
              <a:rPr lang="en-US" altLang="zh-CN" sz="3200" b="1" noProof="0" dirty="0">
                <a:ln>
                  <a:noFill/>
                </a:ln>
                <a:solidFill>
                  <a:srgbClr val="5B9BD5">
                    <a:lumMod val="75000"/>
                  </a:srgbClr>
                </a:solidFill>
                <a:effectLst/>
                <a:uLnTx/>
                <a:uFillTx/>
                <a:latin typeface="Times New Roman" panose="02020503050405090304"/>
                <a:ea typeface="微软雅黑" panose="020B0503020204020204" charset="-122"/>
                <a:cs typeface="+mn-ea"/>
                <a:sym typeface="+mn-lt"/>
              </a:rPr>
              <a:t>2</a:t>
            </a:r>
            <a:endParaRPr lang="en-US" altLang="zh-CN" sz="3200" b="1" dirty="0">
              <a:solidFill>
                <a:schemeClr val="accent1">
                  <a:lumMod val="75000"/>
                </a:schemeClr>
              </a:solidFill>
              <a:latin typeface="Times New Roman" panose="02020503050405090304" pitchFamily="18" charset="0"/>
              <a:cs typeface="Times New Roman" panose="02020503050405090304" pitchFamily="18" charset="0"/>
              <a:sym typeface="+mn-lt"/>
            </a:endParaRPr>
          </a:p>
        </p:txBody>
      </p:sp>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5" name="文本框 4"/>
          <p:cNvSpPr txBox="1"/>
          <p:nvPr/>
        </p:nvSpPr>
        <p:spPr>
          <a:xfrm>
            <a:off x="1377315" y="759460"/>
            <a:ext cx="9537700" cy="51752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noAutofit/>
          </a:bodyPr>
          <a:lstStyle/>
          <a:p>
            <a:pPr algn="l">
              <a:lnSpc>
                <a:spcPct val="100000"/>
              </a:lnSpc>
              <a:spcBef>
                <a:spcPts val="0"/>
              </a:spcBef>
              <a:spcAft>
                <a:spcPts val="0"/>
              </a:spcAft>
              <a:buClrTx/>
              <a:buSzTx/>
              <a:buFontTx/>
              <a:defRPr/>
            </a:pPr>
            <a:r>
              <a:rPr lang="en-US" altLang="zh-CN" sz="32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rPr>
              <a:t>Method</a:t>
            </a:r>
            <a:endParaRPr lang="en-US" altLang="zh-CN" sz="32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endParaRPr>
          </a:p>
        </p:txBody>
      </p:sp>
      <p:sp>
        <p:nvSpPr>
          <p:cNvPr id="7" name="文本框 6"/>
          <p:cNvSpPr txBox="1"/>
          <p:nvPr/>
        </p:nvSpPr>
        <p:spPr>
          <a:xfrm>
            <a:off x="173931" y="2078737"/>
            <a:ext cx="4893369" cy="1815882"/>
          </a:xfrm>
          <a:prstGeom prst="rect">
            <a:avLst/>
          </a:prstGeom>
          <a:noFill/>
        </p:spPr>
        <p:txBody>
          <a:bodyPr wrap="square" rtlCol="0">
            <a:spAutoFit/>
          </a:bodyPr>
          <a:lstStyle/>
          <a:p>
            <a:pPr marL="285750" indent="-285750">
              <a:lnSpc>
                <a:spcPct val="150000"/>
              </a:lnSpc>
              <a:buFont typeface="Arial" panose="020B0604020202090204" pitchFamily="34" charset="0"/>
              <a:buChar char="•"/>
            </a:pPr>
            <a:r>
              <a:rPr lang="en-US" altLang="zh-CN" sz="1600" b="1" dirty="0"/>
              <a:t>Future Frame Projection</a:t>
            </a:r>
            <a:r>
              <a:rPr lang="zh-CN" altLang="en-US" sz="1600" b="1" dirty="0"/>
              <a:t>：</a:t>
            </a:r>
            <a:endParaRPr lang="en-US" altLang="zh-CN" sz="1600" b="1" dirty="0"/>
          </a:p>
          <a:p>
            <a:pPr marL="742950" lvl="1" indent="-285750">
              <a:lnSpc>
                <a:spcPct val="150000"/>
              </a:lnSpc>
              <a:buFont typeface="Arial" panose="020B0604020202090204" pitchFamily="34" charset="0"/>
              <a:buChar char="•"/>
            </a:pPr>
            <a:r>
              <a:rPr lang="en-US" altLang="zh-CN" sz="1600" b="1" dirty="0"/>
              <a:t>Step3</a:t>
            </a:r>
            <a:r>
              <a:rPr lang="zh-CN" altLang="en-US" sz="1600" b="1" dirty="0"/>
              <a:t>：从 </a:t>
            </a:r>
            <a:r>
              <a:rPr lang="en-US" altLang="zh-CN" sz="1600" b="1" dirty="0"/>
              <a:t>3D </a:t>
            </a:r>
            <a:r>
              <a:rPr lang="zh-CN" altLang="en-US" sz="1600" b="1" dirty="0"/>
              <a:t>点重投影到目标帧图像平面</a:t>
            </a:r>
            <a:endParaRPr lang="en-US" altLang="zh-CN" sz="1600" b="1" dirty="0"/>
          </a:p>
          <a:p>
            <a:pPr marL="742950" lvl="1" indent="-285750">
              <a:lnSpc>
                <a:spcPct val="150000"/>
              </a:lnSpc>
              <a:buFont typeface="Arial" panose="020B0604020202090204" pitchFamily="34" charset="0"/>
              <a:buChar char="•"/>
            </a:pPr>
            <a:endParaRPr lang="en-US" altLang="zh-CN" sz="1600" b="1" dirty="0"/>
          </a:p>
          <a:p>
            <a:pPr marL="742950" lvl="1" indent="-285750">
              <a:lnSpc>
                <a:spcPct val="150000"/>
              </a:lnSpc>
              <a:buFont typeface="Arial" panose="020B0604020202090204" pitchFamily="34" charset="0"/>
              <a:buChar char="•"/>
            </a:pPr>
            <a:endParaRPr lang="zh-CN" altLang="en-US" sz="1600" b="1" dirty="0"/>
          </a:p>
          <a:p>
            <a:pPr marL="742950" lvl="1" indent="-285750">
              <a:buFont typeface="Arial" panose="020B0604020202090204" pitchFamily="34" charset="0"/>
              <a:buChar char="•"/>
            </a:pPr>
            <a:endParaRPr lang="zh-CN" altLang="en-US" sz="1600" dirty="0"/>
          </a:p>
        </p:txBody>
      </p:sp>
      <p:sp>
        <p:nvSpPr>
          <p:cNvPr id="9" name="文本框 8"/>
          <p:cNvSpPr txBox="1"/>
          <p:nvPr/>
        </p:nvSpPr>
        <p:spPr>
          <a:xfrm>
            <a:off x="1021715" y="1602105"/>
            <a:ext cx="6096000" cy="707886"/>
          </a:xfrm>
          <a:prstGeom prst="rect">
            <a:avLst/>
          </a:prstGeom>
          <a:noFill/>
        </p:spPr>
        <p:txBody>
          <a:bodyPr wrap="square" rtlCol="0">
            <a:spAutoFit/>
          </a:bodyPr>
          <a:lstStyle/>
          <a:p>
            <a:pPr>
              <a:defRPr/>
            </a:pPr>
            <a:r>
              <a:rPr lang="zh-CN" altLang="en-US" sz="2000" b="1" dirty="0">
                <a:solidFill>
                  <a:srgbClr val="0070C0"/>
                </a:solidFill>
                <a:latin typeface="Arial" panose="020B0604020202090204" pitchFamily="34" charset="0"/>
                <a:ea typeface="微软雅黑" panose="020B0503020204020204" charset="-122"/>
                <a:cs typeface="Arial" panose="020B0604020202090204" pitchFamily="34" charset="0"/>
              </a:rPr>
              <a:t>世界模型架构</a:t>
            </a:r>
            <a:endParaRPr lang="zh-CN" altLang="en-US" sz="2000" b="1" dirty="0">
              <a:solidFill>
                <a:srgbClr val="0070C0"/>
              </a:solidFill>
              <a:latin typeface="Arial" panose="020B0604020202090204" pitchFamily="34" charset="0"/>
              <a:ea typeface="微软雅黑" panose="020B0503020204020204" charset="-122"/>
              <a:cs typeface="Arial" panose="020B0604020202090204" pitchFamily="34" charset="0"/>
            </a:endParaRPr>
          </a:p>
          <a:p>
            <a:pPr algn="l">
              <a:spcBef>
                <a:spcPts val="0"/>
              </a:spcBef>
              <a:spcAft>
                <a:spcPts val="0"/>
              </a:spcAft>
              <a:buClrTx/>
              <a:buSzTx/>
              <a:buFontTx/>
              <a:defRPr/>
            </a:pPr>
            <a:endParaRPr lang="en-US" altLang="zh-CN" sz="20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endParaRPr>
          </a:p>
        </p:txBody>
      </p:sp>
      <p:graphicFrame>
        <p:nvGraphicFramePr>
          <p:cNvPr id="10" name="对象 9">
            <a:hlinkClick r:id="" action="ppaction://ole?verb=0"/>
          </p:cNvPr>
          <p:cNvGraphicFramePr>
            <a:graphicFrameLocks noChangeAspect="1"/>
          </p:cNvGraphicFramePr>
          <p:nvPr/>
        </p:nvGraphicFramePr>
        <p:xfrm>
          <a:off x="6038850" y="3321050"/>
          <a:ext cx="114300" cy="215900"/>
        </p:xfrm>
        <a:graphic>
          <a:graphicData uri="http://schemas.openxmlformats.org/presentationml/2006/ole">
            <mc:AlternateContent xmlns:mc="http://schemas.openxmlformats.org/markup-compatibility/2006">
              <mc:Choice xmlns:v="urn:schemas-microsoft-com:vml" Requires="v">
                <p:oleObj spid="_x0000_s4" name="" r:id="rId2" imgW="114300" imgH="215900" progId="Equation.KSEE3">
                  <p:embed/>
                </p:oleObj>
              </mc:Choice>
              <mc:Fallback>
                <p:oleObj name="" r:id="rId2" imgW="114300" imgH="215900" progId="Equation.KSEE3">
                  <p:embed/>
                  <p:pic>
                    <p:nvPicPr>
                      <p:cNvPr id="0" name="对象 9">
                        <a:hlinkClick r:id="" action="ppaction://ole?verb=0"/>
                      </p:cNvPr>
                      <p:cNvPicPr/>
                      <p:nvPr/>
                    </p:nvPicPr>
                    <p:blipFill>
                      <a:blip r:embed="rId3"/>
                      <a:stretch>
                        <a:fillRect/>
                      </a:stretch>
                    </p:blipFill>
                    <p:spPr>
                      <a:xfrm>
                        <a:off x="6038850" y="3321050"/>
                        <a:ext cx="114300" cy="215900"/>
                      </a:xfrm>
                      <a:prstGeom prst="rect">
                        <a:avLst/>
                      </a:prstGeom>
                    </p:spPr>
                  </p:pic>
                </p:oleObj>
              </mc:Fallback>
            </mc:AlternateContent>
          </a:graphicData>
        </a:graphic>
      </p:graphicFrame>
      <p:graphicFrame>
        <p:nvGraphicFramePr>
          <p:cNvPr id="12" name="对象 11">
            <a:hlinkClick r:id="" action="ppaction://ole?verb=0"/>
          </p:cNvPr>
          <p:cNvGraphicFramePr>
            <a:graphicFrameLocks noChangeAspect="1"/>
          </p:cNvGraphicFramePr>
          <p:nvPr/>
        </p:nvGraphicFramePr>
        <p:xfrm>
          <a:off x="6038850" y="3321050"/>
          <a:ext cx="114300" cy="215900"/>
        </p:xfrm>
        <a:graphic>
          <a:graphicData uri="http://schemas.openxmlformats.org/presentationml/2006/ole">
            <mc:AlternateContent xmlns:mc="http://schemas.openxmlformats.org/markup-compatibility/2006">
              <mc:Choice xmlns:v="urn:schemas-microsoft-com:vml" Requires="v">
                <p:oleObj spid="_x0000_s6" name="" r:id="rId4" imgW="114300" imgH="215900" progId="Equation.KSEE3">
                  <p:embed/>
                </p:oleObj>
              </mc:Choice>
              <mc:Fallback>
                <p:oleObj name="" r:id="rId4" imgW="114300" imgH="215900" progId="Equation.KSEE3">
                  <p:embed/>
                  <p:pic>
                    <p:nvPicPr>
                      <p:cNvPr id="0" name="对象 11">
                        <a:hlinkClick r:id="" action="ppaction://ole?verb=0"/>
                      </p:cNvPr>
                      <p:cNvPicPr/>
                      <p:nvPr/>
                    </p:nvPicPr>
                    <p:blipFill>
                      <a:blip r:embed="rId3"/>
                      <a:stretch>
                        <a:fillRect/>
                      </a:stretch>
                    </p:blipFill>
                    <p:spPr>
                      <a:xfrm>
                        <a:off x="6038850" y="3321050"/>
                        <a:ext cx="114300" cy="215900"/>
                      </a:xfrm>
                      <a:prstGeom prst="rect">
                        <a:avLst/>
                      </a:prstGeom>
                    </p:spPr>
                  </p:pic>
                </p:oleObj>
              </mc:Fallback>
            </mc:AlternateContent>
          </a:graphicData>
        </a:graphic>
      </p:graphicFrame>
      <p:graphicFrame>
        <p:nvGraphicFramePr>
          <p:cNvPr id="8" name="对象 7"/>
          <p:cNvGraphicFramePr>
            <a:graphicFrameLocks noChangeAspect="1"/>
          </p:cNvGraphicFramePr>
          <p:nvPr/>
        </p:nvGraphicFramePr>
        <p:xfrm>
          <a:off x="4610100" y="2463800"/>
          <a:ext cx="914400" cy="198438"/>
        </p:xfrm>
        <a:graphic>
          <a:graphicData uri="http://schemas.openxmlformats.org/presentationml/2006/ole">
            <mc:AlternateContent xmlns:mc="http://schemas.openxmlformats.org/markup-compatibility/2006">
              <mc:Choice xmlns:v="urn:schemas-microsoft-com:vml" Requires="v">
                <p:oleObj spid="_x0000_s11" name="Equation" r:id="rId5" imgW="2743200" imgH="4267200" progId="Equation.DSMT4">
                  <p:embed/>
                </p:oleObj>
              </mc:Choice>
              <mc:Fallback>
                <p:oleObj name="Equation" r:id="rId5" imgW="2743200" imgH="4267200" progId="Equation.DSMT4">
                  <p:embed/>
                  <p:pic>
                    <p:nvPicPr>
                      <p:cNvPr id="0" name="对象 7"/>
                      <p:cNvPicPr/>
                      <p:nvPr/>
                    </p:nvPicPr>
                    <p:blipFill>
                      <a:blip r:embed="rId6"/>
                      <a:stretch>
                        <a:fillRect/>
                      </a:stretch>
                    </p:blipFill>
                    <p:spPr>
                      <a:xfrm>
                        <a:off x="4610100" y="2463800"/>
                        <a:ext cx="914400" cy="198438"/>
                      </a:xfrm>
                      <a:prstGeom prst="rect">
                        <a:avLst/>
                      </a:prstGeom>
                    </p:spPr>
                  </p:pic>
                </p:oleObj>
              </mc:Fallback>
            </mc:AlternateContent>
          </a:graphicData>
        </a:graphic>
      </p:graphicFrame>
      <p:graphicFrame>
        <p:nvGraphicFramePr>
          <p:cNvPr id="15" name="对象 14"/>
          <p:cNvGraphicFramePr>
            <a:graphicFrameLocks noChangeAspect="1"/>
          </p:cNvGraphicFramePr>
          <p:nvPr/>
        </p:nvGraphicFramePr>
        <p:xfrm>
          <a:off x="6037263" y="3338513"/>
          <a:ext cx="114300" cy="177800"/>
        </p:xfrm>
        <a:graphic>
          <a:graphicData uri="http://schemas.openxmlformats.org/presentationml/2006/ole">
            <mc:AlternateContent xmlns:mc="http://schemas.openxmlformats.org/markup-compatibility/2006">
              <mc:Choice xmlns:v="urn:schemas-microsoft-com:vml" Requires="v">
                <p:oleObj spid="_x0000_s13" name="Equation" r:id="rId7" imgW="2743200" imgH="4267200" progId="Equation.DSMT4">
                  <p:embed/>
                </p:oleObj>
              </mc:Choice>
              <mc:Fallback>
                <p:oleObj name="Equation" r:id="rId7" imgW="2743200" imgH="4267200" progId="Equation.DSMT4">
                  <p:embed/>
                  <p:pic>
                    <p:nvPicPr>
                      <p:cNvPr id="0" name="对象 14"/>
                      <p:cNvPicPr/>
                      <p:nvPr/>
                    </p:nvPicPr>
                    <p:blipFill>
                      <a:blip r:embed="rId8"/>
                      <a:stretch>
                        <a:fillRect/>
                      </a:stretch>
                    </p:blipFill>
                    <p:spPr>
                      <a:xfrm>
                        <a:off x="6037263" y="3338513"/>
                        <a:ext cx="114300" cy="177800"/>
                      </a:xfrm>
                      <a:prstGeom prst="rect">
                        <a:avLst/>
                      </a:prstGeom>
                    </p:spPr>
                  </p:pic>
                </p:oleObj>
              </mc:Fallback>
            </mc:AlternateContent>
          </a:graphicData>
        </a:graphic>
      </p:graphicFrame>
      <mc:AlternateContent xmlns:mc="http://schemas.openxmlformats.org/markup-compatibility/2006">
        <mc:Choice xmlns:a14="http://schemas.microsoft.com/office/drawing/2010/main" Requires="a14">
          <p:sp>
            <p:nvSpPr>
              <p:cNvPr id="17" name="文本框 16"/>
              <p:cNvSpPr txBox="1"/>
              <p:nvPr/>
            </p:nvSpPr>
            <p:spPr>
              <a:xfrm>
                <a:off x="806249" y="3027016"/>
                <a:ext cx="4598696" cy="3358612"/>
              </a:xfrm>
              <a:prstGeom prst="rect">
                <a:avLst/>
              </a:prstGeom>
              <a:noFill/>
            </p:spPr>
            <p:txBody>
              <a:bodyPr wrap="square" rtlCol="0">
                <a:spAutoFit/>
              </a:bodyPr>
              <a:lstStyle/>
              <a:p>
                <a:pPr>
                  <a:lnSpc>
                    <a:spcPct val="150000"/>
                  </a:lnSpc>
                </a:pPr>
                <a:r>
                  <a:rPr lang="zh-CN" altLang="en-US" sz="1600" dirty="0">
                    <a:latin typeface="宋体" pitchFamily="2" charset="-122"/>
                    <a:ea typeface="宋体" pitchFamily="2" charset="-122"/>
                  </a:rPr>
                  <a:t>已知：</a:t>
                </a:r>
                <a:endParaRPr lang="en-US" altLang="zh-CN" sz="1600" dirty="0">
                  <a:latin typeface="宋体" pitchFamily="2" charset="-122"/>
                  <a:ea typeface="宋体" pitchFamily="2" charset="-122"/>
                </a:endParaRPr>
              </a:p>
              <a:p>
                <a:pPr marL="285750" indent="-285750">
                  <a:lnSpc>
                    <a:spcPct val="150000"/>
                  </a:lnSpc>
                  <a:buFont typeface="Arial" panose="020B0604020202090204" pitchFamily="34" charset="0"/>
                  <a:buChar char="•"/>
                </a:pPr>
                <a:r>
                  <a:rPr lang="en-US" altLang="zh-CN" sz="1600" dirty="0">
                    <a:latin typeface="宋体" pitchFamily="2" charset="-122"/>
                    <a:ea typeface="宋体" pitchFamily="2" charset="-122"/>
                  </a:rPr>
                  <a:t> </a:t>
                </a:r>
                <a14:m>
                  <m:oMath xmlns:m="http://schemas.openxmlformats.org/officeDocument/2006/math">
                    <m:acc>
                      <m:accPr>
                        <m:chr m:val="̃"/>
                        <m:ctrlPr>
                          <a:rPr lang="en-US" altLang="zh-CN" sz="1600" i="1" dirty="0" smtClean="0">
                            <a:latin typeface="Cambria Math" panose="02040503050406030204" pitchFamily="18" charset="0"/>
                          </a:rPr>
                        </m:ctrlPr>
                      </m:accPr>
                      <m:e>
                        <m:r>
                          <a:rPr lang="en-US" altLang="zh-CN" sz="1600" b="0" i="1" dirty="0" smtClean="0">
                            <a:latin typeface="Cambria Math" panose="02040503050406030204" pitchFamily="18" charset="0"/>
                          </a:rPr>
                          <m:t>𝑢</m:t>
                        </m:r>
                      </m:e>
                    </m:acc>
                    <m:r>
                      <a:rPr lang="en-US" altLang="zh-CN" sz="1600" b="0" i="1" dirty="0" smtClean="0">
                        <a:latin typeface="Cambria Math" panose="02040503050406030204" pitchFamily="18" charset="0"/>
                      </a:rPr>
                      <m:t> = </m:t>
                    </m:r>
                    <m:r>
                      <a:rPr lang="en-US" altLang="zh-CN" sz="1600" b="0" i="1" dirty="0" smtClean="0">
                        <a:latin typeface="Cambria Math" panose="02040503050406030204" pitchFamily="18" charset="0"/>
                      </a:rPr>
                      <m:t>𝐾</m:t>
                    </m:r>
                    <m:r>
                      <a:rPr lang="en-US" altLang="zh-CN" sz="1600" b="0" i="1" dirty="0" smtClean="0">
                        <a:latin typeface="Cambria Math" panose="02040503050406030204" pitchFamily="18" charset="0"/>
                      </a:rPr>
                      <m:t> ⋅</m:t>
                    </m:r>
                    <m:sSup>
                      <m:sSupPr>
                        <m:ctrlPr>
                          <a:rPr lang="en-US" altLang="zh-CN" sz="1600" i="1" dirty="0" smtClean="0">
                            <a:latin typeface="Cambria Math" panose="02040503050406030204" pitchFamily="18" charset="0"/>
                          </a:rPr>
                        </m:ctrlPr>
                      </m:sSupPr>
                      <m:e>
                        <m:r>
                          <a:rPr lang="en-US" altLang="zh-CN" sz="1600" b="0" i="1" dirty="0" smtClean="0">
                            <a:latin typeface="Cambria Math" panose="02040503050406030204" pitchFamily="18" charset="0"/>
                          </a:rPr>
                          <m:t>𝑝</m:t>
                        </m:r>
                      </m:e>
                      <m:sup>
                        <m:r>
                          <a:rPr lang="en-US" altLang="zh-CN" sz="1600" b="0" i="1" dirty="0" smtClean="0">
                            <a:latin typeface="Cambria Math" panose="02040503050406030204" pitchFamily="18" charset="0"/>
                          </a:rPr>
                          <m:t>′</m:t>
                        </m:r>
                      </m:sup>
                    </m:sSup>
                    <m:r>
                      <a:rPr lang="en-US" altLang="zh-CN" sz="1600" b="0" i="1" dirty="0" smtClean="0">
                        <a:latin typeface="Cambria Math" panose="02040503050406030204" pitchFamily="18" charset="0"/>
                      </a:rPr>
                      <m:t> </m:t>
                    </m:r>
                  </m:oMath>
                </a14:m>
                <a:endParaRPr lang="en-US" altLang="zh-CN" sz="1600" dirty="0">
                  <a:latin typeface="宋体" pitchFamily="2" charset="-122"/>
                  <a:ea typeface="宋体" pitchFamily="2" charset="-122"/>
                </a:endParaRPr>
              </a:p>
              <a:p>
                <a:pPr marL="285750" indent="-285750">
                  <a:lnSpc>
                    <a:spcPct val="150000"/>
                  </a:lnSpc>
                  <a:buFont typeface="Arial" panose="020B0604020202090204" pitchFamily="34" charset="0"/>
                  <a:buChar char="•"/>
                </a:pPr>
                <a:r>
                  <a:rPr lang="zh-CN" altLang="en-US" sz="1600" dirty="0">
                    <a:latin typeface="宋体" pitchFamily="2" charset="-122"/>
                    <a:ea typeface="宋体" pitchFamily="2" charset="-122"/>
                  </a:rPr>
                  <a:t>其中 </a:t>
                </a:r>
                <a14:m>
                  <m:oMath xmlns:m="http://schemas.openxmlformats.org/officeDocument/2006/math">
                    <m:acc>
                      <m:accPr>
                        <m:chr m:val="̃"/>
                        <m:ctrlPr>
                          <a:rPr lang="en-US" altLang="zh-CN" sz="1600" i="1" dirty="0">
                            <a:latin typeface="Cambria Math" panose="02040503050406030204" pitchFamily="18" charset="0"/>
                          </a:rPr>
                        </m:ctrlPr>
                      </m:accPr>
                      <m:e>
                        <m:r>
                          <a:rPr lang="en-US" altLang="zh-CN" sz="1600" i="1" dirty="0">
                            <a:latin typeface="Cambria Math" panose="02040503050406030204" pitchFamily="18" charset="0"/>
                          </a:rPr>
                          <m:t>𝑢</m:t>
                        </m:r>
                      </m:e>
                    </m:acc>
                    <m:r>
                      <a:rPr lang="en-US" altLang="zh-CN" sz="1600" i="1" dirty="0">
                        <a:latin typeface="Cambria Math" panose="02040503050406030204" pitchFamily="18" charset="0"/>
                      </a:rPr>
                      <m:t>=</m:t>
                    </m:r>
                    <m:sSup>
                      <m:sSupPr>
                        <m:ctrlPr>
                          <a:rPr lang="en-US" altLang="zh-CN" sz="1600" i="1" dirty="0">
                            <a:latin typeface="Cambria Math" panose="02040503050406030204" pitchFamily="18" charset="0"/>
                          </a:rPr>
                        </m:ctrlPr>
                      </m:sSupPr>
                      <m:e>
                        <m:d>
                          <m:dPr>
                            <m:begChr m:val="["/>
                            <m:endChr m:val="]"/>
                            <m:ctrlPr>
                              <a:rPr lang="en-US" altLang="zh-CN" sz="1600" i="1" dirty="0">
                                <a:latin typeface="Cambria Math" panose="02040503050406030204" pitchFamily="18" charset="0"/>
                              </a:rPr>
                            </m:ctrlPr>
                          </m:dPr>
                          <m:e>
                            <m:sSup>
                              <m:sSupPr>
                                <m:ctrlPr>
                                  <a:rPr lang="en-US" altLang="zh-CN" sz="1600" i="1" dirty="0">
                                    <a:latin typeface="Cambria Math" panose="02040503050406030204" pitchFamily="18" charset="0"/>
                                  </a:rPr>
                                </m:ctrlPr>
                              </m:sSupPr>
                              <m:e>
                                <m:r>
                                  <a:rPr lang="en-US" altLang="zh-CN" sz="1600" i="1" dirty="0">
                                    <a:latin typeface="Cambria Math" panose="02040503050406030204" pitchFamily="18" charset="0"/>
                                  </a:rPr>
                                  <m:t>𝑢</m:t>
                                </m:r>
                              </m:e>
                              <m:sup>
                                <m:r>
                                  <a:rPr lang="en-US" altLang="zh-CN" sz="1600" i="1" dirty="0">
                                    <a:latin typeface="Cambria Math" panose="02040503050406030204" pitchFamily="18" charset="0"/>
                                  </a:rPr>
                                  <m:t>′</m:t>
                                </m:r>
                              </m:sup>
                            </m:sSup>
                            <m:r>
                              <a:rPr lang="en-US" altLang="zh-CN" sz="1600" i="1" dirty="0">
                                <a:latin typeface="Cambria Math" panose="02040503050406030204" pitchFamily="18" charset="0"/>
                              </a:rPr>
                              <m:t>,</m:t>
                            </m:r>
                            <m:sSup>
                              <m:sSupPr>
                                <m:ctrlPr>
                                  <a:rPr lang="en-US" altLang="zh-CN" sz="1600" i="1" dirty="0">
                                    <a:latin typeface="Cambria Math" panose="02040503050406030204" pitchFamily="18" charset="0"/>
                                  </a:rPr>
                                </m:ctrlPr>
                              </m:sSupPr>
                              <m:e>
                                <m:r>
                                  <a:rPr lang="en-US" altLang="zh-CN" sz="1600" i="1" dirty="0">
                                    <a:latin typeface="Cambria Math" panose="02040503050406030204" pitchFamily="18" charset="0"/>
                                  </a:rPr>
                                  <m:t>𝑣</m:t>
                                </m:r>
                              </m:e>
                              <m:sup>
                                <m:r>
                                  <a:rPr lang="en-US" altLang="zh-CN" sz="1600" i="1" dirty="0">
                                    <a:latin typeface="Cambria Math" panose="02040503050406030204" pitchFamily="18" charset="0"/>
                                  </a:rPr>
                                  <m:t>′</m:t>
                                </m:r>
                              </m:sup>
                            </m:sSup>
                            <m:r>
                              <a:rPr lang="en-US" altLang="zh-CN" sz="1600" i="1" dirty="0">
                                <a:latin typeface="Cambria Math" panose="02040503050406030204" pitchFamily="18" charset="0"/>
                              </a:rPr>
                              <m:t>,</m:t>
                            </m:r>
                            <m:sSup>
                              <m:sSupPr>
                                <m:ctrlPr>
                                  <a:rPr lang="en-US" altLang="zh-CN" sz="1600" i="1" dirty="0">
                                    <a:latin typeface="Cambria Math" panose="02040503050406030204" pitchFamily="18" charset="0"/>
                                  </a:rPr>
                                </m:ctrlPr>
                              </m:sSupPr>
                              <m:e>
                                <m:r>
                                  <a:rPr lang="en-US" altLang="zh-CN" sz="1600" i="1" dirty="0">
                                    <a:latin typeface="Cambria Math" panose="02040503050406030204" pitchFamily="18" charset="0"/>
                                  </a:rPr>
                                  <m:t>𝑤</m:t>
                                </m:r>
                              </m:e>
                              <m:sup>
                                <m:r>
                                  <a:rPr lang="en-US" altLang="zh-CN" sz="1600" i="1" dirty="0">
                                    <a:latin typeface="Cambria Math" panose="02040503050406030204" pitchFamily="18" charset="0"/>
                                  </a:rPr>
                                  <m:t>′</m:t>
                                </m:r>
                              </m:sup>
                            </m:sSup>
                          </m:e>
                        </m:d>
                      </m:e>
                      <m:sup>
                        <m:r>
                          <a:rPr lang="en-US" altLang="zh-CN" sz="1600" i="1" dirty="0">
                            <a:latin typeface="Cambria Math" panose="02040503050406030204" pitchFamily="18" charset="0"/>
                          </a:rPr>
                          <m:t>𝑇</m:t>
                        </m:r>
                      </m:sup>
                    </m:sSup>
                    <m:r>
                      <a:rPr lang="en-US" altLang="zh-CN" sz="1600" b="0" i="1" dirty="0" smtClean="0">
                        <a:latin typeface="Cambria Math" panose="02040503050406030204" pitchFamily="18" charset="0"/>
                      </a:rPr>
                      <m:t> </m:t>
                    </m:r>
                  </m:oMath>
                </a14:m>
                <a:r>
                  <a:rPr lang="zh-CN" altLang="en-US" sz="1600" dirty="0">
                    <a:latin typeface="宋体" pitchFamily="2" charset="-122"/>
                    <a:ea typeface="宋体" pitchFamily="2" charset="-122"/>
                  </a:rPr>
                  <a:t>是齐次像素坐标。</a:t>
                </a:r>
                <a:endParaRPr lang="zh-CN" altLang="en-US" sz="1600" dirty="0">
                  <a:latin typeface="宋体" pitchFamily="2" charset="-122"/>
                  <a:ea typeface="宋体" pitchFamily="2" charset="-122"/>
                </a:endParaRPr>
              </a:p>
              <a:p>
                <a:pPr>
                  <a:lnSpc>
                    <a:spcPct val="150000"/>
                  </a:lnSpc>
                </a:pPr>
                <a:r>
                  <a:rPr lang="zh-CN" altLang="en-US" sz="1600" dirty="0">
                    <a:latin typeface="宋体" pitchFamily="2" charset="-122"/>
                    <a:ea typeface="宋体" pitchFamily="2" charset="-122"/>
                  </a:rPr>
                  <a:t>因此需要归一化得到像素坐标：</a:t>
                </a:r>
                <a:endParaRPr lang="en-US" altLang="zh-CN" sz="1600" dirty="0">
                  <a:latin typeface="宋体" pitchFamily="2" charset="-122"/>
                  <a:ea typeface="宋体" pitchFamily="2" charset="-122"/>
                </a:endParaRPr>
              </a:p>
              <a:p>
                <a:pPr>
                  <a:lnSpc>
                    <a:spcPct val="150000"/>
                  </a:lnSpc>
                </a:pPr>
                <a:endParaRPr lang="en-US" altLang="zh-CN" sz="1600" dirty="0">
                  <a:latin typeface="宋体" pitchFamily="2" charset="-122"/>
                  <a:ea typeface="宋体" pitchFamily="2" charset="-122"/>
                </a:endParaRPr>
              </a:p>
              <a:p>
                <a:pPr>
                  <a:lnSpc>
                    <a:spcPct val="150000"/>
                  </a:lnSpc>
                </a:pPr>
                <a:endParaRPr lang="en-US" altLang="zh-CN" sz="1600" dirty="0">
                  <a:latin typeface="宋体" pitchFamily="2" charset="-122"/>
                  <a:ea typeface="宋体" pitchFamily="2" charset="-122"/>
                </a:endParaRPr>
              </a:p>
              <a:p>
                <a:pPr>
                  <a:lnSpc>
                    <a:spcPct val="150000"/>
                  </a:lnSpc>
                </a:pPr>
                <a:r>
                  <a:rPr lang="zh-CN" altLang="en-US" sz="1600" dirty="0">
                    <a:latin typeface="宋体" pitchFamily="2" charset="-122"/>
                    <a:ea typeface="宋体" pitchFamily="2" charset="-122"/>
                  </a:rPr>
                  <a:t>得到：</a:t>
                </a:r>
                <a:endParaRPr lang="en-US" altLang="zh-CN" sz="1600" dirty="0">
                  <a:latin typeface="宋体" pitchFamily="2" charset="-122"/>
                  <a:ea typeface="宋体" pitchFamily="2" charset="-122"/>
                </a:endParaRPr>
              </a:p>
              <a:p>
                <a:pPr>
                  <a:lnSpc>
                    <a:spcPct val="150000"/>
                  </a:lnSpc>
                </a:pPr>
                <a:endParaRPr lang="en-US" altLang="zh-CN" sz="1600" dirty="0">
                  <a:latin typeface="宋体" pitchFamily="2" charset="-122"/>
                  <a:ea typeface="宋体" pitchFamily="2" charset="-122"/>
                </a:endParaRPr>
              </a:p>
              <a:p>
                <a:pPr>
                  <a:lnSpc>
                    <a:spcPct val="150000"/>
                  </a:lnSpc>
                </a:pPr>
                <a:endParaRPr lang="en-US" altLang="zh-CN" sz="1600" dirty="0">
                  <a:latin typeface="宋体" pitchFamily="2" charset="-122"/>
                  <a:ea typeface="宋体" pitchFamily="2" charset="-122"/>
                </a:endParaRPr>
              </a:p>
            </p:txBody>
          </p:sp>
        </mc:Choice>
        <mc:Fallback>
          <p:sp>
            <p:nvSpPr>
              <p:cNvPr id="17" name="文本框 16"/>
              <p:cNvSpPr txBox="1">
                <a:spLocks noRot="1" noChangeAspect="1" noMove="1" noResize="1" noEditPoints="1" noAdjustHandles="1" noChangeArrowheads="1" noChangeShapeType="1" noTextEdit="1"/>
              </p:cNvSpPr>
              <p:nvPr/>
            </p:nvSpPr>
            <p:spPr>
              <a:xfrm>
                <a:off x="806249" y="3027016"/>
                <a:ext cx="4598696" cy="3358612"/>
              </a:xfrm>
              <a:prstGeom prst="rect">
                <a:avLst/>
              </a:prstGeom>
              <a:blipFill rotWithShape="1">
                <a:blip r:embed="rId9"/>
                <a:stretch>
                  <a:fillRect l="-9" t="-18" r="10" b="-2342"/>
                </a:stretch>
              </a:blipFill>
            </p:spPr>
            <p:txBody>
              <a:bodyPr/>
              <a:lstStyle/>
              <a:p>
                <a:r>
                  <a:rPr lang="zh-CN" altLang="en-US">
                    <a:noFill/>
                  </a:rPr>
                  <a:t> </a:t>
                </a:r>
              </a:p>
            </p:txBody>
          </p:sp>
        </mc:Fallback>
      </mc:AlternateContent>
      <p:sp>
        <p:nvSpPr>
          <p:cNvPr id="20" name="文本框 19"/>
          <p:cNvSpPr txBox="1"/>
          <p:nvPr/>
        </p:nvSpPr>
        <p:spPr>
          <a:xfrm>
            <a:off x="5496418" y="2426918"/>
            <a:ext cx="4690169" cy="1446550"/>
          </a:xfrm>
          <a:prstGeom prst="rect">
            <a:avLst/>
          </a:prstGeom>
          <a:noFill/>
        </p:spPr>
        <p:txBody>
          <a:bodyPr wrap="square" rtlCol="0">
            <a:spAutoFit/>
          </a:bodyPr>
          <a:lstStyle/>
          <a:p>
            <a:pPr marL="742950" lvl="1" indent="-285750">
              <a:lnSpc>
                <a:spcPct val="150000"/>
              </a:lnSpc>
              <a:buFont typeface="Arial" panose="020B0604020202090204" pitchFamily="34" charset="0"/>
              <a:buChar char="•"/>
            </a:pPr>
            <a:r>
              <a:rPr lang="en-US" altLang="zh-CN" sz="1600" b="1" dirty="0"/>
              <a:t>Step4</a:t>
            </a:r>
            <a:r>
              <a:rPr lang="zh-CN" altLang="en-US" sz="1600" b="1" dirty="0"/>
              <a:t>：按最小深度多帧融合</a:t>
            </a:r>
            <a:endParaRPr lang="en-US" altLang="zh-CN" sz="1600" b="1" dirty="0"/>
          </a:p>
          <a:p>
            <a:pPr marL="742950" lvl="1" indent="-285750">
              <a:lnSpc>
                <a:spcPct val="150000"/>
              </a:lnSpc>
              <a:buFont typeface="Arial" panose="020B0604020202090204" pitchFamily="34" charset="0"/>
              <a:buChar char="•"/>
            </a:pPr>
            <a:endParaRPr lang="en-US" altLang="zh-CN" sz="1600" b="1" dirty="0"/>
          </a:p>
          <a:p>
            <a:pPr marL="742950" lvl="1" indent="-285750">
              <a:lnSpc>
                <a:spcPct val="150000"/>
              </a:lnSpc>
              <a:buFont typeface="Arial" panose="020B0604020202090204" pitchFamily="34" charset="0"/>
              <a:buChar char="•"/>
            </a:pPr>
            <a:endParaRPr lang="zh-CN" altLang="en-US" sz="1600" b="1" dirty="0"/>
          </a:p>
          <a:p>
            <a:pPr marL="742950" lvl="1" indent="-285750">
              <a:buFont typeface="Arial" panose="020B0604020202090204" pitchFamily="34" charset="0"/>
              <a:buChar char="•"/>
            </a:pPr>
            <a:endParaRPr lang="zh-CN" altLang="en-US" sz="1600" dirty="0"/>
          </a:p>
        </p:txBody>
      </p:sp>
      <mc:AlternateContent xmlns:mc="http://schemas.openxmlformats.org/markup-compatibility/2006">
        <mc:Choice xmlns:a14="http://schemas.microsoft.com/office/drawing/2010/main" Requires="a14">
          <p:sp>
            <p:nvSpPr>
              <p:cNvPr id="22" name="文本框 21"/>
              <p:cNvSpPr txBox="1"/>
              <p:nvPr/>
            </p:nvSpPr>
            <p:spPr>
              <a:xfrm>
                <a:off x="5699618" y="3019079"/>
                <a:ext cx="5273182" cy="3372077"/>
              </a:xfrm>
              <a:prstGeom prst="rect">
                <a:avLst/>
              </a:prstGeom>
              <a:noFill/>
            </p:spPr>
            <p:txBody>
              <a:bodyPr wrap="square" rtlCol="0">
                <a:spAutoFit/>
              </a:bodyPr>
              <a:lstStyle/>
              <a:p>
                <a:pPr>
                  <a:lnSpc>
                    <a:spcPct val="150000"/>
                  </a:lnSpc>
                </a:pPr>
                <a:r>
                  <a:rPr lang="zh-CN" altLang="en-US" sz="1600" dirty="0">
                    <a:latin typeface="宋体" pitchFamily="2" charset="-122"/>
                    <a:ea typeface="宋体" pitchFamily="2" charset="-122"/>
                    <a:cs typeface="Times New Roman" panose="02020503050405090304" pitchFamily="18" charset="0"/>
                  </a:rPr>
                  <a:t>已知：</a:t>
                </a:r>
                <a:endParaRPr lang="en-US" altLang="zh-CN" sz="1600" dirty="0">
                  <a:latin typeface="宋体" pitchFamily="2" charset="-122"/>
                  <a:ea typeface="宋体" pitchFamily="2" charset="-122"/>
                  <a:cs typeface="Times New Roman" panose="02020503050405090304" pitchFamily="18" charset="0"/>
                </a:endParaRPr>
              </a:p>
              <a:p>
                <a:pPr marL="285750" indent="-285750">
                  <a:lnSpc>
                    <a:spcPct val="150000"/>
                  </a:lnSpc>
                  <a:buFont typeface="Arial" panose="020B0604020202090204" pitchFamily="34" charset="0"/>
                  <a:buChar char="•"/>
                </a:pPr>
                <a:r>
                  <a:rPr lang="zh-CN" altLang="en-US" sz="1600" dirty="0">
                    <a:latin typeface="宋体" pitchFamily="2" charset="-122"/>
                    <a:ea typeface="宋体" pitchFamily="2" charset="-122"/>
                  </a:rPr>
                  <a:t>在历史帧 </a:t>
                </a:r>
                <a14:m>
                  <m:oMath xmlns:m="http://schemas.openxmlformats.org/officeDocument/2006/math">
                    <m:sSub>
                      <m:sSubPr>
                        <m:ctrlPr>
                          <a:rPr lang="en-US" altLang="zh-CN" sz="1600" i="1" dirty="0" smtClean="0">
                            <a:latin typeface="Cambria Math" panose="02040503050406030204" pitchFamily="18" charset="0"/>
                          </a:rPr>
                        </m:ctrlPr>
                      </m:sSubPr>
                      <m:e>
                        <m:r>
                          <a:rPr lang="en-US" altLang="zh-CN" sz="1600" i="1" dirty="0" smtClean="0">
                            <a:latin typeface="Cambria Math" panose="02040503050406030204" pitchFamily="18" charset="0"/>
                          </a:rPr>
                          <m:t>𝐼</m:t>
                        </m:r>
                      </m:e>
                      <m:sub>
                        <m:r>
                          <a:rPr lang="en-US" altLang="zh-CN" sz="1600" i="1" dirty="0">
                            <a:latin typeface="Cambria Math" panose="02040503050406030204" pitchFamily="18" charset="0"/>
                          </a:rPr>
                          <m:t>𝑡</m:t>
                        </m:r>
                        <m:r>
                          <a:rPr lang="en-US" altLang="zh-CN" sz="1600" i="1" dirty="0">
                            <a:latin typeface="Cambria Math" panose="02040503050406030204" pitchFamily="18" charset="0"/>
                          </a:rPr>
                          <m:t>−</m:t>
                        </m:r>
                        <m:r>
                          <a:rPr lang="en-US" altLang="zh-CN" sz="1600" i="1" dirty="0">
                            <a:latin typeface="Cambria Math" panose="02040503050406030204" pitchFamily="18" charset="0"/>
                          </a:rPr>
                          <m:t>𝑘</m:t>
                        </m:r>
                      </m:sub>
                    </m:sSub>
                    <m:r>
                      <a:rPr lang="en-US" altLang="zh-CN" sz="1600" i="1" dirty="0" smtClean="0">
                        <a:latin typeface="Cambria Math" panose="02040503050406030204" pitchFamily="18" charset="0"/>
                      </a:rPr>
                      <m:t> </m:t>
                    </m:r>
                  </m:oMath>
                </a14:m>
                <a:r>
                  <a:rPr lang="zh-CN" altLang="en-US" sz="1600" dirty="0">
                    <a:latin typeface="宋体" pitchFamily="2" charset="-122"/>
                    <a:ea typeface="宋体" pitchFamily="2" charset="-122"/>
                  </a:rPr>
                  <a:t>中，</a:t>
                </a:r>
                <a:r>
                  <a:rPr lang="en-US" altLang="zh-CN" sz="1600" dirty="0">
                    <a:latin typeface="宋体" pitchFamily="2" charset="-122"/>
                    <a:ea typeface="宋体" pitchFamily="2" charset="-122"/>
                  </a:rPr>
                  <a:t>3D </a:t>
                </a:r>
                <a:r>
                  <a:rPr lang="zh-CN" altLang="en-US" sz="1600" dirty="0">
                    <a:latin typeface="宋体" pitchFamily="2" charset="-122"/>
                    <a:ea typeface="宋体" pitchFamily="2" charset="-122"/>
                  </a:rPr>
                  <a:t>点 </a:t>
                </a:r>
                <a14:m>
                  <m:oMath xmlns:m="http://schemas.openxmlformats.org/officeDocument/2006/math">
                    <m:r>
                      <a:rPr lang="en-US" altLang="zh-CN" sz="1600" i="1" dirty="0" smtClean="0">
                        <a:latin typeface="Cambria Math" panose="02040503050406030204" pitchFamily="18" charset="0"/>
                      </a:rPr>
                      <m:t>𝑝</m:t>
                    </m:r>
                  </m:oMath>
                </a14:m>
                <a:r>
                  <a:rPr lang="en-US" altLang="zh-CN" sz="1600" dirty="0">
                    <a:latin typeface="宋体" pitchFamily="2" charset="-122"/>
                    <a:ea typeface="宋体" pitchFamily="2" charset="-122"/>
                  </a:rPr>
                  <a:t> </a:t>
                </a:r>
                <a:r>
                  <a:rPr lang="zh-CN" altLang="en-US" sz="1600" dirty="0">
                    <a:latin typeface="宋体" pitchFamily="2" charset="-122"/>
                    <a:ea typeface="宋体" pitchFamily="2" charset="-122"/>
                  </a:rPr>
                  <a:t>对应像素 </a:t>
                </a:r>
                <a14:m>
                  <m:oMath xmlns:m="http://schemas.openxmlformats.org/officeDocument/2006/math">
                    <m:d>
                      <m:dPr>
                        <m:ctrlPr>
                          <a:rPr lang="en-US" altLang="zh-CN" sz="1600" i="1" dirty="0" smtClean="0">
                            <a:latin typeface="Cambria Math" panose="02040503050406030204" pitchFamily="18" charset="0"/>
                          </a:rPr>
                        </m:ctrlPr>
                      </m:dPr>
                      <m:e>
                        <m:r>
                          <a:rPr lang="en-US" altLang="zh-CN" sz="1600" i="1" dirty="0" err="1" smtClean="0">
                            <a:latin typeface="Cambria Math" panose="02040503050406030204" pitchFamily="18" charset="0"/>
                          </a:rPr>
                          <m:t>𝑢</m:t>
                        </m:r>
                        <m:r>
                          <a:rPr lang="en-US" altLang="zh-CN" sz="1600" i="1" dirty="0" err="1" smtClean="0">
                            <a:latin typeface="Cambria Math" panose="02040503050406030204" pitchFamily="18" charset="0"/>
                          </a:rPr>
                          <m:t>,</m:t>
                        </m:r>
                        <m:r>
                          <a:rPr lang="en-US" altLang="zh-CN" sz="1600" i="1" dirty="0" err="1" smtClean="0">
                            <a:latin typeface="Cambria Math" panose="02040503050406030204" pitchFamily="18" charset="0"/>
                          </a:rPr>
                          <m:t>𝑣</m:t>
                        </m:r>
                      </m:e>
                    </m:d>
                  </m:oMath>
                </a14:m>
                <a:endParaRPr lang="zh-CN" altLang="en-US" sz="1600" dirty="0">
                  <a:latin typeface="宋体" pitchFamily="2" charset="-122"/>
                  <a:ea typeface="宋体" pitchFamily="2" charset="-122"/>
                </a:endParaRPr>
              </a:p>
              <a:p>
                <a:pPr marL="285750" indent="-285750">
                  <a:lnSpc>
                    <a:spcPct val="150000"/>
                  </a:lnSpc>
                  <a:buFont typeface="Arial" panose="020B0604020202090204" pitchFamily="34" charset="0"/>
                  <a:buChar char="•"/>
                </a:pPr>
                <a:r>
                  <a:rPr lang="zh-CN" altLang="en-US" sz="1600" dirty="0">
                    <a:latin typeface="宋体" pitchFamily="2" charset="-122"/>
                    <a:ea typeface="宋体" pitchFamily="2" charset="-122"/>
                  </a:rPr>
                  <a:t>变换到目标帧坐标系后，对应像素 </a:t>
                </a:r>
                <a14:m>
                  <m:oMath xmlns:m="http://schemas.openxmlformats.org/officeDocument/2006/math">
                    <m:d>
                      <m:dPr>
                        <m:ctrlPr>
                          <a:rPr lang="en-US" altLang="zh-CN" sz="1600" i="1" dirty="0" smtClean="0">
                            <a:latin typeface="Cambria Math" panose="02040503050406030204" pitchFamily="18" charset="0"/>
                          </a:rPr>
                        </m:ctrlPr>
                      </m:dPr>
                      <m:e>
                        <m:acc>
                          <m:accPr>
                            <m:chr m:val="̃"/>
                            <m:ctrlPr>
                              <a:rPr lang="en-US" altLang="zh-CN" sz="1600" i="1" dirty="0" smtClean="0">
                                <a:latin typeface="Cambria Math" panose="02040503050406030204" pitchFamily="18" charset="0"/>
                              </a:rPr>
                            </m:ctrlPr>
                          </m:accPr>
                          <m:e>
                            <m:r>
                              <a:rPr lang="en-US" altLang="zh-CN" sz="1600" i="1" dirty="0">
                                <a:latin typeface="Cambria Math" panose="02040503050406030204" pitchFamily="18" charset="0"/>
                              </a:rPr>
                              <m:t>𝑢</m:t>
                            </m:r>
                          </m:e>
                        </m:acc>
                        <m:r>
                          <a:rPr lang="en-US" altLang="zh-CN" sz="1600" i="1" dirty="0">
                            <a:latin typeface="Cambria Math" panose="02040503050406030204" pitchFamily="18" charset="0"/>
                          </a:rPr>
                          <m:t>,</m:t>
                        </m:r>
                        <m:acc>
                          <m:accPr>
                            <m:chr m:val="̃"/>
                            <m:ctrlPr>
                              <a:rPr lang="en-US" altLang="zh-CN" sz="1600" i="1" dirty="0">
                                <a:latin typeface="Cambria Math" panose="02040503050406030204" pitchFamily="18" charset="0"/>
                              </a:rPr>
                            </m:ctrlPr>
                          </m:accPr>
                          <m:e>
                            <m:r>
                              <a:rPr lang="en-US" altLang="zh-CN" sz="1600" i="1" dirty="0">
                                <a:latin typeface="Cambria Math" panose="02040503050406030204" pitchFamily="18" charset="0"/>
                              </a:rPr>
                              <m:t>𝑣</m:t>
                            </m:r>
                          </m:e>
                        </m:acc>
                      </m:e>
                    </m:d>
                  </m:oMath>
                </a14:m>
                <a:endParaRPr lang="zh-CN" altLang="en-US" sz="1600" dirty="0">
                  <a:latin typeface="宋体" pitchFamily="2" charset="-122"/>
                  <a:ea typeface="宋体" pitchFamily="2" charset="-122"/>
                </a:endParaRPr>
              </a:p>
              <a:p>
                <a:pPr marL="285750" indent="-285750">
                  <a:lnSpc>
                    <a:spcPct val="150000"/>
                  </a:lnSpc>
                  <a:buFont typeface="Arial" panose="020B0604020202090204" pitchFamily="34" charset="0"/>
                  <a:buChar char="•"/>
                </a:pPr>
                <a:r>
                  <a:rPr lang="zh-CN" altLang="en-US" sz="1600" dirty="0">
                    <a:latin typeface="宋体" pitchFamily="2" charset="-122"/>
                    <a:ea typeface="宋体" pitchFamily="2" charset="-122"/>
                  </a:rPr>
                  <a:t>将历史帧像素的颜色</a:t>
                </a:r>
                <a:r>
                  <a:rPr lang="zh-CN" altLang="en-US" sz="1600" b="1" dirty="0">
                    <a:latin typeface="宋体" pitchFamily="2" charset="-122"/>
                    <a:ea typeface="宋体" pitchFamily="2" charset="-122"/>
                  </a:rPr>
                  <a:t>拷贝</a:t>
                </a:r>
                <a:r>
                  <a:rPr lang="zh-CN" altLang="en-US" sz="1600" dirty="0">
                    <a:latin typeface="宋体" pitchFamily="2" charset="-122"/>
                    <a:ea typeface="宋体" pitchFamily="2" charset="-122"/>
                  </a:rPr>
                  <a:t>到目标帧的对应位置</a:t>
                </a:r>
                <a:endParaRPr lang="en-US" altLang="zh-CN" sz="1600" dirty="0">
                  <a:latin typeface="宋体" pitchFamily="2" charset="-122"/>
                  <a:ea typeface="宋体" pitchFamily="2" charset="-122"/>
                </a:endParaRPr>
              </a:p>
              <a:p>
                <a:pPr>
                  <a:lnSpc>
                    <a:spcPct val="150000"/>
                  </a:lnSpc>
                </a:pPr>
                <a:r>
                  <a:rPr lang="zh-CN" altLang="en-US" sz="1600" dirty="0">
                    <a:latin typeface="宋体" pitchFamily="2" charset="-122"/>
                    <a:ea typeface="宋体" pitchFamily="2" charset="-122"/>
                  </a:rPr>
                  <a:t>颜色像素采样公式：</a:t>
                </a:r>
                <a:endParaRPr lang="en-US" altLang="zh-CN" sz="1600" dirty="0">
                  <a:latin typeface="宋体" pitchFamily="2" charset="-122"/>
                  <a:ea typeface="宋体" pitchFamily="2" charset="-122"/>
                </a:endParaRPr>
              </a:p>
              <a:p>
                <a:pPr>
                  <a:lnSpc>
                    <a:spcPct val="150000"/>
                  </a:lnSpc>
                </a:pPr>
                <a:r>
                  <a:rPr lang="zh-CN" altLang="en-US" sz="1600" dirty="0">
                    <a:latin typeface="宋体" pitchFamily="2" charset="-122"/>
                    <a:ea typeface="宋体" pitchFamily="2" charset="-122"/>
                  </a:rPr>
                  <a:t>对于每个目标像素，选择深度值最小的历史帧的像素值：</a:t>
                </a:r>
                <a:endParaRPr lang="en-US" altLang="zh-CN" sz="1600" dirty="0">
                  <a:latin typeface="宋体" pitchFamily="2" charset="-122"/>
                  <a:ea typeface="宋体" pitchFamily="2" charset="-122"/>
                </a:endParaRPr>
              </a:p>
              <a:p>
                <a:pPr>
                  <a:lnSpc>
                    <a:spcPct val="150000"/>
                  </a:lnSpc>
                </a:pPr>
                <a:endParaRPr lang="en-US" altLang="zh-CN" sz="1600" dirty="0">
                  <a:latin typeface="宋体" pitchFamily="2" charset="-122"/>
                  <a:ea typeface="宋体" pitchFamily="2" charset="-122"/>
                </a:endParaRPr>
              </a:p>
              <a:p>
                <a:pPr>
                  <a:lnSpc>
                    <a:spcPct val="150000"/>
                  </a:lnSpc>
                </a:pPr>
                <a:r>
                  <a:rPr lang="zh-CN" altLang="en-US" sz="1600" dirty="0">
                    <a:latin typeface="宋体" pitchFamily="2" charset="-122"/>
                    <a:ea typeface="宋体" pitchFamily="2" charset="-122"/>
                  </a:rPr>
                  <a:t>其中</a:t>
                </a:r>
                <a:endParaRPr lang="en-US" altLang="zh-CN" sz="1600" dirty="0">
                  <a:latin typeface="Times New Roman" panose="02020503050405090304" pitchFamily="18" charset="0"/>
                  <a:ea typeface="宋体" pitchFamily="2" charset="-122"/>
                  <a:cs typeface="Times New Roman" panose="02020503050405090304" pitchFamily="18" charset="0"/>
                </a:endParaRPr>
              </a:p>
              <a:p>
                <a:pPr>
                  <a:lnSpc>
                    <a:spcPct val="150000"/>
                  </a:lnSpc>
                </a:pPr>
                <a:endParaRPr lang="en-US" altLang="zh-CN" sz="1600" dirty="0">
                  <a:latin typeface="Times New Roman" panose="02020503050405090304" pitchFamily="18" charset="0"/>
                  <a:ea typeface="宋体" pitchFamily="2" charset="-122"/>
                  <a:cs typeface="Times New Roman" panose="02020503050405090304" pitchFamily="18" charset="0"/>
                </a:endParaRPr>
              </a:p>
            </p:txBody>
          </p:sp>
        </mc:Choice>
        <mc:Fallback>
          <p:sp>
            <p:nvSpPr>
              <p:cNvPr id="22" name="文本框 21"/>
              <p:cNvSpPr txBox="1">
                <a:spLocks noRot="1" noChangeAspect="1" noMove="1" noResize="1" noEditPoints="1" noAdjustHandles="1" noChangeArrowheads="1" noChangeShapeType="1" noTextEdit="1"/>
              </p:cNvSpPr>
              <p:nvPr/>
            </p:nvSpPr>
            <p:spPr>
              <a:xfrm>
                <a:off x="5699618" y="3019079"/>
                <a:ext cx="5273182" cy="3372077"/>
              </a:xfrm>
              <a:prstGeom prst="rect">
                <a:avLst/>
              </a:prstGeom>
              <a:blipFill rotWithShape="1">
                <a:blip r:embed="rId10"/>
                <a:stretch>
                  <a:fillRect l="-9" t="-9" b="-2696"/>
                </a:stretch>
              </a:blipFill>
            </p:spPr>
            <p:txBody>
              <a:bodyPr/>
              <a:lstStyle/>
              <a:p>
                <a:r>
                  <a:rPr lang="zh-CN" altLang="en-US">
                    <a:noFill/>
                  </a:rPr>
                  <a:t> </a:t>
                </a:r>
              </a:p>
            </p:txBody>
          </p:sp>
        </mc:Fallback>
      </mc:AlternateContent>
      <p:pic>
        <p:nvPicPr>
          <p:cNvPr id="21" name="图片 20"/>
          <p:cNvPicPr>
            <a:picLocks noChangeAspect="1"/>
          </p:cNvPicPr>
          <p:nvPr/>
        </p:nvPicPr>
        <p:blipFill>
          <a:blip r:embed="rId11"/>
          <a:stretch>
            <a:fillRect/>
          </a:stretch>
        </p:blipFill>
        <p:spPr>
          <a:xfrm>
            <a:off x="1787525" y="4571775"/>
            <a:ext cx="2076450" cy="514350"/>
          </a:xfrm>
          <a:prstGeom prst="rect">
            <a:avLst/>
          </a:prstGeom>
        </p:spPr>
      </p:pic>
      <p:pic>
        <p:nvPicPr>
          <p:cNvPr id="23" name="图片 22"/>
          <p:cNvPicPr>
            <a:picLocks noChangeAspect="1"/>
          </p:cNvPicPr>
          <p:nvPr/>
        </p:nvPicPr>
        <p:blipFill>
          <a:blip r:embed="rId12"/>
          <a:stretch>
            <a:fillRect/>
          </a:stretch>
        </p:blipFill>
        <p:spPr>
          <a:xfrm>
            <a:off x="1898650" y="5587131"/>
            <a:ext cx="1676400" cy="457200"/>
          </a:xfrm>
          <a:prstGeom prst="rect">
            <a:avLst/>
          </a:prstGeom>
        </p:spPr>
      </p:pic>
      <p:pic>
        <p:nvPicPr>
          <p:cNvPr id="27" name="图片 26"/>
          <p:cNvPicPr>
            <a:picLocks noChangeAspect="1"/>
          </p:cNvPicPr>
          <p:nvPr/>
        </p:nvPicPr>
        <p:blipFill>
          <a:blip r:embed="rId13"/>
          <a:stretch>
            <a:fillRect/>
          </a:stretch>
        </p:blipFill>
        <p:spPr>
          <a:xfrm>
            <a:off x="7017243" y="5348143"/>
            <a:ext cx="2257425" cy="367488"/>
          </a:xfrm>
          <a:prstGeom prst="rect">
            <a:avLst/>
          </a:prstGeom>
        </p:spPr>
      </p:pic>
      <p:pic>
        <p:nvPicPr>
          <p:cNvPr id="28" name="图片 27"/>
          <p:cNvPicPr>
            <a:picLocks noChangeAspect="1"/>
          </p:cNvPicPr>
          <p:nvPr/>
        </p:nvPicPr>
        <p:blipFill>
          <a:blip r:embed="rId14"/>
          <a:stretch>
            <a:fillRect/>
          </a:stretch>
        </p:blipFill>
        <p:spPr>
          <a:xfrm>
            <a:off x="7520500" y="4516211"/>
            <a:ext cx="1874325" cy="457684"/>
          </a:xfrm>
          <a:prstGeom prst="rect">
            <a:avLst/>
          </a:prstGeom>
        </p:spPr>
      </p:pic>
      <p:pic>
        <p:nvPicPr>
          <p:cNvPr id="29" name="图片 28"/>
          <p:cNvPicPr>
            <a:picLocks noChangeAspect="1"/>
          </p:cNvPicPr>
          <p:nvPr/>
        </p:nvPicPr>
        <p:blipFill>
          <a:blip r:embed="rId15"/>
          <a:stretch>
            <a:fillRect/>
          </a:stretch>
        </p:blipFill>
        <p:spPr>
          <a:xfrm>
            <a:off x="6869057" y="6044331"/>
            <a:ext cx="2718895" cy="453149"/>
          </a:xfrm>
          <a:prstGeom prst="rect">
            <a:avLst/>
          </a:prstGeom>
        </p:spPr>
      </p:pic>
      <p:pic>
        <p:nvPicPr>
          <p:cNvPr id="30" name="图片 29"/>
          <p:cNvPicPr>
            <a:picLocks noChangeAspect="1"/>
          </p:cNvPicPr>
          <p:nvPr/>
        </p:nvPicPr>
        <p:blipFill>
          <a:blip r:embed="rId16"/>
          <a:stretch>
            <a:fillRect/>
          </a:stretch>
        </p:blipFill>
        <p:spPr>
          <a:xfrm>
            <a:off x="6277452" y="228383"/>
            <a:ext cx="4537233" cy="234543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imes New Roman" panose="02020503050405090304"/>
              <a:ea typeface="微软雅黑" panose="020B0503020204020204" charset="-122"/>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imes New Roman" panose="02020503050405090304"/>
              <a:ea typeface="微软雅黑" panose="020B0503020204020204" charset="-122"/>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Times New Roman" panose="02020503050405090304"/>
                <a:ea typeface="微软雅黑" panose="020B0503020204020204" charset="-122"/>
                <a:cs typeface="+mn-ea"/>
                <a:sym typeface="+mn-lt"/>
              </a:rPr>
              <a:t>Presentation</a:t>
            </a:r>
            <a:endParaRPr kumimoji="0" lang="zh-CN" altLang="en-US" sz="1800" b="0" i="0" u="none" strike="noStrike" kern="1200" cap="none" spc="0" normalizeH="0" baseline="0" noProof="0" dirty="0">
              <a:ln>
                <a:noFill/>
              </a:ln>
              <a:solidFill>
                <a:prstClr val="white"/>
              </a:solidFill>
              <a:effectLst/>
              <a:uLnTx/>
              <a:uFillTx/>
              <a:latin typeface="Times New Roman" panose="02020503050405090304"/>
              <a:ea typeface="微软雅黑" panose="020B0503020204020204" charset="-122"/>
              <a:cs typeface="+mn-ea"/>
              <a:sym typeface="+mn-lt"/>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rgbClr val="5B9BD5">
                    <a:lumMod val="75000"/>
                  </a:srgbClr>
                </a:solidFill>
                <a:effectLst/>
                <a:uLnTx/>
                <a:uFillTx/>
                <a:latin typeface="Times New Roman" panose="02020503050405090304"/>
                <a:ea typeface="微软雅黑" panose="020B0503020204020204" charset="-122"/>
                <a:cs typeface="+mn-ea"/>
                <a:sym typeface="+mn-lt"/>
              </a:rPr>
              <a:t>1</a:t>
            </a:r>
            <a:endParaRPr kumimoji="0" lang="zh-CN" altLang="en-US" sz="3200" b="1" i="0" u="none" strike="noStrike" kern="1200" cap="none" spc="0" normalizeH="0" baseline="0" noProof="0" dirty="0">
              <a:ln>
                <a:noFill/>
              </a:ln>
              <a:solidFill>
                <a:srgbClr val="5B9BD5">
                  <a:lumMod val="75000"/>
                </a:srgbClr>
              </a:solidFill>
              <a:effectLst/>
              <a:uLnTx/>
              <a:uFillTx/>
              <a:latin typeface="Times New Roman" panose="02020503050405090304"/>
              <a:ea typeface="微软雅黑" panose="020B0503020204020204" charset="-122"/>
              <a:cs typeface="+mn-ea"/>
              <a:sym typeface="+mn-lt"/>
            </a:endParaRP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imes New Roman" panose="02020503050405090304"/>
              <a:ea typeface="微软雅黑" panose="020B0503020204020204" charset="-122"/>
              <a:cs typeface="+mn-ea"/>
              <a:sym typeface="+mn-lt"/>
            </a:endParaRPr>
          </a:p>
        </p:txBody>
      </p:sp>
      <p:sp>
        <p:nvSpPr>
          <p:cNvPr id="5" name="文本框 4"/>
          <p:cNvSpPr txBox="1"/>
          <p:nvPr/>
        </p:nvSpPr>
        <p:spPr>
          <a:xfrm>
            <a:off x="1377315" y="759460"/>
            <a:ext cx="9537700" cy="51752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noAutofit/>
          </a:bodyPr>
          <a:lstStyle/>
          <a:p>
            <a:pPr algn="l">
              <a:lnSpc>
                <a:spcPct val="100000"/>
              </a:lnSpc>
              <a:spcBef>
                <a:spcPts val="0"/>
              </a:spcBef>
              <a:spcAft>
                <a:spcPts val="0"/>
              </a:spcAft>
              <a:buClrTx/>
              <a:buSzTx/>
              <a:buFontTx/>
              <a:defRPr/>
            </a:pPr>
            <a:r>
              <a:rPr lang="en-US" altLang="zh-CN" sz="32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rPr>
              <a:t>Vision-Language Navigation: Task Overview</a:t>
            </a:r>
            <a:endParaRPr lang="en-US" altLang="zh-CN" sz="32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endParaRPr>
          </a:p>
        </p:txBody>
      </p:sp>
      <p:sp>
        <p:nvSpPr>
          <p:cNvPr id="7" name="文本框 6"/>
          <p:cNvSpPr txBox="1"/>
          <p:nvPr/>
        </p:nvSpPr>
        <p:spPr>
          <a:xfrm>
            <a:off x="1558290" y="3656965"/>
            <a:ext cx="4064000" cy="30670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endParaRPr lang="zh-CN" altLang="en-US" sz="1400" dirty="0"/>
          </a:p>
        </p:txBody>
      </p:sp>
      <p:graphicFrame>
        <p:nvGraphicFramePr>
          <p:cNvPr id="6" name="表格 5"/>
          <p:cNvGraphicFramePr/>
          <p:nvPr>
            <p:custDataLst>
              <p:tags r:id="rId2"/>
            </p:custDataLst>
          </p:nvPr>
        </p:nvGraphicFramePr>
        <p:xfrm>
          <a:off x="59690" y="1691005"/>
          <a:ext cx="5210810" cy="4879340"/>
        </p:xfrm>
        <a:graphic>
          <a:graphicData uri="http://schemas.openxmlformats.org/drawingml/2006/table">
            <a:tbl>
              <a:tblPr firstRow="1" bandRow="1">
                <a:tableStyleId>{5C22544A-7EE6-4342-B048-85BDC9FD1C3A}</a:tableStyleId>
              </a:tblPr>
              <a:tblGrid>
                <a:gridCol w="2605405"/>
                <a:gridCol w="2605405"/>
              </a:tblGrid>
              <a:tr h="418465">
                <a:tc gridSpan="2">
                  <a:txBody>
                    <a:bodyPr/>
                    <a:lstStyle/>
                    <a:p>
                      <a:pPr algn="ctr">
                        <a:buNone/>
                      </a:pPr>
                      <a:r>
                        <a:rPr lang="zh-CN" altLang="en-US" dirty="0"/>
                        <a:t>地面机器人</a:t>
                      </a:r>
                      <a:r>
                        <a:rPr lang="en-US" altLang="zh-CN" dirty="0"/>
                        <a:t>VLN</a:t>
                      </a:r>
                      <a:r>
                        <a:rPr lang="zh-CN" altLang="en-US" dirty="0"/>
                        <a:t>数据集</a:t>
                      </a:r>
                      <a:endParaRPr lang="zh-CN" altLang="en-US" dirty="0"/>
                    </a:p>
                  </a:txBody>
                  <a:tcPr anchor="ctr"/>
                </a:tc>
                <a:tc hMerge="1">
                  <a:tcPr/>
                </a:tc>
              </a:tr>
              <a:tr h="944880">
                <a:tc>
                  <a:txBody>
                    <a:bodyPr/>
                    <a:lstStyle/>
                    <a:p>
                      <a:pPr algn="ctr">
                        <a:buClrTx/>
                        <a:buSzTx/>
                        <a:buFontTx/>
                        <a:buNone/>
                      </a:pPr>
                      <a:r>
                        <a:rPr lang="en-US" altLang="zh-CN" sz="1400" dirty="0"/>
                        <a:t>R2R (Room-to-Room)- </a:t>
                      </a:r>
                      <a:r>
                        <a:rPr lang="en-US" altLang="zh-CN" sz="1400" kern="1200" dirty="0">
                          <a:solidFill>
                            <a:schemeClr val="dk1"/>
                          </a:solidFill>
                          <a:latin typeface="+mn-lt"/>
                          <a:ea typeface="+mn-ea"/>
                          <a:cs typeface="+mn-cs"/>
                        </a:rPr>
                        <a:t>ICCV’18</a:t>
                      </a:r>
                      <a:endParaRPr lang="en-US" altLang="zh-CN" sz="1400" kern="1200" dirty="0">
                        <a:solidFill>
                          <a:schemeClr val="dk1"/>
                        </a:solidFill>
                        <a:latin typeface="+mn-lt"/>
                        <a:ea typeface="+mn-ea"/>
                        <a:cs typeface="+mn-cs"/>
                      </a:endParaRPr>
                    </a:p>
                  </a:txBody>
                  <a:tcPr anchor="ctr"/>
                </a:tc>
                <a:tc>
                  <a:txBody>
                    <a:bodyPr/>
                    <a:lstStyle/>
                    <a:p>
                      <a:pPr marL="285750" indent="-285750">
                        <a:buFont typeface="Wingdings" panose="05000000000000000000" charset="0"/>
                        <a:buChar char="Ø"/>
                      </a:pPr>
                      <a:r>
                        <a:rPr lang="zh-CN" altLang="en-US" sz="1400" dirty="0"/>
                        <a:t>首个 </a:t>
                      </a:r>
                      <a:r>
                        <a:rPr lang="en-US" altLang="zh-CN" sz="1400" dirty="0"/>
                        <a:t>VLN </a:t>
                      </a:r>
                      <a:r>
                        <a:rPr lang="zh-CN" altLang="en-US" sz="1400" dirty="0"/>
                        <a:t>基准</a:t>
                      </a:r>
                      <a:endParaRPr lang="zh-CN" altLang="en-US" sz="1400" dirty="0"/>
                    </a:p>
                    <a:p>
                      <a:pPr marL="285750" indent="-285750">
                        <a:buFont typeface="Wingdings" panose="05000000000000000000" charset="0"/>
                        <a:buChar char="Ø"/>
                      </a:pPr>
                      <a:r>
                        <a:rPr lang="en-US" altLang="zh-CN" sz="1400" dirty="0"/>
                        <a:t>Matterport3D </a:t>
                      </a:r>
                      <a:r>
                        <a:rPr lang="zh-CN" altLang="en-US" sz="1400" dirty="0"/>
                        <a:t>真实室内环境</a:t>
                      </a:r>
                      <a:endParaRPr lang="zh-CN" altLang="en-US" sz="1400" dirty="0"/>
                    </a:p>
                    <a:p>
                      <a:pPr indent="0">
                        <a:buNone/>
                      </a:pPr>
                      <a:r>
                        <a:rPr lang="zh-CN" altLang="en-US" sz="1400" dirty="0"/>
                        <a:t>离散图结构动作空间</a:t>
                      </a:r>
                      <a:endParaRPr lang="zh-CN" altLang="en-US" sz="1400" dirty="0"/>
                    </a:p>
                  </a:txBody>
                  <a:tcPr/>
                </a:tc>
              </a:tr>
              <a:tr h="765175">
                <a:tc>
                  <a:txBody>
                    <a:bodyPr/>
                    <a:lstStyle/>
                    <a:p>
                      <a:pPr algn="ctr">
                        <a:buClrTx/>
                        <a:buSzTx/>
                        <a:buFontTx/>
                        <a:buNone/>
                      </a:pPr>
                      <a:r>
                        <a:rPr lang="en-US" altLang="zh-CN" sz="1400" dirty="0" err="1">
                          <a:sym typeface="+mn-ea"/>
                        </a:rPr>
                        <a:t>TouchDown</a:t>
                      </a:r>
                      <a:r>
                        <a:rPr lang="en-US" altLang="zh-CN" sz="1400" dirty="0">
                          <a:sym typeface="+mn-ea"/>
                        </a:rPr>
                        <a:t> – CVPR’19</a:t>
                      </a:r>
                      <a:endParaRPr lang="en-US" altLang="zh-CN" sz="1400" dirty="0"/>
                    </a:p>
                  </a:txBody>
                  <a:tcPr anchor="ctr"/>
                </a:tc>
                <a:tc>
                  <a:txBody>
                    <a:bodyPr/>
                    <a:lstStyle/>
                    <a:p>
                      <a:pPr marL="285750" indent="-285750">
                        <a:buFont typeface="Wingdings" panose="05000000000000000000" charset="0"/>
                        <a:buChar char="Ø"/>
                      </a:pPr>
                      <a:r>
                        <a:rPr lang="zh-CN" altLang="en-US" sz="1400"/>
                        <a:t>首个户外街景数据集</a:t>
                      </a:r>
                      <a:endParaRPr lang="zh-CN" altLang="en-US" sz="1400"/>
                    </a:p>
                    <a:p>
                      <a:pPr marL="285750" indent="-285750">
                        <a:buFont typeface="Wingdings" panose="05000000000000000000" charset="0"/>
                        <a:buChar char="Ø"/>
                      </a:pPr>
                      <a:r>
                        <a:rPr lang="zh-CN" altLang="en-US" sz="1400"/>
                        <a:t>包含超长路径（314</a:t>
                      </a:r>
                      <a:r>
                        <a:rPr lang="en-US" altLang="zh-CN" sz="1400"/>
                        <a:t>m）</a:t>
                      </a:r>
                      <a:r>
                        <a:rPr lang="zh-CN" altLang="en-US" sz="1400"/>
                        <a:t>与详尽长指令（90词）</a:t>
                      </a:r>
                      <a:endParaRPr lang="zh-CN" altLang="en-US" sz="1400"/>
                    </a:p>
                  </a:txBody>
                  <a:tcPr/>
                </a:tc>
              </a:tr>
              <a:tr h="542925">
                <a:tc>
                  <a:txBody>
                    <a:bodyPr/>
                    <a:lstStyle/>
                    <a:p>
                      <a:pPr algn="ctr">
                        <a:buClrTx/>
                        <a:buSzTx/>
                        <a:buFontTx/>
                        <a:buNone/>
                      </a:pPr>
                      <a:r>
                        <a:rPr lang="en-US" altLang="zh-CN" sz="1400" dirty="0"/>
                        <a:t>RxR-EMNLP’20</a:t>
                      </a:r>
                      <a:endParaRPr lang="en-US" altLang="zh-CN" sz="1400" dirty="0"/>
                    </a:p>
                  </a:txBody>
                  <a:tcPr anchor="ctr"/>
                </a:tc>
                <a:tc>
                  <a:txBody>
                    <a:bodyPr/>
                    <a:lstStyle/>
                    <a:p>
                      <a:pPr marL="285750" indent="-285750" algn="l">
                        <a:buClrTx/>
                        <a:buSzTx/>
                        <a:buFont typeface="Wingdings" panose="05000000000000000000" charset="0"/>
                        <a:buChar char="Ø"/>
                      </a:pPr>
                      <a:r>
                        <a:rPr lang="zh-CN" altLang="en-US" sz="1400"/>
                        <a:t>首个多语言大规模数据集</a:t>
                      </a:r>
                      <a:endParaRPr lang="zh-CN" altLang="en-US" sz="1400"/>
                    </a:p>
                    <a:p>
                      <a:pPr marL="285750" indent="-285750" algn="l">
                        <a:buClrTx/>
                        <a:buSzTx/>
                        <a:buFont typeface="Wingdings" panose="05000000000000000000" charset="0"/>
                        <a:buChar char="Ø"/>
                      </a:pPr>
                      <a:r>
                        <a:rPr lang="zh-CN" altLang="en-US" sz="1400"/>
                        <a:t>引入细粒度时空对齐</a:t>
                      </a:r>
                      <a:endParaRPr lang="zh-CN" altLang="en-US" sz="1400"/>
                    </a:p>
                  </a:txBody>
                  <a:tcPr/>
                </a:tc>
              </a:tr>
              <a:tr h="731520">
                <a:tc>
                  <a:txBody>
                    <a:bodyPr/>
                    <a:lstStyle/>
                    <a:p>
                      <a:pPr algn="ctr">
                        <a:buClrTx/>
                        <a:buSzTx/>
                        <a:buFontTx/>
                        <a:buNone/>
                      </a:pPr>
                      <a:r>
                        <a:rPr lang="en-US" altLang="zh-CN" sz="1400" dirty="0"/>
                        <a:t>REVERIE – CVPR’20</a:t>
                      </a:r>
                      <a:endParaRPr lang="en-US" altLang="zh-CN" sz="1400" dirty="0"/>
                    </a:p>
                  </a:txBody>
                  <a:tcPr anchor="ctr"/>
                </a:tc>
                <a:tc>
                  <a:txBody>
                    <a:bodyPr/>
                    <a:lstStyle/>
                    <a:p>
                      <a:pPr marL="285750" indent="-285750" algn="l">
                        <a:buClrTx/>
                        <a:buSzTx/>
                        <a:buFont typeface="Wingdings" panose="05000000000000000000" charset="0"/>
                        <a:buChar char="Ø"/>
                      </a:pPr>
                      <a:r>
                        <a:rPr lang="zh-CN" altLang="en-US" sz="1400"/>
                        <a:t>侧重远程目标定位</a:t>
                      </a:r>
                      <a:endParaRPr lang="zh-CN" altLang="en-US" sz="1400"/>
                    </a:p>
                    <a:p>
                      <a:pPr marL="285750" indent="-285750" algn="l">
                        <a:buClrTx/>
                        <a:buSzTx/>
                        <a:buFont typeface="Wingdings" panose="05000000000000000000" charset="0"/>
                        <a:buChar char="Ø"/>
                      </a:pPr>
                      <a:r>
                        <a:rPr lang="zh-CN" altLang="en-US" sz="1400"/>
                        <a:t>融合导航任务与指代表达理解</a:t>
                      </a:r>
                      <a:endParaRPr lang="zh-CN" altLang="en-US" sz="1400"/>
                    </a:p>
                  </a:txBody>
                  <a:tcPr/>
                </a:tc>
              </a:tr>
              <a:tr h="738505">
                <a:tc>
                  <a:txBody>
                    <a:bodyPr/>
                    <a:lstStyle/>
                    <a:p>
                      <a:pPr algn="ctr">
                        <a:buClrTx/>
                        <a:buSzTx/>
                        <a:buFontTx/>
                        <a:buNone/>
                      </a:pPr>
                      <a:r>
                        <a:rPr lang="en-US" altLang="zh-CN" sz="1400" dirty="0"/>
                        <a:t>CVDN – CVPR’20</a:t>
                      </a:r>
                      <a:endParaRPr lang="en-US" altLang="zh-CN" sz="1400" dirty="0"/>
                    </a:p>
                  </a:txBody>
                  <a:tcPr anchor="ctr"/>
                </a:tc>
                <a:tc>
                  <a:txBody>
                    <a:bodyPr/>
                    <a:lstStyle/>
                    <a:p>
                      <a:pPr marL="285750" indent="-285750">
                        <a:buFont typeface="Wingdings" panose="05000000000000000000" charset="0"/>
                        <a:buChar char="Ø"/>
                      </a:pPr>
                      <a:r>
                        <a:rPr lang="zh-CN" altLang="en-US" sz="1400"/>
                        <a:t>协作对话导航</a:t>
                      </a:r>
                      <a:endParaRPr lang="zh-CN" altLang="en-US" sz="1400"/>
                    </a:p>
                    <a:p>
                      <a:pPr marL="285750" indent="-285750">
                        <a:buFont typeface="Wingdings" panose="05000000000000000000" charset="0"/>
                        <a:buChar char="Ø"/>
                      </a:pPr>
                      <a:r>
                        <a:rPr lang="zh-CN" altLang="en-US" sz="1400"/>
                        <a:t>支持智能体通过 Oracle 问答交互获取增量信息</a:t>
                      </a:r>
                      <a:endParaRPr lang="zh-CN" altLang="en-US" sz="1400"/>
                    </a:p>
                  </a:txBody>
                  <a:tcPr/>
                </a:tc>
              </a:tr>
              <a:tr h="737870">
                <a:tc>
                  <a:txBody>
                    <a:bodyPr/>
                    <a:lstStyle/>
                    <a:p>
                      <a:pPr algn="ctr">
                        <a:buClrTx/>
                        <a:buSzTx/>
                        <a:buFontTx/>
                        <a:buNone/>
                      </a:pPr>
                      <a:r>
                        <a:rPr lang="en-US" altLang="zh-CN" sz="1400" dirty="0"/>
                        <a:t>VLN-CE- ECCV’20</a:t>
                      </a:r>
                      <a:endParaRPr lang="en-US" altLang="zh-CN" sz="1400" dirty="0"/>
                    </a:p>
                  </a:txBody>
                  <a:tcPr anchor="ctr"/>
                </a:tc>
                <a:tc>
                  <a:txBody>
                    <a:bodyPr/>
                    <a:lstStyle/>
                    <a:p>
                      <a:pPr marL="285750" indent="-285750">
                        <a:buFont typeface="Wingdings" panose="05000000000000000000" charset="0"/>
                        <a:buChar char="Ø"/>
                      </a:pPr>
                      <a:r>
                        <a:rPr lang="zh-CN" altLang="en-US" sz="1400" dirty="0"/>
                        <a:t>连续环境突破</a:t>
                      </a:r>
                      <a:endParaRPr lang="zh-CN" altLang="en-US" sz="1400" dirty="0"/>
                    </a:p>
                    <a:p>
                      <a:pPr marL="285750" indent="-285750">
                        <a:buFont typeface="Wingdings" panose="05000000000000000000" charset="0"/>
                        <a:buChar char="Ø"/>
                      </a:pPr>
                      <a:r>
                        <a:rPr lang="zh-CN" altLang="en-US" sz="1400" dirty="0"/>
                        <a:t>摆脱离散图限制，支持连续动作空间仿真</a:t>
                      </a:r>
                      <a:endParaRPr lang="zh-CN" altLang="en-US" sz="1400" dirty="0"/>
                    </a:p>
                  </a:txBody>
                  <a:tcPr/>
                </a:tc>
              </a:tr>
            </a:tbl>
          </a:graphicData>
        </a:graphic>
      </p:graphicFrame>
      <p:graphicFrame>
        <p:nvGraphicFramePr>
          <p:cNvPr id="12" name="表格 11"/>
          <p:cNvGraphicFramePr/>
          <p:nvPr/>
        </p:nvGraphicFramePr>
        <p:xfrm>
          <a:off x="7019290" y="1691005"/>
          <a:ext cx="5059680" cy="4893310"/>
        </p:xfrm>
        <a:graphic>
          <a:graphicData uri="http://schemas.openxmlformats.org/drawingml/2006/table">
            <a:tbl>
              <a:tblPr firstRow="1" bandRow="1">
                <a:tableStyleId>{5C22544A-7EE6-4342-B048-85BDC9FD1C3A}</a:tableStyleId>
              </a:tblPr>
              <a:tblGrid>
                <a:gridCol w="2529840"/>
                <a:gridCol w="2529840"/>
              </a:tblGrid>
              <a:tr h="414655">
                <a:tc gridSpan="2">
                  <a:txBody>
                    <a:bodyPr/>
                    <a:lstStyle/>
                    <a:p>
                      <a:pPr algn="ctr">
                        <a:buNone/>
                      </a:pPr>
                      <a:r>
                        <a:rPr lang="zh-CN" altLang="en-US"/>
                        <a:t>空中无人机</a:t>
                      </a:r>
                      <a:r>
                        <a:rPr lang="en-US" altLang="zh-CN"/>
                        <a:t>VLN</a:t>
                      </a:r>
                      <a:r>
                        <a:rPr lang="zh-CN" altLang="en-US"/>
                        <a:t>数据集</a:t>
                      </a:r>
                      <a:endParaRPr lang="zh-CN" altLang="en-US"/>
                    </a:p>
                  </a:txBody>
                  <a:tcPr anchor="ctr"/>
                </a:tc>
                <a:tc hMerge="1">
                  <a:tcPr/>
                </a:tc>
              </a:tr>
              <a:tr h="887730">
                <a:tc>
                  <a:txBody>
                    <a:bodyPr/>
                    <a:lstStyle/>
                    <a:p>
                      <a:pPr algn="ctr">
                        <a:buClrTx/>
                        <a:buSzTx/>
                        <a:buFontTx/>
                        <a:buNone/>
                      </a:pPr>
                      <a:r>
                        <a:rPr lang="en-US" altLang="zh-CN" sz="1400" dirty="0" err="1"/>
                        <a:t>AerialVLN</a:t>
                      </a:r>
                      <a:r>
                        <a:rPr lang="en-US" altLang="zh-CN" sz="1400" dirty="0"/>
                        <a:t> – ICCV’23</a:t>
                      </a:r>
                      <a:endParaRPr lang="en-US" altLang="zh-CN" sz="1400" dirty="0"/>
                    </a:p>
                  </a:txBody>
                  <a:tcPr anchor="ctr"/>
                </a:tc>
                <a:tc>
                  <a:txBody>
                    <a:bodyPr/>
                    <a:lstStyle/>
                    <a:p>
                      <a:pPr marL="285750" indent="-285750" algn="l">
                        <a:buClrTx/>
                        <a:buSzTx/>
                        <a:buFont typeface="Wingdings" panose="05000000000000000000" charset="0"/>
                        <a:buChar char="Ø"/>
                      </a:pPr>
                      <a:r>
                        <a:rPr lang="en-US" altLang="zh-CN" sz="1400"/>
                        <a:t>首个无人机 (UAV) 基准</a:t>
                      </a:r>
                      <a:endParaRPr lang="en-US" altLang="zh-CN" sz="1400"/>
                    </a:p>
                    <a:p>
                      <a:pPr marL="285750" indent="-285750" algn="l">
                        <a:buClrTx/>
                        <a:buSzTx/>
                        <a:buFont typeface="Wingdings" panose="05000000000000000000" charset="0"/>
                        <a:buChar char="Ø"/>
                      </a:pPr>
                      <a:r>
                        <a:rPr lang="en-US" altLang="zh-CN" sz="1400"/>
                        <a:t>基于 AirSim 构建近真实跨楼层环境</a:t>
                      </a:r>
                      <a:endParaRPr lang="en-US" altLang="zh-CN" sz="1400"/>
                    </a:p>
                  </a:txBody>
                  <a:tcPr/>
                </a:tc>
              </a:tr>
              <a:tr h="792480">
                <a:tc>
                  <a:txBody>
                    <a:bodyPr/>
                    <a:lstStyle/>
                    <a:p>
                      <a:pPr algn="ctr">
                        <a:buClrTx/>
                        <a:buSzTx/>
                        <a:buFontTx/>
                        <a:buNone/>
                      </a:pPr>
                      <a:r>
                        <a:rPr lang="en-US" altLang="zh-CN" sz="1400" dirty="0" err="1"/>
                        <a:t>OpenUAV</a:t>
                      </a:r>
                      <a:r>
                        <a:rPr lang="en-US" altLang="zh-CN" sz="1400" dirty="0"/>
                        <a:t> – ICLR’25</a:t>
                      </a:r>
                      <a:endParaRPr lang="en-US" altLang="zh-CN" sz="1400" dirty="0"/>
                    </a:p>
                  </a:txBody>
                  <a:tcPr anchor="ctr"/>
                </a:tc>
                <a:tc>
                  <a:txBody>
                    <a:bodyPr/>
                    <a:lstStyle/>
                    <a:p>
                      <a:pPr marL="285750" indent="-285750" algn="l">
                        <a:buClrTx/>
                        <a:buSzTx/>
                        <a:buFont typeface="Wingdings" panose="05000000000000000000" charset="0"/>
                        <a:buChar char="Ø"/>
                      </a:pPr>
                      <a:r>
                        <a:rPr lang="zh-CN" altLang="en-US" sz="1400"/>
                        <a:t>强调逼真飞行控制</a:t>
                      </a:r>
                      <a:endParaRPr lang="zh-CN" altLang="en-US" sz="1400"/>
                    </a:p>
                    <a:p>
                      <a:pPr marL="285750" indent="-285750" algn="l">
                        <a:buClrTx/>
                        <a:buSzTx/>
                        <a:buFont typeface="Wingdings" panose="05000000000000000000" charset="0"/>
                        <a:buChar char="Ø"/>
                      </a:pPr>
                      <a:r>
                        <a:rPr lang="zh-CN" altLang="en-US" sz="1400"/>
                        <a:t>提出 </a:t>
                      </a:r>
                      <a:r>
                        <a:rPr lang="en-US" altLang="zh-CN" sz="1400"/>
                        <a:t>UAV-Need-Help </a:t>
                      </a:r>
                      <a:r>
                        <a:rPr lang="zh-CN" altLang="en-US" sz="1400"/>
                        <a:t>辅助引导搜索机制</a:t>
                      </a:r>
                      <a:endParaRPr lang="en-US" altLang="zh-CN" sz="1400"/>
                    </a:p>
                  </a:txBody>
                  <a:tcPr/>
                </a:tc>
              </a:tr>
              <a:tr h="1024255">
                <a:tc>
                  <a:txBody>
                    <a:bodyPr/>
                    <a:lstStyle/>
                    <a:p>
                      <a:pPr algn="ctr">
                        <a:buClrTx/>
                        <a:buSzTx/>
                        <a:buFontTx/>
                        <a:buNone/>
                      </a:pPr>
                      <a:r>
                        <a:rPr lang="en-US" altLang="zh-CN" sz="1400" dirty="0" err="1"/>
                        <a:t>CityNav</a:t>
                      </a:r>
                      <a:r>
                        <a:rPr lang="en-US" altLang="zh-CN" sz="1400" dirty="0"/>
                        <a:t> – ICLR’25</a:t>
                      </a:r>
                      <a:endParaRPr lang="en-US" altLang="zh-CN" sz="1400" dirty="0"/>
                    </a:p>
                  </a:txBody>
                  <a:tcPr anchor="ctr"/>
                </a:tc>
                <a:tc>
                  <a:txBody>
                    <a:bodyPr/>
                    <a:lstStyle/>
                    <a:p>
                      <a:pPr marL="285750" indent="-285750" algn="l">
                        <a:buClrTx/>
                        <a:buSzTx/>
                        <a:buFont typeface="Wingdings" panose="05000000000000000000" charset="0"/>
                        <a:buChar char="Ø"/>
                      </a:pPr>
                      <a:r>
                        <a:rPr lang="zh-CN" altLang="en-US" sz="1400"/>
                        <a:t>城市级大规模数据集</a:t>
                      </a:r>
                      <a:endParaRPr lang="zh-CN" altLang="en-US" sz="1400"/>
                    </a:p>
                    <a:p>
                      <a:pPr marL="285750" indent="-285750" algn="l">
                        <a:buClrTx/>
                        <a:buSzTx/>
                        <a:buFont typeface="Wingdings" panose="05000000000000000000" charset="0"/>
                        <a:buChar char="Ø"/>
                      </a:pPr>
                      <a:r>
                        <a:rPr lang="zh-CN" altLang="en-US" sz="1400"/>
                        <a:t>覆盖 4.65</a:t>
                      </a:r>
                      <a:r>
                        <a:rPr lang="en-US" altLang="zh-CN" sz="1400"/>
                        <a:t>km²</a:t>
                      </a:r>
                      <a:endParaRPr lang="en-US" altLang="zh-CN" sz="1400"/>
                    </a:p>
                    <a:p>
                      <a:pPr marL="285750" indent="-285750" algn="l">
                        <a:buClrTx/>
                        <a:buSzTx/>
                        <a:buFont typeface="Wingdings" panose="05000000000000000000" charset="0"/>
                        <a:buChar char="Ø"/>
                      </a:pPr>
                      <a:r>
                        <a:rPr lang="zh-CN" altLang="en-US" sz="1400"/>
                        <a:t>结合 3</a:t>
                      </a:r>
                      <a:r>
                        <a:rPr lang="en-US" altLang="zh-CN" sz="1400"/>
                        <a:t>D </a:t>
                      </a:r>
                      <a:r>
                        <a:rPr lang="zh-CN" altLang="en-US" sz="1400"/>
                        <a:t>点云与语义地图增强</a:t>
                      </a:r>
                      <a:endParaRPr lang="zh-CN" altLang="en-US" sz="1400"/>
                    </a:p>
                  </a:txBody>
                  <a:tcPr/>
                </a:tc>
              </a:tr>
              <a:tr h="886460">
                <a:tc>
                  <a:txBody>
                    <a:bodyPr/>
                    <a:lstStyle/>
                    <a:p>
                      <a:pPr algn="ctr">
                        <a:buClrTx/>
                        <a:buSzTx/>
                        <a:buFontTx/>
                        <a:buNone/>
                      </a:pPr>
                      <a:r>
                        <a:rPr lang="en-US" altLang="zh-CN" sz="1400" dirty="0" err="1"/>
                        <a:t>OpenFly</a:t>
                      </a:r>
                      <a:r>
                        <a:rPr lang="en-US" altLang="zh-CN" sz="1400" dirty="0"/>
                        <a:t> – ICLR’26</a:t>
                      </a:r>
                      <a:endParaRPr lang="en-US" altLang="zh-CN" sz="1400" dirty="0"/>
                    </a:p>
                  </a:txBody>
                  <a:tcPr anchor="ctr"/>
                </a:tc>
                <a:tc>
                  <a:txBody>
                    <a:bodyPr/>
                    <a:lstStyle/>
                    <a:p>
                      <a:pPr marL="285750" indent="-285750" algn="l">
                        <a:buClrTx/>
                        <a:buSzTx/>
                        <a:buFont typeface="Wingdings" panose="05000000000000000000" charset="0"/>
                        <a:buChar char="Ø"/>
                      </a:pPr>
                      <a:r>
                        <a:rPr lang="zh-CN" altLang="en-US" sz="1400"/>
                        <a:t>聚焦自主行为建模</a:t>
                      </a:r>
                      <a:endParaRPr lang="zh-CN" altLang="en-US" sz="1400"/>
                    </a:p>
                    <a:p>
                      <a:pPr marL="285750" indent="-285750" algn="l">
                        <a:buClrTx/>
                        <a:buSzTx/>
                        <a:buFont typeface="Wingdings" panose="05000000000000000000" charset="0"/>
                        <a:buChar char="Ø"/>
                      </a:pPr>
                      <a:r>
                        <a:rPr lang="zh-CN" altLang="en-US" sz="1400"/>
                        <a:t>从指令跟随转向自主导航</a:t>
                      </a:r>
                      <a:endParaRPr lang="zh-CN" altLang="en-US" sz="1400"/>
                    </a:p>
                    <a:p>
                      <a:pPr marL="285750" indent="-285750" algn="l">
                        <a:buClrTx/>
                        <a:buSzTx/>
                        <a:buFont typeface="Wingdings" panose="05000000000000000000" charset="0"/>
                        <a:buChar char="Ø"/>
                      </a:pPr>
                      <a:r>
                        <a:rPr lang="zh-CN" altLang="en-US" sz="1400"/>
                        <a:t>支持 </a:t>
                      </a:r>
                      <a:r>
                        <a:rPr lang="en-US" altLang="zh-CN" sz="1400"/>
                        <a:t>Sim-to-Real </a:t>
                      </a:r>
                      <a:r>
                        <a:rPr lang="zh-CN" altLang="en-US" sz="1400"/>
                        <a:t>迁移</a:t>
                      </a:r>
                      <a:endParaRPr lang="zh-CN" altLang="en-US" sz="1400"/>
                    </a:p>
                  </a:txBody>
                  <a:tcPr/>
                </a:tc>
              </a:tr>
              <a:tr h="887730">
                <a:tc>
                  <a:txBody>
                    <a:bodyPr/>
                    <a:lstStyle/>
                    <a:p>
                      <a:pPr algn="ctr">
                        <a:buClrTx/>
                        <a:buSzTx/>
                        <a:buFontTx/>
                        <a:buNone/>
                      </a:pPr>
                      <a:r>
                        <a:rPr lang="en-US" altLang="zh-CN" sz="1400" dirty="0" err="1"/>
                        <a:t>AutoFly</a:t>
                      </a:r>
                      <a:r>
                        <a:rPr lang="en-US" altLang="zh-CN" sz="1400" dirty="0"/>
                        <a:t> </a:t>
                      </a:r>
                      <a:r>
                        <a:rPr lang="en-US" altLang="zh-CN" sz="1400" dirty="0">
                          <a:sym typeface="+mn-ea"/>
                        </a:rPr>
                        <a:t>– ICLR’26</a:t>
                      </a:r>
                      <a:endParaRPr lang="en-US" altLang="zh-CN" sz="1400" dirty="0"/>
                    </a:p>
                  </a:txBody>
                  <a:tcPr anchor="ctr"/>
                </a:tc>
                <a:tc>
                  <a:txBody>
                    <a:bodyPr/>
                    <a:lstStyle/>
                    <a:p>
                      <a:pPr marL="285750" indent="-285750" algn="l">
                        <a:buClrTx/>
                        <a:buSzTx/>
                        <a:buFont typeface="Wingdings" panose="05000000000000000000" charset="0"/>
                        <a:buChar char="Ø"/>
                      </a:pPr>
                      <a:r>
                        <a:rPr lang="zh-CN" altLang="en-US" sz="1400" dirty="0"/>
                        <a:t>端到端 </a:t>
                      </a:r>
                      <a:r>
                        <a:rPr lang="en-US" altLang="zh-CN" sz="1400" dirty="0"/>
                        <a:t>VLA </a:t>
                      </a:r>
                      <a:r>
                        <a:rPr lang="zh-CN" altLang="en-US" sz="1400" dirty="0"/>
                        <a:t>模型</a:t>
                      </a:r>
                      <a:endParaRPr lang="zh-CN" altLang="en-US" sz="1400" dirty="0"/>
                    </a:p>
                    <a:p>
                      <a:pPr marL="285750" indent="-285750" algn="l">
                        <a:buClrTx/>
                        <a:buSzTx/>
                        <a:buFont typeface="Wingdings" panose="05000000000000000000" charset="0"/>
                        <a:buChar char="Ø"/>
                      </a:pPr>
                      <a:r>
                        <a:rPr lang="zh-CN" altLang="en-US" sz="1400" dirty="0"/>
                        <a:t>融合伪深度编码器实现 </a:t>
                      </a:r>
                      <a:r>
                        <a:rPr lang="en-US" altLang="zh-CN" sz="1400" dirty="0"/>
                        <a:t>RGB </a:t>
                      </a:r>
                      <a:r>
                        <a:rPr lang="zh-CN" altLang="en-US" sz="1400" dirty="0"/>
                        <a:t>图像深度感知</a:t>
                      </a:r>
                      <a:endParaRPr lang="zh-CN" altLang="en-US" sz="1400" dirty="0"/>
                    </a:p>
                  </a:txBody>
                  <a:tcPr/>
                </a:tc>
              </a:tr>
            </a:tbl>
          </a:graphicData>
        </a:graphic>
      </p:graphicFrame>
      <p:sp>
        <p:nvSpPr>
          <p:cNvPr id="21" name="右箭头 20"/>
          <p:cNvSpPr/>
          <p:nvPr/>
        </p:nvSpPr>
        <p:spPr>
          <a:xfrm>
            <a:off x="5666105" y="4019550"/>
            <a:ext cx="958215" cy="443865"/>
          </a:xfrm>
          <a:prstGeom prst="rightArrow">
            <a:avLst/>
          </a:prstGeom>
          <a:gradFill>
            <a:gsLst>
              <a:gs pos="67000">
                <a:schemeClr val="accent1"/>
              </a:gs>
              <a:gs pos="0">
                <a:srgbClr val="FAFAFA"/>
              </a:gs>
              <a:gs pos="100000">
                <a:schemeClr val="accent1">
                  <a:lumMod val="85000"/>
                </a:schemeClr>
              </a:gs>
            </a:gsLst>
            <a:lin ang="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2" name="文本框 21"/>
          <p:cNvSpPr txBox="1"/>
          <p:nvPr/>
        </p:nvSpPr>
        <p:spPr>
          <a:xfrm>
            <a:off x="5502910" y="2178685"/>
            <a:ext cx="1442720" cy="1895071"/>
          </a:xfrm>
          <a:prstGeom prst="rect">
            <a:avLst/>
          </a:prstGeom>
          <a:noFill/>
        </p:spPr>
        <p:txBody>
          <a:bodyPr wrap="square" rtlCol="0">
            <a:spAutoFit/>
          </a:bodyPr>
          <a:lstStyle/>
          <a:p>
            <a:pPr indent="0" fontAlgn="auto">
              <a:lnSpc>
                <a:spcPct val="150000"/>
              </a:lnSpc>
            </a:pPr>
            <a:r>
              <a:rPr lang="en-US" altLang="zh-CN" sz="1600" dirty="0" err="1">
                <a:solidFill>
                  <a:schemeClr val="accent1">
                    <a:lumMod val="75000"/>
                  </a:schemeClr>
                </a:solidFill>
              </a:rPr>
              <a:t>DoF</a:t>
            </a:r>
            <a:r>
              <a:rPr lang="zh-CN" altLang="en-US" sz="1600" dirty="0">
                <a:solidFill>
                  <a:schemeClr val="accent1">
                    <a:lumMod val="75000"/>
                  </a:schemeClr>
                </a:solidFill>
              </a:rPr>
              <a:t>⬆️</a:t>
            </a:r>
            <a:endParaRPr lang="en-US" altLang="zh-CN" sz="1600" dirty="0">
              <a:solidFill>
                <a:schemeClr val="accent1">
                  <a:lumMod val="75000"/>
                </a:schemeClr>
              </a:solidFill>
            </a:endParaRPr>
          </a:p>
          <a:p>
            <a:pPr>
              <a:lnSpc>
                <a:spcPct val="150000"/>
              </a:lnSpc>
            </a:pPr>
            <a:r>
              <a:rPr lang="zh-CN" altLang="en-US" sz="1600" dirty="0">
                <a:solidFill>
                  <a:schemeClr val="accent1">
                    <a:lumMod val="75000"/>
                  </a:schemeClr>
                </a:solidFill>
              </a:rPr>
              <a:t>运动约束⬇️避障需求⬆️</a:t>
            </a:r>
            <a:endParaRPr lang="zh-CN" altLang="en-US" sz="1600" dirty="0">
              <a:solidFill>
                <a:schemeClr val="accent1">
                  <a:lumMod val="75000"/>
                </a:schemeClr>
              </a:solidFill>
            </a:endParaRPr>
          </a:p>
          <a:p>
            <a:pPr indent="0" fontAlgn="auto">
              <a:lnSpc>
                <a:spcPct val="150000"/>
              </a:lnSpc>
            </a:pPr>
            <a:r>
              <a:rPr lang="zh-CN" altLang="en-US" sz="1600" dirty="0">
                <a:solidFill>
                  <a:schemeClr val="accent1">
                    <a:lumMod val="75000"/>
                  </a:schemeClr>
                </a:solidFill>
              </a:rPr>
              <a:t>视角差异</a:t>
            </a:r>
            <a:r>
              <a:rPr lang="en-US" altLang="zh-CN" sz="1600" dirty="0">
                <a:solidFill>
                  <a:schemeClr val="accent1">
                    <a:lumMod val="75000"/>
                  </a:schemeClr>
                </a:solidFill>
              </a:rPr>
              <a:t> </a:t>
            </a:r>
            <a:r>
              <a:rPr lang="zh-CN" altLang="en-US" sz="1600" dirty="0">
                <a:solidFill>
                  <a:schemeClr val="accent1">
                    <a:lumMod val="75000"/>
                  </a:schemeClr>
                </a:solidFill>
              </a:rPr>
              <a:t>❌场景差异</a:t>
            </a:r>
            <a:r>
              <a:rPr lang="en-US" altLang="zh-CN" sz="1600" dirty="0">
                <a:solidFill>
                  <a:schemeClr val="accent1">
                    <a:lumMod val="75000"/>
                  </a:schemeClr>
                </a:solidFill>
              </a:rPr>
              <a:t> </a:t>
            </a:r>
            <a:r>
              <a:rPr lang="zh-CN" altLang="en-US" sz="1600" dirty="0">
                <a:solidFill>
                  <a:schemeClr val="accent1">
                    <a:lumMod val="75000"/>
                  </a:schemeClr>
                </a:solidFill>
              </a:rPr>
              <a:t>❌</a:t>
            </a:r>
            <a:endParaRPr lang="zh-CN" altLang="en-US" sz="1600" dirty="0">
              <a:solidFill>
                <a:schemeClr val="accent1">
                  <a:lumMod val="75000"/>
                </a:schemeClr>
              </a:solidFill>
            </a:endParaRPr>
          </a:p>
        </p:txBody>
      </p:sp>
      <p:sp>
        <p:nvSpPr>
          <p:cNvPr id="24" name="文本框 23"/>
          <p:cNvSpPr txBox="1"/>
          <p:nvPr/>
        </p:nvSpPr>
        <p:spPr>
          <a:xfrm>
            <a:off x="6015990" y="5314950"/>
            <a:ext cx="4064000" cy="368300"/>
          </a:xfrm>
          <a:prstGeom prst="rect">
            <a:avLst/>
          </a:prstGeom>
          <a:noFill/>
        </p:spPr>
        <p:txBody>
          <a:bodyPr wrap="square" rtlCol="0">
            <a:spAutoFit/>
          </a:bodyPr>
          <a:lstStyle/>
          <a:p>
            <a:endParaRPr lang="zh-CN"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3565"/>
          </a:xfrm>
          <a:prstGeom prst="rect">
            <a:avLst/>
          </a:prstGeom>
          <a:noFill/>
        </p:spPr>
        <p:txBody>
          <a:bodyPr wrap="square" rtlCol="0">
            <a:spAutoFit/>
          </a:bodyPr>
          <a:lstStyle/>
          <a:p>
            <a:r>
              <a:rPr lang="en-US" altLang="zh-CN" sz="3200" b="1" dirty="0">
                <a:solidFill>
                  <a:srgbClr val="5B9BD5">
                    <a:lumMod val="75000"/>
                  </a:srgbClr>
                </a:solidFill>
                <a:latin typeface="Times New Roman" panose="02020503050405090304"/>
                <a:ea typeface="微软雅黑" panose="020B0503020204020204" charset="-122"/>
                <a:cs typeface="+mn-ea"/>
                <a:sym typeface="+mn-lt"/>
              </a:rPr>
              <a:t>2</a:t>
            </a:r>
            <a:endParaRPr lang="en-US" altLang="zh-CN" sz="3200" b="1" dirty="0">
              <a:solidFill>
                <a:schemeClr val="accent1">
                  <a:lumMod val="75000"/>
                </a:schemeClr>
              </a:solidFill>
              <a:latin typeface="Times New Roman" panose="02020503050405090304" pitchFamily="18" charset="0"/>
              <a:cs typeface="Times New Roman" panose="02020503050405090304" pitchFamily="18" charset="0"/>
              <a:sym typeface="+mn-lt"/>
            </a:endParaRPr>
          </a:p>
        </p:txBody>
      </p:sp>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5" name="文本框 4"/>
          <p:cNvSpPr txBox="1"/>
          <p:nvPr/>
        </p:nvSpPr>
        <p:spPr>
          <a:xfrm>
            <a:off x="1377315" y="759460"/>
            <a:ext cx="9537700" cy="51752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noAutofit/>
          </a:bodyPr>
          <a:lstStyle/>
          <a:p>
            <a:pPr algn="l">
              <a:lnSpc>
                <a:spcPct val="100000"/>
              </a:lnSpc>
              <a:spcBef>
                <a:spcPts val="0"/>
              </a:spcBef>
              <a:spcAft>
                <a:spcPts val="0"/>
              </a:spcAft>
              <a:buClrTx/>
              <a:buSzTx/>
              <a:buFontTx/>
              <a:defRPr/>
            </a:pPr>
            <a:r>
              <a:rPr lang="en-US" altLang="zh-CN" sz="32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rPr>
              <a:t>Method</a:t>
            </a:r>
            <a:endParaRPr lang="en-US" altLang="zh-CN" sz="32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endParaRPr>
          </a:p>
        </p:txBody>
      </p:sp>
      <p:sp>
        <p:nvSpPr>
          <p:cNvPr id="7" name="文本框 6"/>
          <p:cNvSpPr txBox="1"/>
          <p:nvPr/>
        </p:nvSpPr>
        <p:spPr>
          <a:xfrm>
            <a:off x="173931" y="2078737"/>
            <a:ext cx="9918204" cy="2677656"/>
          </a:xfrm>
          <a:prstGeom prst="rect">
            <a:avLst/>
          </a:prstGeom>
          <a:noFill/>
        </p:spPr>
        <p:txBody>
          <a:bodyPr wrap="square" rtlCol="0">
            <a:spAutoFit/>
          </a:bodyPr>
          <a:lstStyle/>
          <a:p>
            <a:pPr marL="285750" indent="-285750">
              <a:lnSpc>
                <a:spcPct val="150000"/>
              </a:lnSpc>
              <a:buFont typeface="Arial" panose="020B0604020202090204" pitchFamily="34" charset="0"/>
              <a:buChar char="•"/>
            </a:pPr>
            <a:r>
              <a:rPr lang="en-US" altLang="zh-CN" sz="1600" b="1" dirty="0" err="1"/>
              <a:t>CDiT</a:t>
            </a:r>
            <a:r>
              <a:rPr lang="en-US" altLang="zh-CN" sz="1600" b="1" dirty="0"/>
              <a:t> Backbone </a:t>
            </a:r>
            <a:r>
              <a:rPr lang="en-US" altLang="zh-CN" sz="1600" dirty="0"/>
              <a:t>(NWM</a:t>
            </a:r>
            <a:r>
              <a:rPr lang="zh-CN" altLang="en-US" sz="1600" dirty="0"/>
              <a:t>，</a:t>
            </a:r>
            <a:r>
              <a:rPr lang="en-US" altLang="zh-CN" sz="1600" dirty="0"/>
              <a:t>CVPR 2025)</a:t>
            </a:r>
            <a:r>
              <a:rPr lang="zh-CN" altLang="en-US" sz="1600" b="1" dirty="0"/>
              <a:t>：</a:t>
            </a:r>
            <a:endParaRPr lang="zh-CN" altLang="en-US" sz="1600" b="1" dirty="0"/>
          </a:p>
          <a:p>
            <a:pPr marL="742950" lvl="1" indent="-285750">
              <a:lnSpc>
                <a:spcPct val="150000"/>
              </a:lnSpc>
              <a:buFont typeface="Arial" panose="020B0604020202090204" pitchFamily="34" charset="0"/>
              <a:buChar char="•"/>
            </a:pPr>
            <a:r>
              <a:rPr lang="zh-CN" altLang="en-US" sz="1600" dirty="0"/>
              <a:t>将原始 </a:t>
            </a:r>
            <a:r>
              <a:rPr lang="en-US" altLang="zh-CN" sz="1600" dirty="0"/>
              <a:t>RGB </a:t>
            </a:r>
            <a:r>
              <a:rPr lang="zh-CN" altLang="en-US" sz="1600" dirty="0"/>
              <a:t>帧压缩为 </a:t>
            </a:r>
            <a:r>
              <a:rPr lang="en-US" altLang="zh-CN" sz="1600" dirty="0"/>
              <a:t>latent </a:t>
            </a:r>
            <a:r>
              <a:rPr lang="zh-CN" altLang="en-US" sz="1600" dirty="0"/>
              <a:t>表示</a:t>
            </a:r>
            <a:endParaRPr lang="zh-CN" altLang="en-US" sz="1600" dirty="0"/>
          </a:p>
          <a:p>
            <a:pPr marL="742950" lvl="1" indent="-285750">
              <a:lnSpc>
                <a:spcPct val="150000"/>
              </a:lnSpc>
              <a:buFont typeface="Arial" panose="020B0604020202090204" pitchFamily="34" charset="0"/>
              <a:buChar char="•"/>
            </a:pPr>
            <a:r>
              <a:rPr lang="zh-CN" altLang="en-US" sz="1600" dirty="0"/>
              <a:t>压缩比：</a:t>
            </a:r>
            <a:r>
              <a:rPr lang="en-US" altLang="zh-CN" sz="1600" dirty="0"/>
              <a:t>8×8 </a:t>
            </a:r>
            <a:r>
              <a:rPr lang="en-US" altLang="zh-CN" sz="1600" dirty="0" err="1"/>
              <a:t>downsampling</a:t>
            </a:r>
            <a:endParaRPr lang="en-US" altLang="zh-CN" sz="1600" dirty="0"/>
          </a:p>
          <a:p>
            <a:pPr lvl="1">
              <a:lnSpc>
                <a:spcPct val="150000"/>
              </a:lnSpc>
            </a:pPr>
            <a:r>
              <a:rPr lang="en-US" altLang="zh-CN" sz="1600" dirty="0"/>
              <a:t>   </a:t>
            </a:r>
            <a:r>
              <a:rPr lang="zh-CN" altLang="en-US" sz="1600" dirty="0"/>
              <a:t>（即 </a:t>
            </a:r>
            <a:r>
              <a:rPr lang="en-US" altLang="zh-CN" sz="1600" dirty="0"/>
              <a:t>256×256 </a:t>
            </a:r>
            <a:r>
              <a:rPr lang="zh-CN" altLang="en-US" sz="1600" dirty="0"/>
              <a:t>输入 → </a:t>
            </a:r>
            <a:r>
              <a:rPr lang="en-US" altLang="zh-CN" sz="1600" dirty="0"/>
              <a:t>32×32 latent</a:t>
            </a:r>
            <a:r>
              <a:rPr lang="zh-CN" altLang="en-US" sz="1600" dirty="0"/>
              <a:t>）</a:t>
            </a:r>
            <a:endParaRPr lang="zh-CN" altLang="en-US" sz="1600" dirty="0"/>
          </a:p>
          <a:p>
            <a:pPr marL="742950" lvl="1" indent="-285750">
              <a:lnSpc>
                <a:spcPct val="150000"/>
              </a:lnSpc>
              <a:buFont typeface="Arial" panose="020B0604020202090204" pitchFamily="34" charset="0"/>
              <a:buChar char="•"/>
            </a:pPr>
            <a:r>
              <a:rPr lang="en-US" altLang="zh-CN" sz="1600" dirty="0"/>
              <a:t>decoder </a:t>
            </a:r>
            <a:r>
              <a:rPr lang="zh-CN" altLang="en-US" sz="1600" dirty="0"/>
              <a:t>将去噪后的 </a:t>
            </a:r>
            <a:r>
              <a:rPr lang="en-US" altLang="zh-CN" sz="1600" dirty="0"/>
              <a:t>latent </a:t>
            </a:r>
            <a:r>
              <a:rPr lang="zh-CN" altLang="en-US" sz="1600" dirty="0"/>
              <a:t>重建为像素空间</a:t>
            </a:r>
            <a:endParaRPr lang="zh-CN" altLang="en-US" sz="1600" dirty="0"/>
          </a:p>
          <a:p>
            <a:pPr marL="285750" indent="-285750">
              <a:lnSpc>
                <a:spcPct val="150000"/>
              </a:lnSpc>
              <a:buFont typeface="Arial" panose="020B0604020202090204" pitchFamily="34" charset="0"/>
              <a:buChar char="•"/>
            </a:pPr>
            <a:r>
              <a:rPr lang="zh-CN" altLang="en-US" sz="1600" dirty="0"/>
              <a:t>这是整个流程中像素 ↔ 隐空间的唯一转换通道</a:t>
            </a:r>
            <a:r>
              <a:rPr lang="zh-CN" altLang="en-US" dirty="0"/>
              <a:t>。</a:t>
            </a:r>
            <a:endParaRPr lang="zh-CN" altLang="en-US" dirty="0"/>
          </a:p>
          <a:p>
            <a:pPr marL="742950" lvl="1" indent="-285750">
              <a:buFont typeface="Arial" panose="020B0604020202090204" pitchFamily="34" charset="0"/>
              <a:buChar char="•"/>
            </a:pPr>
            <a:endParaRPr lang="zh-CN" altLang="en-US" dirty="0"/>
          </a:p>
        </p:txBody>
      </p:sp>
      <p:sp>
        <p:nvSpPr>
          <p:cNvPr id="9" name="文本框 8"/>
          <p:cNvSpPr txBox="1"/>
          <p:nvPr/>
        </p:nvSpPr>
        <p:spPr>
          <a:xfrm>
            <a:off x="1021715" y="1602105"/>
            <a:ext cx="6096000" cy="707886"/>
          </a:xfrm>
          <a:prstGeom prst="rect">
            <a:avLst/>
          </a:prstGeom>
          <a:noFill/>
        </p:spPr>
        <p:txBody>
          <a:bodyPr wrap="square" rtlCol="0">
            <a:spAutoFit/>
          </a:bodyPr>
          <a:lstStyle/>
          <a:p>
            <a:pPr>
              <a:defRPr/>
            </a:pPr>
            <a:r>
              <a:rPr lang="zh-CN" altLang="en-US" sz="2000" b="1" dirty="0">
                <a:solidFill>
                  <a:srgbClr val="0070C0"/>
                </a:solidFill>
                <a:latin typeface="Arial" panose="020B0604020202090204" pitchFamily="34" charset="0"/>
                <a:ea typeface="微软雅黑" panose="020B0503020204020204" charset="-122"/>
                <a:cs typeface="Arial" panose="020B0604020202090204" pitchFamily="34" charset="0"/>
              </a:rPr>
              <a:t>世界模型架构</a:t>
            </a:r>
            <a:endParaRPr lang="zh-CN" altLang="en-US" sz="2000" b="1" dirty="0">
              <a:solidFill>
                <a:srgbClr val="0070C0"/>
              </a:solidFill>
              <a:latin typeface="Arial" panose="020B0604020202090204" pitchFamily="34" charset="0"/>
              <a:ea typeface="微软雅黑" panose="020B0503020204020204" charset="-122"/>
              <a:cs typeface="Arial" panose="020B0604020202090204" pitchFamily="34" charset="0"/>
            </a:endParaRPr>
          </a:p>
          <a:p>
            <a:pPr algn="l">
              <a:spcBef>
                <a:spcPts val="0"/>
              </a:spcBef>
              <a:spcAft>
                <a:spcPts val="0"/>
              </a:spcAft>
              <a:buClrTx/>
              <a:buSzTx/>
              <a:buFontTx/>
              <a:defRPr/>
            </a:pPr>
            <a:endParaRPr lang="en-US" altLang="zh-CN" sz="20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endParaRPr>
          </a:p>
        </p:txBody>
      </p:sp>
      <p:graphicFrame>
        <p:nvGraphicFramePr>
          <p:cNvPr id="10" name="对象 9">
            <a:hlinkClick r:id="" action="ppaction://ole?verb=0"/>
          </p:cNvPr>
          <p:cNvGraphicFramePr>
            <a:graphicFrameLocks noChangeAspect="1"/>
          </p:cNvGraphicFramePr>
          <p:nvPr/>
        </p:nvGraphicFramePr>
        <p:xfrm>
          <a:off x="6038850" y="3321050"/>
          <a:ext cx="114300" cy="215900"/>
        </p:xfrm>
        <a:graphic>
          <a:graphicData uri="http://schemas.openxmlformats.org/presentationml/2006/ole">
            <mc:AlternateContent xmlns:mc="http://schemas.openxmlformats.org/markup-compatibility/2006">
              <mc:Choice xmlns:v="urn:schemas-microsoft-com:vml" Requires="v">
                <p:oleObj spid="_x0000_s4" name="" r:id="rId2" imgW="114300" imgH="215900" progId="Equation.KSEE3">
                  <p:embed/>
                </p:oleObj>
              </mc:Choice>
              <mc:Fallback>
                <p:oleObj name="" r:id="rId2" imgW="114300" imgH="215900" progId="Equation.KSEE3">
                  <p:embed/>
                  <p:pic>
                    <p:nvPicPr>
                      <p:cNvPr id="0" name="对象 9">
                        <a:hlinkClick r:id="" action="ppaction://ole?verb=0"/>
                      </p:cNvPr>
                      <p:cNvPicPr/>
                      <p:nvPr/>
                    </p:nvPicPr>
                    <p:blipFill>
                      <a:blip r:embed="rId3"/>
                      <a:stretch>
                        <a:fillRect/>
                      </a:stretch>
                    </p:blipFill>
                    <p:spPr>
                      <a:xfrm>
                        <a:off x="6038850" y="3321050"/>
                        <a:ext cx="114300" cy="215900"/>
                      </a:xfrm>
                      <a:prstGeom prst="rect">
                        <a:avLst/>
                      </a:prstGeom>
                    </p:spPr>
                  </p:pic>
                </p:oleObj>
              </mc:Fallback>
            </mc:AlternateContent>
          </a:graphicData>
        </a:graphic>
      </p:graphicFrame>
      <p:graphicFrame>
        <p:nvGraphicFramePr>
          <p:cNvPr id="12" name="对象 11">
            <a:hlinkClick r:id="" action="ppaction://ole?verb=0"/>
          </p:cNvPr>
          <p:cNvGraphicFramePr>
            <a:graphicFrameLocks noChangeAspect="1"/>
          </p:cNvGraphicFramePr>
          <p:nvPr/>
        </p:nvGraphicFramePr>
        <p:xfrm>
          <a:off x="6038850" y="3321050"/>
          <a:ext cx="114300" cy="215900"/>
        </p:xfrm>
        <a:graphic>
          <a:graphicData uri="http://schemas.openxmlformats.org/presentationml/2006/ole">
            <mc:AlternateContent xmlns:mc="http://schemas.openxmlformats.org/markup-compatibility/2006">
              <mc:Choice xmlns:v="urn:schemas-microsoft-com:vml" Requires="v">
                <p:oleObj spid="_x0000_s6" name="" r:id="rId4" imgW="114300" imgH="215900" progId="Equation.KSEE3">
                  <p:embed/>
                </p:oleObj>
              </mc:Choice>
              <mc:Fallback>
                <p:oleObj name="" r:id="rId4" imgW="114300" imgH="215900" progId="Equation.KSEE3">
                  <p:embed/>
                  <p:pic>
                    <p:nvPicPr>
                      <p:cNvPr id="0" name="对象 11">
                        <a:hlinkClick r:id="" action="ppaction://ole?verb=0"/>
                      </p:cNvPr>
                      <p:cNvPicPr/>
                      <p:nvPr/>
                    </p:nvPicPr>
                    <p:blipFill>
                      <a:blip r:embed="rId3"/>
                      <a:stretch>
                        <a:fillRect/>
                      </a:stretch>
                    </p:blipFill>
                    <p:spPr>
                      <a:xfrm>
                        <a:off x="6038850" y="3321050"/>
                        <a:ext cx="114300" cy="215900"/>
                      </a:xfrm>
                      <a:prstGeom prst="rect">
                        <a:avLst/>
                      </a:prstGeom>
                    </p:spPr>
                  </p:pic>
                </p:oleObj>
              </mc:Fallback>
            </mc:AlternateContent>
          </a:graphicData>
        </a:graphic>
      </p:graphicFrame>
      <p:graphicFrame>
        <p:nvGraphicFramePr>
          <p:cNvPr id="8" name="对象 7"/>
          <p:cNvGraphicFramePr>
            <a:graphicFrameLocks noChangeAspect="1"/>
          </p:cNvGraphicFramePr>
          <p:nvPr/>
        </p:nvGraphicFramePr>
        <p:xfrm>
          <a:off x="4610100" y="2463800"/>
          <a:ext cx="914400" cy="198438"/>
        </p:xfrm>
        <a:graphic>
          <a:graphicData uri="http://schemas.openxmlformats.org/presentationml/2006/ole">
            <mc:AlternateContent xmlns:mc="http://schemas.openxmlformats.org/markup-compatibility/2006">
              <mc:Choice xmlns:v="urn:schemas-microsoft-com:vml" Requires="v">
                <p:oleObj spid="_x0000_s11" name="Equation" r:id="rId5" imgW="2743200" imgH="4267200" progId="Equation.DSMT4">
                  <p:embed/>
                </p:oleObj>
              </mc:Choice>
              <mc:Fallback>
                <p:oleObj name="Equation" r:id="rId5" imgW="2743200" imgH="4267200" progId="Equation.DSMT4">
                  <p:embed/>
                  <p:pic>
                    <p:nvPicPr>
                      <p:cNvPr id="0" name="对象 7"/>
                      <p:cNvPicPr/>
                      <p:nvPr/>
                    </p:nvPicPr>
                    <p:blipFill>
                      <a:blip r:embed="rId6"/>
                      <a:stretch>
                        <a:fillRect/>
                      </a:stretch>
                    </p:blipFill>
                    <p:spPr>
                      <a:xfrm>
                        <a:off x="4610100" y="2463800"/>
                        <a:ext cx="914400" cy="198438"/>
                      </a:xfrm>
                      <a:prstGeom prst="rect">
                        <a:avLst/>
                      </a:prstGeom>
                    </p:spPr>
                  </p:pic>
                </p:oleObj>
              </mc:Fallback>
            </mc:AlternateContent>
          </a:graphicData>
        </a:graphic>
      </p:graphicFrame>
      <p:graphicFrame>
        <p:nvGraphicFramePr>
          <p:cNvPr id="15" name="对象 14"/>
          <p:cNvGraphicFramePr>
            <a:graphicFrameLocks noChangeAspect="1"/>
          </p:cNvGraphicFramePr>
          <p:nvPr/>
        </p:nvGraphicFramePr>
        <p:xfrm>
          <a:off x="6037263" y="3338513"/>
          <a:ext cx="114300" cy="177800"/>
        </p:xfrm>
        <a:graphic>
          <a:graphicData uri="http://schemas.openxmlformats.org/presentationml/2006/ole">
            <mc:AlternateContent xmlns:mc="http://schemas.openxmlformats.org/markup-compatibility/2006">
              <mc:Choice xmlns:v="urn:schemas-microsoft-com:vml" Requires="v">
                <p:oleObj spid="_x0000_s13" name="Equation" r:id="rId7" imgW="2743200" imgH="4267200" progId="Equation.DSMT4">
                  <p:embed/>
                </p:oleObj>
              </mc:Choice>
              <mc:Fallback>
                <p:oleObj name="Equation" r:id="rId7" imgW="2743200" imgH="4267200" progId="Equation.DSMT4">
                  <p:embed/>
                  <p:pic>
                    <p:nvPicPr>
                      <p:cNvPr id="0" name="对象 14"/>
                      <p:cNvPicPr/>
                      <p:nvPr/>
                    </p:nvPicPr>
                    <p:blipFill>
                      <a:blip r:embed="rId8"/>
                      <a:stretch>
                        <a:fillRect/>
                      </a:stretch>
                    </p:blipFill>
                    <p:spPr>
                      <a:xfrm>
                        <a:off x="6037263" y="3338513"/>
                        <a:ext cx="114300" cy="177800"/>
                      </a:xfrm>
                      <a:prstGeom prst="rect">
                        <a:avLst/>
                      </a:prstGeom>
                    </p:spPr>
                  </p:pic>
                </p:oleObj>
              </mc:Fallback>
            </mc:AlternateContent>
          </a:graphicData>
        </a:graphic>
      </p:graphicFrame>
      <p:pic>
        <p:nvPicPr>
          <p:cNvPr id="17" name="图片 16"/>
          <p:cNvPicPr>
            <a:picLocks noChangeAspect="1"/>
          </p:cNvPicPr>
          <p:nvPr/>
        </p:nvPicPr>
        <p:blipFill>
          <a:blip r:embed="rId9"/>
          <a:stretch>
            <a:fillRect/>
          </a:stretch>
        </p:blipFill>
        <p:spPr>
          <a:xfrm>
            <a:off x="5181600" y="1779017"/>
            <a:ext cx="7010400" cy="28575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3565"/>
          </a:xfrm>
          <a:prstGeom prst="rect">
            <a:avLst/>
          </a:prstGeom>
          <a:noFill/>
        </p:spPr>
        <p:txBody>
          <a:bodyPr wrap="square" rtlCol="0">
            <a:spAutoFit/>
          </a:bodyPr>
          <a:lstStyle/>
          <a:p>
            <a:r>
              <a:rPr lang="en-US" altLang="zh-CN" sz="3200" b="1" dirty="0">
                <a:solidFill>
                  <a:srgbClr val="5B9BD5">
                    <a:lumMod val="75000"/>
                  </a:srgbClr>
                </a:solidFill>
                <a:latin typeface="Times New Roman" panose="02020503050405090304"/>
                <a:ea typeface="微软雅黑" panose="020B0503020204020204" charset="-122"/>
                <a:cs typeface="+mn-ea"/>
                <a:sym typeface="+mn-lt"/>
              </a:rPr>
              <a:t>2</a:t>
            </a:r>
            <a:endParaRPr lang="en-US" altLang="zh-CN" sz="3200" b="1" dirty="0">
              <a:solidFill>
                <a:schemeClr val="accent1">
                  <a:lumMod val="75000"/>
                </a:schemeClr>
              </a:solidFill>
              <a:latin typeface="Times New Roman" panose="02020503050405090304" pitchFamily="18" charset="0"/>
              <a:cs typeface="Times New Roman" panose="02020503050405090304" pitchFamily="18" charset="0"/>
              <a:sym typeface="+mn-lt"/>
            </a:endParaRPr>
          </a:p>
        </p:txBody>
      </p:sp>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5" name="文本框 4"/>
          <p:cNvSpPr txBox="1"/>
          <p:nvPr/>
        </p:nvSpPr>
        <p:spPr>
          <a:xfrm>
            <a:off x="1377315" y="759460"/>
            <a:ext cx="9537700" cy="51752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noAutofit/>
          </a:bodyPr>
          <a:lstStyle/>
          <a:p>
            <a:pPr algn="l">
              <a:lnSpc>
                <a:spcPct val="100000"/>
              </a:lnSpc>
              <a:spcBef>
                <a:spcPts val="0"/>
              </a:spcBef>
              <a:spcAft>
                <a:spcPts val="0"/>
              </a:spcAft>
              <a:buClrTx/>
              <a:buSzTx/>
              <a:buFontTx/>
              <a:defRPr/>
            </a:pPr>
            <a:r>
              <a:rPr lang="en-US" altLang="zh-CN" sz="32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rPr>
              <a:t>Method</a:t>
            </a:r>
            <a:endParaRPr lang="en-US" altLang="zh-CN" sz="32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endParaRPr>
          </a:p>
        </p:txBody>
      </p:sp>
      <p:sp>
        <p:nvSpPr>
          <p:cNvPr id="9" name="文本框 8"/>
          <p:cNvSpPr txBox="1"/>
          <p:nvPr/>
        </p:nvSpPr>
        <p:spPr>
          <a:xfrm>
            <a:off x="1021715" y="1602105"/>
            <a:ext cx="6096000" cy="707886"/>
          </a:xfrm>
          <a:prstGeom prst="rect">
            <a:avLst/>
          </a:prstGeom>
          <a:noFill/>
        </p:spPr>
        <p:txBody>
          <a:bodyPr wrap="square" rtlCol="0">
            <a:spAutoFit/>
          </a:bodyPr>
          <a:lstStyle/>
          <a:p>
            <a:pPr>
              <a:defRPr/>
            </a:pPr>
            <a:r>
              <a:rPr lang="zh-CN" altLang="en-US" sz="2000" b="1" dirty="0">
                <a:solidFill>
                  <a:srgbClr val="0070C0"/>
                </a:solidFill>
                <a:latin typeface="Arial" panose="020B0604020202090204" pitchFamily="34" charset="0"/>
                <a:ea typeface="微软雅黑" panose="020B0503020204020204" charset="-122"/>
                <a:cs typeface="Arial" panose="020B0604020202090204" pitchFamily="34" charset="0"/>
              </a:rPr>
              <a:t>世界模型架构</a:t>
            </a:r>
            <a:endParaRPr lang="zh-CN" altLang="en-US" sz="2000" b="1" dirty="0">
              <a:solidFill>
                <a:srgbClr val="0070C0"/>
              </a:solidFill>
              <a:latin typeface="Arial" panose="020B0604020202090204" pitchFamily="34" charset="0"/>
              <a:ea typeface="微软雅黑" panose="020B0503020204020204" charset="-122"/>
              <a:cs typeface="Arial" panose="020B0604020202090204" pitchFamily="34" charset="0"/>
            </a:endParaRPr>
          </a:p>
          <a:p>
            <a:pPr algn="l">
              <a:spcBef>
                <a:spcPts val="0"/>
              </a:spcBef>
              <a:spcAft>
                <a:spcPts val="0"/>
              </a:spcAft>
              <a:buClrTx/>
              <a:buSzTx/>
              <a:buFontTx/>
              <a:defRPr/>
            </a:pPr>
            <a:endParaRPr lang="en-US" altLang="zh-CN" sz="20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endParaRPr>
          </a:p>
        </p:txBody>
      </p:sp>
      <p:graphicFrame>
        <p:nvGraphicFramePr>
          <p:cNvPr id="10" name="对象 9">
            <a:hlinkClick r:id="" action="ppaction://ole?verb=0"/>
          </p:cNvPr>
          <p:cNvGraphicFramePr>
            <a:graphicFrameLocks noChangeAspect="1"/>
          </p:cNvGraphicFramePr>
          <p:nvPr/>
        </p:nvGraphicFramePr>
        <p:xfrm>
          <a:off x="6038850" y="3321050"/>
          <a:ext cx="114300" cy="215900"/>
        </p:xfrm>
        <a:graphic>
          <a:graphicData uri="http://schemas.openxmlformats.org/presentationml/2006/ole">
            <mc:AlternateContent xmlns:mc="http://schemas.openxmlformats.org/markup-compatibility/2006">
              <mc:Choice xmlns:v="urn:schemas-microsoft-com:vml" Requires="v">
                <p:oleObj spid="_x0000_s4" name="" r:id="rId2" imgW="114300" imgH="215900" progId="Equation.KSEE3">
                  <p:embed/>
                </p:oleObj>
              </mc:Choice>
              <mc:Fallback>
                <p:oleObj name="" r:id="rId2" imgW="114300" imgH="215900" progId="Equation.KSEE3">
                  <p:embed/>
                  <p:pic>
                    <p:nvPicPr>
                      <p:cNvPr id="0" name="对象 9">
                        <a:hlinkClick r:id="" action="ppaction://ole?verb=0"/>
                      </p:cNvPr>
                      <p:cNvPicPr/>
                      <p:nvPr/>
                    </p:nvPicPr>
                    <p:blipFill>
                      <a:blip r:embed="rId3"/>
                      <a:stretch>
                        <a:fillRect/>
                      </a:stretch>
                    </p:blipFill>
                    <p:spPr>
                      <a:xfrm>
                        <a:off x="6038850" y="3321050"/>
                        <a:ext cx="114300" cy="215900"/>
                      </a:xfrm>
                      <a:prstGeom prst="rect">
                        <a:avLst/>
                      </a:prstGeom>
                    </p:spPr>
                  </p:pic>
                </p:oleObj>
              </mc:Fallback>
            </mc:AlternateContent>
          </a:graphicData>
        </a:graphic>
      </p:graphicFrame>
      <p:graphicFrame>
        <p:nvGraphicFramePr>
          <p:cNvPr id="12" name="对象 11">
            <a:hlinkClick r:id="" action="ppaction://ole?verb=0"/>
          </p:cNvPr>
          <p:cNvGraphicFramePr>
            <a:graphicFrameLocks noChangeAspect="1"/>
          </p:cNvGraphicFramePr>
          <p:nvPr/>
        </p:nvGraphicFramePr>
        <p:xfrm>
          <a:off x="6038850" y="3321050"/>
          <a:ext cx="114300" cy="215900"/>
        </p:xfrm>
        <a:graphic>
          <a:graphicData uri="http://schemas.openxmlformats.org/presentationml/2006/ole">
            <mc:AlternateContent xmlns:mc="http://schemas.openxmlformats.org/markup-compatibility/2006">
              <mc:Choice xmlns:v="urn:schemas-microsoft-com:vml" Requires="v">
                <p:oleObj spid="_x0000_s6" name="" r:id="rId4" imgW="114300" imgH="215900" progId="Equation.KSEE3">
                  <p:embed/>
                </p:oleObj>
              </mc:Choice>
              <mc:Fallback>
                <p:oleObj name="" r:id="rId4" imgW="114300" imgH="215900" progId="Equation.KSEE3">
                  <p:embed/>
                  <p:pic>
                    <p:nvPicPr>
                      <p:cNvPr id="0" name="对象 11">
                        <a:hlinkClick r:id="" action="ppaction://ole?verb=0"/>
                      </p:cNvPr>
                      <p:cNvPicPr/>
                      <p:nvPr/>
                    </p:nvPicPr>
                    <p:blipFill>
                      <a:blip r:embed="rId3"/>
                      <a:stretch>
                        <a:fillRect/>
                      </a:stretch>
                    </p:blipFill>
                    <p:spPr>
                      <a:xfrm>
                        <a:off x="6038850" y="3321050"/>
                        <a:ext cx="114300" cy="215900"/>
                      </a:xfrm>
                      <a:prstGeom prst="rect">
                        <a:avLst/>
                      </a:prstGeom>
                    </p:spPr>
                  </p:pic>
                </p:oleObj>
              </mc:Fallback>
            </mc:AlternateContent>
          </a:graphicData>
        </a:graphic>
      </p:graphicFrame>
      <p:graphicFrame>
        <p:nvGraphicFramePr>
          <p:cNvPr id="8" name="对象 7"/>
          <p:cNvGraphicFramePr>
            <a:graphicFrameLocks noChangeAspect="1"/>
          </p:cNvGraphicFramePr>
          <p:nvPr/>
        </p:nvGraphicFramePr>
        <p:xfrm>
          <a:off x="4610100" y="2463800"/>
          <a:ext cx="914400" cy="198438"/>
        </p:xfrm>
        <a:graphic>
          <a:graphicData uri="http://schemas.openxmlformats.org/presentationml/2006/ole">
            <mc:AlternateContent xmlns:mc="http://schemas.openxmlformats.org/markup-compatibility/2006">
              <mc:Choice xmlns:v="urn:schemas-microsoft-com:vml" Requires="v">
                <p:oleObj spid="_x0000_s7" name="Equation" r:id="rId5" imgW="2743200" imgH="4267200" progId="Equation.DSMT4">
                  <p:embed/>
                </p:oleObj>
              </mc:Choice>
              <mc:Fallback>
                <p:oleObj name="Equation" r:id="rId5" imgW="2743200" imgH="4267200" progId="Equation.DSMT4">
                  <p:embed/>
                  <p:pic>
                    <p:nvPicPr>
                      <p:cNvPr id="0" name="对象 7"/>
                      <p:cNvPicPr/>
                      <p:nvPr/>
                    </p:nvPicPr>
                    <p:blipFill>
                      <a:blip r:embed="rId6"/>
                      <a:stretch>
                        <a:fillRect/>
                      </a:stretch>
                    </p:blipFill>
                    <p:spPr>
                      <a:xfrm>
                        <a:off x="4610100" y="2463800"/>
                        <a:ext cx="914400" cy="198438"/>
                      </a:xfrm>
                      <a:prstGeom prst="rect">
                        <a:avLst/>
                      </a:prstGeom>
                    </p:spPr>
                  </p:pic>
                </p:oleObj>
              </mc:Fallback>
            </mc:AlternateContent>
          </a:graphicData>
        </a:graphic>
      </p:graphicFrame>
      <p:graphicFrame>
        <p:nvGraphicFramePr>
          <p:cNvPr id="15" name="对象 14"/>
          <p:cNvGraphicFramePr>
            <a:graphicFrameLocks noChangeAspect="1"/>
          </p:cNvGraphicFramePr>
          <p:nvPr/>
        </p:nvGraphicFramePr>
        <p:xfrm>
          <a:off x="6037263" y="3338513"/>
          <a:ext cx="114300" cy="177800"/>
        </p:xfrm>
        <a:graphic>
          <a:graphicData uri="http://schemas.openxmlformats.org/presentationml/2006/ole">
            <mc:AlternateContent xmlns:mc="http://schemas.openxmlformats.org/markup-compatibility/2006">
              <mc:Choice xmlns:v="urn:schemas-microsoft-com:vml" Requires="v">
                <p:oleObj spid="_x0000_s11" name="Equation" r:id="rId7" imgW="2743200" imgH="4267200" progId="Equation.DSMT4">
                  <p:embed/>
                </p:oleObj>
              </mc:Choice>
              <mc:Fallback>
                <p:oleObj name="Equation" r:id="rId7" imgW="2743200" imgH="4267200" progId="Equation.DSMT4">
                  <p:embed/>
                  <p:pic>
                    <p:nvPicPr>
                      <p:cNvPr id="0" name="对象 14"/>
                      <p:cNvPicPr/>
                      <p:nvPr/>
                    </p:nvPicPr>
                    <p:blipFill>
                      <a:blip r:embed="rId8"/>
                      <a:stretch>
                        <a:fillRect/>
                      </a:stretch>
                    </p:blipFill>
                    <p:spPr>
                      <a:xfrm>
                        <a:off x="6037263" y="3338513"/>
                        <a:ext cx="114300" cy="177800"/>
                      </a:xfrm>
                      <a:prstGeom prst="rect">
                        <a:avLst/>
                      </a:prstGeom>
                    </p:spPr>
                  </p:pic>
                </p:oleObj>
              </mc:Fallback>
            </mc:AlternateContent>
          </a:graphicData>
        </a:graphic>
      </p:graphicFrame>
      <p:pic>
        <p:nvPicPr>
          <p:cNvPr id="22" name="图片 21"/>
          <p:cNvPicPr>
            <a:picLocks noChangeAspect="1"/>
          </p:cNvPicPr>
          <p:nvPr/>
        </p:nvPicPr>
        <p:blipFill>
          <a:blip r:embed="rId9"/>
          <a:stretch>
            <a:fillRect/>
          </a:stretch>
        </p:blipFill>
        <p:spPr>
          <a:xfrm>
            <a:off x="6854157" y="2886673"/>
            <a:ext cx="3970020" cy="3503843"/>
          </a:xfrm>
          <a:prstGeom prst="rect">
            <a:avLst/>
          </a:prstGeom>
        </p:spPr>
      </p:pic>
      <p:pic>
        <p:nvPicPr>
          <p:cNvPr id="13" name="图片 12"/>
          <p:cNvPicPr>
            <a:picLocks noChangeAspect="1"/>
          </p:cNvPicPr>
          <p:nvPr/>
        </p:nvPicPr>
        <p:blipFill>
          <a:blip r:embed="rId10"/>
          <a:stretch>
            <a:fillRect/>
          </a:stretch>
        </p:blipFill>
        <p:spPr>
          <a:xfrm>
            <a:off x="6677778" y="725733"/>
            <a:ext cx="4343400" cy="2209800"/>
          </a:xfrm>
          <a:prstGeom prst="rect">
            <a:avLst/>
          </a:prstGeom>
        </p:spPr>
      </p:pic>
      <p:sp>
        <p:nvSpPr>
          <p:cNvPr id="17" name="文本框 16"/>
          <p:cNvSpPr txBox="1"/>
          <p:nvPr/>
        </p:nvSpPr>
        <p:spPr>
          <a:xfrm>
            <a:off x="1040130" y="4210808"/>
            <a:ext cx="800219" cy="338554"/>
          </a:xfrm>
          <a:prstGeom prst="rect">
            <a:avLst/>
          </a:prstGeom>
          <a:noFill/>
        </p:spPr>
        <p:txBody>
          <a:bodyPr wrap="none" rtlCol="0">
            <a:spAutoFit/>
          </a:bodyPr>
          <a:lstStyle/>
          <a:p>
            <a:r>
              <a:rPr lang="zh-CN" altLang="en-US" sz="1600" b="1" dirty="0"/>
              <a:t>历史帧</a:t>
            </a:r>
            <a:endParaRPr lang="zh-CN" altLang="en-US" sz="1600" b="1" dirty="0"/>
          </a:p>
        </p:txBody>
      </p:sp>
      <p:pic>
        <p:nvPicPr>
          <p:cNvPr id="20" name="图片 19"/>
          <p:cNvPicPr>
            <a:picLocks noChangeAspect="1"/>
          </p:cNvPicPr>
          <p:nvPr/>
        </p:nvPicPr>
        <p:blipFill>
          <a:blip r:embed="rId11"/>
          <a:srcRect r="3948"/>
          <a:stretch>
            <a:fillRect/>
          </a:stretch>
        </p:blipFill>
        <p:spPr>
          <a:xfrm>
            <a:off x="784659" y="2969701"/>
            <a:ext cx="1390650" cy="1219200"/>
          </a:xfrm>
          <a:prstGeom prst="rect">
            <a:avLst/>
          </a:prstGeom>
        </p:spPr>
      </p:pic>
      <p:pic>
        <p:nvPicPr>
          <p:cNvPr id="21" name="图片 20"/>
          <p:cNvPicPr>
            <a:picLocks noChangeAspect="1"/>
          </p:cNvPicPr>
          <p:nvPr/>
        </p:nvPicPr>
        <p:blipFill>
          <a:blip r:embed="rId12"/>
          <a:srcRect l="6869" t="2732" r="2297" b="1"/>
          <a:stretch>
            <a:fillRect/>
          </a:stretch>
        </p:blipFill>
        <p:spPr>
          <a:xfrm>
            <a:off x="4264025" y="2935533"/>
            <a:ext cx="692150" cy="1130300"/>
          </a:xfrm>
          <a:prstGeom prst="rect">
            <a:avLst/>
          </a:prstGeom>
        </p:spPr>
      </p:pic>
      <p:sp>
        <p:nvSpPr>
          <p:cNvPr id="23" name="不等号 22"/>
          <p:cNvSpPr/>
          <p:nvPr/>
        </p:nvSpPr>
        <p:spPr>
          <a:xfrm>
            <a:off x="2676466" y="3375326"/>
            <a:ext cx="848606" cy="398573"/>
          </a:xfrm>
          <a:prstGeom prst="mathNotEqual">
            <a:avLst/>
          </a:prstGeom>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文本框 23"/>
          <p:cNvSpPr txBox="1"/>
          <p:nvPr/>
        </p:nvSpPr>
        <p:spPr>
          <a:xfrm>
            <a:off x="326331" y="2717396"/>
            <a:ext cx="1281120" cy="338554"/>
          </a:xfrm>
          <a:prstGeom prst="rect">
            <a:avLst/>
          </a:prstGeom>
          <a:noFill/>
        </p:spPr>
        <p:txBody>
          <a:bodyPr wrap="none" rtlCol="0">
            <a:spAutoFit/>
          </a:bodyPr>
          <a:lstStyle/>
          <a:p>
            <a:r>
              <a:rPr lang="zh-CN" altLang="en-US" sz="1600" b="1" dirty="0"/>
              <a:t>🚧核心痛点</a:t>
            </a:r>
            <a:endParaRPr lang="zh-CN" altLang="en-US" sz="1600" b="1" dirty="0"/>
          </a:p>
        </p:txBody>
      </p:sp>
      <p:sp>
        <p:nvSpPr>
          <p:cNvPr id="25" name="文本框 24"/>
          <p:cNvSpPr txBox="1"/>
          <p:nvPr/>
        </p:nvSpPr>
        <p:spPr>
          <a:xfrm>
            <a:off x="4016828" y="4182026"/>
            <a:ext cx="1186543" cy="338554"/>
          </a:xfrm>
          <a:prstGeom prst="rect">
            <a:avLst/>
          </a:prstGeom>
          <a:noFill/>
        </p:spPr>
        <p:txBody>
          <a:bodyPr wrap="none" rtlCol="0">
            <a:spAutoFit/>
          </a:bodyPr>
          <a:lstStyle/>
          <a:p>
            <a:r>
              <a:rPr lang="en-US" altLang="zh-CN" sz="1600" b="1" dirty="0"/>
              <a:t>FFP</a:t>
            </a:r>
            <a:r>
              <a:rPr lang="zh-CN" altLang="en-US" sz="1600" b="1" dirty="0"/>
              <a:t>预测帧</a:t>
            </a:r>
            <a:endParaRPr lang="zh-CN" altLang="en-US" sz="1600" b="1" dirty="0"/>
          </a:p>
        </p:txBody>
      </p:sp>
      <p:sp>
        <p:nvSpPr>
          <p:cNvPr id="27" name="文本框 26"/>
          <p:cNvSpPr txBox="1"/>
          <p:nvPr/>
        </p:nvSpPr>
        <p:spPr>
          <a:xfrm>
            <a:off x="2175309" y="2818751"/>
            <a:ext cx="6096000" cy="461665"/>
          </a:xfrm>
          <a:prstGeom prst="rect">
            <a:avLst/>
          </a:prstGeom>
          <a:noFill/>
        </p:spPr>
        <p:txBody>
          <a:bodyPr wrap="square">
            <a:spAutoFit/>
          </a:bodyPr>
          <a:lstStyle/>
          <a:p>
            <a:pPr>
              <a:buNone/>
            </a:pPr>
            <a:r>
              <a:rPr lang="zh-CN" altLang="en-US" sz="1200" dirty="0"/>
              <a:t>❌ 调制信号分布差异过大</a:t>
            </a:r>
            <a:endParaRPr lang="en-US" altLang="zh-CN" sz="1200" dirty="0"/>
          </a:p>
          <a:p>
            <a:pPr>
              <a:buNone/>
            </a:pPr>
            <a:r>
              <a:rPr lang="zh-CN" altLang="en-US" sz="1200" dirty="0"/>
              <a:t>⚖️ 训练不稳定 梯度分布不均</a:t>
            </a:r>
            <a:endParaRPr lang="en-US" altLang="zh-CN" sz="1200" dirty="0"/>
          </a:p>
        </p:txBody>
      </p:sp>
      <mc:AlternateContent xmlns:mc="http://schemas.openxmlformats.org/markup-compatibility/2006">
        <mc:Choice xmlns:a14="http://schemas.microsoft.com/office/drawing/2010/main" Requires="a14">
          <p:sp>
            <p:nvSpPr>
              <p:cNvPr id="26" name="文本框 25"/>
              <p:cNvSpPr txBox="1"/>
              <p:nvPr/>
            </p:nvSpPr>
            <p:spPr>
              <a:xfrm>
                <a:off x="173931" y="2078737"/>
                <a:ext cx="6306846" cy="7433317"/>
              </a:xfrm>
              <a:prstGeom prst="rect">
                <a:avLst/>
              </a:prstGeom>
              <a:noFill/>
            </p:spPr>
            <p:txBody>
              <a:bodyPr wrap="square" rtlCol="0">
                <a:spAutoFit/>
              </a:bodyPr>
              <a:lstStyle/>
              <a:p>
                <a:pPr marL="285750" indent="-285750">
                  <a:lnSpc>
                    <a:spcPct val="150000"/>
                  </a:lnSpc>
                  <a:buFont typeface="Arial" panose="020B0604020202090204" pitchFamily="34" charset="0"/>
                  <a:buChar char="•"/>
                </a:pPr>
                <a:r>
                  <a:rPr lang="zh-CN" altLang="en-US" sz="1600" b="1" dirty="0"/>
                  <a:t>独立潜在调制</a:t>
                </a:r>
                <a:r>
                  <a:rPr lang="en-US" altLang="zh-CN" sz="1600" b="1" dirty="0"/>
                  <a:t>(Independent Latent Modulation)</a:t>
                </a:r>
                <a:r>
                  <a:rPr lang="zh-CN" altLang="en-US" sz="1600" b="1" dirty="0"/>
                  <a:t>：</a:t>
                </a:r>
                <a:endParaRPr lang="en-US" altLang="zh-CN" sz="1600" b="1" dirty="0"/>
              </a:p>
              <a:p>
                <a:pPr marL="285750" indent="-285750">
                  <a:lnSpc>
                    <a:spcPct val="150000"/>
                  </a:lnSpc>
                  <a:buFont typeface="Arial" panose="020B0604020202090204" pitchFamily="34" charset="0"/>
                  <a:buChar char="•"/>
                </a:pPr>
                <a:endParaRPr lang="en-US" altLang="zh-CN" sz="1600" b="1" dirty="0"/>
              </a:p>
              <a:p>
                <a:pPr marL="285750" indent="-285750">
                  <a:lnSpc>
                    <a:spcPct val="150000"/>
                  </a:lnSpc>
                  <a:buFont typeface="Arial" panose="020B0604020202090204" pitchFamily="34" charset="0"/>
                  <a:buChar char="•"/>
                </a:pPr>
                <a:endParaRPr lang="en-US" altLang="zh-CN" sz="1600" b="1" dirty="0"/>
              </a:p>
              <a:p>
                <a:pPr marL="285750" indent="-285750">
                  <a:lnSpc>
                    <a:spcPct val="150000"/>
                  </a:lnSpc>
                  <a:buFont typeface="Arial" panose="020B0604020202090204" pitchFamily="34" charset="0"/>
                  <a:buChar char="•"/>
                </a:pPr>
                <a:endParaRPr lang="en-US" altLang="zh-CN" sz="1600" b="1" dirty="0"/>
              </a:p>
              <a:p>
                <a:pPr marL="285750" indent="-285750">
                  <a:lnSpc>
                    <a:spcPct val="150000"/>
                  </a:lnSpc>
                  <a:buFont typeface="Arial" panose="020B0604020202090204" pitchFamily="34" charset="0"/>
                  <a:buChar char="•"/>
                </a:pPr>
                <a:endParaRPr lang="en-US" altLang="zh-CN" sz="1600" b="1" dirty="0"/>
              </a:p>
              <a:p>
                <a:pPr marL="285750" indent="-285750">
                  <a:lnSpc>
                    <a:spcPct val="150000"/>
                  </a:lnSpc>
                  <a:buFont typeface="Arial" panose="020B0604020202090204" pitchFamily="34" charset="0"/>
                  <a:buChar char="•"/>
                </a:pPr>
                <a:endParaRPr lang="en-US" altLang="zh-CN" sz="1600" b="1" dirty="0"/>
              </a:p>
              <a:p>
                <a:pPr marL="285750" indent="-285750">
                  <a:lnSpc>
                    <a:spcPct val="150000"/>
                  </a:lnSpc>
                  <a:buFont typeface="Arial" panose="020B0604020202090204" pitchFamily="34" charset="0"/>
                  <a:buChar char="•"/>
                </a:pPr>
                <a:endParaRPr lang="en-US" altLang="zh-CN" sz="1600" b="1" dirty="0"/>
              </a:p>
              <a:p>
                <a:pPr marL="742950" lvl="1" indent="-285750">
                  <a:lnSpc>
                    <a:spcPct val="150000"/>
                  </a:lnSpc>
                  <a:buFont typeface="Arial" panose="020B0604020202090204" pitchFamily="34" charset="0"/>
                  <a:buChar char="•"/>
                </a:pPr>
                <a:r>
                  <a:rPr lang="zh-CN" altLang="en-US" sz="1600" dirty="0"/>
                  <a:t>引入各自独立的调制参数</a:t>
                </a:r>
                <a:endParaRPr lang="en-US" altLang="zh-CN" sz="1600" dirty="0"/>
              </a:p>
              <a:p>
                <a:pPr marL="1200150" lvl="2" indent="-285750">
                  <a:lnSpc>
                    <a:spcPct val="150000"/>
                  </a:lnSpc>
                  <a:buFont typeface="Arial" panose="020B0604020202090204" pitchFamily="34" charset="0"/>
                  <a:buChar char="•"/>
                </a:pPr>
                <a:r>
                  <a:rPr lang="en-US" altLang="zh-CN" sz="1600" dirty="0"/>
                  <a:t>Step 1</a:t>
                </a:r>
                <a:r>
                  <a:rPr lang="zh-CN" altLang="en-US" sz="1600" dirty="0"/>
                  <a:t>：拆分条件 </a:t>
                </a:r>
                <a:r>
                  <a:rPr lang="en-US" altLang="zh-CN" sz="1600" dirty="0"/>
                  <a:t>latent</a:t>
                </a:r>
                <a:endParaRPr lang="en-US" altLang="zh-CN" sz="1600" dirty="0"/>
              </a:p>
              <a:p>
                <a:pPr marL="1200150" lvl="2" indent="-285750">
                  <a:lnSpc>
                    <a:spcPct val="150000"/>
                  </a:lnSpc>
                  <a:buFont typeface="Arial" panose="020B0604020202090204" pitchFamily="34" charset="0"/>
                  <a:buChar char="•"/>
                </a:pPr>
                <a:endParaRPr lang="en-US" altLang="zh-CN" sz="1600" dirty="0"/>
              </a:p>
              <a:p>
                <a:pPr marL="1200150" lvl="2" indent="-285750">
                  <a:lnSpc>
                    <a:spcPct val="150000"/>
                  </a:lnSpc>
                  <a:buFont typeface="Arial" panose="020B0604020202090204" pitchFamily="34" charset="0"/>
                  <a:buChar char="•"/>
                </a:pPr>
                <a14:m>
                  <m:oMath xmlns:m="http://schemas.openxmlformats.org/officeDocument/2006/math">
                    <m:sSub>
                      <m:sSubPr>
                        <m:ctrlPr>
                          <a:rPr lang="en-US" altLang="zh-CN" sz="1600" b="0" i="1" dirty="0" smtClean="0">
                            <a:latin typeface="Cambria Math" panose="02040503050406030204" pitchFamily="18" charset="0"/>
                          </a:rPr>
                        </m:ctrlPr>
                      </m:sSubPr>
                      <m:e>
                        <m:r>
                          <a:rPr lang="en-US" altLang="zh-CN" sz="1600" b="0" i="1" dirty="0" smtClean="0">
                            <a:latin typeface="Cambria Math" panose="02040503050406030204" pitchFamily="18" charset="0"/>
                          </a:rPr>
                          <m:t>𝒙</m:t>
                        </m:r>
                      </m:e>
                      <m:sub>
                        <m:r>
                          <a:rPr lang="en-US" altLang="zh-CN" sz="1600" b="0" i="1" dirty="0" err="1">
                            <a:latin typeface="Cambria Math" panose="02040503050406030204" pitchFamily="18" charset="0"/>
                          </a:rPr>
                          <m:t>𝒕</m:t>
                        </m:r>
                        <m:r>
                          <a:rPr lang="en-US" altLang="zh-CN" sz="1600" b="0" i="1" dirty="0" err="1">
                            <a:latin typeface="Cambria Math" panose="02040503050406030204" pitchFamily="18" charset="0"/>
                          </a:rPr>
                          <m:t>−</m:t>
                        </m:r>
                        <m:r>
                          <a:rPr lang="en-US" altLang="zh-CN" sz="1600" b="0" i="1" dirty="0" err="1">
                            <a:latin typeface="Cambria Math" panose="02040503050406030204" pitchFamily="18" charset="0"/>
                          </a:rPr>
                          <m:t>𝒎</m:t>
                        </m:r>
                        <m:r>
                          <a:rPr lang="en-US" altLang="zh-CN" sz="1600" b="0" i="1" dirty="0" err="1">
                            <a:latin typeface="Cambria Math" panose="02040503050406030204" pitchFamily="18" charset="0"/>
                          </a:rPr>
                          <m:t>:</m:t>
                        </m:r>
                        <m:r>
                          <a:rPr lang="en-US" altLang="zh-CN" sz="1600" b="0" i="1" dirty="0" err="1">
                            <a:latin typeface="Cambria Math" panose="02040503050406030204" pitchFamily="18" charset="0"/>
                          </a:rPr>
                          <m:t>𝒕</m:t>
                        </m:r>
                      </m:sub>
                    </m:sSub>
                  </m:oMath>
                </a14:m>
                <a:r>
                  <a:rPr lang="zh-CN" altLang="en-US" sz="1600" dirty="0"/>
                  <a:t>：</a:t>
                </a:r>
                <a:r>
                  <a:rPr lang="en-US" altLang="zh-CN" sz="1600" dirty="0"/>
                  <a:t>m </a:t>
                </a:r>
                <a:r>
                  <a:rPr lang="zh-CN" altLang="en-US" sz="1600" dirty="0"/>
                  <a:t>个历史帧的 </a:t>
                </a:r>
                <a:r>
                  <a:rPr lang="en-US" altLang="zh-CN" sz="1600" dirty="0"/>
                  <a:t>VAE latent</a:t>
                </a:r>
                <a:r>
                  <a:rPr lang="zh-CN" altLang="en-US" sz="1600" dirty="0"/>
                  <a:t>（拼接在一起）</a:t>
                </a:r>
                <a:endParaRPr lang="zh-CN" altLang="en-US" sz="1600" dirty="0"/>
              </a:p>
              <a:p>
                <a:pPr marL="1200150" lvl="2" indent="-285750">
                  <a:lnSpc>
                    <a:spcPct val="150000"/>
                  </a:lnSpc>
                  <a:buFont typeface="Arial" panose="020B0604020202090204" pitchFamily="34" charset="0"/>
                  <a:buChar char="•"/>
                </a:pPr>
                <a14:m>
                  <m:oMath xmlns:m="http://schemas.openxmlformats.org/officeDocument/2006/math">
                    <m:r>
                      <a:rPr lang="en-US" altLang="zh-CN" sz="1600" b="0" i="1" dirty="0" smtClean="0">
                        <a:latin typeface="Cambria Math" panose="02040503050406030204" pitchFamily="18" charset="0"/>
                      </a:rPr>
                      <m:t>𝒙</m:t>
                    </m:r>
                    <m:r>
                      <a:rPr lang="en-US" altLang="zh-CN" sz="1600" b="0" i="1" dirty="0" smtClean="0">
                        <a:latin typeface="Cambria Math" panose="02040503050406030204" pitchFamily="18" charset="0"/>
                      </a:rPr>
                      <m:t> </m:t>
                    </m:r>
                    <m:sSub>
                      <m:sSubPr>
                        <m:ctrlPr>
                          <a:rPr lang="en-US" altLang="zh-CN" sz="1600" b="0" i="1" dirty="0" smtClean="0">
                            <a:latin typeface="Cambria Math" panose="02040503050406030204" pitchFamily="18" charset="0"/>
                          </a:rPr>
                        </m:ctrlPr>
                      </m:sSubPr>
                      <m:e>
                        <m:r>
                          <a:rPr lang="en-US" altLang="zh-CN" sz="1600" b="0" i="1" dirty="0" smtClean="0">
                            <a:latin typeface="Cambria Math" panose="02040503050406030204" pitchFamily="18" charset="0"/>
                          </a:rPr>
                          <m:t>̃</m:t>
                        </m:r>
                      </m:e>
                      <m:sub>
                        <m:r>
                          <a:rPr lang="en-US" altLang="zh-CN" sz="1600" b="0" i="1" dirty="0" smtClean="0">
                            <a:latin typeface="Cambria Math" panose="02040503050406030204" pitchFamily="18" charset="0"/>
                          </a:rPr>
                          <m:t>𝒕</m:t>
                        </m:r>
                        <m:r>
                          <a:rPr lang="en-US" altLang="zh-CN" sz="1600" b="0" i="1" dirty="0" smtClean="0">
                            <a:latin typeface="Cambria Math" panose="02040503050406030204" pitchFamily="18" charset="0"/>
                          </a:rPr>
                          <m:t>+</m:t>
                        </m:r>
                        <m:r>
                          <a:rPr lang="en-US" altLang="zh-CN" sz="1600" b="0" i="1" dirty="0" smtClean="0">
                            <a:latin typeface="Cambria Math" panose="02040503050406030204" pitchFamily="18" charset="0"/>
                          </a:rPr>
                          <m:t>𝟏</m:t>
                        </m:r>
                      </m:sub>
                    </m:sSub>
                  </m:oMath>
                </a14:m>
                <a:r>
                  <a:rPr lang="zh-CN" altLang="en-US" sz="1600" dirty="0"/>
                  <a:t>：</a:t>
                </a:r>
                <a:r>
                  <a:rPr lang="en-US" altLang="zh-CN" sz="1600" dirty="0"/>
                  <a:t>FFP </a:t>
                </a:r>
                <a:r>
                  <a:rPr lang="zh-CN" altLang="en-US" sz="1600" dirty="0"/>
                  <a:t>投影得到的未来帧估计的 </a:t>
                </a:r>
                <a:r>
                  <a:rPr lang="en-US" altLang="zh-CN" sz="1600" dirty="0"/>
                  <a:t>VAE latent</a:t>
                </a:r>
                <a:endParaRPr lang="en-US" altLang="zh-CN" sz="1600" dirty="0"/>
              </a:p>
              <a:p>
                <a:pPr marL="2114550" lvl="4" indent="-285750">
                  <a:lnSpc>
                    <a:spcPct val="150000"/>
                  </a:lnSpc>
                  <a:buFont typeface="Arial" panose="020B0604020202090204" pitchFamily="34" charset="0"/>
                  <a:buChar char="•"/>
                </a:pPr>
                <a:endParaRPr lang="en-US" altLang="zh-CN" sz="1600" dirty="0"/>
              </a:p>
              <a:p>
                <a:pPr marL="2114550" lvl="4" indent="-285750">
                  <a:lnSpc>
                    <a:spcPct val="150000"/>
                  </a:lnSpc>
                  <a:buFont typeface="Arial" panose="020B0604020202090204" pitchFamily="34" charset="0"/>
                  <a:buChar char="•"/>
                </a:pPr>
                <a:endParaRPr lang="en-US" altLang="zh-CN" sz="1600" dirty="0"/>
              </a:p>
              <a:p>
                <a:pPr marL="1200150" lvl="2" indent="-285750">
                  <a:lnSpc>
                    <a:spcPct val="150000"/>
                  </a:lnSpc>
                  <a:buFont typeface="Arial" panose="020B0604020202090204" pitchFamily="34" charset="0"/>
                  <a:buChar char="•"/>
                </a:pPr>
                <a:endParaRPr lang="en-US" altLang="zh-CN" sz="1600" dirty="0"/>
              </a:p>
              <a:p>
                <a:pPr lvl="2">
                  <a:lnSpc>
                    <a:spcPct val="150000"/>
                  </a:lnSpc>
                </a:pPr>
                <a:endParaRPr lang="en-US" altLang="zh-CN" sz="1600" dirty="0"/>
              </a:p>
              <a:p>
                <a:pPr marL="1200150" lvl="2" indent="-285750">
                  <a:lnSpc>
                    <a:spcPct val="150000"/>
                  </a:lnSpc>
                  <a:buFont typeface="Arial" panose="020B0604020202090204" pitchFamily="34" charset="0"/>
                  <a:buChar char="•"/>
                </a:pPr>
                <a:endParaRPr lang="en-US" altLang="zh-CN" sz="1600" dirty="0"/>
              </a:p>
              <a:p>
                <a:pPr marL="1200150" lvl="2" indent="-285750">
                  <a:lnSpc>
                    <a:spcPct val="150000"/>
                  </a:lnSpc>
                  <a:buFont typeface="Arial" panose="020B0604020202090204" pitchFamily="34" charset="0"/>
                  <a:buChar char="•"/>
                </a:pPr>
                <a:endParaRPr lang="zh-CN" altLang="en-US" sz="1600" dirty="0"/>
              </a:p>
              <a:p>
                <a:pPr marL="742950" lvl="1" indent="-285750">
                  <a:lnSpc>
                    <a:spcPct val="150000"/>
                  </a:lnSpc>
                  <a:buFont typeface="Arial" panose="020B0604020202090204" pitchFamily="34" charset="0"/>
                  <a:buChar char="•"/>
                </a:pPr>
                <a:endParaRPr lang="zh-CN" altLang="en-US" sz="1600" dirty="0"/>
              </a:p>
              <a:p>
                <a:pPr marL="742950" lvl="1" indent="-285750">
                  <a:lnSpc>
                    <a:spcPct val="150000"/>
                  </a:lnSpc>
                  <a:buFont typeface="Arial" panose="020B0604020202090204" pitchFamily="34" charset="0"/>
                  <a:buChar char="•"/>
                </a:pPr>
                <a:endParaRPr lang="zh-CN" altLang="en-US" sz="1600" dirty="0"/>
              </a:p>
            </p:txBody>
          </p:sp>
        </mc:Choice>
        <mc:Fallback>
          <p:sp>
            <p:nvSpPr>
              <p:cNvPr id="26" name="文本框 25"/>
              <p:cNvSpPr txBox="1">
                <a:spLocks noRot="1" noChangeAspect="1" noMove="1" noResize="1" noEditPoints="1" noAdjustHandles="1" noChangeArrowheads="1" noChangeShapeType="1" noTextEdit="1"/>
              </p:cNvSpPr>
              <p:nvPr/>
            </p:nvSpPr>
            <p:spPr>
              <a:xfrm>
                <a:off x="173931" y="2078737"/>
                <a:ext cx="6306846" cy="7433317"/>
              </a:xfrm>
              <a:prstGeom prst="rect">
                <a:avLst/>
              </a:prstGeom>
              <a:blipFill rotWithShape="1">
                <a:blip r:embed="rId13"/>
                <a:stretch>
                  <a:fillRect l="-9" t="-5" r="10" b="-712"/>
                </a:stretch>
              </a:blipFill>
            </p:spPr>
            <p:txBody>
              <a:bodyPr/>
              <a:lstStyle/>
              <a:p>
                <a:r>
                  <a:rPr lang="zh-CN" altLang="en-US">
                    <a:noFill/>
                  </a:rPr>
                  <a:t> </a:t>
                </a:r>
              </a:p>
            </p:txBody>
          </p:sp>
        </mc:Fallback>
      </mc:AlternateContent>
      <p:grpSp>
        <p:nvGrpSpPr>
          <p:cNvPr id="32" name="组合 31"/>
          <p:cNvGrpSpPr/>
          <p:nvPr/>
        </p:nvGrpSpPr>
        <p:grpSpPr>
          <a:xfrm>
            <a:off x="394516" y="5518286"/>
            <a:ext cx="6261112" cy="245995"/>
            <a:chOff x="371475" y="5629867"/>
            <a:chExt cx="6261112" cy="245995"/>
          </a:xfrm>
        </p:grpSpPr>
        <p:pic>
          <p:nvPicPr>
            <p:cNvPr id="29" name="图片 28"/>
            <p:cNvPicPr/>
            <p:nvPr/>
          </p:nvPicPr>
          <p:blipFill>
            <a:blip r:embed="rId14"/>
            <a:srcRect t="18016" b="8873"/>
            <a:stretch>
              <a:fillRect/>
            </a:stretch>
          </p:blipFill>
          <p:spPr>
            <a:xfrm>
              <a:off x="371475" y="5634597"/>
              <a:ext cx="4362450" cy="236771"/>
            </a:xfrm>
            <a:prstGeom prst="rect">
              <a:avLst/>
            </a:prstGeom>
          </p:spPr>
        </p:pic>
        <p:pic>
          <p:nvPicPr>
            <p:cNvPr id="30" name="图片 29"/>
            <p:cNvPicPr>
              <a:picLocks noChangeAspect="1"/>
            </p:cNvPicPr>
            <p:nvPr/>
          </p:nvPicPr>
          <p:blipFill>
            <a:blip r:embed="rId15"/>
            <a:stretch>
              <a:fillRect/>
            </a:stretch>
          </p:blipFill>
          <p:spPr>
            <a:xfrm>
              <a:off x="4746625" y="5629867"/>
              <a:ext cx="1885962" cy="245995"/>
            </a:xfrm>
            <a:prstGeom prst="rect">
              <a:avLst/>
            </a:prstGeom>
          </p:spPr>
        </p:pic>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0" y="2045010"/>
            <a:ext cx="6910673" cy="10803470"/>
          </a:xfrm>
          <a:prstGeom prst="rect">
            <a:avLst/>
          </a:prstGeom>
          <a:noFill/>
        </p:spPr>
        <p:txBody>
          <a:bodyPr wrap="square" rtlCol="0">
            <a:spAutoFit/>
          </a:bodyPr>
          <a:lstStyle/>
          <a:p>
            <a:pPr marL="285750" indent="-285750">
              <a:lnSpc>
                <a:spcPct val="150000"/>
              </a:lnSpc>
              <a:buFont typeface="Arial" panose="020B0604020202090204" pitchFamily="34" charset="0"/>
              <a:buChar char="•"/>
            </a:pPr>
            <a:r>
              <a:rPr lang="zh-CN" altLang="en-US" sz="1600" b="1" dirty="0"/>
              <a:t>独立潜在调制</a:t>
            </a:r>
            <a:r>
              <a:rPr lang="en-US" altLang="zh-CN" sz="1600" b="1" dirty="0"/>
              <a:t>(Independent Latent Modulation)</a:t>
            </a:r>
            <a:r>
              <a:rPr lang="zh-CN" altLang="en-US" sz="1600" b="1" dirty="0"/>
              <a:t>：</a:t>
            </a:r>
            <a:endParaRPr lang="en-US" altLang="zh-CN" sz="1600" b="1" dirty="0"/>
          </a:p>
          <a:p>
            <a:pPr marL="742950" lvl="1" indent="-285750">
              <a:lnSpc>
                <a:spcPct val="150000"/>
              </a:lnSpc>
              <a:buFont typeface="Arial" panose="020B0604020202090204" pitchFamily="34" charset="0"/>
              <a:buChar char="•"/>
            </a:pPr>
            <a:r>
              <a:rPr lang="zh-CN" altLang="en-US" sz="1600" dirty="0"/>
              <a:t>引入各自独立的调制参数</a:t>
            </a:r>
            <a:endParaRPr lang="en-US" altLang="zh-CN" sz="1600" dirty="0"/>
          </a:p>
          <a:p>
            <a:pPr marL="1200150" lvl="2" indent="-285750">
              <a:lnSpc>
                <a:spcPct val="150000"/>
              </a:lnSpc>
              <a:buFont typeface="Arial" panose="020B0604020202090204" pitchFamily="34" charset="0"/>
              <a:buChar char="•"/>
            </a:pPr>
            <a:r>
              <a:rPr lang="en-US" altLang="zh-CN" sz="1600" dirty="0"/>
              <a:t>Step 2</a:t>
            </a:r>
            <a:r>
              <a:rPr lang="zh-CN" altLang="en-US" sz="1600" dirty="0"/>
              <a:t>：分别调制</a:t>
            </a:r>
            <a:endParaRPr lang="en-US" altLang="zh-CN" sz="1600" dirty="0"/>
          </a:p>
          <a:p>
            <a:pPr marL="1200150" lvl="2" indent="-285750">
              <a:lnSpc>
                <a:spcPct val="150000"/>
              </a:lnSpc>
              <a:buFont typeface="Arial" panose="020B0604020202090204" pitchFamily="34" charset="0"/>
              <a:buChar char="•"/>
            </a:pPr>
            <a:endParaRPr lang="en-US" altLang="zh-CN" sz="1600" dirty="0"/>
          </a:p>
          <a:p>
            <a:pPr marL="1200150" lvl="2" indent="-285750">
              <a:lnSpc>
                <a:spcPct val="150000"/>
              </a:lnSpc>
              <a:buFont typeface="Arial" panose="020B0604020202090204" pitchFamily="34" charset="0"/>
              <a:buChar char="•"/>
            </a:pPr>
            <a:endParaRPr lang="en-US" altLang="zh-CN" sz="1600" dirty="0"/>
          </a:p>
          <a:p>
            <a:pPr marL="1200150" lvl="2" indent="-285750">
              <a:lnSpc>
                <a:spcPct val="150000"/>
              </a:lnSpc>
              <a:buFont typeface="Arial" panose="020B0604020202090204" pitchFamily="34" charset="0"/>
              <a:buChar char="•"/>
            </a:pPr>
            <a:r>
              <a:rPr lang="en-US" altLang="zh-CN" sz="1600" dirty="0"/>
              <a:t>Step 3</a:t>
            </a:r>
            <a:r>
              <a:rPr lang="zh-CN" altLang="en-US" sz="1600" dirty="0"/>
              <a:t>：送入两个共享权重的 </a:t>
            </a:r>
            <a:r>
              <a:rPr lang="en-US" altLang="zh-CN" sz="1600" dirty="0"/>
              <a:t>Multi-Head Cross-Attention</a:t>
            </a:r>
            <a:r>
              <a:rPr lang="zh-CN" altLang="en-US" sz="1600" dirty="0"/>
              <a:t>分支</a:t>
            </a:r>
            <a:endParaRPr lang="en-US" altLang="zh-CN" sz="1600" dirty="0"/>
          </a:p>
          <a:p>
            <a:pPr marL="1200150" lvl="2" indent="-285750">
              <a:lnSpc>
                <a:spcPct val="150000"/>
              </a:lnSpc>
              <a:buFont typeface="Arial" panose="020B0604020202090204" pitchFamily="34" charset="0"/>
              <a:buChar char="•"/>
            </a:pPr>
            <a:endParaRPr lang="en-US" altLang="zh-CN" sz="1600" dirty="0"/>
          </a:p>
          <a:p>
            <a:pPr marL="1200150" lvl="2" indent="-285750">
              <a:lnSpc>
                <a:spcPct val="150000"/>
              </a:lnSpc>
              <a:buFont typeface="Arial" panose="020B0604020202090204" pitchFamily="34" charset="0"/>
              <a:buChar char="•"/>
            </a:pPr>
            <a:endParaRPr lang="en-US" altLang="zh-CN" sz="1600" dirty="0"/>
          </a:p>
          <a:p>
            <a:pPr marL="1200150" lvl="2" indent="-285750">
              <a:lnSpc>
                <a:spcPct val="150000"/>
              </a:lnSpc>
              <a:buFont typeface="Arial" panose="020B0604020202090204" pitchFamily="34" charset="0"/>
              <a:buChar char="•"/>
            </a:pPr>
            <a:endParaRPr lang="en-US" altLang="zh-CN" sz="1600" dirty="0"/>
          </a:p>
          <a:p>
            <a:pPr marL="1200150" lvl="2" indent="-285750">
              <a:lnSpc>
                <a:spcPct val="150000"/>
              </a:lnSpc>
              <a:buFont typeface="Arial" panose="020B0604020202090204" pitchFamily="34" charset="0"/>
              <a:buChar char="•"/>
            </a:pPr>
            <a:r>
              <a:rPr lang="zh-CN" altLang="en-US" sz="1600" dirty="0"/>
              <a:t>最后前馈模块输出去噪结果</a:t>
            </a:r>
            <a:endParaRPr lang="zh-CN" altLang="en-US" sz="1600" dirty="0"/>
          </a:p>
          <a:p>
            <a:pPr marL="1200150" lvl="2" indent="-285750">
              <a:lnSpc>
                <a:spcPct val="150000"/>
              </a:lnSpc>
              <a:buFont typeface="Arial" panose="020B0604020202090204" pitchFamily="34" charset="0"/>
              <a:buChar char="•"/>
            </a:pPr>
            <a:endParaRPr lang="zh-CN" altLang="en-US" sz="1600" dirty="0"/>
          </a:p>
          <a:p>
            <a:pPr marL="1200150" lvl="2" indent="-285750">
              <a:lnSpc>
                <a:spcPct val="150000"/>
              </a:lnSpc>
              <a:buFont typeface="Arial" panose="020B0604020202090204" pitchFamily="34" charset="0"/>
              <a:buChar char="•"/>
            </a:pPr>
            <a:endParaRPr lang="en-US" altLang="zh-CN" sz="1600" dirty="0"/>
          </a:p>
          <a:p>
            <a:pPr marL="1200150" lvl="2" indent="-285750">
              <a:lnSpc>
                <a:spcPct val="150000"/>
              </a:lnSpc>
              <a:buFont typeface="Arial" panose="020B0604020202090204" pitchFamily="34" charset="0"/>
              <a:buChar char="•"/>
            </a:pPr>
            <a:endParaRPr lang="zh-CN" altLang="en-US" sz="1600" dirty="0"/>
          </a:p>
          <a:p>
            <a:pPr marL="1200150" lvl="2" indent="-285750">
              <a:lnSpc>
                <a:spcPct val="150000"/>
              </a:lnSpc>
              <a:buFont typeface="Arial" panose="020B0604020202090204" pitchFamily="34" charset="0"/>
              <a:buChar char="•"/>
            </a:pPr>
            <a:endParaRPr lang="en-US" altLang="zh-CN" sz="1600" dirty="0"/>
          </a:p>
          <a:p>
            <a:pPr marL="1200150" lvl="2" indent="-285750">
              <a:lnSpc>
                <a:spcPct val="150000"/>
              </a:lnSpc>
              <a:buFont typeface="Arial" panose="020B0604020202090204" pitchFamily="34" charset="0"/>
              <a:buChar char="•"/>
            </a:pPr>
            <a:endParaRPr lang="en-US" altLang="zh-CN" sz="1600" b="1" dirty="0"/>
          </a:p>
          <a:p>
            <a:pPr marL="285750" indent="-285750">
              <a:lnSpc>
                <a:spcPct val="150000"/>
              </a:lnSpc>
              <a:buFont typeface="Arial" panose="020B0604020202090204" pitchFamily="34" charset="0"/>
              <a:buChar char="•"/>
            </a:pPr>
            <a:endParaRPr lang="en-US" altLang="zh-CN" sz="1600" b="1" dirty="0"/>
          </a:p>
          <a:p>
            <a:pPr marL="285750" indent="-285750">
              <a:lnSpc>
                <a:spcPct val="150000"/>
              </a:lnSpc>
              <a:buFont typeface="Arial" panose="020B0604020202090204" pitchFamily="34" charset="0"/>
              <a:buChar char="•"/>
            </a:pPr>
            <a:endParaRPr lang="en-US" altLang="zh-CN" sz="1600" b="1" dirty="0"/>
          </a:p>
          <a:p>
            <a:pPr marL="285750" indent="-285750">
              <a:lnSpc>
                <a:spcPct val="150000"/>
              </a:lnSpc>
              <a:buFont typeface="Arial" panose="020B0604020202090204" pitchFamily="34" charset="0"/>
              <a:buChar char="•"/>
            </a:pPr>
            <a:endParaRPr lang="en-US" altLang="zh-CN" sz="1600" b="1" dirty="0"/>
          </a:p>
          <a:p>
            <a:pPr marL="285750" indent="-285750">
              <a:lnSpc>
                <a:spcPct val="150000"/>
              </a:lnSpc>
              <a:buFont typeface="Arial" panose="020B0604020202090204" pitchFamily="34" charset="0"/>
              <a:buChar char="•"/>
            </a:pPr>
            <a:endParaRPr lang="en-US" altLang="zh-CN" sz="1600" b="1" dirty="0"/>
          </a:p>
          <a:p>
            <a:pPr marL="285750" indent="-285750">
              <a:lnSpc>
                <a:spcPct val="150000"/>
              </a:lnSpc>
              <a:buFont typeface="Arial" panose="020B0604020202090204" pitchFamily="34" charset="0"/>
              <a:buChar char="•"/>
            </a:pPr>
            <a:endParaRPr lang="en-US" altLang="zh-CN" sz="1600" b="1" dirty="0"/>
          </a:p>
          <a:p>
            <a:pPr marL="285750" indent="-285750">
              <a:lnSpc>
                <a:spcPct val="150000"/>
              </a:lnSpc>
              <a:buFont typeface="Arial" panose="020B0604020202090204" pitchFamily="34" charset="0"/>
              <a:buChar char="•"/>
            </a:pPr>
            <a:endParaRPr lang="en-US" altLang="zh-CN" sz="1600" b="1" dirty="0"/>
          </a:p>
          <a:p>
            <a:pPr marL="2114550" lvl="4" indent="-285750">
              <a:lnSpc>
                <a:spcPct val="150000"/>
              </a:lnSpc>
              <a:buFont typeface="Arial" panose="020B0604020202090204" pitchFamily="34" charset="0"/>
              <a:buChar char="•"/>
            </a:pPr>
            <a:endParaRPr lang="en-US" altLang="zh-CN" sz="1600" dirty="0"/>
          </a:p>
          <a:p>
            <a:pPr marL="2114550" lvl="4" indent="-285750">
              <a:lnSpc>
                <a:spcPct val="150000"/>
              </a:lnSpc>
              <a:buFont typeface="Arial" panose="020B0604020202090204" pitchFamily="34" charset="0"/>
              <a:buChar char="•"/>
            </a:pPr>
            <a:endParaRPr lang="en-US" altLang="zh-CN" sz="1600" dirty="0"/>
          </a:p>
          <a:p>
            <a:pPr marL="1200150" lvl="2" indent="-285750">
              <a:lnSpc>
                <a:spcPct val="150000"/>
              </a:lnSpc>
              <a:buFont typeface="Arial" panose="020B0604020202090204" pitchFamily="34" charset="0"/>
              <a:buChar char="•"/>
            </a:pPr>
            <a:endParaRPr lang="en-US" altLang="zh-CN" sz="1600" dirty="0"/>
          </a:p>
          <a:p>
            <a:pPr lvl="2">
              <a:lnSpc>
                <a:spcPct val="150000"/>
              </a:lnSpc>
            </a:pPr>
            <a:endParaRPr lang="en-US" altLang="zh-CN" sz="1600" dirty="0"/>
          </a:p>
          <a:p>
            <a:pPr marL="1200150" lvl="2" indent="-285750">
              <a:lnSpc>
                <a:spcPct val="150000"/>
              </a:lnSpc>
              <a:buFont typeface="Arial" panose="020B0604020202090204" pitchFamily="34" charset="0"/>
              <a:buChar char="•"/>
            </a:pPr>
            <a:endParaRPr lang="en-US" altLang="zh-CN" sz="1600" dirty="0"/>
          </a:p>
          <a:p>
            <a:pPr marL="1200150" lvl="2" indent="-285750">
              <a:lnSpc>
                <a:spcPct val="150000"/>
              </a:lnSpc>
              <a:buFont typeface="Arial" panose="020B0604020202090204" pitchFamily="34" charset="0"/>
              <a:buChar char="•"/>
            </a:pPr>
            <a:endParaRPr lang="zh-CN" altLang="en-US" sz="1600" dirty="0"/>
          </a:p>
          <a:p>
            <a:pPr marL="742950" lvl="1" indent="-285750">
              <a:lnSpc>
                <a:spcPct val="150000"/>
              </a:lnSpc>
              <a:buFont typeface="Arial" panose="020B0604020202090204" pitchFamily="34" charset="0"/>
              <a:buChar char="•"/>
            </a:pPr>
            <a:endParaRPr lang="zh-CN" altLang="en-US" sz="1600" dirty="0"/>
          </a:p>
          <a:p>
            <a:pPr marL="742950" lvl="1" indent="-285750">
              <a:lnSpc>
                <a:spcPct val="150000"/>
              </a:lnSpc>
              <a:buFont typeface="Arial" panose="020B0604020202090204" pitchFamily="34" charset="0"/>
              <a:buChar char="•"/>
            </a:pPr>
            <a:endParaRPr lang="zh-CN" altLang="en-US" sz="1600" dirty="0"/>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3565"/>
          </a:xfrm>
          <a:prstGeom prst="rect">
            <a:avLst/>
          </a:prstGeom>
          <a:noFill/>
        </p:spPr>
        <p:txBody>
          <a:bodyPr wrap="square" rtlCol="0">
            <a:spAutoFit/>
          </a:bodyPr>
          <a:lstStyle/>
          <a:p>
            <a:r>
              <a:rPr lang="en-US" altLang="zh-CN" sz="3200" b="1" dirty="0">
                <a:solidFill>
                  <a:srgbClr val="5B9BD5">
                    <a:lumMod val="75000"/>
                  </a:srgbClr>
                </a:solidFill>
                <a:latin typeface="Times New Roman" panose="02020503050405090304"/>
                <a:ea typeface="微软雅黑" panose="020B0503020204020204" charset="-122"/>
                <a:cs typeface="+mn-ea"/>
                <a:sym typeface="+mn-lt"/>
              </a:rPr>
              <a:t>2</a:t>
            </a:r>
            <a:endParaRPr lang="en-US" altLang="zh-CN" sz="3200" b="1" dirty="0">
              <a:solidFill>
                <a:schemeClr val="accent1">
                  <a:lumMod val="75000"/>
                </a:schemeClr>
              </a:solidFill>
              <a:latin typeface="Times New Roman" panose="02020503050405090304" pitchFamily="18" charset="0"/>
              <a:cs typeface="Times New Roman" panose="02020503050405090304" pitchFamily="18" charset="0"/>
              <a:sym typeface="+mn-lt"/>
            </a:endParaRPr>
          </a:p>
        </p:txBody>
      </p:sp>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5" name="文本框 4"/>
          <p:cNvSpPr txBox="1"/>
          <p:nvPr/>
        </p:nvSpPr>
        <p:spPr>
          <a:xfrm>
            <a:off x="1377315" y="759460"/>
            <a:ext cx="9537700" cy="51752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noAutofit/>
          </a:bodyPr>
          <a:lstStyle/>
          <a:p>
            <a:pPr algn="l">
              <a:lnSpc>
                <a:spcPct val="100000"/>
              </a:lnSpc>
              <a:spcBef>
                <a:spcPts val="0"/>
              </a:spcBef>
              <a:spcAft>
                <a:spcPts val="0"/>
              </a:spcAft>
              <a:buClrTx/>
              <a:buSzTx/>
              <a:buFontTx/>
              <a:defRPr/>
            </a:pPr>
            <a:r>
              <a:rPr lang="en-US" altLang="zh-CN" sz="32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rPr>
              <a:t>Method</a:t>
            </a:r>
            <a:endParaRPr lang="en-US" altLang="zh-CN" sz="32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endParaRPr>
          </a:p>
        </p:txBody>
      </p:sp>
      <p:sp>
        <p:nvSpPr>
          <p:cNvPr id="9" name="文本框 8"/>
          <p:cNvSpPr txBox="1"/>
          <p:nvPr/>
        </p:nvSpPr>
        <p:spPr>
          <a:xfrm>
            <a:off x="1021715" y="1602105"/>
            <a:ext cx="6096000" cy="707886"/>
          </a:xfrm>
          <a:prstGeom prst="rect">
            <a:avLst/>
          </a:prstGeom>
          <a:noFill/>
        </p:spPr>
        <p:txBody>
          <a:bodyPr wrap="square" rtlCol="0">
            <a:spAutoFit/>
          </a:bodyPr>
          <a:lstStyle/>
          <a:p>
            <a:pPr>
              <a:defRPr/>
            </a:pPr>
            <a:r>
              <a:rPr lang="zh-CN" altLang="en-US" sz="2000" b="1" dirty="0">
                <a:solidFill>
                  <a:srgbClr val="0070C0"/>
                </a:solidFill>
                <a:latin typeface="Arial" panose="020B0604020202090204" pitchFamily="34" charset="0"/>
                <a:ea typeface="微软雅黑" panose="020B0503020204020204" charset="-122"/>
                <a:cs typeface="Arial" panose="020B0604020202090204" pitchFamily="34" charset="0"/>
              </a:rPr>
              <a:t>世界模型架构</a:t>
            </a:r>
            <a:endParaRPr lang="zh-CN" altLang="en-US" sz="2000" b="1" dirty="0">
              <a:solidFill>
                <a:srgbClr val="0070C0"/>
              </a:solidFill>
              <a:latin typeface="Arial" panose="020B0604020202090204" pitchFamily="34" charset="0"/>
              <a:ea typeface="微软雅黑" panose="020B0503020204020204" charset="-122"/>
              <a:cs typeface="Arial" panose="020B0604020202090204" pitchFamily="34" charset="0"/>
            </a:endParaRPr>
          </a:p>
          <a:p>
            <a:pPr algn="l">
              <a:spcBef>
                <a:spcPts val="0"/>
              </a:spcBef>
              <a:spcAft>
                <a:spcPts val="0"/>
              </a:spcAft>
              <a:buClrTx/>
              <a:buSzTx/>
              <a:buFontTx/>
              <a:defRPr/>
            </a:pPr>
            <a:endParaRPr lang="en-US" altLang="zh-CN" sz="20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endParaRPr>
          </a:p>
        </p:txBody>
      </p:sp>
      <p:graphicFrame>
        <p:nvGraphicFramePr>
          <p:cNvPr id="10" name="对象 9">
            <a:hlinkClick r:id="" action="ppaction://ole?verb=0"/>
          </p:cNvPr>
          <p:cNvGraphicFramePr>
            <a:graphicFrameLocks noChangeAspect="1"/>
          </p:cNvGraphicFramePr>
          <p:nvPr/>
        </p:nvGraphicFramePr>
        <p:xfrm>
          <a:off x="6038850" y="3321050"/>
          <a:ext cx="114300" cy="215900"/>
        </p:xfrm>
        <a:graphic>
          <a:graphicData uri="http://schemas.openxmlformats.org/presentationml/2006/ole">
            <mc:AlternateContent xmlns:mc="http://schemas.openxmlformats.org/markup-compatibility/2006">
              <mc:Choice xmlns:v="urn:schemas-microsoft-com:vml" Requires="v">
                <p:oleObj spid="_x0000_s4" name="" r:id="rId2" imgW="114300" imgH="215900" progId="Equation.KSEE3">
                  <p:embed/>
                </p:oleObj>
              </mc:Choice>
              <mc:Fallback>
                <p:oleObj name="" r:id="rId2" imgW="114300" imgH="215900" progId="Equation.KSEE3">
                  <p:embed/>
                  <p:pic>
                    <p:nvPicPr>
                      <p:cNvPr id="0" name="对象 9">
                        <a:hlinkClick r:id="" action="ppaction://ole?verb=0"/>
                      </p:cNvPr>
                      <p:cNvPicPr/>
                      <p:nvPr/>
                    </p:nvPicPr>
                    <p:blipFill>
                      <a:blip r:embed="rId3"/>
                      <a:stretch>
                        <a:fillRect/>
                      </a:stretch>
                    </p:blipFill>
                    <p:spPr>
                      <a:xfrm>
                        <a:off x="6038850" y="3321050"/>
                        <a:ext cx="114300" cy="215900"/>
                      </a:xfrm>
                      <a:prstGeom prst="rect">
                        <a:avLst/>
                      </a:prstGeom>
                    </p:spPr>
                  </p:pic>
                </p:oleObj>
              </mc:Fallback>
            </mc:AlternateContent>
          </a:graphicData>
        </a:graphic>
      </p:graphicFrame>
      <p:graphicFrame>
        <p:nvGraphicFramePr>
          <p:cNvPr id="12" name="对象 11">
            <a:hlinkClick r:id="" action="ppaction://ole?verb=0"/>
          </p:cNvPr>
          <p:cNvGraphicFramePr>
            <a:graphicFrameLocks noChangeAspect="1"/>
          </p:cNvGraphicFramePr>
          <p:nvPr/>
        </p:nvGraphicFramePr>
        <p:xfrm>
          <a:off x="6038850" y="3321050"/>
          <a:ext cx="114300" cy="215900"/>
        </p:xfrm>
        <a:graphic>
          <a:graphicData uri="http://schemas.openxmlformats.org/presentationml/2006/ole">
            <mc:AlternateContent xmlns:mc="http://schemas.openxmlformats.org/markup-compatibility/2006">
              <mc:Choice xmlns:v="urn:schemas-microsoft-com:vml" Requires="v">
                <p:oleObj spid="_x0000_s6" name="" r:id="rId4" imgW="114300" imgH="215900" progId="Equation.KSEE3">
                  <p:embed/>
                </p:oleObj>
              </mc:Choice>
              <mc:Fallback>
                <p:oleObj name="" r:id="rId4" imgW="114300" imgH="215900" progId="Equation.KSEE3">
                  <p:embed/>
                  <p:pic>
                    <p:nvPicPr>
                      <p:cNvPr id="0" name="对象 11">
                        <a:hlinkClick r:id="" action="ppaction://ole?verb=0"/>
                      </p:cNvPr>
                      <p:cNvPicPr/>
                      <p:nvPr/>
                    </p:nvPicPr>
                    <p:blipFill>
                      <a:blip r:embed="rId3"/>
                      <a:stretch>
                        <a:fillRect/>
                      </a:stretch>
                    </p:blipFill>
                    <p:spPr>
                      <a:xfrm>
                        <a:off x="6038850" y="3321050"/>
                        <a:ext cx="114300" cy="215900"/>
                      </a:xfrm>
                      <a:prstGeom prst="rect">
                        <a:avLst/>
                      </a:prstGeom>
                    </p:spPr>
                  </p:pic>
                </p:oleObj>
              </mc:Fallback>
            </mc:AlternateContent>
          </a:graphicData>
        </a:graphic>
      </p:graphicFrame>
      <p:graphicFrame>
        <p:nvGraphicFramePr>
          <p:cNvPr id="8" name="对象 7"/>
          <p:cNvGraphicFramePr>
            <a:graphicFrameLocks noChangeAspect="1"/>
          </p:cNvGraphicFramePr>
          <p:nvPr/>
        </p:nvGraphicFramePr>
        <p:xfrm>
          <a:off x="4610100" y="2463800"/>
          <a:ext cx="914400" cy="198438"/>
        </p:xfrm>
        <a:graphic>
          <a:graphicData uri="http://schemas.openxmlformats.org/presentationml/2006/ole">
            <mc:AlternateContent xmlns:mc="http://schemas.openxmlformats.org/markup-compatibility/2006">
              <mc:Choice xmlns:v="urn:schemas-microsoft-com:vml" Requires="v">
                <p:oleObj spid="_x0000_s11" name="Equation" r:id="rId5" imgW="2743200" imgH="4267200" progId="Equation.DSMT4">
                  <p:embed/>
                </p:oleObj>
              </mc:Choice>
              <mc:Fallback>
                <p:oleObj name="Equation" r:id="rId5" imgW="2743200" imgH="4267200" progId="Equation.DSMT4">
                  <p:embed/>
                  <p:pic>
                    <p:nvPicPr>
                      <p:cNvPr id="0" name="对象 7"/>
                      <p:cNvPicPr/>
                      <p:nvPr/>
                    </p:nvPicPr>
                    <p:blipFill>
                      <a:blip r:embed="rId6"/>
                      <a:stretch>
                        <a:fillRect/>
                      </a:stretch>
                    </p:blipFill>
                    <p:spPr>
                      <a:xfrm>
                        <a:off x="4610100" y="2463800"/>
                        <a:ext cx="914400" cy="198438"/>
                      </a:xfrm>
                      <a:prstGeom prst="rect">
                        <a:avLst/>
                      </a:prstGeom>
                    </p:spPr>
                  </p:pic>
                </p:oleObj>
              </mc:Fallback>
            </mc:AlternateContent>
          </a:graphicData>
        </a:graphic>
      </p:graphicFrame>
      <p:graphicFrame>
        <p:nvGraphicFramePr>
          <p:cNvPr id="15" name="对象 14"/>
          <p:cNvGraphicFramePr>
            <a:graphicFrameLocks noChangeAspect="1"/>
          </p:cNvGraphicFramePr>
          <p:nvPr/>
        </p:nvGraphicFramePr>
        <p:xfrm>
          <a:off x="6037263" y="3338513"/>
          <a:ext cx="114300" cy="177800"/>
        </p:xfrm>
        <a:graphic>
          <a:graphicData uri="http://schemas.openxmlformats.org/presentationml/2006/ole">
            <mc:AlternateContent xmlns:mc="http://schemas.openxmlformats.org/markup-compatibility/2006">
              <mc:Choice xmlns:v="urn:schemas-microsoft-com:vml" Requires="v">
                <p:oleObj spid="_x0000_s13" name="Equation" r:id="rId7" imgW="2743200" imgH="4267200" progId="Equation.DSMT4">
                  <p:embed/>
                </p:oleObj>
              </mc:Choice>
              <mc:Fallback>
                <p:oleObj name="Equation" r:id="rId7" imgW="2743200" imgH="4267200" progId="Equation.DSMT4">
                  <p:embed/>
                  <p:pic>
                    <p:nvPicPr>
                      <p:cNvPr id="0" name="对象 14"/>
                      <p:cNvPicPr/>
                      <p:nvPr/>
                    </p:nvPicPr>
                    <p:blipFill>
                      <a:blip r:embed="rId8"/>
                      <a:stretch>
                        <a:fillRect/>
                      </a:stretch>
                    </p:blipFill>
                    <p:spPr>
                      <a:xfrm>
                        <a:off x="6037263" y="3338513"/>
                        <a:ext cx="114300" cy="177800"/>
                      </a:xfrm>
                      <a:prstGeom prst="rect">
                        <a:avLst/>
                      </a:prstGeom>
                    </p:spPr>
                  </p:pic>
                </p:oleObj>
              </mc:Fallback>
            </mc:AlternateContent>
          </a:graphicData>
        </a:graphic>
      </p:graphicFrame>
      <p:pic>
        <p:nvPicPr>
          <p:cNvPr id="22" name="图片 21"/>
          <p:cNvPicPr>
            <a:picLocks noChangeAspect="1"/>
          </p:cNvPicPr>
          <p:nvPr/>
        </p:nvPicPr>
        <p:blipFill>
          <a:blip r:embed="rId9"/>
          <a:stretch>
            <a:fillRect/>
          </a:stretch>
        </p:blipFill>
        <p:spPr>
          <a:xfrm>
            <a:off x="6854157" y="2886673"/>
            <a:ext cx="3970020" cy="3503843"/>
          </a:xfrm>
          <a:prstGeom prst="rect">
            <a:avLst/>
          </a:prstGeom>
        </p:spPr>
      </p:pic>
      <p:pic>
        <p:nvPicPr>
          <p:cNvPr id="17" name="图片 16"/>
          <p:cNvPicPr>
            <a:picLocks noChangeAspect="1"/>
          </p:cNvPicPr>
          <p:nvPr/>
        </p:nvPicPr>
        <p:blipFill>
          <a:blip r:embed="rId10"/>
          <a:stretch>
            <a:fillRect/>
          </a:stretch>
        </p:blipFill>
        <p:spPr>
          <a:xfrm>
            <a:off x="6677778" y="725733"/>
            <a:ext cx="4343400" cy="2209800"/>
          </a:xfrm>
          <a:prstGeom prst="rect">
            <a:avLst/>
          </a:prstGeom>
        </p:spPr>
      </p:pic>
      <p:pic>
        <p:nvPicPr>
          <p:cNvPr id="20" name="图片 19"/>
          <p:cNvPicPr>
            <a:picLocks noChangeAspect="1"/>
          </p:cNvPicPr>
          <p:nvPr/>
        </p:nvPicPr>
        <p:blipFill>
          <a:blip r:embed="rId11"/>
          <a:stretch>
            <a:fillRect/>
          </a:stretch>
        </p:blipFill>
        <p:spPr>
          <a:xfrm>
            <a:off x="1163714" y="3185532"/>
            <a:ext cx="3390900" cy="742950"/>
          </a:xfrm>
          <a:prstGeom prst="rect">
            <a:avLst/>
          </a:prstGeom>
        </p:spPr>
      </p:pic>
      <p:pic>
        <p:nvPicPr>
          <p:cNvPr id="21" name="图片 20"/>
          <p:cNvPicPr>
            <a:picLocks noChangeAspect="1"/>
          </p:cNvPicPr>
          <p:nvPr/>
        </p:nvPicPr>
        <p:blipFill>
          <a:blip r:embed="rId12"/>
          <a:stretch>
            <a:fillRect/>
          </a:stretch>
        </p:blipFill>
        <p:spPr>
          <a:xfrm>
            <a:off x="1066441" y="4272678"/>
            <a:ext cx="4572000" cy="1104900"/>
          </a:xfrm>
          <a:prstGeom prst="rect">
            <a:avLst/>
          </a:prstGeom>
        </p:spPr>
      </p:pic>
      <p:pic>
        <p:nvPicPr>
          <p:cNvPr id="23" name="图片 22"/>
          <p:cNvPicPr>
            <a:picLocks noChangeAspect="1"/>
          </p:cNvPicPr>
          <p:nvPr/>
        </p:nvPicPr>
        <p:blipFill>
          <a:blip r:embed="rId13"/>
          <a:stretch>
            <a:fillRect/>
          </a:stretch>
        </p:blipFill>
        <p:spPr>
          <a:xfrm>
            <a:off x="1245752" y="5810358"/>
            <a:ext cx="3902718" cy="450314"/>
          </a:xfrm>
          <a:prstGeom prst="rect">
            <a:avLst/>
          </a:prstGeom>
        </p:spPr>
      </p:pic>
      <p:pic>
        <p:nvPicPr>
          <p:cNvPr id="26" name="图片 25"/>
          <p:cNvPicPr>
            <a:picLocks noChangeAspect="1"/>
          </p:cNvPicPr>
          <p:nvPr/>
        </p:nvPicPr>
        <p:blipFill>
          <a:blip r:embed="rId14"/>
          <a:stretch>
            <a:fillRect/>
          </a:stretch>
        </p:blipFill>
        <p:spPr>
          <a:xfrm>
            <a:off x="3872120" y="1536948"/>
            <a:ext cx="2552700" cy="419100"/>
          </a:xfrm>
          <a:prstGeom prst="rect">
            <a:avLst/>
          </a:prstGeom>
        </p:spPr>
      </p:pic>
      <p:sp>
        <p:nvSpPr>
          <p:cNvPr id="28" name="文本框 27"/>
          <p:cNvSpPr txBox="1"/>
          <p:nvPr/>
        </p:nvSpPr>
        <p:spPr>
          <a:xfrm>
            <a:off x="3366730" y="1552647"/>
            <a:ext cx="595035" cy="338554"/>
          </a:xfrm>
          <a:prstGeom prst="rect">
            <a:avLst/>
          </a:prstGeom>
          <a:noFill/>
        </p:spPr>
        <p:txBody>
          <a:bodyPr wrap="none" rtlCol="0">
            <a:spAutoFit/>
          </a:bodyPr>
          <a:lstStyle/>
          <a:p>
            <a:r>
              <a:rPr lang="zh-CN" altLang="en-US" sz="1600" dirty="0"/>
              <a:t>已知</a:t>
            </a:r>
            <a:endParaRPr lang="zh-CN" altLang="en-US" sz="16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3565"/>
          </a:xfrm>
          <a:prstGeom prst="rect">
            <a:avLst/>
          </a:prstGeom>
          <a:noFill/>
        </p:spPr>
        <p:txBody>
          <a:bodyPr wrap="square" rtlCol="0">
            <a:spAutoFit/>
          </a:bodyPr>
          <a:lstStyle/>
          <a:p>
            <a:r>
              <a:rPr lang="en-US" altLang="zh-CN" sz="3200" b="1" dirty="0">
                <a:solidFill>
                  <a:srgbClr val="5B9BD5">
                    <a:lumMod val="75000"/>
                  </a:srgbClr>
                </a:solidFill>
                <a:latin typeface="Times New Roman" panose="02020503050405090304"/>
                <a:ea typeface="微软雅黑" panose="020B0503020204020204" charset="-122"/>
                <a:cs typeface="+mn-ea"/>
                <a:sym typeface="+mn-lt"/>
              </a:rPr>
              <a:t>2</a:t>
            </a:r>
            <a:endParaRPr lang="zh-CN" altLang="en-US" sz="3200" dirty="0">
              <a:solidFill>
                <a:schemeClr val="accent1">
                  <a:lumMod val="75000"/>
                </a:schemeClr>
              </a:solidFill>
              <a:cs typeface="+mn-ea"/>
              <a:sym typeface="+mn-lt"/>
            </a:endParaRPr>
          </a:p>
        </p:txBody>
      </p:sp>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5" name="文本框 4"/>
          <p:cNvSpPr txBox="1"/>
          <p:nvPr/>
        </p:nvSpPr>
        <p:spPr>
          <a:xfrm>
            <a:off x="1377315" y="759460"/>
            <a:ext cx="9537700" cy="51752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noAutofit/>
          </a:bodyPr>
          <a:lstStyle/>
          <a:p>
            <a:pPr algn="l">
              <a:lnSpc>
                <a:spcPct val="100000"/>
              </a:lnSpc>
              <a:spcBef>
                <a:spcPts val="0"/>
              </a:spcBef>
              <a:spcAft>
                <a:spcPts val="0"/>
              </a:spcAft>
              <a:buClrTx/>
              <a:buSzTx/>
              <a:buFontTx/>
              <a:defRPr/>
            </a:pPr>
            <a:r>
              <a:rPr lang="en-US" altLang="zh-CN" sz="3200" b="1" dirty="0">
                <a:solidFill>
                  <a:srgbClr val="0070C0"/>
                </a:solidFill>
                <a:latin typeface="Arial" panose="020B0604020202090204" pitchFamily="34" charset="0"/>
                <a:ea typeface="微软雅黑" panose="020B0503020204020204" charset="-122"/>
                <a:cs typeface="Arial" panose="020B0604020202090204" pitchFamily="34" charset="0"/>
              </a:rPr>
              <a:t>E</a:t>
            </a:r>
            <a:r>
              <a:rPr lang="en-US" altLang="zh-CN" sz="3200" b="1" noProof="0" dirty="0" err="1">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rPr>
              <a:t>xperiment</a:t>
            </a:r>
            <a:endParaRPr lang="en-US" altLang="zh-CN" sz="32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endParaRPr>
          </a:p>
        </p:txBody>
      </p:sp>
      <p:sp>
        <p:nvSpPr>
          <p:cNvPr id="6" name="文本框 5"/>
          <p:cNvSpPr txBox="1"/>
          <p:nvPr/>
        </p:nvSpPr>
        <p:spPr>
          <a:xfrm>
            <a:off x="1304428" y="1601875"/>
            <a:ext cx="1210588" cy="400110"/>
          </a:xfrm>
          <a:prstGeom prst="rect">
            <a:avLst/>
          </a:prstGeom>
          <a:noFill/>
        </p:spPr>
        <p:txBody>
          <a:bodyPr wrap="none" rtlCol="0">
            <a:spAutoFit/>
          </a:bodyPr>
          <a:lstStyle/>
          <a:p>
            <a:r>
              <a:rPr lang="zh-CN" altLang="en-US" sz="2000" b="1" dirty="0">
                <a:solidFill>
                  <a:srgbClr val="0070C0"/>
                </a:solidFill>
                <a:latin typeface="Arial" panose="020B0604020202090204" pitchFamily="34" charset="0"/>
                <a:ea typeface="微软雅黑" panose="020B0503020204020204" charset="-122"/>
                <a:cs typeface="Arial" panose="020B0604020202090204" pitchFamily="34" charset="0"/>
              </a:rPr>
              <a:t>对比实验</a:t>
            </a:r>
            <a:endParaRPr lang="zh-CN" altLang="en-US" sz="2000" b="1" dirty="0">
              <a:solidFill>
                <a:srgbClr val="0070C0"/>
              </a:solidFill>
              <a:latin typeface="Arial" panose="020B0604020202090204" pitchFamily="34" charset="0"/>
              <a:ea typeface="微软雅黑" panose="020B0503020204020204" charset="-122"/>
              <a:cs typeface="Arial" panose="020B0604020202090204" pitchFamily="34" charset="0"/>
            </a:endParaRPr>
          </a:p>
        </p:txBody>
      </p:sp>
      <p:graphicFrame>
        <p:nvGraphicFramePr>
          <p:cNvPr id="9" name="表格 8"/>
          <p:cNvGraphicFramePr>
            <a:graphicFrameLocks noGrp="1"/>
          </p:cNvGraphicFramePr>
          <p:nvPr/>
        </p:nvGraphicFramePr>
        <p:xfrm>
          <a:off x="1245751" y="4570908"/>
          <a:ext cx="9780057" cy="1778000"/>
        </p:xfrm>
        <a:graphic>
          <a:graphicData uri="http://schemas.openxmlformats.org/drawingml/2006/table">
            <a:tbl>
              <a:tblPr firstRow="1" bandRow="1">
                <a:tableStyleId>{5C22544A-7EE6-4342-B048-85BDC9FD1C3A}</a:tableStyleId>
              </a:tblPr>
              <a:tblGrid>
                <a:gridCol w="2747649"/>
                <a:gridCol w="2968628"/>
                <a:gridCol w="4063780"/>
              </a:tblGrid>
              <a:tr h="370840">
                <a:tc>
                  <a:txBody>
                    <a:bodyPr/>
                    <a:lstStyle>
                      <a:defPPr>
                        <a:defRPr lang="zh-CN"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r>
                        <a:rPr lang="zh-CN" altLang="en-US" sz="1400" dirty="0"/>
                        <a:t>方法</a:t>
                      </a:r>
                      <a:endParaRPr lang="zh-CN" altLang="en-US" sz="1400" dirty="0"/>
                    </a:p>
                  </a:txBody>
                  <a:tcPr anchor="ctr"/>
                </a:tc>
                <a:tc>
                  <a:txBody>
                    <a:bodyPr/>
                    <a:lstStyle>
                      <a:defPPr>
                        <a:defRPr lang="zh-CN"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r>
                        <a:rPr lang="zh-CN" altLang="en-US" sz="1400"/>
                        <a:t>描述</a:t>
                      </a:r>
                      <a:endParaRPr lang="zh-CN" altLang="en-US" sz="1400" dirty="0"/>
                    </a:p>
                  </a:txBody>
                  <a:tcPr anchor="ctr"/>
                </a:tc>
                <a:tc>
                  <a:txBody>
                    <a:bodyPr/>
                    <a:lstStyle>
                      <a:defPPr>
                        <a:defRPr lang="zh-CN"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r>
                        <a:rPr lang="zh-CN" altLang="en-US" sz="1400"/>
                        <a:t>评估指标</a:t>
                      </a:r>
                      <a:endParaRPr lang="zh-CN" altLang="en-US" sz="1400" dirty="0"/>
                    </a:p>
                  </a:txBody>
                  <a:tcPr anchor="ctr"/>
                </a:tc>
              </a:tr>
              <a:tr h="370840">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400" kern="1200" dirty="0">
                          <a:solidFill>
                            <a:schemeClr val="dk1"/>
                          </a:solidFill>
                          <a:latin typeface="+mn-lt"/>
                          <a:ea typeface="+mn-ea"/>
                          <a:cs typeface="+mn-cs"/>
                        </a:rPr>
                        <a:t>NWM</a:t>
                      </a:r>
                      <a:endParaRPr lang="en-US" altLang="zh-CN" sz="1400" kern="1200" dirty="0">
                        <a:solidFill>
                          <a:schemeClr val="dk1"/>
                        </a:solidFill>
                        <a:latin typeface="+mn-lt"/>
                        <a:ea typeface="+mn-ea"/>
                        <a:cs typeface="+mn-cs"/>
                      </a:endParaRPr>
                    </a:p>
                  </a:txBody>
                  <a:tcPr anchor="ctr"/>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400" dirty="0"/>
                        <a:t>Meta </a:t>
                      </a:r>
                      <a:r>
                        <a:rPr lang="zh-CN" altLang="en-US" sz="1400" dirty="0"/>
                        <a:t>的 </a:t>
                      </a:r>
                      <a:r>
                        <a:rPr lang="en-US" altLang="zh-CN" sz="1400" dirty="0"/>
                        <a:t>Navigation World Model</a:t>
                      </a:r>
                      <a:r>
                        <a:rPr lang="zh-CN" altLang="en-US" sz="1400" dirty="0"/>
                        <a:t>，</a:t>
                      </a:r>
                      <a:r>
                        <a:rPr lang="en-US" altLang="zh-CN" sz="1400" dirty="0"/>
                        <a:t>3</a:t>
                      </a:r>
                      <a:r>
                        <a:rPr lang="zh-CN" altLang="en-US" sz="1400" dirty="0"/>
                        <a:t>米范围</a:t>
                      </a:r>
                      <a:endParaRPr lang="zh-CN" altLang="en-US" sz="1400" dirty="0"/>
                    </a:p>
                  </a:txBody>
                  <a:tcPr anchor="ctr"/>
                </a:tc>
                <a:tc rowSpan="3">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285750" indent="-285750">
                        <a:lnSpc>
                          <a:spcPct val="150000"/>
                        </a:lnSpc>
                        <a:buFont typeface="Arial" panose="020B0604020202090204" pitchFamily="34" charset="0"/>
                        <a:buChar char="•"/>
                      </a:pPr>
                      <a:r>
                        <a:rPr lang="en-US" altLang="zh-CN" sz="1400" b="1" dirty="0"/>
                        <a:t>LPIPS </a:t>
                      </a:r>
                      <a:r>
                        <a:rPr lang="zh-CN" altLang="en-US" sz="1400" b="1" dirty="0"/>
                        <a:t>↓：</a:t>
                      </a:r>
                      <a:r>
                        <a:rPr lang="zh-CN" altLang="en-US" sz="1400" b="0" dirty="0"/>
                        <a:t>生成帧与目标帧的感知相似度</a:t>
                      </a:r>
                      <a:endParaRPr lang="zh-CN" altLang="en-US" sz="1400" b="0" dirty="0"/>
                    </a:p>
                    <a:p>
                      <a:pPr marL="285750" indent="-285750">
                        <a:lnSpc>
                          <a:spcPct val="150000"/>
                        </a:lnSpc>
                        <a:buFont typeface="Arial" panose="020B0604020202090204" pitchFamily="34" charset="0"/>
                        <a:buChar char="•"/>
                      </a:pPr>
                      <a:r>
                        <a:rPr lang="en-US" altLang="zh-CN" sz="1400" b="1" dirty="0" err="1"/>
                        <a:t>DreamSim</a:t>
                      </a:r>
                      <a:r>
                        <a:rPr lang="en-US" altLang="zh-CN" sz="1400" b="1" dirty="0"/>
                        <a:t> </a:t>
                      </a:r>
                      <a:r>
                        <a:rPr lang="zh-CN" altLang="en-US" sz="1400" b="1" dirty="0"/>
                        <a:t>↓</a:t>
                      </a:r>
                      <a:r>
                        <a:rPr lang="zh-CN" altLang="en-US" sz="1400" b="0" dirty="0"/>
                        <a:t>：感知相似度指标</a:t>
                      </a:r>
                      <a:endParaRPr lang="en-US" altLang="zh-CN" sz="1400" b="0" dirty="0"/>
                    </a:p>
                    <a:p>
                      <a:pPr marL="285750" indent="-285750">
                        <a:lnSpc>
                          <a:spcPct val="150000"/>
                        </a:lnSpc>
                        <a:buFont typeface="Arial" panose="020B0604020202090204" pitchFamily="34" charset="0"/>
                        <a:buChar char="•"/>
                      </a:pPr>
                      <a:r>
                        <a:rPr lang="en-US" altLang="zh-CN" sz="1400" b="1" dirty="0"/>
                        <a:t>FID </a:t>
                      </a:r>
                      <a:r>
                        <a:rPr lang="zh-CN" altLang="en-US" sz="1400" b="1" dirty="0"/>
                        <a:t>↓ </a:t>
                      </a:r>
                      <a:r>
                        <a:rPr lang="zh-CN" altLang="en-US" sz="1400" dirty="0"/>
                        <a:t>：生成图像分布与真实图像分布的差距</a:t>
                      </a:r>
                      <a:endParaRPr lang="zh-CN" altLang="en-US" sz="1400" b="0" dirty="0"/>
                    </a:p>
                    <a:p>
                      <a:pPr marL="285750" marR="0" lvl="0" indent="-285750" algn="ctr" defTabSz="914400" rtl="0" eaLnBrk="1" fontAlgn="auto" latinLnBrk="0" hangingPunct="1">
                        <a:lnSpc>
                          <a:spcPct val="150000"/>
                        </a:lnSpc>
                        <a:spcBef>
                          <a:spcPts val="0"/>
                        </a:spcBef>
                        <a:spcAft>
                          <a:spcPts val="0"/>
                        </a:spcAft>
                        <a:buClrTx/>
                        <a:buSzTx/>
                        <a:buFont typeface="Arial" panose="020B0604020202090204" pitchFamily="34" charset="0"/>
                        <a:buChar char="•"/>
                        <a:defRPr/>
                      </a:pPr>
                      <a:endParaRPr lang="zh-CN" altLang="en-US" sz="1400" b="0" dirty="0"/>
                    </a:p>
                  </a:txBody>
                  <a:tcPr anchor="ctr"/>
                </a:tc>
              </a:tr>
              <a:tr h="370840">
                <a:tc>
                  <a:txBody>
                    <a:bodyPr/>
                    <a:lstStyle/>
                    <a:p>
                      <a:pPr algn="ctr">
                        <a:buNone/>
                      </a:pPr>
                      <a:r>
                        <a:rPr lang="en-US" sz="1400" kern="1200" dirty="0">
                          <a:solidFill>
                            <a:schemeClr val="dk1"/>
                          </a:solidFill>
                          <a:latin typeface="+mn-lt"/>
                          <a:ea typeface="+mn-ea"/>
                          <a:cs typeface="+mn-cs"/>
                        </a:rPr>
                        <a:t>Matrix-Game</a:t>
                      </a:r>
                      <a:endParaRPr lang="en-US" sz="1400" kern="1200" dirty="0">
                        <a:solidFill>
                          <a:schemeClr val="dk1"/>
                        </a:solidFill>
                        <a:latin typeface="+mn-lt"/>
                        <a:ea typeface="+mn-ea"/>
                        <a:cs typeface="+mn-cs"/>
                      </a:endParaRPr>
                    </a:p>
                  </a:txBody>
                  <a:tcPr anchor="ctr"/>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400" dirty="0"/>
                        <a:t>DeepMind </a:t>
                      </a:r>
                      <a:r>
                        <a:rPr lang="zh-CN" altLang="en-US" sz="1400" dirty="0"/>
                        <a:t>的通用世界模型，</a:t>
                      </a:r>
                      <a:r>
                        <a:rPr lang="en-US" altLang="zh-CN" sz="1400" dirty="0"/>
                        <a:t>2D </a:t>
                      </a:r>
                      <a:r>
                        <a:rPr lang="zh-CN" altLang="en-US" sz="1400" dirty="0"/>
                        <a:t>动作空间</a:t>
                      </a:r>
                      <a:endParaRPr lang="zh-CN" altLang="en-US" sz="1400" dirty="0"/>
                    </a:p>
                  </a:txBody>
                  <a:tcPr anchor="ctr"/>
                </a:tc>
                <a:tc vMerge="1">
                  <a:tcPr/>
                </a:tc>
              </a:tr>
              <a:tr h="370840">
                <a:tc>
                  <a:txBody>
                    <a:bodyPr/>
                    <a:lstStyle/>
                    <a:p>
                      <a:pPr algn="ctr">
                        <a:buNone/>
                      </a:pPr>
                      <a:r>
                        <a:rPr lang="en-US" sz="1400" kern="1200" dirty="0">
                          <a:solidFill>
                            <a:schemeClr val="dk1"/>
                          </a:solidFill>
                          <a:latin typeface="+mn-lt"/>
                          <a:ea typeface="+mn-ea"/>
                          <a:cs typeface="+mn-cs"/>
                        </a:rPr>
                        <a:t>YUME</a:t>
                      </a:r>
                      <a:endParaRPr lang="en-US" sz="1400" kern="1200" dirty="0">
                        <a:solidFill>
                          <a:schemeClr val="dk1"/>
                        </a:solidFill>
                        <a:latin typeface="+mn-lt"/>
                        <a:ea typeface="+mn-ea"/>
                        <a:cs typeface="+mn-cs"/>
                      </a:endParaRPr>
                    </a:p>
                  </a:txBody>
                  <a:tcPr anchor="ctr"/>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dirty="0"/>
                        <a:t>无 </a:t>
                      </a:r>
                      <a:r>
                        <a:rPr lang="en-US" altLang="zh-CN" sz="1400" dirty="0"/>
                        <a:t>FFP </a:t>
                      </a:r>
                      <a:r>
                        <a:rPr lang="zh-CN" altLang="en-US" sz="1400" dirty="0"/>
                        <a:t>的 </a:t>
                      </a:r>
                      <a:r>
                        <a:rPr lang="en-US" altLang="zh-CN" sz="1400" dirty="0"/>
                        <a:t>baseline</a:t>
                      </a:r>
                      <a:endParaRPr lang="en-US" altLang="zh-CN" sz="1400" dirty="0"/>
                    </a:p>
                  </a:txBody>
                  <a:tcPr anchor="ctr"/>
                </a:tc>
                <a:tc vMerge="1">
                  <a:tcPr/>
                </a:tc>
              </a:tr>
            </a:tbl>
          </a:graphicData>
        </a:graphic>
      </p:graphicFrame>
      <p:pic>
        <p:nvPicPr>
          <p:cNvPr id="10" name="图片 9"/>
          <p:cNvPicPr>
            <a:picLocks noChangeAspect="1"/>
          </p:cNvPicPr>
          <p:nvPr/>
        </p:nvPicPr>
        <p:blipFill>
          <a:blip r:embed="rId2"/>
          <a:stretch>
            <a:fillRect/>
          </a:stretch>
        </p:blipFill>
        <p:spPr>
          <a:xfrm>
            <a:off x="3910694" y="389648"/>
            <a:ext cx="7254262" cy="4081636"/>
          </a:xfrm>
          <a:prstGeom prst="rect">
            <a:avLst/>
          </a:prstGeom>
        </p:spPr>
      </p:pic>
      <p:sp>
        <p:nvSpPr>
          <p:cNvPr id="4" name="文本框 3"/>
          <p:cNvSpPr txBox="1"/>
          <p:nvPr/>
        </p:nvSpPr>
        <p:spPr>
          <a:xfrm>
            <a:off x="1245752" y="2164185"/>
            <a:ext cx="1704313" cy="338554"/>
          </a:xfrm>
          <a:prstGeom prst="rect">
            <a:avLst/>
          </a:prstGeom>
          <a:noFill/>
        </p:spPr>
        <p:txBody>
          <a:bodyPr wrap="none" rtlCol="0">
            <a:spAutoFit/>
          </a:bodyPr>
          <a:lstStyle/>
          <a:p>
            <a:pPr marL="285750" indent="-285750">
              <a:buFont typeface="Arial" panose="020B0604020202090204" pitchFamily="34" charset="0"/>
              <a:buChar char="•"/>
            </a:pPr>
            <a:r>
              <a:rPr lang="zh-CN" altLang="en-US" sz="1600" dirty="0"/>
              <a:t>生成结果对比</a:t>
            </a:r>
            <a:endParaRPr lang="zh-CN" altLang="en-US" sz="16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3565"/>
          </a:xfrm>
          <a:prstGeom prst="rect">
            <a:avLst/>
          </a:prstGeom>
          <a:noFill/>
        </p:spPr>
        <p:txBody>
          <a:bodyPr wrap="square" rtlCol="0">
            <a:spAutoFit/>
          </a:bodyPr>
          <a:lstStyle/>
          <a:p>
            <a:r>
              <a:rPr lang="en-US" altLang="zh-CN" sz="3200" b="1" dirty="0">
                <a:solidFill>
                  <a:srgbClr val="5B9BD5">
                    <a:lumMod val="75000"/>
                  </a:srgbClr>
                </a:solidFill>
                <a:latin typeface="Times New Roman" panose="02020503050405090304"/>
                <a:ea typeface="微软雅黑" panose="020B0503020204020204" charset="-122"/>
                <a:cs typeface="+mn-ea"/>
                <a:sym typeface="+mn-lt"/>
              </a:rPr>
              <a:t>2</a:t>
            </a:r>
            <a:endParaRPr lang="zh-CN" altLang="en-US" sz="3200" dirty="0">
              <a:solidFill>
                <a:schemeClr val="accent1">
                  <a:lumMod val="75000"/>
                </a:schemeClr>
              </a:solidFill>
              <a:cs typeface="+mn-ea"/>
              <a:sym typeface="+mn-lt"/>
            </a:endParaRPr>
          </a:p>
        </p:txBody>
      </p:sp>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5" name="文本框 4"/>
          <p:cNvSpPr txBox="1"/>
          <p:nvPr/>
        </p:nvSpPr>
        <p:spPr>
          <a:xfrm>
            <a:off x="1377315" y="759460"/>
            <a:ext cx="9537700" cy="51752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noAutofit/>
          </a:bodyPr>
          <a:lstStyle/>
          <a:p>
            <a:pPr algn="l">
              <a:lnSpc>
                <a:spcPct val="100000"/>
              </a:lnSpc>
              <a:spcBef>
                <a:spcPts val="0"/>
              </a:spcBef>
              <a:spcAft>
                <a:spcPts val="0"/>
              </a:spcAft>
              <a:buClrTx/>
              <a:buSzTx/>
              <a:buFontTx/>
              <a:defRPr/>
            </a:pPr>
            <a:r>
              <a:rPr lang="en-US" altLang="zh-CN" sz="3200" b="1" dirty="0">
                <a:solidFill>
                  <a:srgbClr val="0070C0"/>
                </a:solidFill>
                <a:latin typeface="Arial" panose="020B0604020202090204" pitchFamily="34" charset="0"/>
                <a:ea typeface="微软雅黑" panose="020B0503020204020204" charset="-122"/>
                <a:cs typeface="Arial" panose="020B0604020202090204" pitchFamily="34" charset="0"/>
              </a:rPr>
              <a:t>E</a:t>
            </a:r>
            <a:r>
              <a:rPr lang="en-US" altLang="zh-CN" sz="3200" b="1" noProof="0" dirty="0" err="1">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rPr>
              <a:t>xperiment</a:t>
            </a:r>
            <a:endParaRPr lang="en-US" altLang="zh-CN" sz="32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endParaRPr>
          </a:p>
        </p:txBody>
      </p:sp>
      <p:sp>
        <p:nvSpPr>
          <p:cNvPr id="6" name="文本框 5"/>
          <p:cNvSpPr txBox="1"/>
          <p:nvPr/>
        </p:nvSpPr>
        <p:spPr>
          <a:xfrm>
            <a:off x="1304428" y="1601875"/>
            <a:ext cx="1210588" cy="400110"/>
          </a:xfrm>
          <a:prstGeom prst="rect">
            <a:avLst/>
          </a:prstGeom>
          <a:noFill/>
        </p:spPr>
        <p:txBody>
          <a:bodyPr wrap="none" rtlCol="0">
            <a:spAutoFit/>
          </a:bodyPr>
          <a:lstStyle/>
          <a:p>
            <a:r>
              <a:rPr lang="zh-CN" altLang="en-US" sz="2000" b="1" dirty="0">
                <a:solidFill>
                  <a:srgbClr val="0070C0"/>
                </a:solidFill>
                <a:latin typeface="Arial" panose="020B0604020202090204" pitchFamily="34" charset="0"/>
                <a:ea typeface="微软雅黑" panose="020B0503020204020204" charset="-122"/>
                <a:cs typeface="Arial" panose="020B0604020202090204" pitchFamily="34" charset="0"/>
              </a:rPr>
              <a:t>对比实验</a:t>
            </a:r>
            <a:endParaRPr lang="zh-CN" altLang="en-US" sz="2000" b="1" dirty="0">
              <a:solidFill>
                <a:srgbClr val="0070C0"/>
              </a:solidFill>
              <a:latin typeface="Arial" panose="020B0604020202090204" pitchFamily="34" charset="0"/>
              <a:ea typeface="微软雅黑" panose="020B0503020204020204" charset="-122"/>
              <a:cs typeface="Arial" panose="020B0604020202090204" pitchFamily="34" charset="0"/>
            </a:endParaRPr>
          </a:p>
        </p:txBody>
      </p:sp>
      <p:graphicFrame>
        <p:nvGraphicFramePr>
          <p:cNvPr id="9" name="表格 8"/>
          <p:cNvGraphicFramePr>
            <a:graphicFrameLocks noGrp="1"/>
          </p:cNvGraphicFramePr>
          <p:nvPr/>
        </p:nvGraphicFramePr>
        <p:xfrm>
          <a:off x="1190566" y="4393025"/>
          <a:ext cx="9408495" cy="2273696"/>
        </p:xfrm>
        <a:graphic>
          <a:graphicData uri="http://schemas.openxmlformats.org/drawingml/2006/table">
            <a:tbl>
              <a:tblPr firstRow="1" bandRow="1">
                <a:tableStyleId>{5C22544A-7EE6-4342-B048-85BDC9FD1C3A}</a:tableStyleId>
              </a:tblPr>
              <a:tblGrid>
                <a:gridCol w="2643261"/>
                <a:gridCol w="2855844"/>
                <a:gridCol w="3909390"/>
              </a:tblGrid>
              <a:tr h="324674">
                <a:tc>
                  <a:txBody>
                    <a:bodyPr/>
                    <a:lstStyle>
                      <a:defPPr>
                        <a:defRPr lang="zh-CN"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r>
                        <a:rPr lang="zh-CN" altLang="en-US" sz="1400" dirty="0"/>
                        <a:t>方法</a:t>
                      </a:r>
                      <a:endParaRPr lang="zh-CN" altLang="en-US" sz="1400" dirty="0"/>
                    </a:p>
                  </a:txBody>
                  <a:tcPr anchor="ctr"/>
                </a:tc>
                <a:tc>
                  <a:txBody>
                    <a:bodyPr/>
                    <a:lstStyle>
                      <a:defPPr>
                        <a:defRPr lang="zh-CN"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r>
                        <a:rPr lang="zh-CN" altLang="en-US" sz="1400"/>
                        <a:t>描述</a:t>
                      </a:r>
                      <a:endParaRPr lang="zh-CN" altLang="en-US" sz="1400" dirty="0"/>
                    </a:p>
                  </a:txBody>
                  <a:tcPr anchor="ctr"/>
                </a:tc>
                <a:tc>
                  <a:txBody>
                    <a:bodyPr/>
                    <a:lstStyle>
                      <a:defPPr>
                        <a:defRPr lang="zh-CN"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r>
                        <a:rPr lang="zh-CN" altLang="en-US" sz="1400"/>
                        <a:t>评估指标</a:t>
                      </a:r>
                      <a:endParaRPr lang="zh-CN" altLang="en-US" sz="1400" dirty="0"/>
                    </a:p>
                  </a:txBody>
                  <a:tcPr anchor="ctr"/>
                </a:tc>
              </a:tr>
              <a:tr h="453654">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400" kern="1200" dirty="0">
                          <a:solidFill>
                            <a:schemeClr val="dk1"/>
                          </a:solidFill>
                          <a:latin typeface="+mn-lt"/>
                          <a:ea typeface="+mn-ea"/>
                          <a:cs typeface="+mn-cs"/>
                        </a:rPr>
                        <a:t>NWM</a:t>
                      </a:r>
                      <a:endParaRPr lang="en-US" altLang="zh-CN" sz="1400" kern="1200" dirty="0">
                        <a:solidFill>
                          <a:schemeClr val="dk1"/>
                        </a:solidFill>
                        <a:latin typeface="+mn-lt"/>
                        <a:ea typeface="+mn-ea"/>
                        <a:cs typeface="+mn-cs"/>
                      </a:endParaRPr>
                    </a:p>
                  </a:txBody>
                  <a:tcPr anchor="ctr"/>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400" dirty="0"/>
                        <a:t>Meta </a:t>
                      </a:r>
                      <a:r>
                        <a:rPr lang="zh-CN" altLang="en-US" sz="1400" dirty="0"/>
                        <a:t>的 </a:t>
                      </a:r>
                      <a:r>
                        <a:rPr lang="en-US" altLang="zh-CN" sz="1400" dirty="0"/>
                        <a:t>Navigation World Model</a:t>
                      </a:r>
                      <a:r>
                        <a:rPr lang="zh-CN" altLang="en-US" sz="1400" dirty="0"/>
                        <a:t>，</a:t>
                      </a:r>
                      <a:r>
                        <a:rPr lang="en-US" altLang="zh-CN" sz="1400" dirty="0"/>
                        <a:t>3</a:t>
                      </a:r>
                      <a:r>
                        <a:rPr lang="zh-CN" altLang="en-US" sz="1400" dirty="0"/>
                        <a:t>米范围</a:t>
                      </a:r>
                      <a:endParaRPr lang="zh-CN" altLang="en-US" sz="1400" dirty="0"/>
                    </a:p>
                  </a:txBody>
                  <a:tcPr anchor="ctr"/>
                </a:tc>
                <a:tc rowSpan="3">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90204" pitchFamily="34" charset="0"/>
                        <a:buChar char="•"/>
                        <a:defRPr/>
                      </a:pPr>
                      <a:r>
                        <a:rPr lang="en-US" altLang="zh-CN" sz="1400" b="1" dirty="0"/>
                        <a:t>ATE </a:t>
                      </a:r>
                      <a:r>
                        <a:rPr lang="zh-CN" altLang="en-US" sz="1400" dirty="0"/>
                        <a:t>↓</a:t>
                      </a:r>
                      <a:r>
                        <a:rPr lang="zh-CN" altLang="en-US" sz="1400" b="1" dirty="0"/>
                        <a:t>：</a:t>
                      </a:r>
                      <a:r>
                        <a:rPr lang="zh-CN" altLang="en-US" sz="1400" dirty="0"/>
                        <a:t>绝对平移误差，终点位置与目标位置的欧氏距离</a:t>
                      </a:r>
                      <a:endParaRPr lang="en-US" altLang="zh-CN" sz="1400" b="0" dirty="0"/>
                    </a:p>
                    <a:p>
                      <a:pPr marL="285750" indent="-285750">
                        <a:buFont typeface="Arial" panose="020B0604020202090204" pitchFamily="34" charset="0"/>
                        <a:buChar char="•"/>
                      </a:pPr>
                      <a:r>
                        <a:rPr lang="en-US" altLang="zh-CN" sz="1400" b="1" dirty="0"/>
                        <a:t>RPE </a:t>
                      </a:r>
                      <a:r>
                        <a:rPr lang="zh-CN" altLang="en-US" sz="1400" dirty="0"/>
                        <a:t>↑ </a:t>
                      </a:r>
                      <a:r>
                        <a:rPr lang="zh-CN" altLang="en-US" sz="1400" b="1" dirty="0"/>
                        <a:t>：</a:t>
                      </a:r>
                      <a:r>
                        <a:rPr lang="zh-CN" altLang="en-US" sz="1400" dirty="0"/>
                        <a:t>相对位姿误差，沿轨迹的累计旋转和平移偏差</a:t>
                      </a:r>
                      <a:endParaRPr lang="zh-CN" altLang="en-US" sz="1400" dirty="0"/>
                    </a:p>
                    <a:p>
                      <a:pPr marL="285750" marR="0" lvl="0" indent="-285750" algn="l" defTabSz="914400" rtl="0" eaLnBrk="1" fontAlgn="auto" latinLnBrk="0" hangingPunct="1">
                        <a:lnSpc>
                          <a:spcPct val="150000"/>
                        </a:lnSpc>
                        <a:spcBef>
                          <a:spcPts val="0"/>
                        </a:spcBef>
                        <a:spcAft>
                          <a:spcPts val="0"/>
                        </a:spcAft>
                        <a:buClrTx/>
                        <a:buSzTx/>
                        <a:buFont typeface="Arial" panose="020B0604020202090204" pitchFamily="34" charset="0"/>
                        <a:buChar char="•"/>
                        <a:defRPr/>
                      </a:pPr>
                      <a:r>
                        <a:rPr lang="en-US" altLang="zh-CN" sz="1400" b="1" dirty="0"/>
                        <a:t>SR </a:t>
                      </a:r>
                      <a:r>
                        <a:rPr lang="zh-CN" altLang="en-US" sz="1400" dirty="0"/>
                        <a:t>↑ </a:t>
                      </a:r>
                      <a:r>
                        <a:rPr lang="zh-CN" altLang="en-US" sz="1400" b="1" dirty="0"/>
                        <a:t>：</a:t>
                      </a:r>
                      <a:r>
                        <a:rPr lang="zh-CN" altLang="en-US" sz="1400" b="0" dirty="0"/>
                        <a:t>成功率</a:t>
                      </a:r>
                      <a:endParaRPr lang="zh-CN" altLang="en-US" sz="1400" b="0" dirty="0"/>
                    </a:p>
                    <a:p>
                      <a:pPr marL="285750" indent="-285750">
                        <a:lnSpc>
                          <a:spcPct val="150000"/>
                        </a:lnSpc>
                        <a:buFont typeface="Arial" panose="020B0604020202090204" pitchFamily="34" charset="0"/>
                        <a:buChar char="•"/>
                      </a:pPr>
                      <a:r>
                        <a:rPr lang="en-US" altLang="zh-CN" sz="1400" b="1" dirty="0"/>
                        <a:t>NE </a:t>
                      </a:r>
                      <a:r>
                        <a:rPr lang="zh-CN" altLang="en-US" sz="1400" dirty="0"/>
                        <a:t>↑</a:t>
                      </a:r>
                      <a:r>
                        <a:rPr lang="zh-CN" altLang="en-US" sz="1400" b="1" dirty="0"/>
                        <a:t>：</a:t>
                      </a:r>
                      <a:r>
                        <a:rPr lang="zh-CN" altLang="en-US" sz="1400" b="0" dirty="0"/>
                        <a:t>导航误差</a:t>
                      </a:r>
                      <a:endParaRPr lang="zh-CN" altLang="en-US" sz="1400" b="0" dirty="0"/>
                    </a:p>
                  </a:txBody>
                  <a:tcPr anchor="ctr"/>
                </a:tc>
              </a:tr>
              <a:tr h="453654">
                <a:tc>
                  <a:txBody>
                    <a:bodyPr/>
                    <a:lstStyle/>
                    <a:p>
                      <a:pPr algn="ctr">
                        <a:buNone/>
                      </a:pPr>
                      <a:r>
                        <a:rPr lang="en-US" sz="1400" kern="1200" dirty="0">
                          <a:solidFill>
                            <a:schemeClr val="dk1"/>
                          </a:solidFill>
                          <a:latin typeface="+mn-lt"/>
                          <a:ea typeface="+mn-ea"/>
                          <a:cs typeface="+mn-cs"/>
                        </a:rPr>
                        <a:t>Matrix-Game</a:t>
                      </a:r>
                      <a:endParaRPr lang="en-US" sz="1400" kern="1200" dirty="0">
                        <a:solidFill>
                          <a:schemeClr val="dk1"/>
                        </a:solidFill>
                        <a:latin typeface="+mn-lt"/>
                        <a:ea typeface="+mn-ea"/>
                        <a:cs typeface="+mn-cs"/>
                      </a:endParaRPr>
                    </a:p>
                  </a:txBody>
                  <a:tcPr anchor="ctr"/>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400" dirty="0"/>
                        <a:t>DeepMind </a:t>
                      </a:r>
                      <a:r>
                        <a:rPr lang="zh-CN" altLang="en-US" sz="1400" dirty="0"/>
                        <a:t>的通用世界模型，</a:t>
                      </a:r>
                      <a:r>
                        <a:rPr lang="en-US" altLang="zh-CN" sz="1400" dirty="0"/>
                        <a:t>2D </a:t>
                      </a:r>
                      <a:r>
                        <a:rPr lang="zh-CN" altLang="en-US" sz="1400" dirty="0"/>
                        <a:t>动作空间</a:t>
                      </a:r>
                      <a:endParaRPr lang="zh-CN" altLang="en-US" sz="1400" dirty="0"/>
                    </a:p>
                  </a:txBody>
                  <a:tcPr anchor="ctr"/>
                </a:tc>
                <a:tc vMerge="1">
                  <a:tcPr/>
                </a:tc>
              </a:tr>
              <a:tr h="912702">
                <a:tc>
                  <a:txBody>
                    <a:bodyPr/>
                    <a:lstStyle/>
                    <a:p>
                      <a:pPr algn="ctr">
                        <a:buNone/>
                      </a:pPr>
                      <a:r>
                        <a:rPr lang="en-US" sz="1400" kern="1200" dirty="0">
                          <a:solidFill>
                            <a:schemeClr val="dk1"/>
                          </a:solidFill>
                          <a:latin typeface="+mn-lt"/>
                          <a:ea typeface="+mn-ea"/>
                          <a:cs typeface="+mn-cs"/>
                        </a:rPr>
                        <a:t>YUME</a:t>
                      </a:r>
                      <a:endParaRPr lang="en-US" sz="1400" kern="1200" dirty="0">
                        <a:solidFill>
                          <a:schemeClr val="dk1"/>
                        </a:solidFill>
                        <a:latin typeface="+mn-lt"/>
                        <a:ea typeface="+mn-ea"/>
                        <a:cs typeface="+mn-cs"/>
                      </a:endParaRPr>
                    </a:p>
                  </a:txBody>
                  <a:tcPr anchor="ctr"/>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dirty="0"/>
                        <a:t>无 </a:t>
                      </a:r>
                      <a:r>
                        <a:rPr lang="en-US" altLang="zh-CN" sz="1400" dirty="0"/>
                        <a:t>FFP </a:t>
                      </a:r>
                      <a:r>
                        <a:rPr lang="zh-CN" altLang="en-US" sz="1400" dirty="0"/>
                        <a:t>的 </a:t>
                      </a:r>
                      <a:r>
                        <a:rPr lang="en-US" altLang="zh-CN" sz="1400" dirty="0"/>
                        <a:t>baseline</a:t>
                      </a:r>
                      <a:endParaRPr lang="en-US" altLang="zh-CN" sz="1400" dirty="0"/>
                    </a:p>
                  </a:txBody>
                  <a:tcPr anchor="ctr"/>
                </a:tc>
                <a:tc vMerge="1">
                  <a:tcPr/>
                </a:tc>
              </a:tr>
            </a:tbl>
          </a:graphicData>
        </a:graphic>
      </p:graphicFrame>
      <p:sp>
        <p:nvSpPr>
          <p:cNvPr id="11" name="文本框 10"/>
          <p:cNvSpPr txBox="1"/>
          <p:nvPr/>
        </p:nvSpPr>
        <p:spPr>
          <a:xfrm>
            <a:off x="1245752" y="2164185"/>
            <a:ext cx="2605200" cy="338554"/>
          </a:xfrm>
          <a:prstGeom prst="rect">
            <a:avLst/>
          </a:prstGeom>
          <a:noFill/>
        </p:spPr>
        <p:txBody>
          <a:bodyPr wrap="none" rtlCol="0">
            <a:spAutoFit/>
          </a:bodyPr>
          <a:lstStyle/>
          <a:p>
            <a:pPr marL="285750" indent="-285750">
              <a:buFont typeface="Arial" panose="020B0604020202090204" pitchFamily="34" charset="0"/>
              <a:buChar char="•"/>
            </a:pPr>
            <a:r>
              <a:rPr lang="en-US" altLang="zh-CN" sz="1600" dirty="0"/>
              <a:t>2D </a:t>
            </a:r>
            <a:r>
              <a:rPr lang="zh-CN" altLang="en-US" sz="1600" dirty="0"/>
              <a:t>和 </a:t>
            </a:r>
            <a:r>
              <a:rPr lang="en-US" altLang="zh-CN" sz="1600" dirty="0"/>
              <a:t>3D </a:t>
            </a:r>
            <a:r>
              <a:rPr lang="zh-CN" altLang="en-US" sz="1600" dirty="0"/>
              <a:t>导航结果对比</a:t>
            </a:r>
            <a:endParaRPr lang="zh-CN" altLang="en-US" sz="1600" dirty="0"/>
          </a:p>
        </p:txBody>
      </p:sp>
      <p:pic>
        <p:nvPicPr>
          <p:cNvPr id="12" name="图片 11"/>
          <p:cNvPicPr>
            <a:picLocks noChangeAspect="1"/>
          </p:cNvPicPr>
          <p:nvPr/>
        </p:nvPicPr>
        <p:blipFill>
          <a:blip r:embed="rId2"/>
          <a:stretch>
            <a:fillRect/>
          </a:stretch>
        </p:blipFill>
        <p:spPr>
          <a:xfrm>
            <a:off x="1655328" y="2461294"/>
            <a:ext cx="8534400" cy="190500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3565"/>
          </a:xfrm>
          <a:prstGeom prst="rect">
            <a:avLst/>
          </a:prstGeom>
          <a:noFill/>
        </p:spPr>
        <p:txBody>
          <a:bodyPr wrap="square" rtlCol="0">
            <a:spAutoFit/>
          </a:bodyPr>
          <a:lstStyle/>
          <a:p>
            <a:r>
              <a:rPr lang="en-US" altLang="zh-CN" sz="3200" b="1" dirty="0">
                <a:solidFill>
                  <a:srgbClr val="5B9BD5">
                    <a:lumMod val="75000"/>
                  </a:srgbClr>
                </a:solidFill>
                <a:latin typeface="Times New Roman" panose="02020503050405090304"/>
                <a:ea typeface="微软雅黑" panose="020B0503020204020204" charset="-122"/>
                <a:cs typeface="+mn-ea"/>
                <a:sym typeface="+mn-lt"/>
              </a:rPr>
              <a:t>2</a:t>
            </a:r>
            <a:endParaRPr lang="zh-CN" altLang="en-US" sz="3200" dirty="0">
              <a:solidFill>
                <a:schemeClr val="accent1">
                  <a:lumMod val="75000"/>
                </a:schemeClr>
              </a:solidFill>
              <a:cs typeface="+mn-ea"/>
              <a:sym typeface="+mn-lt"/>
            </a:endParaRPr>
          </a:p>
        </p:txBody>
      </p:sp>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5" name="文本框 4"/>
          <p:cNvSpPr txBox="1"/>
          <p:nvPr/>
        </p:nvSpPr>
        <p:spPr>
          <a:xfrm>
            <a:off x="1377315" y="759460"/>
            <a:ext cx="9537700" cy="51752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noAutofit/>
          </a:bodyPr>
          <a:lstStyle/>
          <a:p>
            <a:pPr algn="l">
              <a:lnSpc>
                <a:spcPct val="100000"/>
              </a:lnSpc>
              <a:spcBef>
                <a:spcPts val="0"/>
              </a:spcBef>
              <a:spcAft>
                <a:spcPts val="0"/>
              </a:spcAft>
              <a:buClrTx/>
              <a:buSzTx/>
              <a:buFontTx/>
              <a:defRPr/>
            </a:pPr>
            <a:r>
              <a:rPr lang="en-US" altLang="zh-CN" sz="3200" b="1">
                <a:solidFill>
                  <a:srgbClr val="0070C0"/>
                </a:solidFill>
                <a:latin typeface="Arial" panose="020B0604020202090204" pitchFamily="34" charset="0"/>
                <a:ea typeface="微软雅黑" panose="020B0503020204020204" charset="-122"/>
                <a:cs typeface="Arial" panose="020B0604020202090204" pitchFamily="34" charset="0"/>
              </a:rPr>
              <a:t>E</a:t>
            </a:r>
            <a:r>
              <a:rPr lang="en-US" altLang="zh-CN" sz="3200" b="1" noProof="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rPr>
              <a:t>xperiment</a:t>
            </a:r>
            <a:endParaRPr lang="en-US" altLang="zh-CN" sz="32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endParaRPr>
          </a:p>
        </p:txBody>
      </p:sp>
      <p:sp>
        <p:nvSpPr>
          <p:cNvPr id="6" name="文本框 5"/>
          <p:cNvSpPr txBox="1"/>
          <p:nvPr/>
        </p:nvSpPr>
        <p:spPr>
          <a:xfrm>
            <a:off x="1304428" y="1601875"/>
            <a:ext cx="3262432" cy="400110"/>
          </a:xfrm>
          <a:prstGeom prst="rect">
            <a:avLst/>
          </a:prstGeom>
          <a:noFill/>
        </p:spPr>
        <p:txBody>
          <a:bodyPr wrap="none" rtlCol="0">
            <a:spAutoFit/>
          </a:bodyPr>
          <a:lstStyle/>
          <a:p>
            <a:r>
              <a:rPr lang="zh-CN" altLang="en-US" sz="2000" b="1" dirty="0">
                <a:solidFill>
                  <a:srgbClr val="0070C0"/>
                </a:solidFill>
                <a:latin typeface="Arial" panose="020B0604020202090204" pitchFamily="34" charset="0"/>
                <a:ea typeface="微软雅黑" panose="020B0503020204020204" charset="-122"/>
                <a:cs typeface="Arial" panose="020B0604020202090204" pitchFamily="34" charset="0"/>
              </a:rPr>
              <a:t>消融实验（针对历史信息）</a:t>
            </a:r>
            <a:endParaRPr lang="zh-CN" altLang="en-US" sz="2000" b="1" dirty="0">
              <a:solidFill>
                <a:srgbClr val="0070C0"/>
              </a:solidFill>
              <a:latin typeface="Arial" panose="020B0604020202090204" pitchFamily="34" charset="0"/>
              <a:ea typeface="微软雅黑" panose="020B0503020204020204" charset="-122"/>
              <a:cs typeface="Arial" panose="020B0604020202090204" pitchFamily="34" charset="0"/>
            </a:endParaRPr>
          </a:p>
        </p:txBody>
      </p:sp>
      <p:sp>
        <p:nvSpPr>
          <p:cNvPr id="11" name="文本框 10"/>
          <p:cNvSpPr txBox="1"/>
          <p:nvPr/>
        </p:nvSpPr>
        <p:spPr>
          <a:xfrm>
            <a:off x="216348" y="2162504"/>
            <a:ext cx="11697355" cy="2185214"/>
          </a:xfrm>
          <a:prstGeom prst="rect">
            <a:avLst/>
          </a:prstGeom>
          <a:noFill/>
        </p:spPr>
        <p:txBody>
          <a:bodyPr wrap="square" rtlCol="0">
            <a:spAutoFit/>
          </a:bodyPr>
          <a:lstStyle/>
          <a:p>
            <a:pPr marL="342900" indent="-342900">
              <a:lnSpc>
                <a:spcPct val="150000"/>
              </a:lnSpc>
              <a:buFont typeface="+mj-lt"/>
              <a:buAutoNum type="arabicPeriod"/>
            </a:pPr>
            <a:r>
              <a:rPr lang="en-US" altLang="zh-CN" sz="1600" dirty="0"/>
              <a:t>FFP</a:t>
            </a:r>
            <a:r>
              <a:rPr lang="zh-CN" altLang="en-US" sz="1600" dirty="0"/>
              <a:t>投影帧数</a:t>
            </a:r>
            <a:endParaRPr lang="en-US" altLang="zh-CN" sz="1600" dirty="0"/>
          </a:p>
          <a:p>
            <a:pPr>
              <a:lnSpc>
                <a:spcPct val="150000"/>
              </a:lnSpc>
            </a:pPr>
            <a:r>
              <a:rPr lang="en-US" altLang="zh-CN" sz="1600" b="1" dirty="0"/>
              <a:t>   </a:t>
            </a:r>
            <a:r>
              <a:rPr lang="zh-CN" altLang="en-US" sz="1600" b="1" dirty="0"/>
              <a:t>实验设置</a:t>
            </a:r>
            <a:r>
              <a:rPr lang="zh-CN" altLang="en-US" sz="1600" dirty="0"/>
              <a:t>：</a:t>
            </a:r>
            <a:endParaRPr lang="en-US" altLang="zh-CN" sz="1600" dirty="0"/>
          </a:p>
          <a:p>
            <a:pPr>
              <a:lnSpc>
                <a:spcPct val="150000"/>
              </a:lnSpc>
            </a:pPr>
            <a:r>
              <a:rPr lang="en-US" altLang="zh-CN" sz="1600" dirty="0"/>
              <a:t>   </a:t>
            </a:r>
            <a:r>
              <a:rPr lang="zh-CN" altLang="en-US" sz="1600" dirty="0"/>
              <a:t>将 </a:t>
            </a:r>
            <a:r>
              <a:rPr lang="en-US" altLang="zh-CN" sz="1600" dirty="0"/>
              <a:t>1~16 </a:t>
            </a:r>
            <a:r>
              <a:rPr lang="zh-CN" altLang="en-US" sz="1600" dirty="0"/>
              <a:t>帧过去观测通过几何投影变换到未来视角，作为辅助先验输入 </a:t>
            </a:r>
            <a:r>
              <a:rPr lang="en-US" altLang="zh-CN" sz="1600" dirty="0" err="1"/>
              <a:t>CDiT</a:t>
            </a:r>
            <a:r>
              <a:rPr lang="zh-CN" altLang="en-US" sz="1600" dirty="0"/>
              <a:t>。这里测试的是 </a:t>
            </a:r>
            <a:r>
              <a:rPr lang="en-US" altLang="zh-CN" sz="1600" b="1" dirty="0"/>
              <a:t>FFP </a:t>
            </a:r>
            <a:r>
              <a:rPr lang="zh-CN" altLang="en-US" sz="1600" b="1" dirty="0"/>
              <a:t>投影本身的质量</a:t>
            </a:r>
            <a:r>
              <a:rPr lang="zh-CN" altLang="en-US" sz="1600" dirty="0"/>
              <a:t>（即投影出的粗糙先验帧与 </a:t>
            </a:r>
            <a:r>
              <a:rPr lang="en-US" altLang="zh-CN" sz="1600" dirty="0"/>
              <a:t>GT </a:t>
            </a:r>
            <a:r>
              <a:rPr lang="zh-CN" altLang="en-US" sz="1600" dirty="0"/>
              <a:t>的像素级差距），而非最终生成质量。</a:t>
            </a:r>
            <a:endParaRPr lang="zh-CN" altLang="en-US" sz="1600" dirty="0"/>
          </a:p>
          <a:p>
            <a:pPr marL="342900" indent="-342900">
              <a:lnSpc>
                <a:spcPct val="150000"/>
              </a:lnSpc>
              <a:buFont typeface="+mj-lt"/>
              <a:buAutoNum type="arabicPeriod"/>
            </a:pPr>
            <a:endParaRPr lang="zh-CN" altLang="en-US" sz="1600" dirty="0"/>
          </a:p>
          <a:p>
            <a:pPr marL="342900" indent="-342900">
              <a:buFont typeface="+mj-lt"/>
              <a:buAutoNum type="arabicPeriod"/>
            </a:pPr>
            <a:endParaRPr lang="en-US" altLang="zh-CN" sz="1600" dirty="0"/>
          </a:p>
        </p:txBody>
      </p:sp>
      <p:pic>
        <p:nvPicPr>
          <p:cNvPr id="13" name="图片 12"/>
          <p:cNvPicPr>
            <a:picLocks noChangeAspect="1"/>
          </p:cNvPicPr>
          <p:nvPr/>
        </p:nvPicPr>
        <p:blipFill>
          <a:blip r:embed="rId2"/>
          <a:stretch>
            <a:fillRect/>
          </a:stretch>
        </p:blipFill>
        <p:spPr>
          <a:xfrm>
            <a:off x="7128759" y="3622719"/>
            <a:ext cx="3640874" cy="3003721"/>
          </a:xfrm>
          <a:prstGeom prst="rect">
            <a:avLst/>
          </a:prstGeom>
        </p:spPr>
      </p:pic>
      <p:pic>
        <p:nvPicPr>
          <p:cNvPr id="15" name="图片 14"/>
          <p:cNvPicPr>
            <a:picLocks noChangeAspect="1"/>
          </p:cNvPicPr>
          <p:nvPr/>
        </p:nvPicPr>
        <p:blipFill>
          <a:blip r:embed="rId3"/>
          <a:stretch>
            <a:fillRect/>
          </a:stretch>
        </p:blipFill>
        <p:spPr>
          <a:xfrm>
            <a:off x="1422367" y="3667590"/>
            <a:ext cx="3989815" cy="3026479"/>
          </a:xfrm>
          <a:prstGeom prst="rect">
            <a:avLst/>
          </a:prstGeom>
        </p:spPr>
      </p:pic>
      <p:sp>
        <p:nvSpPr>
          <p:cNvPr id="20" name="文本框 19"/>
          <p:cNvSpPr txBox="1"/>
          <p:nvPr/>
        </p:nvSpPr>
        <p:spPr>
          <a:xfrm>
            <a:off x="2160104" y="2247069"/>
            <a:ext cx="4638261" cy="338554"/>
          </a:xfrm>
          <a:prstGeom prst="rect">
            <a:avLst/>
          </a:prstGeom>
          <a:noFill/>
        </p:spPr>
        <p:txBody>
          <a:bodyPr wrap="square" rtlCol="0">
            <a:spAutoFit/>
          </a:bodyPr>
          <a:lstStyle/>
          <a:p>
            <a:r>
              <a:rPr lang="zh-CN" altLang="en-US" sz="1600" b="1" i="1" dirty="0">
                <a:solidFill>
                  <a:srgbClr val="0070C0"/>
                </a:solidFill>
                <a:latin typeface="Arial" panose="020B0604020202090204" pitchFamily="34" charset="0"/>
                <a:ea typeface="微软雅黑" panose="020B0503020204020204" charset="-122"/>
                <a:cs typeface="Arial" panose="020B0604020202090204" pitchFamily="34" charset="0"/>
              </a:rPr>
              <a:t>结论：越多越好，但</a:t>
            </a:r>
            <a:r>
              <a:rPr lang="en-US" altLang="zh-CN" sz="1600" b="1" i="1" dirty="0">
                <a:solidFill>
                  <a:srgbClr val="0070C0"/>
                </a:solidFill>
                <a:latin typeface="Arial" panose="020B0604020202090204" pitchFamily="34" charset="0"/>
                <a:ea typeface="微软雅黑" panose="020B0503020204020204" charset="-122"/>
                <a:cs typeface="Arial" panose="020B0604020202090204" pitchFamily="34" charset="0"/>
              </a:rPr>
              <a:t>4</a:t>
            </a:r>
            <a:r>
              <a:rPr lang="zh-CN" altLang="en-US" sz="1600" b="1" i="1" dirty="0">
                <a:solidFill>
                  <a:srgbClr val="0070C0"/>
                </a:solidFill>
                <a:latin typeface="Arial" panose="020B0604020202090204" pitchFamily="34" charset="0"/>
                <a:ea typeface="微软雅黑" panose="020B0503020204020204" charset="-122"/>
                <a:cs typeface="Arial" panose="020B0604020202090204" pitchFamily="34" charset="0"/>
              </a:rPr>
              <a:t>帧是性价比最优</a:t>
            </a:r>
            <a:endParaRPr lang="zh-CN" altLang="en-US" sz="1600" b="1" i="1" dirty="0">
              <a:solidFill>
                <a:srgbClr val="0070C0"/>
              </a:solidFill>
              <a:latin typeface="Arial" panose="020B0604020202090204" pitchFamily="34" charset="0"/>
              <a:ea typeface="微软雅黑" panose="020B0503020204020204" charset="-122"/>
              <a:cs typeface="Arial" panose="020B0604020202090204" pitchFamily="34" charset="0"/>
            </a:endParaRPr>
          </a:p>
        </p:txBody>
      </p:sp>
      <p:pic>
        <p:nvPicPr>
          <p:cNvPr id="21" name="图片 20"/>
          <p:cNvPicPr>
            <a:picLocks noChangeAspect="1"/>
          </p:cNvPicPr>
          <p:nvPr/>
        </p:nvPicPr>
        <p:blipFill>
          <a:blip r:embed="rId4"/>
          <a:stretch>
            <a:fillRect/>
          </a:stretch>
        </p:blipFill>
        <p:spPr>
          <a:xfrm>
            <a:off x="5731097" y="326420"/>
            <a:ext cx="6172001" cy="2664173"/>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3565"/>
          </a:xfrm>
          <a:prstGeom prst="rect">
            <a:avLst/>
          </a:prstGeom>
          <a:noFill/>
        </p:spPr>
        <p:txBody>
          <a:bodyPr wrap="square" rtlCol="0">
            <a:spAutoFit/>
          </a:bodyPr>
          <a:lstStyle/>
          <a:p>
            <a:r>
              <a:rPr lang="en-US" altLang="zh-CN" sz="3200" b="1" dirty="0">
                <a:solidFill>
                  <a:srgbClr val="5B9BD5">
                    <a:lumMod val="75000"/>
                  </a:srgbClr>
                </a:solidFill>
                <a:latin typeface="Times New Roman" panose="02020503050405090304"/>
                <a:ea typeface="微软雅黑" panose="020B0503020204020204" charset="-122"/>
                <a:cs typeface="+mn-ea"/>
                <a:sym typeface="+mn-lt"/>
              </a:rPr>
              <a:t>2</a:t>
            </a:r>
            <a:endParaRPr lang="zh-CN" altLang="en-US" sz="3200" dirty="0">
              <a:solidFill>
                <a:schemeClr val="accent1">
                  <a:lumMod val="75000"/>
                </a:schemeClr>
              </a:solidFill>
              <a:cs typeface="+mn-ea"/>
              <a:sym typeface="+mn-lt"/>
            </a:endParaRPr>
          </a:p>
        </p:txBody>
      </p:sp>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5" name="文本框 4"/>
          <p:cNvSpPr txBox="1"/>
          <p:nvPr/>
        </p:nvSpPr>
        <p:spPr>
          <a:xfrm>
            <a:off x="1377315" y="759460"/>
            <a:ext cx="9537700" cy="51752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noAutofit/>
          </a:bodyPr>
          <a:lstStyle/>
          <a:p>
            <a:pPr algn="l">
              <a:lnSpc>
                <a:spcPct val="100000"/>
              </a:lnSpc>
              <a:spcBef>
                <a:spcPts val="0"/>
              </a:spcBef>
              <a:spcAft>
                <a:spcPts val="0"/>
              </a:spcAft>
              <a:buClrTx/>
              <a:buSzTx/>
              <a:buFontTx/>
              <a:defRPr/>
            </a:pPr>
            <a:r>
              <a:rPr lang="en-US" altLang="zh-CN" sz="3200" b="1" dirty="0">
                <a:solidFill>
                  <a:srgbClr val="0070C0"/>
                </a:solidFill>
                <a:latin typeface="Arial" panose="020B0604020202090204" pitchFamily="34" charset="0"/>
                <a:ea typeface="微软雅黑" panose="020B0503020204020204" charset="-122"/>
                <a:cs typeface="Arial" panose="020B0604020202090204" pitchFamily="34" charset="0"/>
              </a:rPr>
              <a:t>E</a:t>
            </a:r>
            <a:r>
              <a:rPr lang="en-US" altLang="zh-CN" sz="3200" b="1" noProof="0" dirty="0" err="1">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rPr>
              <a:t>xperiment</a:t>
            </a:r>
            <a:endParaRPr lang="en-US" altLang="zh-CN" sz="32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endParaRPr>
          </a:p>
        </p:txBody>
      </p:sp>
      <p:sp>
        <p:nvSpPr>
          <p:cNvPr id="6" name="文本框 5"/>
          <p:cNvSpPr txBox="1"/>
          <p:nvPr/>
        </p:nvSpPr>
        <p:spPr>
          <a:xfrm>
            <a:off x="1304428" y="1601875"/>
            <a:ext cx="3262432" cy="400110"/>
          </a:xfrm>
          <a:prstGeom prst="rect">
            <a:avLst/>
          </a:prstGeom>
          <a:noFill/>
        </p:spPr>
        <p:txBody>
          <a:bodyPr wrap="none" rtlCol="0">
            <a:spAutoFit/>
          </a:bodyPr>
          <a:lstStyle/>
          <a:p>
            <a:r>
              <a:rPr lang="zh-CN" altLang="en-US" sz="2000" b="1" dirty="0">
                <a:solidFill>
                  <a:srgbClr val="0070C0"/>
                </a:solidFill>
                <a:latin typeface="Arial" panose="020B0604020202090204" pitchFamily="34" charset="0"/>
                <a:ea typeface="微软雅黑" panose="020B0503020204020204" charset="-122"/>
                <a:cs typeface="Arial" panose="020B0604020202090204" pitchFamily="34" charset="0"/>
              </a:rPr>
              <a:t>消融实验（针对未来预测）</a:t>
            </a:r>
            <a:endParaRPr lang="zh-CN" altLang="en-US" sz="2000" b="1" dirty="0">
              <a:solidFill>
                <a:srgbClr val="0070C0"/>
              </a:solidFill>
              <a:latin typeface="Arial" panose="020B0604020202090204" pitchFamily="34" charset="0"/>
              <a:ea typeface="微软雅黑" panose="020B0503020204020204" charset="-122"/>
              <a:cs typeface="Arial" panose="020B0604020202090204" pitchFamily="34" charset="0"/>
            </a:endParaRPr>
          </a:p>
        </p:txBody>
      </p:sp>
      <mc:AlternateContent xmlns:mc="http://schemas.openxmlformats.org/markup-compatibility/2006">
        <mc:Choice xmlns:a14="http://schemas.microsoft.com/office/drawing/2010/main" Requires="a14">
          <p:sp>
            <p:nvSpPr>
              <p:cNvPr id="11" name="文本框 10"/>
              <p:cNvSpPr txBox="1"/>
              <p:nvPr/>
            </p:nvSpPr>
            <p:spPr>
              <a:xfrm>
                <a:off x="216348" y="2162504"/>
                <a:ext cx="11697355" cy="2476575"/>
              </a:xfrm>
              <a:prstGeom prst="rect">
                <a:avLst/>
              </a:prstGeom>
              <a:noFill/>
            </p:spPr>
            <p:txBody>
              <a:bodyPr wrap="square" rtlCol="0">
                <a:spAutoFit/>
              </a:bodyPr>
              <a:lstStyle/>
              <a:p>
                <a:pPr marL="342900" indent="-342900">
                  <a:lnSpc>
                    <a:spcPct val="150000"/>
                  </a:lnSpc>
                  <a:buFont typeface="+mj-lt"/>
                  <a:buAutoNum type="arabicPeriod" startAt="2"/>
                </a:pPr>
                <a:r>
                  <a:rPr lang="zh-CN" altLang="en-US" sz="1600" dirty="0"/>
                  <a:t>条件 </a:t>
                </a:r>
                <a:r>
                  <a:rPr lang="en-US" altLang="zh-CN" sz="1600" dirty="0"/>
                  <a:t>Latent </a:t>
                </a:r>
                <a:r>
                  <a:rPr lang="zh-CN" altLang="en-US" sz="1600" dirty="0"/>
                  <a:t>调制方式</a:t>
                </a:r>
                <a:endParaRPr lang="en-US" altLang="zh-CN" sz="1600" dirty="0"/>
              </a:p>
              <a:p>
                <a:pPr>
                  <a:lnSpc>
                    <a:spcPct val="150000"/>
                  </a:lnSpc>
                </a:pPr>
                <a:r>
                  <a:rPr lang="en-US" altLang="zh-CN" sz="1600" b="1" dirty="0"/>
                  <a:t>   </a:t>
                </a:r>
                <a:r>
                  <a:rPr lang="zh-CN" altLang="en-US" sz="1600" b="1" dirty="0"/>
                  <a:t>实验设置</a:t>
                </a:r>
                <a:r>
                  <a:rPr lang="zh-CN" altLang="en-US" sz="1600" dirty="0"/>
                  <a:t>：</a:t>
                </a:r>
                <a:endParaRPr lang="en-US" altLang="zh-CN" sz="1600" dirty="0"/>
              </a:p>
              <a:p>
                <a:pPr>
                  <a:lnSpc>
                    <a:spcPct val="150000"/>
                  </a:lnSpc>
                </a:pPr>
                <a:r>
                  <a:rPr lang="zh-CN" altLang="en-US" sz="1600" dirty="0"/>
                  <a:t>    历史帧 </a:t>
                </a:r>
                <a14:m>
                  <m:oMath xmlns:m="http://schemas.openxmlformats.org/officeDocument/2006/math">
                    <m:r>
                      <a:rPr lang="en-US" altLang="zh-CN" sz="1600" i="1" dirty="0" smtClean="0">
                        <a:latin typeface="Cambria Math" panose="02040503050406030204" pitchFamily="18" charset="0"/>
                      </a:rPr>
                      <m:t>𝑙𝑎𝑡𝑒𝑛𝑡</m:t>
                    </m:r>
                    <m:r>
                      <a:rPr lang="en-US" altLang="zh-CN" sz="1600" i="1" dirty="0" smtClean="0">
                        <a:latin typeface="Cambria Math" panose="02040503050406030204" pitchFamily="18" charset="0"/>
                      </a:rPr>
                      <m:t> </m:t>
                    </m:r>
                    <m:sSub>
                      <m:sSubPr>
                        <m:ctrlPr>
                          <a:rPr lang="en-US" altLang="zh-CN" sz="1600" i="1" dirty="0" smtClean="0">
                            <a:latin typeface="Cambria Math" panose="02040503050406030204" pitchFamily="18" charset="0"/>
                          </a:rPr>
                        </m:ctrlPr>
                      </m:sSubPr>
                      <m:e>
                        <m:r>
                          <a:rPr lang="en-US" altLang="zh-CN" sz="1600" i="1" dirty="0" smtClean="0">
                            <a:latin typeface="Cambria Math" panose="02040503050406030204" pitchFamily="18" charset="0"/>
                          </a:rPr>
                          <m:t>𝑥</m:t>
                        </m:r>
                      </m:e>
                      <m:sub>
                        <m:r>
                          <a:rPr lang="en-US" altLang="zh-CN" sz="1600" i="1" dirty="0" err="1">
                            <a:latin typeface="Cambria Math" panose="02040503050406030204" pitchFamily="18" charset="0"/>
                          </a:rPr>
                          <m:t>𝑡</m:t>
                        </m:r>
                        <m:r>
                          <a:rPr lang="en-US" altLang="zh-CN" sz="1600" i="1" dirty="0" err="1">
                            <a:latin typeface="Cambria Math" panose="02040503050406030204" pitchFamily="18" charset="0"/>
                          </a:rPr>
                          <m:t>−</m:t>
                        </m:r>
                        <m:r>
                          <a:rPr lang="en-US" altLang="zh-CN" sz="1600" i="1" dirty="0" err="1">
                            <a:latin typeface="Cambria Math" panose="02040503050406030204" pitchFamily="18" charset="0"/>
                          </a:rPr>
                          <m:t>𝑚</m:t>
                        </m:r>
                        <m:r>
                          <a:rPr lang="en-US" altLang="zh-CN" sz="1600" i="1" dirty="0" err="1">
                            <a:latin typeface="Cambria Math" panose="02040503050406030204" pitchFamily="18" charset="0"/>
                          </a:rPr>
                          <m:t>:</m:t>
                        </m:r>
                        <m:r>
                          <a:rPr lang="en-US" altLang="zh-CN" sz="1600" i="1" dirty="0" err="1">
                            <a:latin typeface="Cambria Math" panose="02040503050406030204" pitchFamily="18" charset="0"/>
                          </a:rPr>
                          <m:t>𝑡</m:t>
                        </m:r>
                      </m:sub>
                    </m:sSub>
                    <m:r>
                      <a:rPr lang="en-US" altLang="zh-CN" sz="1600" i="1" dirty="0">
                        <a:latin typeface="Cambria Math" panose="02040503050406030204" pitchFamily="18" charset="0"/>
                      </a:rPr>
                      <m:t> </m:t>
                    </m:r>
                  </m:oMath>
                </a14:m>
                <a:r>
                  <a:rPr lang="zh-CN" altLang="en-US" sz="1600" dirty="0"/>
                  <a:t>和投影帧 </a:t>
                </a:r>
                <a14:m>
                  <m:oMath xmlns:m="http://schemas.openxmlformats.org/officeDocument/2006/math">
                    <m:r>
                      <a:rPr lang="en-US" altLang="zh-CN" sz="1600" i="1" dirty="0" smtClean="0">
                        <a:latin typeface="Cambria Math" panose="02040503050406030204" pitchFamily="18" charset="0"/>
                      </a:rPr>
                      <m:t>𝑙𝑎𝑡𝑒𝑛𝑡</m:t>
                    </m:r>
                    <m:r>
                      <a:rPr lang="en-US" altLang="zh-CN" sz="1600" i="1" dirty="0" smtClean="0">
                        <a:latin typeface="Cambria Math" panose="02040503050406030204" pitchFamily="18" charset="0"/>
                      </a:rPr>
                      <m:t> </m:t>
                    </m:r>
                    <m:r>
                      <a:rPr lang="en-US" altLang="zh-CN" sz="1600" i="1" dirty="0" smtClean="0">
                        <a:latin typeface="Cambria Math" panose="02040503050406030204" pitchFamily="18" charset="0"/>
                      </a:rPr>
                      <m:t>𝑥</m:t>
                    </m:r>
                    <m:r>
                      <a:rPr lang="en-US" altLang="zh-CN" sz="1600" i="1" dirty="0" smtClean="0">
                        <a:latin typeface="Cambria Math" panose="02040503050406030204" pitchFamily="18" charset="0"/>
                      </a:rPr>
                      <m:t> </m:t>
                    </m:r>
                    <m:sSub>
                      <m:sSubPr>
                        <m:ctrlPr>
                          <a:rPr lang="en-US" altLang="zh-CN" sz="1600" i="1" dirty="0" smtClean="0">
                            <a:latin typeface="Cambria Math" panose="02040503050406030204" pitchFamily="18" charset="0"/>
                          </a:rPr>
                        </m:ctrlPr>
                      </m:sSubPr>
                      <m:e>
                        <m:r>
                          <a:rPr lang="en-US" altLang="zh-CN" sz="1600" i="1" dirty="0" smtClean="0">
                            <a:latin typeface="Cambria Math" panose="02040503050406030204" pitchFamily="18" charset="0"/>
                          </a:rPr>
                          <m:t>̃</m:t>
                        </m:r>
                      </m:e>
                      <m:sub>
                        <m:r>
                          <a:rPr lang="en-US" altLang="zh-CN" sz="1600" i="1" dirty="0" smtClean="0">
                            <a:latin typeface="Cambria Math" panose="02040503050406030204" pitchFamily="18" charset="0"/>
                          </a:rPr>
                          <m:t>𝑡</m:t>
                        </m:r>
                        <m:r>
                          <a:rPr lang="en-US" altLang="zh-CN" sz="1600" i="1" dirty="0" smtClean="0">
                            <a:latin typeface="Cambria Math" panose="02040503050406030204" pitchFamily="18" charset="0"/>
                          </a:rPr>
                          <m:t>+</m:t>
                        </m:r>
                        <m:r>
                          <a:rPr lang="en-US" altLang="zh-CN" sz="1600" i="1" dirty="0" smtClean="0">
                            <a:latin typeface="Cambria Math" panose="02040503050406030204" pitchFamily="18" charset="0"/>
                          </a:rPr>
                          <m:t>1</m:t>
                        </m:r>
                      </m:sub>
                    </m:sSub>
                    <m:r>
                      <a:rPr lang="en-US" altLang="zh-CN" sz="1600" i="1" dirty="0" smtClean="0">
                        <a:latin typeface="Cambria Math" panose="02040503050406030204" pitchFamily="18" charset="0"/>
                      </a:rPr>
                      <m:t> </m:t>
                    </m:r>
                  </m:oMath>
                </a14:m>
                <a:r>
                  <a:rPr lang="zh-CN" altLang="en-US" sz="1600" dirty="0"/>
                  <a:t>共用同一组 </a:t>
                </a:r>
                <a:r>
                  <a:rPr lang="en-US" altLang="zh-CN" sz="1600" dirty="0"/>
                  <a:t>(</a:t>
                </a:r>
                <a:r>
                  <a:rPr lang="el-GR" altLang="zh-CN" sz="1600" dirty="0"/>
                  <a:t>β, γ) </a:t>
                </a:r>
                <a:r>
                  <a:rPr lang="zh-CN" altLang="en-US" sz="1600" dirty="0"/>
                  <a:t>参数做 </a:t>
                </a:r>
                <a:r>
                  <a:rPr lang="en-US" altLang="zh-CN" sz="1600" dirty="0" err="1"/>
                  <a:t>AdaLN</a:t>
                </a:r>
                <a:r>
                  <a:rPr lang="en-US" altLang="zh-CN" sz="1600" dirty="0"/>
                  <a:t> </a:t>
                </a:r>
                <a:r>
                  <a:rPr lang="zh-CN" altLang="en-US" sz="1600" dirty="0"/>
                  <a:t>。对比两路 </a:t>
                </a:r>
                <a:r>
                  <a:rPr lang="en-US" altLang="zh-CN" sz="1600" dirty="0"/>
                  <a:t>latent </a:t>
                </a:r>
                <a:r>
                  <a:rPr lang="zh-CN" altLang="en-US" sz="1600" dirty="0"/>
                  <a:t>各自独立的调制参数：</a:t>
                </a:r>
                <a:r>
                  <a:rPr lang="en-US" altLang="zh-CN" sz="1600" dirty="0"/>
                  <a:t>(β₂, γ₂) </a:t>
                </a:r>
                <a:r>
                  <a:rPr lang="zh-CN" altLang="en-US" sz="1600" dirty="0"/>
                  <a:t>用于历史帧，</a:t>
                </a:r>
                <a:r>
                  <a:rPr lang="en-US" altLang="zh-CN" sz="1600" dirty="0"/>
                  <a:t>(β₃, γ₃) </a:t>
                </a:r>
                <a:r>
                  <a:rPr lang="zh-CN" altLang="en-US" sz="1600" dirty="0"/>
                  <a:t>用于投影帧</a:t>
                </a:r>
                <a:endParaRPr lang="zh-CN" altLang="en-US" sz="1600" dirty="0"/>
              </a:p>
              <a:p>
                <a:endParaRPr lang="en-US" altLang="zh-CN" sz="1600" dirty="0"/>
              </a:p>
              <a:p>
                <a:pPr marL="342900" indent="-342900">
                  <a:lnSpc>
                    <a:spcPct val="150000"/>
                  </a:lnSpc>
                  <a:buFont typeface="+mj-lt"/>
                  <a:buAutoNum type="arabicPeriod"/>
                </a:pPr>
                <a:endParaRPr lang="zh-CN" altLang="en-US" sz="1600" dirty="0"/>
              </a:p>
              <a:p>
                <a:pPr marL="342900" indent="-342900">
                  <a:buFont typeface="+mj-lt"/>
                  <a:buAutoNum type="arabicPeriod"/>
                </a:pPr>
                <a:endParaRPr lang="en-US" altLang="zh-CN" sz="1600" dirty="0"/>
              </a:p>
            </p:txBody>
          </p:sp>
        </mc:Choice>
        <mc:Fallback>
          <p:sp>
            <p:nvSpPr>
              <p:cNvPr id="11" name="文本框 10"/>
              <p:cNvSpPr txBox="1">
                <a:spLocks noRot="1" noChangeAspect="1" noMove="1" noResize="1" noEditPoints="1" noAdjustHandles="1" noChangeArrowheads="1" noChangeShapeType="1" noTextEdit="1"/>
              </p:cNvSpPr>
              <p:nvPr/>
            </p:nvSpPr>
            <p:spPr>
              <a:xfrm>
                <a:off x="216348" y="2162504"/>
                <a:ext cx="11697355" cy="2476575"/>
              </a:xfrm>
              <a:prstGeom prst="rect">
                <a:avLst/>
              </a:prstGeom>
              <a:blipFill rotWithShape="1">
                <a:blip r:embed="rId2"/>
                <a:stretch>
                  <a:fillRect l="-4" t="-13" r="4" b="16"/>
                </a:stretch>
              </a:blipFill>
            </p:spPr>
            <p:txBody>
              <a:bodyPr/>
              <a:lstStyle/>
              <a:p>
                <a:r>
                  <a:rPr lang="zh-CN" altLang="en-US">
                    <a:noFill/>
                  </a:rPr>
                  <a:t> </a:t>
                </a:r>
              </a:p>
            </p:txBody>
          </p:sp>
        </mc:Fallback>
      </mc:AlternateContent>
      <p:pic>
        <p:nvPicPr>
          <p:cNvPr id="7" name="图片 6"/>
          <p:cNvPicPr>
            <a:picLocks noChangeAspect="1"/>
          </p:cNvPicPr>
          <p:nvPr/>
        </p:nvPicPr>
        <p:blipFill>
          <a:blip r:embed="rId3"/>
          <a:stretch>
            <a:fillRect/>
          </a:stretch>
        </p:blipFill>
        <p:spPr>
          <a:xfrm>
            <a:off x="5074084" y="3566806"/>
            <a:ext cx="6901568" cy="2937830"/>
          </a:xfrm>
          <a:prstGeom prst="rect">
            <a:avLst/>
          </a:prstGeom>
        </p:spPr>
      </p:pic>
      <p:sp>
        <p:nvSpPr>
          <p:cNvPr id="8" name="文本框 7"/>
          <p:cNvSpPr txBox="1"/>
          <p:nvPr/>
        </p:nvSpPr>
        <p:spPr>
          <a:xfrm>
            <a:off x="80867" y="3937270"/>
            <a:ext cx="4687601" cy="2637710"/>
          </a:xfrm>
          <a:prstGeom prst="rect">
            <a:avLst/>
          </a:prstGeom>
          <a:noFill/>
        </p:spPr>
        <p:txBody>
          <a:bodyPr wrap="square" rtlCol="0">
            <a:spAutoFit/>
          </a:bodyPr>
          <a:lstStyle/>
          <a:p>
            <a:pPr>
              <a:lnSpc>
                <a:spcPct val="150000"/>
              </a:lnSpc>
            </a:pPr>
            <a:r>
              <a:rPr lang="zh-CN" altLang="en-US" sz="1400" b="1" dirty="0"/>
              <a:t>根本原因在于两类条件信号的分布本质不同</a:t>
            </a:r>
            <a:r>
              <a:rPr lang="zh-CN" altLang="en-US" sz="1400" dirty="0"/>
              <a:t>：</a:t>
            </a:r>
            <a:endParaRPr lang="zh-CN" altLang="en-US" sz="1400" dirty="0"/>
          </a:p>
          <a:p>
            <a:pPr marL="285750" indent="-285750">
              <a:lnSpc>
                <a:spcPct val="150000"/>
              </a:lnSpc>
              <a:buFont typeface="Arial" panose="020B0604020202090204" pitchFamily="34" charset="0"/>
              <a:buChar char="•"/>
            </a:pPr>
            <a:r>
              <a:rPr lang="zh-CN" altLang="en-US" sz="1400" b="1" dirty="0"/>
              <a:t>历史帧 </a:t>
            </a:r>
            <a:r>
              <a:rPr lang="en-US" altLang="zh-CN" sz="1400" b="1" dirty="0"/>
              <a:t>latent</a:t>
            </a:r>
            <a:r>
              <a:rPr lang="zh-CN" altLang="en-US" sz="1400" dirty="0"/>
              <a:t>：</a:t>
            </a:r>
            <a:endParaRPr lang="en-US" altLang="zh-CN" sz="1400" dirty="0"/>
          </a:p>
          <a:p>
            <a:pPr marL="742950" lvl="1" indent="-285750">
              <a:lnSpc>
                <a:spcPct val="150000"/>
              </a:lnSpc>
              <a:buFont typeface="Arial" panose="020B0604020202090204" pitchFamily="34" charset="0"/>
              <a:buChar char="•"/>
            </a:pPr>
            <a:r>
              <a:rPr lang="zh-CN" altLang="en-US" sz="1400" dirty="0"/>
              <a:t>来自 </a:t>
            </a:r>
            <a:r>
              <a:rPr lang="en-US" altLang="zh-CN" sz="1400" dirty="0"/>
              <a:t>VAE </a:t>
            </a:r>
            <a:r>
              <a:rPr lang="zh-CN" altLang="en-US" sz="1400" dirty="0"/>
              <a:t>编码的</a:t>
            </a:r>
            <a:r>
              <a:rPr lang="zh-CN" altLang="en-US" sz="1400" b="1" dirty="0"/>
              <a:t>真实观测图像</a:t>
            </a:r>
            <a:r>
              <a:rPr lang="zh-CN" altLang="en-US" sz="1400" dirty="0"/>
              <a:t>，语义始终有意义</a:t>
            </a:r>
            <a:endParaRPr lang="zh-CN" altLang="en-US" sz="1400" dirty="0"/>
          </a:p>
          <a:p>
            <a:pPr marL="285750" indent="-285750">
              <a:lnSpc>
                <a:spcPct val="150000"/>
              </a:lnSpc>
              <a:buFont typeface="Arial" panose="020B0604020202090204" pitchFamily="34" charset="0"/>
              <a:buChar char="•"/>
            </a:pPr>
            <a:r>
              <a:rPr lang="zh-CN" altLang="en-US" sz="1400" b="1" dirty="0"/>
              <a:t>投影帧 </a:t>
            </a:r>
            <a:r>
              <a:rPr lang="en-US" altLang="zh-CN" sz="1400" b="1" dirty="0"/>
              <a:t>latent</a:t>
            </a:r>
            <a:r>
              <a:rPr lang="zh-CN" altLang="en-US" sz="1400" dirty="0"/>
              <a:t>：</a:t>
            </a:r>
            <a:endParaRPr lang="en-US" altLang="zh-CN" sz="1400" dirty="0"/>
          </a:p>
          <a:p>
            <a:pPr marL="742950" lvl="1" indent="-285750">
              <a:lnSpc>
                <a:spcPct val="150000"/>
              </a:lnSpc>
              <a:buFont typeface="Arial" panose="020B0604020202090204" pitchFamily="34" charset="0"/>
              <a:buChar char="•"/>
            </a:pPr>
            <a:r>
              <a:rPr lang="zh-CN" altLang="en-US" sz="1400" dirty="0"/>
              <a:t>来自 </a:t>
            </a:r>
            <a:r>
              <a:rPr lang="en-US" altLang="zh-CN" sz="1400" dirty="0"/>
              <a:t>FFP </a:t>
            </a:r>
            <a:r>
              <a:rPr lang="zh-CN" altLang="en-US" sz="1400" dirty="0"/>
              <a:t>几何投影的</a:t>
            </a:r>
            <a:r>
              <a:rPr lang="zh-CN" altLang="en-US" sz="1400" b="1" dirty="0"/>
              <a:t>合成估计图像</a:t>
            </a:r>
            <a:r>
              <a:rPr lang="zh-CN" altLang="en-US" sz="1400" dirty="0"/>
              <a:t>，当两视角无重叠视野时可能完全无意义</a:t>
            </a:r>
            <a:endParaRPr lang="zh-CN" altLang="en-US" sz="1400" dirty="0"/>
          </a:p>
          <a:p>
            <a:pPr>
              <a:lnSpc>
                <a:spcPct val="150000"/>
              </a:lnSpc>
            </a:pPr>
            <a:endParaRPr lang="zh-CN" altLang="en-US" sz="1400" dirty="0"/>
          </a:p>
        </p:txBody>
      </p:sp>
      <p:sp>
        <p:nvSpPr>
          <p:cNvPr id="9" name="文本框 8"/>
          <p:cNvSpPr txBox="1"/>
          <p:nvPr/>
        </p:nvSpPr>
        <p:spPr>
          <a:xfrm>
            <a:off x="5685182" y="3309842"/>
            <a:ext cx="3095719" cy="738664"/>
          </a:xfrm>
          <a:prstGeom prst="rect">
            <a:avLst/>
          </a:prstGeom>
          <a:noFill/>
        </p:spPr>
        <p:txBody>
          <a:bodyPr wrap="none" rtlCol="0">
            <a:spAutoFit/>
          </a:bodyPr>
          <a:lstStyle/>
          <a:p>
            <a:r>
              <a:rPr lang="zh-CN" altLang="en-US" sz="1400" dirty="0"/>
              <a:t>短距离生成</a:t>
            </a:r>
            <a:r>
              <a:rPr lang="en-US" altLang="zh-CN" sz="1400" dirty="0"/>
              <a:t>(&lt; 8s)</a:t>
            </a:r>
            <a:r>
              <a:rPr lang="zh-CN" altLang="en-US" sz="1400" dirty="0"/>
              <a:t>：两者性能</a:t>
            </a:r>
            <a:r>
              <a:rPr lang="zh-CN" altLang="en-US" sz="1400" b="1" dirty="0"/>
              <a:t>相当</a:t>
            </a:r>
            <a:endParaRPr lang="zh-CN" altLang="en-US" sz="1400" dirty="0"/>
          </a:p>
          <a:p>
            <a:r>
              <a:rPr lang="zh-CN" altLang="en-US" sz="1400" b="1" dirty="0"/>
              <a:t>长距离生成</a:t>
            </a:r>
            <a:r>
              <a:rPr lang="zh-CN" altLang="en-US" sz="1400" dirty="0"/>
              <a:t>：</a:t>
            </a:r>
            <a:r>
              <a:rPr lang="en-US" altLang="zh-CN" sz="1400" dirty="0"/>
              <a:t>ILM </a:t>
            </a:r>
            <a:r>
              <a:rPr lang="zh-CN" altLang="en-US" sz="1400" b="1" dirty="0"/>
              <a:t>显著优于</a:t>
            </a:r>
            <a:r>
              <a:rPr lang="zh-CN" altLang="en-US" sz="1400" dirty="0"/>
              <a:t>统一调制</a:t>
            </a:r>
            <a:endParaRPr lang="zh-CN" altLang="en-US" sz="1400" dirty="0"/>
          </a:p>
          <a:p>
            <a:endParaRPr lang="zh-CN" altLang="en-US" sz="1400" dirty="0"/>
          </a:p>
        </p:txBody>
      </p:sp>
      <p:pic>
        <p:nvPicPr>
          <p:cNvPr id="10" name="图片 9"/>
          <p:cNvPicPr>
            <a:picLocks noChangeAspect="1"/>
          </p:cNvPicPr>
          <p:nvPr/>
        </p:nvPicPr>
        <p:blipFill>
          <a:blip r:embed="rId4"/>
          <a:stretch>
            <a:fillRect/>
          </a:stretch>
        </p:blipFill>
        <p:spPr>
          <a:xfrm>
            <a:off x="5461570" y="296947"/>
            <a:ext cx="6068762" cy="2685750"/>
          </a:xfrm>
          <a:prstGeom prst="rect">
            <a:avLst/>
          </a:prstGeom>
        </p:spPr>
      </p:pic>
      <p:sp>
        <p:nvSpPr>
          <p:cNvPr id="12" name="文本框 11"/>
          <p:cNvSpPr txBox="1"/>
          <p:nvPr/>
        </p:nvSpPr>
        <p:spPr>
          <a:xfrm>
            <a:off x="6483283" y="207255"/>
            <a:ext cx="4083169" cy="338554"/>
          </a:xfrm>
          <a:prstGeom prst="rect">
            <a:avLst/>
          </a:prstGeom>
          <a:noFill/>
        </p:spPr>
        <p:txBody>
          <a:bodyPr wrap="none" rtlCol="0">
            <a:spAutoFit/>
          </a:bodyPr>
          <a:lstStyle/>
          <a:p>
            <a:r>
              <a:rPr lang="zh-CN" altLang="en-US" sz="1600" b="1" i="1" dirty="0">
                <a:solidFill>
                  <a:srgbClr val="0070C0"/>
                </a:solidFill>
                <a:latin typeface="Arial" panose="020B0604020202090204" pitchFamily="34" charset="0"/>
                <a:ea typeface="微软雅黑" panose="020B0503020204020204" charset="-122"/>
                <a:cs typeface="Arial" panose="020B0604020202090204" pitchFamily="34" charset="0"/>
              </a:rPr>
              <a:t>符合直觉：预测时间跨度越大预测效果越差</a:t>
            </a:r>
            <a:endParaRPr lang="zh-CN" altLang="en-US" sz="1600" b="1" i="1" dirty="0">
              <a:solidFill>
                <a:srgbClr val="0070C0"/>
              </a:solidFill>
              <a:latin typeface="Arial" panose="020B0604020202090204" pitchFamily="34" charset="0"/>
              <a:ea typeface="微软雅黑" panose="020B0503020204020204" charset="-122"/>
              <a:cs typeface="Arial" panose="020B060402020209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 name="文本框 1"/>
          <p:cNvSpPr txBox="1"/>
          <p:nvPr/>
        </p:nvSpPr>
        <p:spPr>
          <a:xfrm>
            <a:off x="3782445" y="2870439"/>
            <a:ext cx="2849048" cy="923330"/>
          </a:xfrm>
          <a:prstGeom prst="rect">
            <a:avLst/>
          </a:prstGeom>
          <a:noFill/>
        </p:spPr>
        <p:txBody>
          <a:bodyPr wrap="square" rtlCol="0">
            <a:spAutoFit/>
          </a:bodyPr>
          <a:lstStyle/>
          <a:p>
            <a:r>
              <a:rPr lang="en-US" altLang="zh-CN" sz="5400" b="1" dirty="0">
                <a:solidFill>
                  <a:schemeClr val="accent1">
                    <a:lumMod val="75000"/>
                  </a:schemeClr>
                </a:solidFill>
                <a:cs typeface="+mn-ea"/>
                <a:sym typeface="+mn-lt"/>
              </a:rPr>
              <a:t>Thanks!</a:t>
            </a:r>
            <a:endParaRPr lang="zh-CN" altLang="en-US" sz="5400" b="1" dirty="0">
              <a:solidFill>
                <a:schemeClr val="accent1">
                  <a:lumMod val="75000"/>
                </a:schemeClr>
              </a:solidFill>
              <a:cs typeface="+mn-ea"/>
              <a:sym typeface="+mn-lt"/>
            </a:endParaRPr>
          </a:p>
        </p:txBody>
      </p:sp>
      <p:cxnSp>
        <p:nvCxnSpPr>
          <p:cNvPr id="4" name="直接连接符 3"/>
          <p:cNvCxnSpPr/>
          <p:nvPr/>
        </p:nvCxnSpPr>
        <p:spPr>
          <a:xfrm>
            <a:off x="3194613" y="3724403"/>
            <a:ext cx="3923817"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矩形 6"/>
          <p:cNvSpPr/>
          <p:nvPr/>
        </p:nvSpPr>
        <p:spPr>
          <a:xfrm>
            <a:off x="0" y="6697897"/>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8" name="矩形 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9" name="文本框 8"/>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pic>
        <p:nvPicPr>
          <p:cNvPr id="11" name="图片 10"/>
          <p:cNvPicPr>
            <a:picLocks noChangeAspect="1"/>
          </p:cNvPicPr>
          <p:nvPr/>
        </p:nvPicPr>
        <p:blipFill rotWithShape="1">
          <a:blip r:embed="rId1" cstate="print">
            <a:extLst>
              <a:ext uri="{28A0092B-C50C-407E-A947-70E740481C1C}">
                <a14:useLocalDpi xmlns:a14="http://schemas.microsoft.com/office/drawing/2010/main" val="0"/>
              </a:ext>
            </a:extLst>
          </a:blip>
          <a:srcRect l="17265" t="9160" r="23350"/>
          <a:stretch>
            <a:fillRect/>
          </a:stretch>
        </p:blipFill>
        <p:spPr>
          <a:xfrm>
            <a:off x="8839200" y="83757"/>
            <a:ext cx="3421380" cy="672045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imes New Roman" panose="02020503050405090304"/>
              <a:ea typeface="微软雅黑" panose="020B0503020204020204" charset="-122"/>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imes New Roman" panose="02020503050405090304"/>
              <a:ea typeface="微软雅黑" panose="020B0503020204020204" charset="-122"/>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Times New Roman" panose="02020503050405090304"/>
                <a:ea typeface="微软雅黑" panose="020B0503020204020204" charset="-122"/>
                <a:cs typeface="+mn-ea"/>
                <a:sym typeface="+mn-lt"/>
              </a:rPr>
              <a:t>Presentation</a:t>
            </a:r>
            <a:endParaRPr kumimoji="0" lang="zh-CN" altLang="en-US" sz="1800" b="0" i="0" u="none" strike="noStrike" kern="1200" cap="none" spc="0" normalizeH="0" baseline="0" noProof="0" dirty="0">
              <a:ln>
                <a:noFill/>
              </a:ln>
              <a:solidFill>
                <a:prstClr val="white"/>
              </a:solidFill>
              <a:effectLst/>
              <a:uLnTx/>
              <a:uFillTx/>
              <a:latin typeface="Times New Roman" panose="02020503050405090304"/>
              <a:ea typeface="微软雅黑" panose="020B0503020204020204" charset="-122"/>
              <a:cs typeface="+mn-ea"/>
              <a:sym typeface="+mn-lt"/>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rgbClr val="5B9BD5">
                    <a:lumMod val="75000"/>
                  </a:srgbClr>
                </a:solidFill>
                <a:effectLst/>
                <a:uLnTx/>
                <a:uFillTx/>
                <a:latin typeface="Times New Roman" panose="02020503050405090304"/>
                <a:ea typeface="微软雅黑" panose="020B0503020204020204" charset="-122"/>
                <a:cs typeface="+mn-ea"/>
                <a:sym typeface="+mn-lt"/>
              </a:rPr>
              <a:t>1</a:t>
            </a:r>
            <a:endParaRPr kumimoji="0" lang="zh-CN" altLang="en-US" sz="3200" b="1" i="0" u="none" strike="noStrike" kern="1200" cap="none" spc="0" normalizeH="0" baseline="0" noProof="0" dirty="0">
              <a:ln>
                <a:noFill/>
              </a:ln>
              <a:solidFill>
                <a:srgbClr val="5B9BD5">
                  <a:lumMod val="75000"/>
                </a:srgbClr>
              </a:solidFill>
              <a:effectLst/>
              <a:uLnTx/>
              <a:uFillTx/>
              <a:latin typeface="Times New Roman" panose="02020503050405090304"/>
              <a:ea typeface="微软雅黑" panose="020B0503020204020204" charset="-122"/>
              <a:cs typeface="+mn-ea"/>
              <a:sym typeface="+mn-lt"/>
            </a:endParaRP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imes New Roman" panose="02020503050405090304"/>
              <a:ea typeface="微软雅黑" panose="020B0503020204020204" charset="-122"/>
              <a:cs typeface="+mn-ea"/>
              <a:sym typeface="+mn-lt"/>
            </a:endParaRPr>
          </a:p>
        </p:txBody>
      </p:sp>
      <p:sp>
        <p:nvSpPr>
          <p:cNvPr id="5" name="文本框 4"/>
          <p:cNvSpPr txBox="1"/>
          <p:nvPr/>
        </p:nvSpPr>
        <p:spPr>
          <a:xfrm>
            <a:off x="1377315" y="759460"/>
            <a:ext cx="9537700" cy="51752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noAutofit/>
          </a:bodyPr>
          <a:lstStyle/>
          <a:p>
            <a:pPr algn="l">
              <a:lnSpc>
                <a:spcPct val="100000"/>
              </a:lnSpc>
              <a:spcBef>
                <a:spcPts val="0"/>
              </a:spcBef>
              <a:spcAft>
                <a:spcPts val="0"/>
              </a:spcAft>
              <a:buClrTx/>
              <a:buSzTx/>
              <a:buFontTx/>
              <a:defRPr/>
            </a:pPr>
            <a:r>
              <a:rPr lang="en-US" altLang="zh-CN" sz="32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rPr>
              <a:t>Vision-Language Navigation: Task Overview</a:t>
            </a:r>
            <a:endParaRPr lang="en-US" altLang="zh-CN" sz="32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endParaRPr>
          </a:p>
        </p:txBody>
      </p:sp>
      <p:sp>
        <p:nvSpPr>
          <p:cNvPr id="7" name="文本框 6"/>
          <p:cNvSpPr txBox="1"/>
          <p:nvPr/>
        </p:nvSpPr>
        <p:spPr>
          <a:xfrm>
            <a:off x="1558290" y="3656965"/>
            <a:ext cx="4064000" cy="30670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endParaRPr lang="zh-CN" altLang="en-US" sz="1400" dirty="0"/>
          </a:p>
        </p:txBody>
      </p:sp>
      <p:sp>
        <p:nvSpPr>
          <p:cNvPr id="22" name="文本框 21"/>
          <p:cNvSpPr txBox="1"/>
          <p:nvPr/>
        </p:nvSpPr>
        <p:spPr>
          <a:xfrm>
            <a:off x="448945" y="1868170"/>
            <a:ext cx="1442720" cy="1551305"/>
          </a:xfrm>
          <a:prstGeom prst="rect">
            <a:avLst/>
          </a:prstGeom>
          <a:noFill/>
        </p:spPr>
        <p:txBody>
          <a:bodyPr wrap="square" rtlCol="0">
            <a:noAutofit/>
          </a:bodyPr>
          <a:lstStyle/>
          <a:p>
            <a:pPr indent="0" fontAlgn="auto">
              <a:lnSpc>
                <a:spcPct val="150000"/>
              </a:lnSpc>
            </a:pPr>
            <a:r>
              <a:rPr lang="en-US" altLang="zh-CN" sz="1600" dirty="0" err="1">
                <a:solidFill>
                  <a:schemeClr val="accent1">
                    <a:lumMod val="75000"/>
                  </a:schemeClr>
                </a:solidFill>
              </a:rPr>
              <a:t>DoF</a:t>
            </a:r>
            <a:r>
              <a:rPr lang="zh-CN" altLang="en-US" sz="1600" dirty="0">
                <a:solidFill>
                  <a:schemeClr val="accent1">
                    <a:lumMod val="75000"/>
                  </a:schemeClr>
                </a:solidFill>
              </a:rPr>
              <a:t>⬆️</a:t>
            </a:r>
            <a:endParaRPr lang="en-US" altLang="zh-CN" sz="1600" dirty="0">
              <a:solidFill>
                <a:schemeClr val="accent1">
                  <a:lumMod val="75000"/>
                </a:schemeClr>
              </a:solidFill>
            </a:endParaRPr>
          </a:p>
          <a:p>
            <a:pPr>
              <a:lnSpc>
                <a:spcPct val="150000"/>
              </a:lnSpc>
            </a:pPr>
            <a:r>
              <a:rPr lang="zh-CN" altLang="en-US" sz="1600" dirty="0">
                <a:solidFill>
                  <a:schemeClr val="accent1">
                    <a:lumMod val="75000"/>
                  </a:schemeClr>
                </a:solidFill>
              </a:rPr>
              <a:t>运动约束⬇️避障需求⬆️</a:t>
            </a:r>
            <a:endParaRPr lang="zh-CN" altLang="en-US" sz="1600" dirty="0">
              <a:solidFill>
                <a:schemeClr val="accent1">
                  <a:lumMod val="75000"/>
                </a:schemeClr>
              </a:solidFill>
            </a:endParaRPr>
          </a:p>
          <a:p>
            <a:pPr indent="0" fontAlgn="auto">
              <a:lnSpc>
                <a:spcPct val="150000"/>
              </a:lnSpc>
            </a:pPr>
            <a:r>
              <a:rPr lang="zh-CN" altLang="en-US" sz="1600" dirty="0">
                <a:solidFill>
                  <a:schemeClr val="accent1">
                    <a:lumMod val="75000"/>
                  </a:schemeClr>
                </a:solidFill>
              </a:rPr>
              <a:t>视角差异</a:t>
            </a:r>
            <a:r>
              <a:rPr lang="en-US" altLang="zh-CN" sz="1600" dirty="0">
                <a:solidFill>
                  <a:schemeClr val="accent1">
                    <a:lumMod val="75000"/>
                  </a:schemeClr>
                </a:solidFill>
              </a:rPr>
              <a:t> </a:t>
            </a:r>
            <a:r>
              <a:rPr lang="zh-CN" altLang="en-US" sz="1600" dirty="0">
                <a:solidFill>
                  <a:schemeClr val="accent1">
                    <a:lumMod val="75000"/>
                  </a:schemeClr>
                </a:solidFill>
              </a:rPr>
              <a:t>❌</a:t>
            </a:r>
            <a:r>
              <a:rPr lang="zh-CN" altLang="en-US" sz="1600" dirty="0">
                <a:solidFill>
                  <a:schemeClr val="accent1">
                    <a:lumMod val="75000"/>
                  </a:schemeClr>
                </a:solidFill>
                <a:sym typeface="+mn-ea"/>
              </a:rPr>
              <a:t>场景差异❌</a:t>
            </a:r>
            <a:endParaRPr lang="zh-CN" altLang="en-US" sz="1600" dirty="0">
              <a:solidFill>
                <a:schemeClr val="accent1">
                  <a:lumMod val="75000"/>
                </a:schemeClr>
              </a:solidFill>
            </a:endParaRPr>
          </a:p>
        </p:txBody>
      </p:sp>
      <p:sp>
        <p:nvSpPr>
          <p:cNvPr id="24" name="文本框 23"/>
          <p:cNvSpPr txBox="1"/>
          <p:nvPr/>
        </p:nvSpPr>
        <p:spPr>
          <a:xfrm>
            <a:off x="6015990" y="5314950"/>
            <a:ext cx="4064000" cy="368300"/>
          </a:xfrm>
          <a:prstGeom prst="rect">
            <a:avLst/>
          </a:prstGeom>
          <a:noFill/>
        </p:spPr>
        <p:txBody>
          <a:bodyPr wrap="square" rtlCol="0">
            <a:spAutoFit/>
          </a:bodyPr>
          <a:lstStyle/>
          <a:p>
            <a:endParaRPr lang="zh-CN" altLang="en-US"/>
          </a:p>
        </p:txBody>
      </p:sp>
      <p:pic>
        <p:nvPicPr>
          <p:cNvPr id="20" name="图片 19"/>
          <p:cNvPicPr>
            <a:picLocks noChangeAspect="1"/>
          </p:cNvPicPr>
          <p:nvPr/>
        </p:nvPicPr>
        <p:blipFill>
          <a:blip r:embed="rId2"/>
          <a:stretch>
            <a:fillRect/>
          </a:stretch>
        </p:blipFill>
        <p:spPr>
          <a:xfrm>
            <a:off x="2181860" y="1700530"/>
            <a:ext cx="7646035" cy="4445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1048385" y="2762885"/>
            <a:ext cx="1790700" cy="1000760"/>
          </a:xfrm>
          <a:prstGeom prst="ellipse">
            <a:avLst/>
          </a:prstGeom>
          <a:solidFill>
            <a:schemeClr val="accent1">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imes New Roman" panose="02020503050405090304"/>
              <a:ea typeface="微软雅黑" panose="020B0503020204020204" charset="-122"/>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imes New Roman" panose="02020503050405090304"/>
              <a:ea typeface="微软雅黑" panose="020B0503020204020204" charset="-122"/>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Times New Roman" panose="02020503050405090304"/>
                <a:ea typeface="微软雅黑" panose="020B0503020204020204" charset="-122"/>
                <a:cs typeface="+mn-ea"/>
                <a:sym typeface="+mn-lt"/>
              </a:rPr>
              <a:t>Presentation</a:t>
            </a:r>
            <a:endParaRPr kumimoji="0" lang="zh-CN" altLang="en-US" sz="1800" b="0" i="0" u="none" strike="noStrike" kern="1200" cap="none" spc="0" normalizeH="0" baseline="0" noProof="0" dirty="0">
              <a:ln>
                <a:noFill/>
              </a:ln>
              <a:solidFill>
                <a:prstClr val="white"/>
              </a:solidFill>
              <a:effectLst/>
              <a:uLnTx/>
              <a:uFillTx/>
              <a:latin typeface="Times New Roman" panose="02020503050405090304"/>
              <a:ea typeface="微软雅黑" panose="020B0503020204020204" charset="-122"/>
              <a:cs typeface="+mn-ea"/>
              <a:sym typeface="+mn-lt"/>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rgbClr val="5B9BD5">
                    <a:lumMod val="75000"/>
                  </a:srgbClr>
                </a:solidFill>
                <a:effectLst/>
                <a:uLnTx/>
                <a:uFillTx/>
                <a:latin typeface="Times New Roman" panose="02020503050405090304"/>
                <a:ea typeface="微软雅黑" panose="020B0503020204020204" charset="-122"/>
                <a:cs typeface="+mn-ea"/>
                <a:sym typeface="+mn-lt"/>
              </a:rPr>
              <a:t>1</a:t>
            </a:r>
            <a:endParaRPr kumimoji="0" lang="en-US" altLang="zh-CN" sz="3200" b="1" i="0" u="none" strike="noStrike" kern="1200" cap="none" spc="0" normalizeH="0" baseline="0" noProof="0" dirty="0">
              <a:ln>
                <a:noFill/>
              </a:ln>
              <a:solidFill>
                <a:srgbClr val="5B9BD5">
                  <a:lumMod val="75000"/>
                </a:srgbClr>
              </a:solidFill>
              <a:effectLst/>
              <a:uLnTx/>
              <a:uFillTx/>
              <a:latin typeface="Times New Roman" panose="02020503050405090304"/>
              <a:ea typeface="微软雅黑" panose="020B0503020204020204" charset="-122"/>
              <a:cs typeface="+mn-ea"/>
              <a:sym typeface="+mn-lt"/>
            </a:endParaRP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imes New Roman" panose="02020503050405090304"/>
              <a:ea typeface="微软雅黑" panose="020B0503020204020204" charset="-122"/>
              <a:cs typeface="+mn-ea"/>
              <a:sym typeface="+mn-lt"/>
            </a:endParaRPr>
          </a:p>
        </p:txBody>
      </p:sp>
      <p:sp>
        <p:nvSpPr>
          <p:cNvPr id="5" name="文本框 4"/>
          <p:cNvSpPr txBox="1"/>
          <p:nvPr/>
        </p:nvSpPr>
        <p:spPr>
          <a:xfrm>
            <a:off x="1377315" y="759460"/>
            <a:ext cx="9537700" cy="51752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noAutofit/>
          </a:bodyPr>
          <a:lstStyle/>
          <a:p>
            <a:pPr algn="l">
              <a:lnSpc>
                <a:spcPct val="100000"/>
              </a:lnSpc>
              <a:spcBef>
                <a:spcPts val="0"/>
              </a:spcBef>
              <a:spcAft>
                <a:spcPts val="0"/>
              </a:spcAft>
              <a:buClrTx/>
              <a:buSzTx/>
              <a:buFontTx/>
              <a:defRPr/>
            </a:pPr>
            <a:r>
              <a:rPr lang="en-US" altLang="zh-CN" sz="32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sym typeface="+mn-ea"/>
              </a:rPr>
              <a:t>Task Taxonomy &amp; Focus Setting </a:t>
            </a:r>
            <a:endParaRPr lang="en-US" altLang="zh-CN" sz="32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endParaRPr>
          </a:p>
        </p:txBody>
      </p:sp>
      <p:sp>
        <p:nvSpPr>
          <p:cNvPr id="4" name="文本框 3"/>
          <p:cNvSpPr txBox="1"/>
          <p:nvPr/>
        </p:nvSpPr>
        <p:spPr>
          <a:xfrm>
            <a:off x="687705" y="1668145"/>
            <a:ext cx="4064000" cy="368300"/>
          </a:xfrm>
          <a:prstGeom prst="rect">
            <a:avLst/>
          </a:prstGeom>
          <a:noFill/>
        </p:spPr>
        <p:txBody>
          <a:bodyPr wrap="square" rtlCol="0">
            <a:spAutoFit/>
          </a:bodyPr>
          <a:lstStyle/>
          <a:p>
            <a:endParaRPr lang="zh-CN" altLang="en-US"/>
          </a:p>
        </p:txBody>
      </p:sp>
      <p:sp>
        <p:nvSpPr>
          <p:cNvPr id="6" name="文本框 5"/>
          <p:cNvSpPr txBox="1"/>
          <p:nvPr/>
        </p:nvSpPr>
        <p:spPr>
          <a:xfrm>
            <a:off x="1245870" y="1602105"/>
            <a:ext cx="4064000" cy="368300"/>
          </a:xfrm>
          <a:prstGeom prst="rect">
            <a:avLst/>
          </a:prstGeom>
          <a:noFill/>
        </p:spPr>
        <p:txBody>
          <a:bodyPr wrap="square" rtlCol="0">
            <a:spAutoFit/>
          </a:bodyPr>
          <a:lstStyle/>
          <a:p>
            <a:r>
              <a:rPr lang="zh-CN" altLang="en-US" b="1"/>
              <a:t>目前最新的路线：</a:t>
            </a:r>
            <a:endParaRPr lang="zh-CN" altLang="en-US" b="1"/>
          </a:p>
        </p:txBody>
      </p:sp>
      <p:sp>
        <p:nvSpPr>
          <p:cNvPr id="7" name="文本框 6"/>
          <p:cNvSpPr txBox="1"/>
          <p:nvPr/>
        </p:nvSpPr>
        <p:spPr>
          <a:xfrm>
            <a:off x="1444625" y="3074670"/>
            <a:ext cx="1040765" cy="368300"/>
          </a:xfrm>
          <a:prstGeom prst="rect">
            <a:avLst/>
          </a:prstGeom>
          <a:noFill/>
        </p:spPr>
        <p:txBody>
          <a:bodyPr wrap="square" rtlCol="0">
            <a:spAutoFit/>
          </a:bodyPr>
          <a:lstStyle/>
          <a:p>
            <a:r>
              <a:rPr lang="en-US" altLang="zh-CN" b="1" dirty="0" err="1"/>
              <a:t>AutoFly</a:t>
            </a:r>
            <a:endParaRPr lang="en-US" altLang="zh-CN" b="1" dirty="0"/>
          </a:p>
        </p:txBody>
      </p:sp>
      <p:sp>
        <p:nvSpPr>
          <p:cNvPr id="15" name="圆角矩形 14"/>
          <p:cNvSpPr/>
          <p:nvPr/>
        </p:nvSpPr>
        <p:spPr>
          <a:xfrm>
            <a:off x="4610100" y="1485265"/>
            <a:ext cx="3609340" cy="2519680"/>
          </a:xfrm>
          <a:prstGeom prst="roundRect">
            <a:avLst>
              <a:gd name="adj" fmla="val 5122"/>
            </a:avLst>
          </a:prstGeom>
          <a:solidFill>
            <a:schemeClr val="accent6">
              <a:lumMod val="20000"/>
              <a:lumOff val="80000"/>
            </a:schemeClr>
          </a:solidFill>
          <a:ln w="19050">
            <a:solidFill>
              <a:schemeClr val="tx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nvGrpSpPr>
          <p:cNvPr id="27" name="组合 26"/>
          <p:cNvGrpSpPr/>
          <p:nvPr/>
        </p:nvGrpSpPr>
        <p:grpSpPr>
          <a:xfrm>
            <a:off x="8290560" y="1485265"/>
            <a:ext cx="3439795" cy="2519045"/>
            <a:chOff x="12460" y="2598"/>
            <a:chExt cx="5417" cy="3967"/>
          </a:xfrm>
        </p:grpSpPr>
        <p:sp>
          <p:nvSpPr>
            <p:cNvPr id="17" name="圆角矩形 16"/>
            <p:cNvSpPr/>
            <p:nvPr/>
          </p:nvSpPr>
          <p:spPr>
            <a:xfrm>
              <a:off x="12460" y="2598"/>
              <a:ext cx="5417" cy="3967"/>
            </a:xfrm>
            <a:prstGeom prst="roundRect">
              <a:avLst>
                <a:gd name="adj" fmla="val 5122"/>
              </a:avLst>
            </a:prstGeom>
            <a:solidFill>
              <a:schemeClr val="accent3">
                <a:lumMod val="20000"/>
                <a:lumOff val="80000"/>
              </a:schemeClr>
            </a:solidFill>
            <a:ln w="19050">
              <a:solidFill>
                <a:schemeClr val="tx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3" name="圆角矩形 12"/>
            <p:cNvSpPr/>
            <p:nvPr/>
          </p:nvSpPr>
          <p:spPr>
            <a:xfrm>
              <a:off x="13011" y="3439"/>
              <a:ext cx="4317" cy="608"/>
            </a:xfrm>
            <a:prstGeom prst="round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1200">
                  <a:solidFill>
                    <a:schemeClr val="tx1"/>
                  </a:solidFill>
                  <a:latin typeface="微软雅黑" panose="020B0503020204020204" charset="-122"/>
                  <a:ea typeface="微软雅黑" panose="020B0503020204020204" charset="-122"/>
                  <a:cs typeface="微软雅黑" panose="020B0503020204020204" charset="-122"/>
                </a:rPr>
                <a:t>RL</a:t>
              </a:r>
              <a:r>
                <a:rPr lang="zh-CN" altLang="en-US" sz="1200">
                  <a:solidFill>
                    <a:schemeClr val="tx1"/>
                  </a:solidFill>
                  <a:latin typeface="微软雅黑" panose="020B0503020204020204" charset="-122"/>
                  <a:ea typeface="微软雅黑" panose="020B0503020204020204" charset="-122"/>
                  <a:cs typeface="微软雅黑" panose="020B0503020204020204" charset="-122"/>
                </a:rPr>
                <a:t>训练</a:t>
              </a:r>
              <a:r>
                <a:rPr lang="en-US" altLang="zh-CN" sz="1200">
                  <a:solidFill>
                    <a:schemeClr val="tx1"/>
                  </a:solidFill>
                  <a:latin typeface="微软雅黑" panose="020B0503020204020204" charset="-122"/>
                  <a:ea typeface="微软雅黑" panose="020B0503020204020204" charset="-122"/>
                  <a:cs typeface="微软雅黑" panose="020B0503020204020204" charset="-122"/>
                </a:rPr>
                <a:t>agent</a:t>
              </a:r>
              <a:r>
                <a:rPr lang="zh-CN" altLang="en-US" sz="1200">
                  <a:solidFill>
                    <a:schemeClr val="tx1"/>
                  </a:solidFill>
                  <a:latin typeface="微软雅黑" panose="020B0503020204020204" charset="-122"/>
                  <a:ea typeface="微软雅黑" panose="020B0503020204020204" charset="-122"/>
                  <a:cs typeface="微软雅黑" panose="020B0503020204020204" charset="-122"/>
                </a:rPr>
                <a:t>生成数据</a:t>
              </a:r>
              <a:endParaRPr lang="zh-CN" altLang="en-US" sz="12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21" name="圆角矩形 20"/>
            <p:cNvSpPr/>
            <p:nvPr/>
          </p:nvSpPr>
          <p:spPr>
            <a:xfrm>
              <a:off x="13011" y="4612"/>
              <a:ext cx="4317" cy="594"/>
            </a:xfrm>
            <a:prstGeom prst="round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1200">
                  <a:solidFill>
                    <a:schemeClr val="tx1"/>
                  </a:solidFill>
                  <a:latin typeface="微软雅黑" panose="020B0503020204020204" charset="-122"/>
                  <a:ea typeface="微软雅黑" panose="020B0503020204020204" charset="-122"/>
                  <a:cs typeface="微软雅黑" panose="020B0503020204020204" charset="-122"/>
                </a:rPr>
                <a:t>传统动态规划、避障、目标识别</a:t>
              </a:r>
              <a:endParaRPr lang="zh-CN" altLang="en-US" sz="12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22" name="圆角矩形 21"/>
            <p:cNvSpPr/>
            <p:nvPr/>
          </p:nvSpPr>
          <p:spPr>
            <a:xfrm>
              <a:off x="13011" y="5760"/>
              <a:ext cx="4317" cy="571"/>
            </a:xfrm>
            <a:prstGeom prst="round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1200">
                  <a:solidFill>
                    <a:schemeClr val="tx1"/>
                  </a:solidFill>
                  <a:latin typeface="微软雅黑" panose="020B0503020204020204" charset="-122"/>
                  <a:ea typeface="微软雅黑" panose="020B0503020204020204" charset="-122"/>
                  <a:cs typeface="微软雅黑" panose="020B0503020204020204" charset="-122"/>
                </a:rPr>
                <a:t>非点对点的连续行为</a:t>
              </a:r>
              <a:endParaRPr lang="zh-CN" altLang="en-US" sz="1200">
                <a:solidFill>
                  <a:schemeClr val="tx1"/>
                </a:solidFill>
                <a:latin typeface="微软雅黑" panose="020B0503020204020204" charset="-122"/>
                <a:ea typeface="微软雅黑" panose="020B0503020204020204" charset="-122"/>
                <a:cs typeface="微软雅黑" panose="020B0503020204020204" charset="-122"/>
              </a:endParaRPr>
            </a:p>
          </p:txBody>
        </p:sp>
        <p:cxnSp>
          <p:nvCxnSpPr>
            <p:cNvPr id="24" name="直接箭头连接符 23"/>
            <p:cNvCxnSpPr/>
            <p:nvPr/>
          </p:nvCxnSpPr>
          <p:spPr>
            <a:xfrm flipH="1">
              <a:off x="15166" y="5206"/>
              <a:ext cx="3" cy="493"/>
            </a:xfrm>
            <a:prstGeom prst="straightConnector1">
              <a:avLst/>
            </a:prstGeom>
            <a:ln w="19050">
              <a:solidFill>
                <a:schemeClr val="tx1"/>
              </a:solidFill>
              <a:tailEnd type="arrow"/>
            </a:ln>
          </p:spPr>
          <p:style>
            <a:lnRef idx="2">
              <a:schemeClr val="accent1"/>
            </a:lnRef>
            <a:fillRef idx="0">
              <a:srgbClr val="FFFFFF"/>
            </a:fillRef>
            <a:effectRef idx="0">
              <a:srgbClr val="FFFFFF"/>
            </a:effectRef>
            <a:fontRef idx="minor">
              <a:schemeClr val="tx1"/>
            </a:fontRef>
          </p:style>
        </p:cxnSp>
        <p:sp>
          <p:nvSpPr>
            <p:cNvPr id="25" name="圆角矩形 24"/>
            <p:cNvSpPr/>
            <p:nvPr/>
          </p:nvSpPr>
          <p:spPr>
            <a:xfrm>
              <a:off x="15297" y="4124"/>
              <a:ext cx="1642" cy="409"/>
            </a:xfrm>
            <a:prstGeom prst="round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1200">
                  <a:solidFill>
                    <a:schemeClr val="tx1"/>
                  </a:solidFill>
                  <a:latin typeface="微软雅黑" panose="020B0503020204020204" charset="-122"/>
                  <a:ea typeface="微软雅黑" panose="020B0503020204020204" charset="-122"/>
                  <a:cs typeface="微软雅黑" panose="020B0503020204020204" charset="-122"/>
                </a:rPr>
                <a:t>＋专家轨迹</a:t>
              </a:r>
              <a:endParaRPr lang="zh-CN" altLang="en-US" sz="1200">
                <a:solidFill>
                  <a:schemeClr val="tx1"/>
                </a:solidFill>
                <a:latin typeface="微软雅黑" panose="020B0503020204020204" charset="-122"/>
                <a:ea typeface="微软雅黑" panose="020B0503020204020204" charset="-122"/>
                <a:cs typeface="微软雅黑" panose="020B0503020204020204" charset="-122"/>
              </a:endParaRPr>
            </a:p>
          </p:txBody>
        </p:sp>
      </p:grpSp>
      <p:sp>
        <p:nvSpPr>
          <p:cNvPr id="20" name="圆角矩形 19"/>
          <p:cNvSpPr/>
          <p:nvPr/>
        </p:nvSpPr>
        <p:spPr>
          <a:xfrm>
            <a:off x="8290560" y="4057650"/>
            <a:ext cx="3439795" cy="2582545"/>
          </a:xfrm>
          <a:prstGeom prst="roundRect">
            <a:avLst>
              <a:gd name="adj" fmla="val 5122"/>
            </a:avLst>
          </a:prstGeom>
          <a:solidFill>
            <a:schemeClr val="accent6">
              <a:lumMod val="20000"/>
              <a:lumOff val="80000"/>
            </a:schemeClr>
          </a:solidFill>
          <a:ln w="19050">
            <a:solidFill>
              <a:schemeClr val="tx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8" name="圆角矩形 27"/>
          <p:cNvSpPr/>
          <p:nvPr/>
        </p:nvSpPr>
        <p:spPr>
          <a:xfrm>
            <a:off x="8366125" y="4559300"/>
            <a:ext cx="1362075" cy="389255"/>
          </a:xfrm>
          <a:prstGeom prst="round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sz="1200">
                <a:solidFill>
                  <a:schemeClr val="tx1"/>
                </a:solidFill>
                <a:latin typeface="微软雅黑" panose="020B0503020204020204" charset="-122"/>
                <a:ea typeface="微软雅黑" panose="020B0503020204020204" charset="-122"/>
                <a:cs typeface="微软雅黑" panose="020B0503020204020204" charset="-122"/>
              </a:rPr>
              <a:t>避障规避阶段</a:t>
            </a:r>
            <a:endParaRPr lang="en-US" altLang="zh-CN" sz="12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29" name="圆角矩形 28"/>
          <p:cNvSpPr/>
          <p:nvPr/>
        </p:nvSpPr>
        <p:spPr>
          <a:xfrm>
            <a:off x="10314305" y="4565650"/>
            <a:ext cx="1280795" cy="386080"/>
          </a:xfrm>
          <a:prstGeom prst="round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sz="1200">
                <a:solidFill>
                  <a:schemeClr val="tx1"/>
                </a:solidFill>
                <a:latin typeface="微软雅黑" panose="020B0503020204020204" charset="-122"/>
                <a:ea typeface="微软雅黑" panose="020B0503020204020204" charset="-122"/>
                <a:cs typeface="微软雅黑" panose="020B0503020204020204" charset="-122"/>
              </a:rPr>
              <a:t>目标寻找阶段</a:t>
            </a:r>
            <a:endParaRPr lang="en-US" altLang="zh-CN" sz="12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0" name="圆角矩形 29"/>
          <p:cNvSpPr/>
          <p:nvPr/>
        </p:nvSpPr>
        <p:spPr>
          <a:xfrm>
            <a:off x="9329420" y="5332730"/>
            <a:ext cx="1362075" cy="389255"/>
          </a:xfrm>
          <a:prstGeom prst="round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sz="1200">
                <a:solidFill>
                  <a:schemeClr val="tx1"/>
                </a:solidFill>
                <a:latin typeface="微软雅黑" panose="020B0503020204020204" charset="-122"/>
                <a:ea typeface="微软雅黑" panose="020B0503020204020204" charset="-122"/>
                <a:cs typeface="微软雅黑" panose="020B0503020204020204" charset="-122"/>
              </a:rPr>
              <a:t>分段重采样</a:t>
            </a:r>
            <a:endParaRPr lang="en-US" altLang="zh-CN" sz="12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1" name="圆角矩形 30"/>
          <p:cNvSpPr/>
          <p:nvPr/>
        </p:nvSpPr>
        <p:spPr>
          <a:xfrm>
            <a:off x="9010015" y="6102985"/>
            <a:ext cx="2003425" cy="389255"/>
          </a:xfrm>
          <a:prstGeom prst="round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sz="1200">
                <a:solidFill>
                  <a:schemeClr val="tx1"/>
                </a:solidFill>
                <a:latin typeface="微软雅黑" panose="020B0503020204020204" charset="-122"/>
                <a:ea typeface="微软雅黑" panose="020B0503020204020204" charset="-122"/>
                <a:cs typeface="微软雅黑" panose="020B0503020204020204" charset="-122"/>
              </a:rPr>
              <a:t>解决长时程不平衡问题</a:t>
            </a:r>
            <a:endParaRPr lang="en-US" altLang="zh-CN" sz="1200">
              <a:solidFill>
                <a:schemeClr val="tx1"/>
              </a:solidFill>
              <a:latin typeface="微软雅黑" panose="020B0503020204020204" charset="-122"/>
              <a:ea typeface="微软雅黑" panose="020B0503020204020204" charset="-122"/>
              <a:cs typeface="微软雅黑" panose="020B0503020204020204" charset="-122"/>
            </a:endParaRPr>
          </a:p>
        </p:txBody>
      </p:sp>
      <p:cxnSp>
        <p:nvCxnSpPr>
          <p:cNvPr id="37" name="曲线连接符 36"/>
          <p:cNvCxnSpPr>
            <a:stCxn id="28" idx="2"/>
            <a:endCxn id="29" idx="2"/>
          </p:cNvCxnSpPr>
          <p:nvPr/>
        </p:nvCxnSpPr>
        <p:spPr>
          <a:xfrm rot="5400000" flipV="1">
            <a:off x="9999980" y="3996055"/>
            <a:ext cx="3175" cy="1907540"/>
          </a:xfrm>
          <a:prstGeom prst="curvedConnector3">
            <a:avLst>
              <a:gd name="adj1" fmla="val 7590000"/>
            </a:avLst>
          </a:prstGeom>
          <a:ln w="19050">
            <a:solidFill>
              <a:schemeClr val="tx1"/>
            </a:solidFill>
          </a:ln>
        </p:spPr>
        <p:style>
          <a:lnRef idx="2">
            <a:schemeClr val="accent1"/>
          </a:lnRef>
          <a:fillRef idx="0">
            <a:srgbClr val="FFFFFF"/>
          </a:fillRef>
          <a:effectRef idx="0">
            <a:srgbClr val="FFFFFF"/>
          </a:effectRef>
          <a:fontRef idx="minor">
            <a:schemeClr val="tx1"/>
          </a:fontRef>
        </p:style>
      </p:cxnSp>
      <p:cxnSp>
        <p:nvCxnSpPr>
          <p:cNvPr id="38" name="直接箭头连接符 37"/>
          <p:cNvCxnSpPr>
            <a:endCxn id="30" idx="0"/>
          </p:cNvCxnSpPr>
          <p:nvPr/>
        </p:nvCxnSpPr>
        <p:spPr>
          <a:xfrm flipH="1">
            <a:off x="10010775" y="5198745"/>
            <a:ext cx="635" cy="133985"/>
          </a:xfrm>
          <a:prstGeom prst="straightConnector1">
            <a:avLst/>
          </a:prstGeom>
          <a:ln w="19050">
            <a:solidFill>
              <a:schemeClr val="tx1"/>
            </a:solidFill>
            <a:tailEnd type="arrow"/>
          </a:ln>
        </p:spPr>
        <p:style>
          <a:lnRef idx="2">
            <a:schemeClr val="accent1"/>
          </a:lnRef>
          <a:fillRef idx="0">
            <a:srgbClr val="FFFFFF"/>
          </a:fillRef>
          <a:effectRef idx="0">
            <a:srgbClr val="FFFFFF"/>
          </a:effectRef>
          <a:fontRef idx="minor">
            <a:schemeClr val="tx1"/>
          </a:fontRef>
        </p:style>
      </p:cxnSp>
      <p:cxnSp>
        <p:nvCxnSpPr>
          <p:cNvPr id="40" name="直接箭头连接符 39"/>
          <p:cNvCxnSpPr/>
          <p:nvPr/>
        </p:nvCxnSpPr>
        <p:spPr>
          <a:xfrm>
            <a:off x="10011410" y="5704840"/>
            <a:ext cx="0" cy="422275"/>
          </a:xfrm>
          <a:prstGeom prst="straightConnector1">
            <a:avLst/>
          </a:prstGeom>
          <a:ln w="19050">
            <a:solidFill>
              <a:schemeClr val="tx1"/>
            </a:solidFill>
            <a:tailEnd type="arrow"/>
          </a:ln>
        </p:spPr>
        <p:style>
          <a:lnRef idx="2">
            <a:schemeClr val="accent1"/>
          </a:lnRef>
          <a:fillRef idx="0">
            <a:srgbClr val="FFFFFF"/>
          </a:fillRef>
          <a:effectRef idx="0">
            <a:srgbClr val="FFFFFF"/>
          </a:effectRef>
          <a:fontRef idx="minor">
            <a:schemeClr val="tx1"/>
          </a:fontRef>
        </p:style>
      </p:cxnSp>
      <p:grpSp>
        <p:nvGrpSpPr>
          <p:cNvPr id="52" name="组合 51"/>
          <p:cNvGrpSpPr/>
          <p:nvPr/>
        </p:nvGrpSpPr>
        <p:grpSpPr>
          <a:xfrm>
            <a:off x="4610100" y="4068445"/>
            <a:ext cx="3609340" cy="2562860"/>
            <a:chOff x="6666" y="6489"/>
            <a:chExt cx="5684" cy="3968"/>
          </a:xfrm>
        </p:grpSpPr>
        <p:sp>
          <p:nvSpPr>
            <p:cNvPr id="42" name="圆角矩形 41"/>
            <p:cNvSpPr/>
            <p:nvPr/>
          </p:nvSpPr>
          <p:spPr>
            <a:xfrm>
              <a:off x="6666" y="6489"/>
              <a:ext cx="5684" cy="3968"/>
            </a:xfrm>
            <a:prstGeom prst="roundRect">
              <a:avLst>
                <a:gd name="adj" fmla="val 5122"/>
              </a:avLst>
            </a:prstGeom>
            <a:solidFill>
              <a:schemeClr val="accent3">
                <a:lumMod val="20000"/>
                <a:lumOff val="80000"/>
              </a:schemeClr>
            </a:solidFill>
            <a:ln w="19050">
              <a:solidFill>
                <a:schemeClr val="tx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4" name="圆角矩形 43"/>
            <p:cNvSpPr/>
            <p:nvPr/>
          </p:nvSpPr>
          <p:spPr>
            <a:xfrm>
              <a:off x="7892" y="7109"/>
              <a:ext cx="3233" cy="613"/>
            </a:xfrm>
            <a:prstGeom prst="round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sz="1200">
                  <a:solidFill>
                    <a:schemeClr val="tx1"/>
                  </a:solidFill>
                  <a:latin typeface="微软雅黑" panose="020B0503020204020204" charset="-122"/>
                  <a:ea typeface="微软雅黑" panose="020B0503020204020204" charset="-122"/>
                  <a:cs typeface="微软雅黑" panose="020B0503020204020204" charset="-122"/>
                </a:rPr>
                <a:t>传统导航成功率</a:t>
              </a:r>
              <a:r>
                <a:rPr lang="en-US" altLang="zh-CN" sz="1200">
                  <a:solidFill>
                    <a:schemeClr val="tx1"/>
                  </a:solidFill>
                  <a:latin typeface="微软雅黑" panose="020B0503020204020204" charset="-122"/>
                  <a:ea typeface="微软雅黑" panose="020B0503020204020204" charset="-122"/>
                  <a:cs typeface="微软雅黑" panose="020B0503020204020204" charset="-122"/>
                </a:rPr>
                <a:t>SR</a:t>
              </a:r>
              <a:endParaRPr lang="en-US" altLang="zh-CN" sz="12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45" name="圆角矩形 44"/>
            <p:cNvSpPr/>
            <p:nvPr/>
          </p:nvSpPr>
          <p:spPr>
            <a:xfrm>
              <a:off x="7005" y="8304"/>
              <a:ext cx="1980" cy="613"/>
            </a:xfrm>
            <a:prstGeom prst="round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1200">
                  <a:solidFill>
                    <a:schemeClr val="tx1"/>
                  </a:solidFill>
                  <a:latin typeface="微软雅黑" panose="020B0503020204020204" charset="-122"/>
                  <a:ea typeface="微软雅黑" panose="020B0503020204020204" charset="-122"/>
                  <a:cs typeface="微软雅黑" panose="020B0503020204020204" charset="-122"/>
                </a:rPr>
                <a:t>碰撞率</a:t>
              </a:r>
              <a:r>
                <a:rPr lang="en-US" altLang="zh-CN" sz="1200">
                  <a:solidFill>
                    <a:schemeClr val="tx1"/>
                  </a:solidFill>
                  <a:latin typeface="微软雅黑" panose="020B0503020204020204" charset="-122"/>
                  <a:ea typeface="微软雅黑" panose="020B0503020204020204" charset="-122"/>
                  <a:cs typeface="微软雅黑" panose="020B0503020204020204" charset="-122"/>
                </a:rPr>
                <a:t>CR</a:t>
              </a:r>
              <a:endParaRPr lang="en-US" altLang="zh-CN" sz="12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46" name="圆角矩形 45"/>
            <p:cNvSpPr/>
            <p:nvPr/>
          </p:nvSpPr>
          <p:spPr>
            <a:xfrm>
              <a:off x="10068" y="8304"/>
              <a:ext cx="1980" cy="613"/>
            </a:xfrm>
            <a:prstGeom prst="round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1200">
                  <a:solidFill>
                    <a:schemeClr val="tx1"/>
                  </a:solidFill>
                  <a:latin typeface="微软雅黑" panose="020B0503020204020204" charset="-122"/>
                  <a:ea typeface="微软雅黑" panose="020B0503020204020204" charset="-122"/>
                  <a:cs typeface="微软雅黑" panose="020B0503020204020204" charset="-122"/>
                </a:rPr>
                <a:t>路径效率</a:t>
              </a:r>
              <a:r>
                <a:rPr lang="en-US" altLang="zh-CN" sz="1200">
                  <a:solidFill>
                    <a:schemeClr val="tx1"/>
                  </a:solidFill>
                  <a:latin typeface="微软雅黑" panose="020B0503020204020204" charset="-122"/>
                  <a:ea typeface="微软雅黑" panose="020B0503020204020204" charset="-122"/>
                  <a:cs typeface="微软雅黑" panose="020B0503020204020204" charset="-122"/>
                </a:rPr>
                <a:t>PER</a:t>
              </a:r>
              <a:endParaRPr lang="en-US" altLang="zh-CN" sz="12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47" name="圆角矩形 46"/>
            <p:cNvSpPr/>
            <p:nvPr/>
          </p:nvSpPr>
          <p:spPr>
            <a:xfrm>
              <a:off x="8518" y="9666"/>
              <a:ext cx="1980" cy="613"/>
            </a:xfrm>
            <a:prstGeom prst="round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1200">
                  <a:solidFill>
                    <a:schemeClr val="tx1"/>
                  </a:solidFill>
                  <a:latin typeface="微软雅黑" panose="020B0503020204020204" charset="-122"/>
                  <a:ea typeface="微软雅黑" panose="020B0503020204020204" charset="-122"/>
                  <a:cs typeface="微软雅黑" panose="020B0503020204020204" charset="-122"/>
                </a:rPr>
                <a:t>全面评估</a:t>
              </a:r>
              <a:endParaRPr lang="zh-CN" altLang="en-US" sz="1200">
                <a:solidFill>
                  <a:schemeClr val="tx1"/>
                </a:solidFill>
                <a:latin typeface="微软雅黑" panose="020B0503020204020204" charset="-122"/>
                <a:ea typeface="微软雅黑" panose="020B0503020204020204" charset="-122"/>
                <a:cs typeface="微软雅黑" panose="020B0503020204020204" charset="-122"/>
              </a:endParaRPr>
            </a:p>
          </p:txBody>
        </p:sp>
        <p:cxnSp>
          <p:nvCxnSpPr>
            <p:cNvPr id="48" name="曲线连接符 47"/>
            <p:cNvCxnSpPr/>
            <p:nvPr/>
          </p:nvCxnSpPr>
          <p:spPr>
            <a:xfrm rot="5400000" flipV="1">
              <a:off x="9505" y="7417"/>
              <a:ext cx="5" cy="3004"/>
            </a:xfrm>
            <a:prstGeom prst="curvedConnector3">
              <a:avLst>
                <a:gd name="adj1" fmla="val 7590000"/>
              </a:avLst>
            </a:prstGeom>
            <a:ln w="19050">
              <a:solidFill>
                <a:schemeClr val="tx1"/>
              </a:solidFill>
            </a:ln>
          </p:spPr>
          <p:style>
            <a:lnRef idx="2">
              <a:schemeClr val="accent1"/>
            </a:lnRef>
            <a:fillRef idx="0">
              <a:srgbClr val="FFFFFF"/>
            </a:fillRef>
            <a:effectRef idx="0">
              <a:srgbClr val="FFFFFF"/>
            </a:effectRef>
            <a:fontRef idx="minor">
              <a:schemeClr val="tx1"/>
            </a:fontRef>
          </p:style>
        </p:cxnSp>
        <p:cxnSp>
          <p:nvCxnSpPr>
            <p:cNvPr id="49" name="直接箭头连接符 48"/>
            <p:cNvCxnSpPr/>
            <p:nvPr/>
          </p:nvCxnSpPr>
          <p:spPr>
            <a:xfrm flipH="1">
              <a:off x="9522" y="9311"/>
              <a:ext cx="1" cy="400"/>
            </a:xfrm>
            <a:prstGeom prst="straightConnector1">
              <a:avLst/>
            </a:prstGeom>
            <a:ln w="19050">
              <a:solidFill>
                <a:schemeClr val="tx1"/>
              </a:solidFill>
              <a:tailEnd type="arrow"/>
            </a:ln>
          </p:spPr>
          <p:style>
            <a:lnRef idx="2">
              <a:schemeClr val="accent1"/>
            </a:lnRef>
            <a:fillRef idx="0">
              <a:srgbClr val="FFFFFF"/>
            </a:fillRef>
            <a:effectRef idx="0">
              <a:srgbClr val="FFFFFF"/>
            </a:effectRef>
            <a:fontRef idx="minor">
              <a:schemeClr val="tx1"/>
            </a:fontRef>
          </p:style>
        </p:cxnSp>
        <p:cxnSp>
          <p:nvCxnSpPr>
            <p:cNvPr id="50" name="曲线连接符 49"/>
            <p:cNvCxnSpPr/>
            <p:nvPr/>
          </p:nvCxnSpPr>
          <p:spPr>
            <a:xfrm rot="5400000" flipV="1">
              <a:off x="9505" y="6838"/>
              <a:ext cx="5" cy="3004"/>
            </a:xfrm>
            <a:prstGeom prst="curvedConnector3">
              <a:avLst>
                <a:gd name="adj1" fmla="val -9249999"/>
              </a:avLst>
            </a:prstGeom>
            <a:ln w="19050">
              <a:solidFill>
                <a:schemeClr val="tx1"/>
              </a:solidFill>
            </a:ln>
          </p:spPr>
          <p:style>
            <a:lnRef idx="2">
              <a:schemeClr val="accent1"/>
            </a:lnRef>
            <a:fillRef idx="0">
              <a:srgbClr val="FFFFFF"/>
            </a:fillRef>
            <a:effectRef idx="0">
              <a:srgbClr val="FFFFFF"/>
            </a:effectRef>
            <a:fontRef idx="minor">
              <a:schemeClr val="tx1"/>
            </a:fontRef>
          </p:style>
        </p:cxnSp>
        <p:cxnSp>
          <p:nvCxnSpPr>
            <p:cNvPr id="51" name="直接连接符 50"/>
            <p:cNvCxnSpPr>
              <a:stCxn id="44" idx="2"/>
            </p:cNvCxnSpPr>
            <p:nvPr/>
          </p:nvCxnSpPr>
          <p:spPr>
            <a:xfrm flipH="1">
              <a:off x="9500" y="7722"/>
              <a:ext cx="9" cy="149"/>
            </a:xfrm>
            <a:prstGeom prst="line">
              <a:avLst/>
            </a:prstGeom>
            <a:ln w="19050">
              <a:solidFill>
                <a:schemeClr val="tx1"/>
              </a:solidFill>
            </a:ln>
          </p:spPr>
          <p:style>
            <a:lnRef idx="2">
              <a:schemeClr val="accent1"/>
            </a:lnRef>
            <a:fillRef idx="0">
              <a:srgbClr val="FFFFFF"/>
            </a:fillRef>
            <a:effectRef idx="0">
              <a:srgbClr val="FFFFFF"/>
            </a:effectRef>
            <a:fontRef idx="minor">
              <a:schemeClr val="tx1"/>
            </a:fontRef>
          </p:style>
        </p:cxnSp>
      </p:grpSp>
      <p:sp>
        <p:nvSpPr>
          <p:cNvPr id="53" name="圆角矩形 52"/>
          <p:cNvSpPr/>
          <p:nvPr/>
        </p:nvSpPr>
        <p:spPr>
          <a:xfrm>
            <a:off x="4680585" y="2237740"/>
            <a:ext cx="1658620" cy="396240"/>
          </a:xfrm>
          <a:prstGeom prst="round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sz="1200">
                <a:solidFill>
                  <a:schemeClr val="tx1"/>
                </a:solidFill>
                <a:latin typeface="微软雅黑" panose="020B0503020204020204" charset="-122"/>
                <a:ea typeface="微软雅黑" panose="020B0503020204020204" charset="-122"/>
                <a:cs typeface="微软雅黑" panose="020B0503020204020204" charset="-122"/>
              </a:rPr>
              <a:t>室内实验室场景</a:t>
            </a:r>
            <a:endParaRPr lang="zh-CN" sz="12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54" name="圆角矩形 53"/>
          <p:cNvSpPr/>
          <p:nvPr/>
        </p:nvSpPr>
        <p:spPr>
          <a:xfrm>
            <a:off x="6520815" y="2243455"/>
            <a:ext cx="1658620" cy="396240"/>
          </a:xfrm>
          <a:prstGeom prst="round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sz="1200">
                <a:solidFill>
                  <a:schemeClr val="tx1"/>
                </a:solidFill>
                <a:latin typeface="微软雅黑" panose="020B0503020204020204" charset="-122"/>
                <a:ea typeface="微软雅黑" panose="020B0503020204020204" charset="-122"/>
                <a:cs typeface="微软雅黑" panose="020B0503020204020204" charset="-122"/>
              </a:rPr>
              <a:t>户外校园森林场景</a:t>
            </a:r>
            <a:endParaRPr lang="zh-CN" sz="12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55" name="圆角矩形 54"/>
          <p:cNvSpPr/>
          <p:nvPr/>
        </p:nvSpPr>
        <p:spPr>
          <a:xfrm>
            <a:off x="5594985" y="3442970"/>
            <a:ext cx="1658620" cy="396240"/>
          </a:xfrm>
          <a:prstGeom prst="round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sz="1200">
                <a:solidFill>
                  <a:schemeClr val="tx1"/>
                </a:solidFill>
                <a:latin typeface="微软雅黑" panose="020B0503020204020204" charset="-122"/>
                <a:ea typeface="微软雅黑" panose="020B0503020204020204" charset="-122"/>
                <a:cs typeface="微软雅黑" panose="020B0503020204020204" charset="-122"/>
              </a:rPr>
              <a:t>弥合</a:t>
            </a:r>
            <a:r>
              <a:rPr lang="en-US" altLang="zh-CN" sz="1200">
                <a:solidFill>
                  <a:schemeClr val="tx1"/>
                </a:solidFill>
                <a:latin typeface="微软雅黑" panose="020B0503020204020204" charset="-122"/>
                <a:ea typeface="微软雅黑" panose="020B0503020204020204" charset="-122"/>
                <a:cs typeface="微软雅黑" panose="020B0503020204020204" charset="-122"/>
              </a:rPr>
              <a:t>sim2real</a:t>
            </a:r>
            <a:r>
              <a:rPr lang="zh-CN" altLang="en-US" sz="1200">
                <a:solidFill>
                  <a:schemeClr val="tx1"/>
                </a:solidFill>
                <a:latin typeface="微软雅黑" panose="020B0503020204020204" charset="-122"/>
                <a:ea typeface="微软雅黑" panose="020B0503020204020204" charset="-122"/>
                <a:cs typeface="微软雅黑" panose="020B0503020204020204" charset="-122"/>
              </a:rPr>
              <a:t>差距</a:t>
            </a:r>
            <a:endParaRPr lang="zh-CN" altLang="en-US" sz="1200">
              <a:solidFill>
                <a:schemeClr val="tx1"/>
              </a:solidFill>
              <a:latin typeface="微软雅黑" panose="020B0503020204020204" charset="-122"/>
              <a:ea typeface="微软雅黑" panose="020B0503020204020204" charset="-122"/>
              <a:cs typeface="微软雅黑" panose="020B0503020204020204" charset="-122"/>
            </a:endParaRPr>
          </a:p>
        </p:txBody>
      </p:sp>
      <p:cxnSp>
        <p:nvCxnSpPr>
          <p:cNvPr id="56" name="曲线连接符 55"/>
          <p:cNvCxnSpPr/>
          <p:nvPr/>
        </p:nvCxnSpPr>
        <p:spPr>
          <a:xfrm rot="5400000" flipV="1">
            <a:off x="6412838" y="1681758"/>
            <a:ext cx="3229" cy="1907540"/>
          </a:xfrm>
          <a:prstGeom prst="curvedConnector3">
            <a:avLst>
              <a:gd name="adj1" fmla="val 7590000"/>
            </a:avLst>
          </a:prstGeom>
          <a:ln w="19050">
            <a:solidFill>
              <a:schemeClr val="tx1"/>
            </a:solidFill>
          </a:ln>
        </p:spPr>
        <p:style>
          <a:lnRef idx="2">
            <a:schemeClr val="accent1"/>
          </a:lnRef>
          <a:fillRef idx="0">
            <a:srgbClr val="FFFFFF"/>
          </a:fillRef>
          <a:effectRef idx="0">
            <a:srgbClr val="FFFFFF"/>
          </a:effectRef>
          <a:fontRef idx="minor">
            <a:schemeClr val="tx1"/>
          </a:fontRef>
        </p:style>
      </p:cxnSp>
      <p:cxnSp>
        <p:nvCxnSpPr>
          <p:cNvPr id="57" name="直接箭头连接符 56"/>
          <p:cNvCxnSpPr>
            <a:endCxn id="55" idx="0"/>
          </p:cNvCxnSpPr>
          <p:nvPr/>
        </p:nvCxnSpPr>
        <p:spPr>
          <a:xfrm>
            <a:off x="6416675" y="2883634"/>
            <a:ext cx="7620" cy="559435"/>
          </a:xfrm>
          <a:prstGeom prst="straightConnector1">
            <a:avLst/>
          </a:prstGeom>
          <a:ln w="19050">
            <a:solidFill>
              <a:schemeClr val="tx1"/>
            </a:solidFill>
            <a:tailEnd type="arrow"/>
          </a:ln>
        </p:spPr>
        <p:style>
          <a:lnRef idx="2">
            <a:schemeClr val="accent1"/>
          </a:lnRef>
          <a:fillRef idx="0">
            <a:srgbClr val="FFFFFF"/>
          </a:fillRef>
          <a:effectRef idx="0">
            <a:srgbClr val="FFFFFF"/>
          </a:effectRef>
          <a:fontRef idx="minor">
            <a:schemeClr val="tx1"/>
          </a:fontRef>
        </p:style>
      </p:cxnSp>
      <p:sp>
        <p:nvSpPr>
          <p:cNvPr id="58" name="圆角矩形 57"/>
          <p:cNvSpPr/>
          <p:nvPr/>
        </p:nvSpPr>
        <p:spPr>
          <a:xfrm>
            <a:off x="6520815" y="3018155"/>
            <a:ext cx="1328420" cy="290195"/>
          </a:xfrm>
          <a:prstGeom prst="round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1200">
                <a:solidFill>
                  <a:schemeClr val="tx1"/>
                </a:solidFill>
                <a:latin typeface="微软雅黑" panose="020B0503020204020204" charset="-122"/>
                <a:ea typeface="微软雅黑" panose="020B0503020204020204" charset="-122"/>
                <a:cs typeface="微软雅黑" panose="020B0503020204020204" charset="-122"/>
              </a:rPr>
              <a:t>+10k</a:t>
            </a:r>
            <a:r>
              <a:rPr lang="zh-CN" altLang="en-US" sz="1200">
                <a:solidFill>
                  <a:schemeClr val="tx1"/>
                </a:solidFill>
                <a:latin typeface="微软雅黑" panose="020B0503020204020204" charset="-122"/>
                <a:ea typeface="微软雅黑" panose="020B0503020204020204" charset="-122"/>
                <a:cs typeface="微软雅黑" panose="020B0503020204020204" charset="-122"/>
              </a:rPr>
              <a:t>模拟数据</a:t>
            </a:r>
            <a:endParaRPr lang="zh-CN" altLang="en-US" sz="12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59" name="圆角矩形 58"/>
          <p:cNvSpPr/>
          <p:nvPr/>
        </p:nvSpPr>
        <p:spPr>
          <a:xfrm>
            <a:off x="4680585" y="1885950"/>
            <a:ext cx="3498850" cy="290195"/>
          </a:xfrm>
          <a:prstGeom prst="round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1200">
                <a:solidFill>
                  <a:schemeClr val="tx1"/>
                </a:solidFill>
                <a:latin typeface="微软雅黑" panose="020B0503020204020204" charset="-122"/>
                <a:ea typeface="微软雅黑" panose="020B0503020204020204" charset="-122"/>
                <a:cs typeface="微软雅黑" panose="020B0503020204020204" charset="-122"/>
              </a:rPr>
              <a:t>1k</a:t>
            </a:r>
            <a:r>
              <a:rPr lang="zh-CN" altLang="en-US" sz="1200">
                <a:solidFill>
                  <a:schemeClr val="tx1"/>
                </a:solidFill>
                <a:latin typeface="微软雅黑" panose="020B0503020204020204" charset="-122"/>
                <a:ea typeface="微软雅黑" panose="020B0503020204020204" charset="-122"/>
                <a:cs typeface="微软雅黑" panose="020B0503020204020204" charset="-122"/>
              </a:rPr>
              <a:t>真实世界数据</a:t>
            </a:r>
            <a:endParaRPr lang="zh-CN" altLang="en-US" sz="1200">
              <a:solidFill>
                <a:schemeClr val="tx1"/>
              </a:solidFill>
              <a:latin typeface="微软雅黑" panose="020B0503020204020204" charset="-122"/>
              <a:ea typeface="微软雅黑" panose="020B0503020204020204" charset="-122"/>
              <a:cs typeface="微软雅黑" panose="020B0503020204020204" charset="-122"/>
            </a:endParaRPr>
          </a:p>
        </p:txBody>
      </p:sp>
      <p:cxnSp>
        <p:nvCxnSpPr>
          <p:cNvPr id="60" name="直接箭头连接符 59"/>
          <p:cNvCxnSpPr/>
          <p:nvPr/>
        </p:nvCxnSpPr>
        <p:spPr>
          <a:xfrm>
            <a:off x="10008870" y="2407920"/>
            <a:ext cx="2540" cy="356235"/>
          </a:xfrm>
          <a:prstGeom prst="straightConnector1">
            <a:avLst/>
          </a:prstGeom>
          <a:ln w="19050">
            <a:solidFill>
              <a:schemeClr val="tx1"/>
            </a:solidFill>
            <a:tailEnd type="arrow"/>
          </a:ln>
        </p:spPr>
        <p:style>
          <a:lnRef idx="2">
            <a:schemeClr val="accent1"/>
          </a:lnRef>
          <a:fillRef idx="0">
            <a:srgbClr val="FFFFFF"/>
          </a:fillRef>
          <a:effectRef idx="0">
            <a:srgbClr val="FFFFFF"/>
          </a:effectRef>
          <a:fontRef idx="minor">
            <a:schemeClr val="tx1"/>
          </a:fontRef>
        </p:style>
      </p:cxnSp>
      <p:sp>
        <p:nvSpPr>
          <p:cNvPr id="61" name="文本框 60"/>
          <p:cNvSpPr txBox="1"/>
          <p:nvPr/>
        </p:nvSpPr>
        <p:spPr>
          <a:xfrm>
            <a:off x="8418830" y="1548765"/>
            <a:ext cx="1414780" cy="337185"/>
          </a:xfrm>
          <a:prstGeom prst="rect">
            <a:avLst/>
          </a:prstGeom>
          <a:noFill/>
        </p:spPr>
        <p:txBody>
          <a:bodyPr wrap="square" rtlCol="0">
            <a:spAutoFit/>
          </a:bodyPr>
          <a:lstStyle/>
          <a:p>
            <a:r>
              <a:rPr lang="zh-CN" altLang="en-US" sz="1600" b="1"/>
              <a:t>轨迹收集方式</a:t>
            </a:r>
            <a:endParaRPr lang="zh-CN" altLang="en-US" sz="1600" b="1"/>
          </a:p>
        </p:txBody>
      </p:sp>
      <p:sp>
        <p:nvSpPr>
          <p:cNvPr id="64" name="文本框 63"/>
          <p:cNvSpPr txBox="1"/>
          <p:nvPr/>
        </p:nvSpPr>
        <p:spPr>
          <a:xfrm>
            <a:off x="8418830" y="4131945"/>
            <a:ext cx="1414780" cy="337185"/>
          </a:xfrm>
          <a:prstGeom prst="rect">
            <a:avLst/>
          </a:prstGeom>
          <a:noFill/>
        </p:spPr>
        <p:txBody>
          <a:bodyPr wrap="square" rtlCol="0">
            <a:spAutoFit/>
          </a:bodyPr>
          <a:lstStyle/>
          <a:p>
            <a:r>
              <a:rPr lang="zh-CN" altLang="en-US" sz="1600" b="1"/>
              <a:t>数据平衡机制</a:t>
            </a:r>
            <a:endParaRPr lang="zh-CN" altLang="en-US" sz="1600" b="1"/>
          </a:p>
        </p:txBody>
      </p:sp>
      <p:sp>
        <p:nvSpPr>
          <p:cNvPr id="66" name="文本框 65"/>
          <p:cNvSpPr txBox="1"/>
          <p:nvPr/>
        </p:nvSpPr>
        <p:spPr>
          <a:xfrm>
            <a:off x="4733925" y="4131945"/>
            <a:ext cx="1414780" cy="337185"/>
          </a:xfrm>
          <a:prstGeom prst="rect">
            <a:avLst/>
          </a:prstGeom>
          <a:noFill/>
        </p:spPr>
        <p:txBody>
          <a:bodyPr wrap="square" rtlCol="0">
            <a:spAutoFit/>
          </a:bodyPr>
          <a:lstStyle/>
          <a:p>
            <a:r>
              <a:rPr lang="zh-CN" altLang="en-US" sz="1600" b="1"/>
              <a:t>新增评估指标</a:t>
            </a:r>
            <a:endParaRPr lang="zh-CN" altLang="en-US" sz="1600" b="1"/>
          </a:p>
        </p:txBody>
      </p:sp>
      <p:sp>
        <p:nvSpPr>
          <p:cNvPr id="67" name="文本框 66"/>
          <p:cNvSpPr txBox="1"/>
          <p:nvPr/>
        </p:nvSpPr>
        <p:spPr>
          <a:xfrm>
            <a:off x="4802505" y="1548765"/>
            <a:ext cx="1414780" cy="337185"/>
          </a:xfrm>
          <a:prstGeom prst="rect">
            <a:avLst/>
          </a:prstGeom>
          <a:noFill/>
        </p:spPr>
        <p:txBody>
          <a:bodyPr wrap="square" rtlCol="0">
            <a:spAutoFit/>
          </a:bodyPr>
          <a:lstStyle/>
          <a:p>
            <a:r>
              <a:rPr lang="zh-CN" altLang="en-US" sz="1600" b="1"/>
              <a:t>数据集构建</a:t>
            </a:r>
            <a:endParaRPr lang="zh-CN" altLang="en-US" sz="1600" b="1"/>
          </a:p>
        </p:txBody>
      </p:sp>
      <p:sp>
        <p:nvSpPr>
          <p:cNvPr id="69" name="文本框 68"/>
          <p:cNvSpPr txBox="1"/>
          <p:nvPr/>
        </p:nvSpPr>
        <p:spPr>
          <a:xfrm>
            <a:off x="58420" y="4864735"/>
            <a:ext cx="5402580" cy="1060450"/>
          </a:xfrm>
          <a:prstGeom prst="rect">
            <a:avLst/>
          </a:prstGeom>
          <a:noFill/>
        </p:spPr>
        <p:txBody>
          <a:bodyPr wrap="square" rtlCol="0">
            <a:spAutoFit/>
          </a:bodyPr>
          <a:lstStyle/>
          <a:p>
            <a:pPr indent="0" algn="l" fontAlgn="auto">
              <a:lnSpc>
                <a:spcPct val="150000"/>
              </a:lnSpc>
              <a:buFont typeface="Arial" panose="020B0604020202090204" pitchFamily="34" charset="0"/>
              <a:buNone/>
            </a:pPr>
            <a:r>
              <a:rPr lang="zh-CN" altLang="en-US" sz="1400" b="1" dirty="0">
                <a:sym typeface="+mn-ea"/>
              </a:rPr>
              <a:t>🧑</a:t>
            </a:r>
            <a:r>
              <a:rPr lang="en-US" altLang="zh-CN" sz="1400" b="1" dirty="0">
                <a:sym typeface="+mn-ea"/>
              </a:rPr>
              <a:t> </a:t>
            </a:r>
            <a:r>
              <a:rPr lang="zh-CN" altLang="en-US" sz="1400" b="1" dirty="0">
                <a:sym typeface="+mn-ea"/>
              </a:rPr>
              <a:t>人类</a:t>
            </a:r>
            <a:r>
              <a:rPr lang="en-US" altLang="zh-CN" sz="1400" b="1" dirty="0">
                <a:sym typeface="+mn-ea"/>
              </a:rPr>
              <a:t>: </a:t>
            </a:r>
            <a:r>
              <a:rPr lang="zh-CN" altLang="en-US" sz="1400" b="1" dirty="0">
                <a:sym typeface="+mn-ea"/>
              </a:rPr>
              <a:t>理解当下 + 反事实想象未来场景</a:t>
            </a:r>
            <a:r>
              <a:rPr lang="en-US" altLang="zh-CN" sz="1400" b="1" dirty="0">
                <a:sym typeface="+mn-ea"/>
              </a:rPr>
              <a:t> </a:t>
            </a:r>
            <a:r>
              <a:rPr lang="zh-CN" altLang="en-US" sz="1400" b="1" dirty="0">
                <a:sym typeface="+mn-ea"/>
              </a:rPr>
              <a:t> →</a:t>
            </a:r>
            <a:r>
              <a:rPr lang="en-US" altLang="zh-CN" sz="1400" b="1" dirty="0">
                <a:sym typeface="+mn-ea"/>
              </a:rPr>
              <a:t> </a:t>
            </a:r>
            <a:r>
              <a:rPr lang="zh-CN" altLang="en-US" sz="1400" b="1" dirty="0">
                <a:sym typeface="+mn-ea"/>
              </a:rPr>
              <a:t>主动规划</a:t>
            </a:r>
            <a:endParaRPr lang="zh-CN" altLang="en-US" sz="1400" b="1" dirty="0"/>
          </a:p>
          <a:p>
            <a:pPr indent="0" algn="l" fontAlgn="auto">
              <a:lnSpc>
                <a:spcPct val="150000"/>
              </a:lnSpc>
              <a:buFont typeface="Arial" panose="020B0604020202090204" pitchFamily="34" charset="0"/>
              <a:buNone/>
            </a:pPr>
            <a:r>
              <a:rPr lang="zh-CN" altLang="en-US" sz="1400" b="1" dirty="0">
                <a:sym typeface="+mn-ea"/>
              </a:rPr>
              <a:t>🤖</a:t>
            </a:r>
            <a:r>
              <a:rPr lang="en-US" altLang="zh-CN" sz="1400" b="1" dirty="0">
                <a:sym typeface="+mn-ea"/>
              </a:rPr>
              <a:t>  VLA</a:t>
            </a:r>
            <a:r>
              <a:rPr lang="zh-CN" altLang="en-US" sz="1400" b="1" dirty="0">
                <a:sym typeface="+mn-ea"/>
              </a:rPr>
              <a:t>模型</a:t>
            </a:r>
            <a:r>
              <a:rPr lang="en-US" altLang="zh-CN" sz="1400" b="1" dirty="0">
                <a:sym typeface="+mn-ea"/>
              </a:rPr>
              <a:t>:  </a:t>
            </a:r>
            <a:r>
              <a:rPr lang="zh-CN" altLang="en-US" sz="1400" b="1" dirty="0">
                <a:sym typeface="+mn-ea"/>
              </a:rPr>
              <a:t>仅理解当下 → 被动反应式规划</a:t>
            </a:r>
            <a:endParaRPr lang="zh-CN" altLang="en-US" sz="1400" b="1" dirty="0"/>
          </a:p>
          <a:p>
            <a:pPr indent="0" algn="l" fontAlgn="auto">
              <a:lnSpc>
                <a:spcPct val="150000"/>
              </a:lnSpc>
              <a:buFont typeface="Arial" panose="020B0604020202090204" pitchFamily="34" charset="0"/>
              <a:buNone/>
            </a:pPr>
            <a:endParaRPr lang="zh-CN" altLang="en-US" sz="1400" b="1" dirty="0"/>
          </a:p>
        </p:txBody>
      </p:sp>
      <p:sp>
        <p:nvSpPr>
          <p:cNvPr id="71" name="文本框 70"/>
          <p:cNvSpPr txBox="1"/>
          <p:nvPr/>
        </p:nvSpPr>
        <p:spPr>
          <a:xfrm>
            <a:off x="715010" y="3822065"/>
            <a:ext cx="3308985" cy="1023357"/>
          </a:xfrm>
          <a:prstGeom prst="rect">
            <a:avLst/>
          </a:prstGeom>
          <a:noFill/>
        </p:spPr>
        <p:txBody>
          <a:bodyPr wrap="square" rtlCol="0">
            <a:spAutoFit/>
          </a:bodyPr>
          <a:lstStyle/>
          <a:p>
            <a:pPr indent="0" fontAlgn="auto">
              <a:lnSpc>
                <a:spcPct val="150000"/>
              </a:lnSpc>
            </a:pPr>
            <a:r>
              <a:rPr lang="zh-CN" altLang="en-US" sz="1400" dirty="0"/>
              <a:t>🔑  聚焦如何实时做出最优的导航决策</a:t>
            </a:r>
            <a:endParaRPr lang="en-US" altLang="zh-CN" sz="1400" dirty="0"/>
          </a:p>
          <a:p>
            <a:pPr indent="0" fontAlgn="auto">
              <a:lnSpc>
                <a:spcPct val="150000"/>
              </a:lnSpc>
            </a:pPr>
            <a:r>
              <a:rPr lang="zh-CN" altLang="en-US" sz="1400" b="1" dirty="0">
                <a:sym typeface="+mn-ea"/>
              </a:rPr>
              <a:t>🧑  </a:t>
            </a:r>
            <a:r>
              <a:rPr lang="zh-CN" altLang="en-US" sz="1400" dirty="0">
                <a:sym typeface="+mn-ea"/>
              </a:rPr>
              <a:t>作为底层动作生成器</a:t>
            </a:r>
            <a:endParaRPr lang="zh-CN" altLang="en-US" sz="1400" dirty="0"/>
          </a:p>
          <a:p>
            <a:pPr indent="0" fontAlgn="auto">
              <a:lnSpc>
                <a:spcPct val="150000"/>
              </a:lnSpc>
            </a:pPr>
            <a:r>
              <a:rPr lang="zh-CN" altLang="en-US" sz="1400" dirty="0"/>
              <a:t>❌</a:t>
            </a:r>
            <a:r>
              <a:rPr lang="en-US" altLang="zh-CN" sz="1400" dirty="0"/>
              <a:t>  </a:t>
            </a:r>
            <a:r>
              <a:rPr lang="zh-CN" altLang="en-US" sz="1400" dirty="0"/>
              <a:t>缺少预测未来的能力</a:t>
            </a:r>
            <a:endParaRPr lang="zh-CN" alt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1048385" y="2762885"/>
            <a:ext cx="1790700" cy="1000760"/>
          </a:xfrm>
          <a:prstGeom prst="ellipse">
            <a:avLst/>
          </a:prstGeom>
          <a:solidFill>
            <a:schemeClr val="accent4">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imes New Roman" panose="02020503050405090304"/>
              <a:ea typeface="微软雅黑" panose="020B0503020204020204" charset="-122"/>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imes New Roman" panose="02020503050405090304"/>
              <a:ea typeface="微软雅黑" panose="020B0503020204020204" charset="-122"/>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Times New Roman" panose="02020503050405090304"/>
                <a:ea typeface="微软雅黑" panose="020B0503020204020204" charset="-122"/>
                <a:cs typeface="+mn-ea"/>
                <a:sym typeface="+mn-lt"/>
              </a:rPr>
              <a:t>Presentation</a:t>
            </a:r>
            <a:endParaRPr kumimoji="0" lang="zh-CN" altLang="en-US" sz="1800" b="0" i="0" u="none" strike="noStrike" kern="1200" cap="none" spc="0" normalizeH="0" baseline="0" noProof="0" dirty="0">
              <a:ln>
                <a:noFill/>
              </a:ln>
              <a:solidFill>
                <a:prstClr val="white"/>
              </a:solidFill>
              <a:effectLst/>
              <a:uLnTx/>
              <a:uFillTx/>
              <a:latin typeface="Times New Roman" panose="02020503050405090304"/>
              <a:ea typeface="微软雅黑" panose="020B0503020204020204" charset="-122"/>
              <a:cs typeface="+mn-ea"/>
              <a:sym typeface="+mn-lt"/>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rgbClr val="5B9BD5">
                    <a:lumMod val="75000"/>
                  </a:srgbClr>
                </a:solidFill>
                <a:effectLst/>
                <a:uLnTx/>
                <a:uFillTx/>
                <a:latin typeface="Times New Roman" panose="02020503050405090304"/>
                <a:ea typeface="微软雅黑" panose="020B0503020204020204" charset="-122"/>
                <a:cs typeface="+mn-ea"/>
                <a:sym typeface="+mn-lt"/>
              </a:rPr>
              <a:t>1</a:t>
            </a:r>
            <a:endParaRPr kumimoji="0" lang="en-US" altLang="zh-CN" sz="3200" b="1" i="0" u="none" strike="noStrike" kern="1200" cap="none" spc="0" normalizeH="0" baseline="0" noProof="0" dirty="0">
              <a:ln>
                <a:noFill/>
              </a:ln>
              <a:solidFill>
                <a:srgbClr val="5B9BD5">
                  <a:lumMod val="75000"/>
                </a:srgbClr>
              </a:solidFill>
              <a:effectLst/>
              <a:uLnTx/>
              <a:uFillTx/>
              <a:latin typeface="Times New Roman" panose="02020503050405090304"/>
              <a:ea typeface="微软雅黑" panose="020B0503020204020204" charset="-122"/>
              <a:cs typeface="+mn-ea"/>
              <a:sym typeface="+mn-lt"/>
            </a:endParaRP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imes New Roman" panose="02020503050405090304"/>
              <a:ea typeface="微软雅黑" panose="020B0503020204020204" charset="-122"/>
              <a:cs typeface="+mn-ea"/>
              <a:sym typeface="+mn-lt"/>
            </a:endParaRPr>
          </a:p>
        </p:txBody>
      </p:sp>
      <p:sp>
        <p:nvSpPr>
          <p:cNvPr id="5" name="文本框 4"/>
          <p:cNvSpPr txBox="1"/>
          <p:nvPr/>
        </p:nvSpPr>
        <p:spPr>
          <a:xfrm>
            <a:off x="1377315" y="759460"/>
            <a:ext cx="9537700" cy="51752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noAutofit/>
          </a:bodyPr>
          <a:lstStyle/>
          <a:p>
            <a:pPr algn="l">
              <a:lnSpc>
                <a:spcPct val="100000"/>
              </a:lnSpc>
              <a:spcBef>
                <a:spcPts val="0"/>
              </a:spcBef>
              <a:spcAft>
                <a:spcPts val="0"/>
              </a:spcAft>
              <a:buClrTx/>
              <a:buSzTx/>
              <a:buFontTx/>
              <a:defRPr/>
            </a:pPr>
            <a:r>
              <a:rPr lang="en-US" altLang="zh-CN" sz="32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sym typeface="+mn-ea"/>
              </a:rPr>
              <a:t>Task Taxonomy &amp; Focus Setting </a:t>
            </a:r>
            <a:endParaRPr lang="en-US" altLang="zh-CN" sz="32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endParaRPr>
          </a:p>
        </p:txBody>
      </p:sp>
      <p:sp>
        <p:nvSpPr>
          <p:cNvPr id="4" name="文本框 3"/>
          <p:cNvSpPr txBox="1"/>
          <p:nvPr/>
        </p:nvSpPr>
        <p:spPr>
          <a:xfrm>
            <a:off x="687705" y="1668145"/>
            <a:ext cx="4064000" cy="368300"/>
          </a:xfrm>
          <a:prstGeom prst="rect">
            <a:avLst/>
          </a:prstGeom>
          <a:noFill/>
        </p:spPr>
        <p:txBody>
          <a:bodyPr wrap="square" rtlCol="0">
            <a:spAutoFit/>
          </a:bodyPr>
          <a:lstStyle/>
          <a:p>
            <a:endParaRPr lang="zh-CN" altLang="en-US"/>
          </a:p>
        </p:txBody>
      </p:sp>
      <p:sp>
        <p:nvSpPr>
          <p:cNvPr id="6" name="文本框 5"/>
          <p:cNvSpPr txBox="1"/>
          <p:nvPr/>
        </p:nvSpPr>
        <p:spPr>
          <a:xfrm>
            <a:off x="1245870" y="1602105"/>
            <a:ext cx="4064000" cy="368300"/>
          </a:xfrm>
          <a:prstGeom prst="rect">
            <a:avLst/>
          </a:prstGeom>
          <a:noFill/>
        </p:spPr>
        <p:txBody>
          <a:bodyPr wrap="square" rtlCol="0">
            <a:spAutoFit/>
          </a:bodyPr>
          <a:lstStyle/>
          <a:p>
            <a:r>
              <a:rPr lang="zh-CN" altLang="en-US" b="1"/>
              <a:t>目前最新的路线：</a:t>
            </a:r>
            <a:endParaRPr lang="zh-CN" altLang="en-US" b="1"/>
          </a:p>
        </p:txBody>
      </p:sp>
      <p:sp>
        <p:nvSpPr>
          <p:cNvPr id="7" name="文本框 6"/>
          <p:cNvSpPr txBox="1"/>
          <p:nvPr/>
        </p:nvSpPr>
        <p:spPr>
          <a:xfrm>
            <a:off x="1487170" y="3074670"/>
            <a:ext cx="1040765" cy="368300"/>
          </a:xfrm>
          <a:prstGeom prst="rect">
            <a:avLst/>
          </a:prstGeom>
          <a:noFill/>
        </p:spPr>
        <p:txBody>
          <a:bodyPr wrap="square" rtlCol="0">
            <a:spAutoFit/>
          </a:bodyPr>
          <a:lstStyle/>
          <a:p>
            <a:r>
              <a:rPr lang="en-US" altLang="zh-CN" b="1" dirty="0"/>
              <a:t>ANWM</a:t>
            </a:r>
            <a:endParaRPr lang="en-US" altLang="zh-CN" b="1" dirty="0"/>
          </a:p>
        </p:txBody>
      </p:sp>
      <p:sp>
        <p:nvSpPr>
          <p:cNvPr id="15" name="圆角矩形 14"/>
          <p:cNvSpPr/>
          <p:nvPr/>
        </p:nvSpPr>
        <p:spPr>
          <a:xfrm>
            <a:off x="4610100" y="1485265"/>
            <a:ext cx="3609340" cy="2519680"/>
          </a:xfrm>
          <a:prstGeom prst="roundRect">
            <a:avLst>
              <a:gd name="adj" fmla="val 5122"/>
            </a:avLst>
          </a:prstGeom>
          <a:solidFill>
            <a:schemeClr val="accent6">
              <a:lumMod val="20000"/>
              <a:lumOff val="80000"/>
            </a:schemeClr>
          </a:solidFill>
          <a:ln w="19050">
            <a:solidFill>
              <a:schemeClr val="tx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nvGrpSpPr>
          <p:cNvPr id="27" name="组合 26"/>
          <p:cNvGrpSpPr/>
          <p:nvPr/>
        </p:nvGrpSpPr>
        <p:grpSpPr>
          <a:xfrm>
            <a:off x="8290560" y="1485265"/>
            <a:ext cx="3439795" cy="2519045"/>
            <a:chOff x="12460" y="2598"/>
            <a:chExt cx="5417" cy="3967"/>
          </a:xfrm>
        </p:grpSpPr>
        <p:sp>
          <p:nvSpPr>
            <p:cNvPr id="17" name="圆角矩形 16"/>
            <p:cNvSpPr/>
            <p:nvPr/>
          </p:nvSpPr>
          <p:spPr>
            <a:xfrm>
              <a:off x="12460" y="2598"/>
              <a:ext cx="5417" cy="3967"/>
            </a:xfrm>
            <a:prstGeom prst="roundRect">
              <a:avLst>
                <a:gd name="adj" fmla="val 5122"/>
              </a:avLst>
            </a:prstGeom>
            <a:solidFill>
              <a:schemeClr val="accent3">
                <a:lumMod val="20000"/>
                <a:lumOff val="80000"/>
              </a:schemeClr>
            </a:solidFill>
            <a:ln w="19050">
              <a:solidFill>
                <a:schemeClr val="tx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2" name="圆角矩形 21"/>
            <p:cNvSpPr/>
            <p:nvPr/>
          </p:nvSpPr>
          <p:spPr>
            <a:xfrm>
              <a:off x="13011" y="5760"/>
              <a:ext cx="4317" cy="571"/>
            </a:xfrm>
            <a:prstGeom prst="round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1200" dirty="0">
                  <a:solidFill>
                    <a:schemeClr val="tx1"/>
                  </a:solidFill>
                  <a:latin typeface="微软雅黑" panose="020B0503020204020204" charset="-122"/>
                  <a:ea typeface="微软雅黑" panose="020B0503020204020204" charset="-122"/>
                  <a:cs typeface="微软雅黑" panose="020B0503020204020204" charset="-122"/>
                </a:rPr>
                <a:t>长程</a:t>
              </a:r>
              <a:r>
                <a:rPr lang="en-US" altLang="zh-CN" sz="1200" dirty="0">
                  <a:solidFill>
                    <a:schemeClr val="tx1"/>
                  </a:solidFill>
                  <a:latin typeface="微软雅黑" panose="020B0503020204020204" charset="-122"/>
                  <a:ea typeface="微软雅黑" panose="020B0503020204020204" charset="-122"/>
                  <a:cs typeface="微软雅黑" panose="020B0503020204020204" charset="-122"/>
                </a:rPr>
                <a:t>3D</a:t>
              </a:r>
              <a:r>
                <a:rPr lang="zh-CN" altLang="en-US" sz="1200" dirty="0">
                  <a:solidFill>
                    <a:schemeClr val="tx1"/>
                  </a:solidFill>
                  <a:latin typeface="微软雅黑" panose="020B0503020204020204" charset="-122"/>
                  <a:ea typeface="微软雅黑" panose="020B0503020204020204" charset="-122"/>
                  <a:cs typeface="微软雅黑" panose="020B0503020204020204" charset="-122"/>
                </a:rPr>
                <a:t>视觉预测</a:t>
              </a:r>
              <a:r>
                <a:rPr lang="en-US" altLang="zh-CN" sz="1200" dirty="0">
                  <a:solidFill>
                    <a:schemeClr val="tx1"/>
                  </a:solidFill>
                  <a:latin typeface="微软雅黑" panose="020B0503020204020204" charset="-122"/>
                  <a:ea typeface="微软雅黑" panose="020B0503020204020204" charset="-122"/>
                  <a:cs typeface="微软雅黑" panose="020B0503020204020204" charset="-122"/>
                </a:rPr>
                <a:t>(100m+)</a:t>
              </a:r>
              <a:endParaRPr lang="zh-CN" altLang="en-US" sz="1200" dirty="0">
                <a:solidFill>
                  <a:schemeClr val="tx1"/>
                </a:solidFill>
                <a:latin typeface="微软雅黑" panose="020B0503020204020204" charset="-122"/>
                <a:ea typeface="微软雅黑" panose="020B0503020204020204" charset="-122"/>
                <a:cs typeface="微软雅黑" panose="020B0503020204020204" charset="-122"/>
              </a:endParaRPr>
            </a:p>
          </p:txBody>
        </p:sp>
      </p:grpSp>
      <p:sp>
        <p:nvSpPr>
          <p:cNvPr id="20" name="圆角矩形 19"/>
          <p:cNvSpPr/>
          <p:nvPr/>
        </p:nvSpPr>
        <p:spPr>
          <a:xfrm>
            <a:off x="8290560" y="4057650"/>
            <a:ext cx="3439795" cy="2582545"/>
          </a:xfrm>
          <a:prstGeom prst="roundRect">
            <a:avLst>
              <a:gd name="adj" fmla="val 5122"/>
            </a:avLst>
          </a:prstGeom>
          <a:solidFill>
            <a:schemeClr val="accent6">
              <a:lumMod val="20000"/>
              <a:lumOff val="80000"/>
            </a:schemeClr>
          </a:solidFill>
          <a:ln w="19050">
            <a:solidFill>
              <a:schemeClr val="tx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9" name="圆角矩形 28"/>
          <p:cNvSpPr/>
          <p:nvPr/>
        </p:nvSpPr>
        <p:spPr>
          <a:xfrm>
            <a:off x="9350056" y="4465419"/>
            <a:ext cx="1280795" cy="314361"/>
          </a:xfrm>
          <a:prstGeom prst="round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1200" dirty="0">
                <a:solidFill>
                  <a:schemeClr val="tx1"/>
                </a:solidFill>
                <a:latin typeface="微软雅黑" panose="020B0503020204020204" charset="-122"/>
                <a:ea typeface="微软雅黑" panose="020B0503020204020204" charset="-122"/>
                <a:cs typeface="微软雅黑" panose="020B0503020204020204" charset="-122"/>
              </a:rPr>
              <a:t>RGB-D</a:t>
            </a:r>
            <a:r>
              <a:rPr lang="zh-CN" altLang="en-US" sz="1200" dirty="0">
                <a:solidFill>
                  <a:schemeClr val="tx1"/>
                </a:solidFill>
                <a:latin typeface="微软雅黑" panose="020B0503020204020204" charset="-122"/>
                <a:ea typeface="微软雅黑" panose="020B0503020204020204" charset="-122"/>
                <a:cs typeface="微软雅黑" panose="020B0503020204020204" charset="-122"/>
              </a:rPr>
              <a:t>历史帧</a:t>
            </a:r>
            <a:endParaRPr lang="en-US" altLang="zh-CN" sz="120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0" name="圆角矩形 29"/>
          <p:cNvSpPr/>
          <p:nvPr/>
        </p:nvSpPr>
        <p:spPr>
          <a:xfrm>
            <a:off x="9236710" y="5526623"/>
            <a:ext cx="1470659" cy="345891"/>
          </a:xfrm>
          <a:prstGeom prst="round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1200" dirty="0">
                <a:solidFill>
                  <a:schemeClr val="tx1"/>
                </a:solidFill>
                <a:latin typeface="微软雅黑" panose="020B0503020204020204" charset="-122"/>
                <a:ea typeface="微软雅黑" panose="020B0503020204020204" charset="-122"/>
                <a:cs typeface="微软雅黑" panose="020B0503020204020204" charset="-122"/>
              </a:rPr>
              <a:t>多帧最小深度融合</a:t>
            </a:r>
            <a:endParaRPr lang="en-US" altLang="zh-CN" sz="120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1" name="圆角矩形 30"/>
          <p:cNvSpPr/>
          <p:nvPr/>
        </p:nvSpPr>
        <p:spPr>
          <a:xfrm>
            <a:off x="9010015" y="6102985"/>
            <a:ext cx="2003425" cy="389255"/>
          </a:xfrm>
          <a:prstGeom prst="round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1200" dirty="0">
                <a:solidFill>
                  <a:schemeClr val="tx1"/>
                </a:solidFill>
                <a:latin typeface="微软雅黑" panose="020B0503020204020204" charset="-122"/>
                <a:ea typeface="微软雅黑" panose="020B0503020204020204" charset="-122"/>
                <a:cs typeface="微软雅黑" panose="020B0503020204020204" charset="-122"/>
              </a:rPr>
              <a:t>粗粒度的未来帧先验</a:t>
            </a:r>
            <a:endParaRPr lang="en-US" altLang="zh-CN" sz="1200" dirty="0">
              <a:solidFill>
                <a:schemeClr val="tx1"/>
              </a:solidFill>
              <a:latin typeface="微软雅黑" panose="020B0503020204020204" charset="-122"/>
              <a:ea typeface="微软雅黑" panose="020B0503020204020204" charset="-122"/>
              <a:cs typeface="微软雅黑" panose="020B0503020204020204" charset="-122"/>
            </a:endParaRPr>
          </a:p>
        </p:txBody>
      </p:sp>
      <p:grpSp>
        <p:nvGrpSpPr>
          <p:cNvPr id="52" name="组合 51"/>
          <p:cNvGrpSpPr/>
          <p:nvPr/>
        </p:nvGrpSpPr>
        <p:grpSpPr>
          <a:xfrm>
            <a:off x="4610100" y="4068445"/>
            <a:ext cx="3609340" cy="2562860"/>
            <a:chOff x="6666" y="6489"/>
            <a:chExt cx="5684" cy="3968"/>
          </a:xfrm>
        </p:grpSpPr>
        <p:sp>
          <p:nvSpPr>
            <p:cNvPr id="42" name="圆角矩形 41"/>
            <p:cNvSpPr/>
            <p:nvPr/>
          </p:nvSpPr>
          <p:spPr>
            <a:xfrm>
              <a:off x="6666" y="6489"/>
              <a:ext cx="5684" cy="3968"/>
            </a:xfrm>
            <a:prstGeom prst="roundRect">
              <a:avLst>
                <a:gd name="adj" fmla="val 5122"/>
              </a:avLst>
            </a:prstGeom>
            <a:solidFill>
              <a:schemeClr val="accent3">
                <a:lumMod val="20000"/>
                <a:lumOff val="80000"/>
              </a:schemeClr>
            </a:solidFill>
            <a:ln w="19050">
              <a:solidFill>
                <a:schemeClr val="tx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4" name="圆角矩形 43"/>
            <p:cNvSpPr/>
            <p:nvPr/>
          </p:nvSpPr>
          <p:spPr>
            <a:xfrm>
              <a:off x="7868" y="7109"/>
              <a:ext cx="3233" cy="613"/>
            </a:xfrm>
            <a:prstGeom prst="round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1100" dirty="0">
                  <a:solidFill>
                    <a:schemeClr val="tx1"/>
                  </a:solidFill>
                  <a:latin typeface="微软雅黑" panose="020B0503020204020204" charset="-122"/>
                  <a:ea typeface="微软雅黑" panose="020B0503020204020204" charset="-122"/>
                  <a:cs typeface="微软雅黑" panose="020B0503020204020204" charset="-122"/>
                </a:rPr>
                <a:t>传统路径规划器采样候选轨迹</a:t>
              </a:r>
              <a:endParaRPr lang="en-US" altLang="zh-CN" sz="110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45" name="圆角矩形 44"/>
            <p:cNvSpPr/>
            <p:nvPr/>
          </p:nvSpPr>
          <p:spPr>
            <a:xfrm>
              <a:off x="7868" y="7982"/>
              <a:ext cx="3257" cy="521"/>
            </a:xfrm>
            <a:prstGeom prst="round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1200" dirty="0">
                  <a:solidFill>
                    <a:schemeClr val="tx1"/>
                  </a:solidFill>
                  <a:latin typeface="微软雅黑" panose="020B0503020204020204" charset="-122"/>
                  <a:ea typeface="微软雅黑" panose="020B0503020204020204" charset="-122"/>
                  <a:cs typeface="微软雅黑" panose="020B0503020204020204" charset="-122"/>
                </a:rPr>
                <a:t>ANWM</a:t>
              </a:r>
              <a:r>
                <a:rPr lang="zh-CN" altLang="en-US" sz="1200" dirty="0">
                  <a:solidFill>
                    <a:schemeClr val="tx1"/>
                  </a:solidFill>
                  <a:latin typeface="微软雅黑" panose="020B0503020204020204" charset="-122"/>
                  <a:ea typeface="微软雅黑" panose="020B0503020204020204" charset="-122"/>
                  <a:cs typeface="微软雅黑" panose="020B0503020204020204" charset="-122"/>
                </a:rPr>
                <a:t>自回归生成终点帧</a:t>
              </a:r>
              <a:endParaRPr lang="en-US" altLang="zh-CN" sz="120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47" name="圆角矩形 46"/>
            <p:cNvSpPr/>
            <p:nvPr/>
          </p:nvSpPr>
          <p:spPr>
            <a:xfrm>
              <a:off x="8518" y="9666"/>
              <a:ext cx="1980" cy="613"/>
            </a:xfrm>
            <a:prstGeom prst="round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1200" dirty="0">
                  <a:solidFill>
                    <a:schemeClr val="tx1"/>
                  </a:solidFill>
                  <a:latin typeface="微软雅黑" panose="020B0503020204020204" charset="-122"/>
                  <a:ea typeface="微软雅黑" panose="020B0503020204020204" charset="-122"/>
                  <a:cs typeface="微软雅黑" panose="020B0503020204020204" charset="-122"/>
                </a:rPr>
                <a:t>选取最优轨迹</a:t>
              </a:r>
              <a:endParaRPr lang="zh-CN" altLang="en-US" sz="1200" dirty="0">
                <a:solidFill>
                  <a:schemeClr val="tx1"/>
                </a:solidFill>
                <a:latin typeface="微软雅黑" panose="020B0503020204020204" charset="-122"/>
                <a:ea typeface="微软雅黑" panose="020B0503020204020204" charset="-122"/>
                <a:cs typeface="微软雅黑" panose="020B0503020204020204" charset="-122"/>
              </a:endParaRPr>
            </a:p>
          </p:txBody>
        </p:sp>
        <p:cxnSp>
          <p:nvCxnSpPr>
            <p:cNvPr id="49" name="直接箭头连接符 48"/>
            <p:cNvCxnSpPr/>
            <p:nvPr/>
          </p:nvCxnSpPr>
          <p:spPr>
            <a:xfrm flipH="1">
              <a:off x="9522" y="9311"/>
              <a:ext cx="1" cy="400"/>
            </a:xfrm>
            <a:prstGeom prst="straightConnector1">
              <a:avLst/>
            </a:prstGeom>
            <a:ln w="19050">
              <a:solidFill>
                <a:schemeClr val="tx1"/>
              </a:solidFill>
              <a:tailEnd type="arrow"/>
            </a:ln>
          </p:spPr>
          <p:style>
            <a:lnRef idx="2">
              <a:schemeClr val="accent1"/>
            </a:lnRef>
            <a:fillRef idx="0">
              <a:srgbClr val="FFFFFF"/>
            </a:fillRef>
            <a:effectRef idx="0">
              <a:srgbClr val="FFFFFF"/>
            </a:effectRef>
            <a:fontRef idx="minor">
              <a:schemeClr val="tx1"/>
            </a:fontRef>
          </p:style>
        </p:cxnSp>
      </p:grpSp>
      <p:sp>
        <p:nvSpPr>
          <p:cNvPr id="53" name="圆角矩形 52"/>
          <p:cNvSpPr/>
          <p:nvPr/>
        </p:nvSpPr>
        <p:spPr>
          <a:xfrm>
            <a:off x="4680585" y="2237740"/>
            <a:ext cx="1658620" cy="396240"/>
          </a:xfrm>
          <a:prstGeom prst="round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1200" dirty="0">
                <a:solidFill>
                  <a:schemeClr val="tx1"/>
                </a:solidFill>
                <a:latin typeface="微软雅黑" panose="020B0503020204020204" charset="-122"/>
                <a:ea typeface="微软雅黑" panose="020B0503020204020204" charset="-122"/>
                <a:cs typeface="微软雅黑" panose="020B0503020204020204" charset="-122"/>
              </a:rPr>
              <a:t>20k+ </a:t>
            </a:r>
            <a:r>
              <a:rPr lang="zh-CN" altLang="en-US" sz="1200" dirty="0">
                <a:solidFill>
                  <a:schemeClr val="tx1"/>
                </a:solidFill>
                <a:latin typeface="微软雅黑" panose="020B0503020204020204" charset="-122"/>
                <a:ea typeface="微软雅黑" panose="020B0503020204020204" charset="-122"/>
                <a:cs typeface="微软雅黑" panose="020B0503020204020204" charset="-122"/>
              </a:rPr>
              <a:t>原始轨迹</a:t>
            </a:r>
            <a:endParaRPr lang="zh-CN" sz="120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54" name="圆角矩形 53"/>
          <p:cNvSpPr/>
          <p:nvPr/>
        </p:nvSpPr>
        <p:spPr>
          <a:xfrm>
            <a:off x="6520815" y="2243455"/>
            <a:ext cx="1658620" cy="396240"/>
          </a:xfrm>
          <a:prstGeom prst="round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1200" dirty="0">
                <a:solidFill>
                  <a:schemeClr val="tx1"/>
                </a:solidFill>
                <a:latin typeface="微软雅黑" panose="020B0503020204020204" charset="-122"/>
                <a:ea typeface="微软雅黑" panose="020B0503020204020204" charset="-122"/>
                <a:cs typeface="微软雅黑" panose="020B0503020204020204" charset="-122"/>
              </a:rPr>
              <a:t>40+ </a:t>
            </a:r>
            <a:r>
              <a:rPr lang="zh-CN" altLang="en-US" sz="1200" dirty="0">
                <a:solidFill>
                  <a:schemeClr val="tx1"/>
                </a:solidFill>
                <a:latin typeface="微软雅黑" panose="020B0503020204020204" charset="-122"/>
                <a:ea typeface="微软雅黑" panose="020B0503020204020204" charset="-122"/>
                <a:cs typeface="微软雅黑" panose="020B0503020204020204" charset="-122"/>
              </a:rPr>
              <a:t>城市场景</a:t>
            </a:r>
            <a:r>
              <a:rPr lang="en-US" altLang="zh-CN" sz="1200" dirty="0">
                <a:solidFill>
                  <a:schemeClr val="tx1"/>
                </a:solidFill>
                <a:latin typeface="微软雅黑" panose="020B0503020204020204" charset="-122"/>
                <a:ea typeface="微软雅黑" panose="020B0503020204020204" charset="-122"/>
                <a:cs typeface="微软雅黑" panose="020B0503020204020204" charset="-122"/>
              </a:rPr>
              <a:t>(UE)</a:t>
            </a:r>
            <a:endParaRPr lang="zh-CN" sz="120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55" name="圆角矩形 54"/>
          <p:cNvSpPr/>
          <p:nvPr/>
        </p:nvSpPr>
        <p:spPr>
          <a:xfrm>
            <a:off x="5388610" y="3060700"/>
            <a:ext cx="2052954" cy="396240"/>
          </a:xfrm>
          <a:prstGeom prst="round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1200" dirty="0">
                <a:solidFill>
                  <a:schemeClr val="tx1"/>
                </a:solidFill>
              </a:rPr>
              <a:t>四向视图 </a:t>
            </a:r>
            <a:r>
              <a:rPr lang="en-US" altLang="zh-CN" sz="1200" dirty="0">
                <a:solidFill>
                  <a:schemeClr val="tx1"/>
                </a:solidFill>
              </a:rPr>
              <a:t>+</a:t>
            </a:r>
            <a:r>
              <a:rPr lang="zh-CN" altLang="en-US" sz="1200" dirty="0">
                <a:solidFill>
                  <a:schemeClr val="tx1"/>
                </a:solidFill>
              </a:rPr>
              <a:t>切分</a:t>
            </a:r>
            <a:r>
              <a:rPr lang="en-US" altLang="zh-CN" sz="1200" dirty="0">
                <a:solidFill>
                  <a:schemeClr val="tx1"/>
                </a:solidFill>
                <a:latin typeface="微软雅黑" panose="020B0503020204020204" charset="-122"/>
                <a:ea typeface="微软雅黑" panose="020B0503020204020204" charset="-122"/>
              </a:rPr>
              <a:t>(</a:t>
            </a:r>
            <a:r>
              <a:rPr lang="zh-CN" altLang="en-US" sz="1200" dirty="0">
                <a:solidFill>
                  <a:schemeClr val="tx1"/>
                </a:solidFill>
                <a:latin typeface="微软雅黑" panose="020B0503020204020204" charset="-122"/>
                <a:ea typeface="微软雅黑" panose="020B0503020204020204" charset="-122"/>
              </a:rPr>
              <a:t>数据增强</a:t>
            </a:r>
            <a:r>
              <a:rPr lang="en-US" altLang="zh-CN" sz="1200" dirty="0">
                <a:solidFill>
                  <a:schemeClr val="tx1"/>
                </a:solidFill>
                <a:latin typeface="微软雅黑" panose="020B0503020204020204" charset="-122"/>
                <a:ea typeface="微软雅黑" panose="020B0503020204020204" charset="-122"/>
              </a:rPr>
              <a:t>)</a:t>
            </a:r>
            <a:endParaRPr lang="zh-CN" altLang="en-US" sz="1200" dirty="0">
              <a:solidFill>
                <a:schemeClr val="tx1"/>
              </a:solidFill>
            </a:endParaRPr>
          </a:p>
        </p:txBody>
      </p:sp>
      <p:cxnSp>
        <p:nvCxnSpPr>
          <p:cNvPr id="56" name="曲线连接符 55"/>
          <p:cNvCxnSpPr/>
          <p:nvPr/>
        </p:nvCxnSpPr>
        <p:spPr>
          <a:xfrm rot="5400000" flipV="1">
            <a:off x="6412838" y="1681758"/>
            <a:ext cx="3229" cy="1907540"/>
          </a:xfrm>
          <a:prstGeom prst="curvedConnector3">
            <a:avLst>
              <a:gd name="adj1" fmla="val 7590000"/>
            </a:avLst>
          </a:prstGeom>
          <a:ln w="19050">
            <a:solidFill>
              <a:schemeClr val="tx1"/>
            </a:solidFill>
          </a:ln>
        </p:spPr>
        <p:style>
          <a:lnRef idx="2">
            <a:schemeClr val="accent1"/>
          </a:lnRef>
          <a:fillRef idx="0">
            <a:srgbClr val="FFFFFF"/>
          </a:fillRef>
          <a:effectRef idx="0">
            <a:srgbClr val="FFFFFF"/>
          </a:effectRef>
          <a:fontRef idx="minor">
            <a:schemeClr val="tx1"/>
          </a:fontRef>
        </p:style>
      </p:cxnSp>
      <p:cxnSp>
        <p:nvCxnSpPr>
          <p:cNvPr id="57" name="直接箭头连接符 56"/>
          <p:cNvCxnSpPr/>
          <p:nvPr/>
        </p:nvCxnSpPr>
        <p:spPr>
          <a:xfrm>
            <a:off x="6416675" y="2883634"/>
            <a:ext cx="0" cy="191036"/>
          </a:xfrm>
          <a:prstGeom prst="straightConnector1">
            <a:avLst/>
          </a:prstGeom>
          <a:ln w="19050">
            <a:solidFill>
              <a:schemeClr val="tx1"/>
            </a:solidFill>
            <a:tailEnd type="arrow"/>
          </a:ln>
        </p:spPr>
        <p:style>
          <a:lnRef idx="2">
            <a:schemeClr val="accent1"/>
          </a:lnRef>
          <a:fillRef idx="0">
            <a:srgbClr val="FFFFFF"/>
          </a:fillRef>
          <a:effectRef idx="0">
            <a:srgbClr val="FFFFFF"/>
          </a:effectRef>
          <a:fontRef idx="minor">
            <a:schemeClr val="tx1"/>
          </a:fontRef>
        </p:style>
      </p:cxnSp>
      <p:sp>
        <p:nvSpPr>
          <p:cNvPr id="61" name="文本框 60"/>
          <p:cNvSpPr txBox="1"/>
          <p:nvPr/>
        </p:nvSpPr>
        <p:spPr>
          <a:xfrm>
            <a:off x="8418830" y="1548765"/>
            <a:ext cx="1414780" cy="338554"/>
          </a:xfrm>
          <a:prstGeom prst="rect">
            <a:avLst/>
          </a:prstGeom>
          <a:noFill/>
        </p:spPr>
        <p:txBody>
          <a:bodyPr wrap="square" rtlCol="0">
            <a:spAutoFit/>
          </a:bodyPr>
          <a:lstStyle/>
          <a:p>
            <a:r>
              <a:rPr lang="zh-CN" altLang="en-US" sz="1600" b="1" dirty="0"/>
              <a:t>空中世界模型</a:t>
            </a:r>
            <a:endParaRPr lang="zh-CN" altLang="en-US" sz="1600" b="1" dirty="0"/>
          </a:p>
        </p:txBody>
      </p:sp>
      <p:sp>
        <p:nvSpPr>
          <p:cNvPr id="64" name="文本框 63"/>
          <p:cNvSpPr txBox="1"/>
          <p:nvPr/>
        </p:nvSpPr>
        <p:spPr>
          <a:xfrm>
            <a:off x="8418829" y="4131945"/>
            <a:ext cx="1760221" cy="338554"/>
          </a:xfrm>
          <a:prstGeom prst="rect">
            <a:avLst/>
          </a:prstGeom>
          <a:noFill/>
        </p:spPr>
        <p:txBody>
          <a:bodyPr wrap="square" rtlCol="0">
            <a:spAutoFit/>
          </a:bodyPr>
          <a:lstStyle/>
          <a:p>
            <a:r>
              <a:rPr lang="zh-CN" altLang="en-US" sz="1600" b="1" dirty="0"/>
              <a:t>未来帧投影机制</a:t>
            </a:r>
            <a:endParaRPr lang="zh-CN" altLang="en-US" sz="1600" b="1" dirty="0"/>
          </a:p>
        </p:txBody>
      </p:sp>
      <p:sp>
        <p:nvSpPr>
          <p:cNvPr id="66" name="文本框 65"/>
          <p:cNvSpPr txBox="1"/>
          <p:nvPr/>
        </p:nvSpPr>
        <p:spPr>
          <a:xfrm>
            <a:off x="4733924" y="4131945"/>
            <a:ext cx="1660525" cy="338554"/>
          </a:xfrm>
          <a:prstGeom prst="rect">
            <a:avLst/>
          </a:prstGeom>
          <a:noFill/>
        </p:spPr>
        <p:txBody>
          <a:bodyPr wrap="square" rtlCol="0">
            <a:spAutoFit/>
          </a:bodyPr>
          <a:lstStyle/>
          <a:p>
            <a:r>
              <a:rPr lang="zh-CN" altLang="en-US" sz="1600" b="1" dirty="0"/>
              <a:t>想象式导航规划</a:t>
            </a:r>
            <a:endParaRPr lang="zh-CN" altLang="en-US" sz="1600" b="1" dirty="0"/>
          </a:p>
        </p:txBody>
      </p:sp>
      <p:sp>
        <p:nvSpPr>
          <p:cNvPr id="67" name="文本框 66"/>
          <p:cNvSpPr txBox="1"/>
          <p:nvPr/>
        </p:nvSpPr>
        <p:spPr>
          <a:xfrm>
            <a:off x="4802505" y="1548765"/>
            <a:ext cx="1414780" cy="337185"/>
          </a:xfrm>
          <a:prstGeom prst="rect">
            <a:avLst/>
          </a:prstGeom>
          <a:noFill/>
        </p:spPr>
        <p:txBody>
          <a:bodyPr wrap="square" rtlCol="0">
            <a:spAutoFit/>
          </a:bodyPr>
          <a:lstStyle/>
          <a:p>
            <a:r>
              <a:rPr lang="zh-CN" altLang="en-US" sz="1600" b="1" dirty="0"/>
              <a:t>数据集构建</a:t>
            </a:r>
            <a:endParaRPr lang="zh-CN" altLang="en-US" sz="1600" b="1" dirty="0"/>
          </a:p>
        </p:txBody>
      </p:sp>
      <p:sp>
        <p:nvSpPr>
          <p:cNvPr id="69" name="文本框 68"/>
          <p:cNvSpPr txBox="1"/>
          <p:nvPr/>
        </p:nvSpPr>
        <p:spPr>
          <a:xfrm>
            <a:off x="58420" y="4864735"/>
            <a:ext cx="5402580" cy="1021883"/>
          </a:xfrm>
          <a:prstGeom prst="rect">
            <a:avLst/>
          </a:prstGeom>
          <a:noFill/>
        </p:spPr>
        <p:txBody>
          <a:bodyPr wrap="square" rtlCol="0">
            <a:spAutoFit/>
          </a:bodyPr>
          <a:lstStyle/>
          <a:p>
            <a:pPr indent="0" algn="l" fontAlgn="auto">
              <a:lnSpc>
                <a:spcPct val="150000"/>
              </a:lnSpc>
              <a:buFont typeface="Arial" panose="020B0604020202090204" pitchFamily="34" charset="0"/>
              <a:buNone/>
            </a:pPr>
            <a:r>
              <a:rPr lang="zh-CN" altLang="en-US" sz="1400" b="1" dirty="0">
                <a:sym typeface="+mn-ea"/>
              </a:rPr>
              <a:t>🧑</a:t>
            </a:r>
            <a:r>
              <a:rPr lang="en-US" altLang="zh-CN" sz="1400" b="1" dirty="0">
                <a:sym typeface="+mn-ea"/>
              </a:rPr>
              <a:t> </a:t>
            </a:r>
            <a:r>
              <a:rPr lang="zh-CN" altLang="en-US" sz="1400" b="1" dirty="0">
                <a:sym typeface="+mn-ea"/>
              </a:rPr>
              <a:t>人类</a:t>
            </a:r>
            <a:r>
              <a:rPr lang="en-US" altLang="zh-CN" sz="1400" b="1" dirty="0">
                <a:sym typeface="+mn-ea"/>
              </a:rPr>
              <a:t>: </a:t>
            </a:r>
            <a:r>
              <a:rPr lang="zh-CN" altLang="en-US" sz="1400" b="1" dirty="0">
                <a:sym typeface="+mn-ea"/>
              </a:rPr>
              <a:t>理解当下 + 反事实想象未来场景</a:t>
            </a:r>
            <a:r>
              <a:rPr lang="en-US" altLang="zh-CN" sz="1400" b="1" dirty="0">
                <a:sym typeface="+mn-ea"/>
              </a:rPr>
              <a:t> </a:t>
            </a:r>
            <a:r>
              <a:rPr lang="zh-CN" altLang="en-US" sz="1400" b="1" dirty="0">
                <a:sym typeface="+mn-ea"/>
              </a:rPr>
              <a:t> →</a:t>
            </a:r>
            <a:r>
              <a:rPr lang="en-US" altLang="zh-CN" sz="1400" b="1" dirty="0">
                <a:sym typeface="+mn-ea"/>
              </a:rPr>
              <a:t> </a:t>
            </a:r>
            <a:r>
              <a:rPr lang="zh-CN" altLang="en-US" sz="1400" b="1" dirty="0">
                <a:sym typeface="+mn-ea"/>
              </a:rPr>
              <a:t>主动规划</a:t>
            </a:r>
            <a:endParaRPr lang="zh-CN" altLang="en-US" sz="1400" b="1" dirty="0"/>
          </a:p>
          <a:p>
            <a:pPr>
              <a:lnSpc>
                <a:spcPct val="150000"/>
              </a:lnSpc>
            </a:pPr>
            <a:r>
              <a:rPr lang="zh-CN" altLang="en-US" sz="1400" b="1" dirty="0">
                <a:sym typeface="+mn-ea"/>
              </a:rPr>
              <a:t>🤖</a:t>
            </a:r>
            <a:r>
              <a:rPr lang="en-US" altLang="zh-CN" sz="1400" b="1" dirty="0">
                <a:sym typeface="+mn-ea"/>
              </a:rPr>
              <a:t>  </a:t>
            </a:r>
            <a:r>
              <a:rPr lang="zh-CN" altLang="en-US" sz="1400" b="1" dirty="0">
                <a:sym typeface="+mn-ea"/>
              </a:rPr>
              <a:t>世界模型</a:t>
            </a:r>
            <a:r>
              <a:rPr lang="en-US" altLang="zh-CN" sz="1400" b="1" dirty="0">
                <a:sym typeface="+mn-ea"/>
              </a:rPr>
              <a:t>: </a:t>
            </a:r>
            <a:r>
              <a:rPr lang="zh-CN" altLang="en-US" sz="1400" b="1" dirty="0"/>
              <a:t>未来预测 </a:t>
            </a:r>
            <a:r>
              <a:rPr lang="zh-CN" altLang="en-US" sz="1400" b="1" dirty="0">
                <a:sym typeface="+mn-ea"/>
              </a:rPr>
              <a:t>→ </a:t>
            </a:r>
            <a:r>
              <a:rPr lang="zh-CN" altLang="en-US" sz="1400" b="1" dirty="0"/>
              <a:t>主动前瞻式规划</a:t>
            </a:r>
            <a:endParaRPr lang="zh-CN" altLang="en-US" sz="1400" b="1" dirty="0"/>
          </a:p>
          <a:p>
            <a:pPr indent="0" algn="l" fontAlgn="auto">
              <a:lnSpc>
                <a:spcPct val="150000"/>
              </a:lnSpc>
              <a:buFont typeface="Arial" panose="020B0604020202090204" pitchFamily="34" charset="0"/>
              <a:buNone/>
            </a:pPr>
            <a:endParaRPr lang="zh-CN" altLang="en-US" sz="1400" b="1" dirty="0"/>
          </a:p>
        </p:txBody>
      </p:sp>
      <p:sp>
        <p:nvSpPr>
          <p:cNvPr id="71" name="文本框 70"/>
          <p:cNvSpPr txBox="1"/>
          <p:nvPr/>
        </p:nvSpPr>
        <p:spPr>
          <a:xfrm>
            <a:off x="715010" y="3822065"/>
            <a:ext cx="2877820" cy="1023357"/>
          </a:xfrm>
          <a:prstGeom prst="rect">
            <a:avLst/>
          </a:prstGeom>
          <a:noFill/>
        </p:spPr>
        <p:txBody>
          <a:bodyPr wrap="square" rtlCol="0">
            <a:spAutoFit/>
          </a:bodyPr>
          <a:lstStyle/>
          <a:p>
            <a:pPr indent="0" fontAlgn="auto">
              <a:lnSpc>
                <a:spcPct val="150000"/>
              </a:lnSpc>
            </a:pPr>
            <a:r>
              <a:rPr lang="zh-CN" altLang="en-US" sz="1400" dirty="0"/>
              <a:t>🔑</a:t>
            </a:r>
            <a:r>
              <a:rPr lang="en-US" altLang="zh-CN" sz="1400" dirty="0"/>
              <a:t>  </a:t>
            </a:r>
            <a:r>
              <a:rPr lang="zh-CN" altLang="en-US" sz="1400" dirty="0"/>
              <a:t>如何在全局层面规划好的路径</a:t>
            </a:r>
            <a:endParaRPr lang="en-US" altLang="zh-CN" sz="1400" dirty="0"/>
          </a:p>
          <a:p>
            <a:pPr>
              <a:lnSpc>
                <a:spcPct val="150000"/>
              </a:lnSpc>
            </a:pPr>
            <a:r>
              <a:rPr lang="zh-CN" altLang="en-US" sz="1400" b="1" dirty="0">
                <a:sym typeface="+mn-ea"/>
              </a:rPr>
              <a:t>🧑  </a:t>
            </a:r>
            <a:r>
              <a:rPr lang="zh-CN" altLang="en-US" sz="1400" dirty="0">
                <a:sym typeface="+mn-ea"/>
              </a:rPr>
              <a:t>作为高层轨迹规划器</a:t>
            </a:r>
            <a:endParaRPr lang="zh-CN" altLang="en-US" sz="1400" dirty="0"/>
          </a:p>
          <a:p>
            <a:pPr indent="0" fontAlgn="auto">
              <a:lnSpc>
                <a:spcPct val="150000"/>
              </a:lnSpc>
            </a:pPr>
            <a:r>
              <a:rPr lang="zh-CN" altLang="en-US" sz="1400" dirty="0"/>
              <a:t>❌</a:t>
            </a:r>
            <a:r>
              <a:rPr lang="en-US" altLang="zh-CN" sz="1400" dirty="0"/>
              <a:t>  </a:t>
            </a:r>
            <a:r>
              <a:rPr lang="zh-CN" altLang="en-US" sz="1400" dirty="0"/>
              <a:t>缺少预测未来的能力</a:t>
            </a:r>
            <a:endParaRPr lang="zh-CN" altLang="en-US" sz="1400" dirty="0"/>
          </a:p>
        </p:txBody>
      </p:sp>
      <p:sp>
        <p:nvSpPr>
          <p:cNvPr id="11" name="圆角矩形 58"/>
          <p:cNvSpPr/>
          <p:nvPr/>
        </p:nvSpPr>
        <p:spPr>
          <a:xfrm>
            <a:off x="4680585" y="1898748"/>
            <a:ext cx="3498850" cy="277397"/>
          </a:xfrm>
          <a:prstGeom prst="round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1200" dirty="0" err="1">
                <a:solidFill>
                  <a:schemeClr val="tx1"/>
                </a:solidFill>
                <a:latin typeface="微软雅黑" panose="020B0503020204020204" charset="-122"/>
                <a:ea typeface="微软雅黑" panose="020B0503020204020204" charset="-122"/>
                <a:cs typeface="微软雅黑" panose="020B0503020204020204" charset="-122"/>
              </a:rPr>
              <a:t>AeralVLN</a:t>
            </a:r>
            <a:r>
              <a:rPr lang="en-US" altLang="zh-CN" sz="1200" dirty="0">
                <a:solidFill>
                  <a:schemeClr val="tx1"/>
                </a:solidFill>
                <a:latin typeface="微软雅黑" panose="020B0503020204020204" charset="-122"/>
                <a:ea typeface="微软雅黑" panose="020B0503020204020204" charset="-122"/>
                <a:cs typeface="微软雅黑" panose="020B0503020204020204" charset="-122"/>
              </a:rPr>
              <a:t> + </a:t>
            </a:r>
            <a:r>
              <a:rPr lang="en-US" altLang="zh-CN" sz="1200" dirty="0" err="1">
                <a:solidFill>
                  <a:schemeClr val="tx1"/>
                </a:solidFill>
                <a:latin typeface="微软雅黑" panose="020B0503020204020204" charset="-122"/>
                <a:ea typeface="微软雅黑" panose="020B0503020204020204" charset="-122"/>
                <a:cs typeface="微软雅黑" panose="020B0503020204020204" charset="-122"/>
              </a:rPr>
              <a:t>OpenFly</a:t>
            </a:r>
            <a:r>
              <a:rPr lang="en-US" altLang="zh-CN" sz="1200" dirty="0">
                <a:solidFill>
                  <a:schemeClr val="tx1"/>
                </a:solidFill>
                <a:latin typeface="微软雅黑" panose="020B0503020204020204" charset="-122"/>
                <a:ea typeface="微软雅黑" panose="020B0503020204020204" charset="-122"/>
                <a:cs typeface="微软雅黑" panose="020B0503020204020204" charset="-122"/>
              </a:rPr>
              <a:t> + </a:t>
            </a:r>
            <a:r>
              <a:rPr lang="en-US" altLang="zh-CN" sz="1200" dirty="0" err="1">
                <a:solidFill>
                  <a:schemeClr val="tx1"/>
                </a:solidFill>
                <a:latin typeface="微软雅黑" panose="020B0503020204020204" charset="-122"/>
                <a:ea typeface="微软雅黑" panose="020B0503020204020204" charset="-122"/>
                <a:cs typeface="微软雅黑" panose="020B0503020204020204" charset="-122"/>
              </a:rPr>
              <a:t>OpenUAV</a:t>
            </a:r>
            <a:r>
              <a:rPr lang="en-US" altLang="zh-CN" sz="1200" dirty="0">
                <a:solidFill>
                  <a:schemeClr val="tx1"/>
                </a:solidFill>
                <a:latin typeface="微软雅黑" panose="020B0503020204020204" charset="-122"/>
                <a:ea typeface="微软雅黑" panose="020B0503020204020204" charset="-122"/>
                <a:cs typeface="微软雅黑" panose="020B0503020204020204" charset="-122"/>
              </a:rPr>
              <a:t> + </a:t>
            </a:r>
            <a:r>
              <a:rPr lang="zh-CN" altLang="en-US" sz="1200" dirty="0">
                <a:solidFill>
                  <a:schemeClr val="tx1"/>
                </a:solidFill>
                <a:latin typeface="微软雅黑" panose="020B0503020204020204" charset="-122"/>
                <a:ea typeface="微软雅黑" panose="020B0503020204020204" charset="-122"/>
                <a:cs typeface="微软雅黑" panose="020B0503020204020204" charset="-122"/>
              </a:rPr>
              <a:t>生成数据</a:t>
            </a:r>
            <a:endParaRPr lang="zh-CN" altLang="en-US" sz="120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26" name="圆角矩形 54"/>
          <p:cNvSpPr/>
          <p:nvPr/>
        </p:nvSpPr>
        <p:spPr>
          <a:xfrm>
            <a:off x="4680586" y="3587586"/>
            <a:ext cx="1610678" cy="374676"/>
          </a:xfrm>
          <a:prstGeom prst="round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1200" dirty="0">
                <a:solidFill>
                  <a:schemeClr val="tx1"/>
                </a:solidFill>
                <a:latin typeface="微软雅黑" panose="020B0503020204020204" charset="-122"/>
                <a:ea typeface="微软雅黑" panose="020B0503020204020204" charset="-122"/>
                <a:cs typeface="微软雅黑" panose="020B0503020204020204" charset="-122"/>
              </a:rPr>
              <a:t>350k </a:t>
            </a:r>
            <a:r>
              <a:rPr lang="zh-CN" altLang="en-US" sz="1200" dirty="0">
                <a:solidFill>
                  <a:schemeClr val="tx1"/>
                </a:solidFill>
                <a:latin typeface="微软雅黑" panose="020B0503020204020204" charset="-122"/>
                <a:ea typeface="微软雅黑" panose="020B0503020204020204" charset="-122"/>
                <a:cs typeface="微软雅黑" panose="020B0503020204020204" charset="-122"/>
              </a:rPr>
              <a:t>轨迹段</a:t>
            </a:r>
            <a:r>
              <a:rPr lang="en-US" altLang="zh-CN" sz="1200" dirty="0">
                <a:solidFill>
                  <a:schemeClr val="tx1"/>
                </a:solidFill>
                <a:latin typeface="微软雅黑" panose="020B0503020204020204" charset="-122"/>
                <a:ea typeface="微软雅黑" panose="020B0503020204020204" charset="-122"/>
                <a:cs typeface="微软雅黑" panose="020B0503020204020204" charset="-122"/>
              </a:rPr>
              <a:t>(</a:t>
            </a:r>
            <a:r>
              <a:rPr lang="zh-CN" altLang="en-US" sz="1200" dirty="0">
                <a:solidFill>
                  <a:schemeClr val="tx1"/>
                </a:solidFill>
                <a:latin typeface="微软雅黑" panose="020B0503020204020204" charset="-122"/>
                <a:ea typeface="微软雅黑" panose="020B0503020204020204" charset="-122"/>
                <a:cs typeface="微软雅黑" panose="020B0503020204020204" charset="-122"/>
              </a:rPr>
              <a:t>训练集</a:t>
            </a:r>
            <a:r>
              <a:rPr lang="en-US" altLang="zh-CN" sz="1200" dirty="0">
                <a:solidFill>
                  <a:schemeClr val="tx1"/>
                </a:solidFill>
                <a:latin typeface="微软雅黑" panose="020B0503020204020204" charset="-122"/>
                <a:ea typeface="微软雅黑" panose="020B0503020204020204" charset="-122"/>
                <a:cs typeface="微软雅黑" panose="020B0503020204020204" charset="-122"/>
              </a:rPr>
              <a:t>)</a:t>
            </a:r>
            <a:endParaRPr lang="zh-CN" altLang="en-US" sz="120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2" name="圆角矩形 54"/>
          <p:cNvSpPr/>
          <p:nvPr/>
        </p:nvSpPr>
        <p:spPr>
          <a:xfrm>
            <a:off x="6520815" y="3581342"/>
            <a:ext cx="1610678" cy="374676"/>
          </a:xfrm>
          <a:prstGeom prst="round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1000" dirty="0">
                <a:solidFill>
                  <a:schemeClr val="tx1"/>
                </a:solidFill>
                <a:latin typeface="微软雅黑" panose="020B0503020204020204" charset="-122"/>
                <a:ea typeface="微软雅黑" panose="020B0503020204020204" charset="-122"/>
                <a:cs typeface="微软雅黑" panose="020B0503020204020204" charset="-122"/>
              </a:rPr>
              <a:t>2.2k </a:t>
            </a:r>
            <a:r>
              <a:rPr lang="zh-CN" altLang="en-US" sz="1000" dirty="0">
                <a:solidFill>
                  <a:schemeClr val="tx1"/>
                </a:solidFill>
                <a:latin typeface="微软雅黑" panose="020B0503020204020204" charset="-122"/>
                <a:ea typeface="微软雅黑" panose="020B0503020204020204" charset="-122"/>
                <a:cs typeface="微软雅黑" panose="020B0503020204020204" charset="-122"/>
              </a:rPr>
              <a:t>轨迹段</a:t>
            </a:r>
            <a:r>
              <a:rPr lang="en-US" altLang="zh-CN" sz="1000" dirty="0">
                <a:solidFill>
                  <a:schemeClr val="tx1"/>
                </a:solidFill>
                <a:latin typeface="微软雅黑" panose="020B0503020204020204" charset="-122"/>
                <a:ea typeface="微软雅黑" panose="020B0503020204020204" charset="-122"/>
                <a:cs typeface="微软雅黑" panose="020B0503020204020204" charset="-122"/>
              </a:rPr>
              <a:t>(</a:t>
            </a:r>
            <a:r>
              <a:rPr lang="zh-CN" altLang="en-US" sz="1000" dirty="0">
                <a:solidFill>
                  <a:schemeClr val="tx1"/>
                </a:solidFill>
                <a:latin typeface="微软雅黑" panose="020B0503020204020204" charset="-122"/>
                <a:ea typeface="微软雅黑" panose="020B0503020204020204" charset="-122"/>
                <a:cs typeface="微软雅黑" panose="020B0503020204020204" charset="-122"/>
              </a:rPr>
              <a:t>测试集</a:t>
            </a:r>
            <a:r>
              <a:rPr lang="en-US" altLang="zh-CN" sz="1000" dirty="0">
                <a:solidFill>
                  <a:schemeClr val="tx1"/>
                </a:solidFill>
                <a:latin typeface="微软雅黑" panose="020B0503020204020204" charset="-122"/>
                <a:ea typeface="微软雅黑" panose="020B0503020204020204" charset="-122"/>
                <a:cs typeface="微软雅黑" panose="020B0503020204020204" charset="-122"/>
              </a:rPr>
              <a:t>)</a:t>
            </a:r>
            <a:endParaRPr lang="en-US" altLang="zh-CN" sz="1000" dirty="0">
              <a:solidFill>
                <a:schemeClr val="tx1"/>
              </a:solidFill>
              <a:latin typeface="微软雅黑" panose="020B0503020204020204" charset="-122"/>
              <a:ea typeface="微软雅黑" panose="020B0503020204020204" charset="-122"/>
              <a:cs typeface="微软雅黑" panose="020B0503020204020204" charset="-122"/>
            </a:endParaRPr>
          </a:p>
          <a:p>
            <a:pPr algn="ctr"/>
            <a:r>
              <a:rPr lang="en-US" altLang="zh-CN" sz="1000" dirty="0">
                <a:solidFill>
                  <a:schemeClr val="tx1"/>
                </a:solidFill>
                <a:latin typeface="微软雅黑" panose="020B0503020204020204" charset="-122"/>
                <a:ea typeface="微软雅黑" panose="020B0503020204020204" charset="-122"/>
                <a:cs typeface="微软雅黑" panose="020B0503020204020204" charset="-122"/>
              </a:rPr>
              <a:t>1.1k 2D + 1.1k 3D</a:t>
            </a:r>
            <a:endParaRPr lang="zh-CN" altLang="en-US" sz="100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3" name="圆角矩形 20"/>
          <p:cNvSpPr/>
          <p:nvPr/>
        </p:nvSpPr>
        <p:spPr>
          <a:xfrm>
            <a:off x="8640445" y="2316963"/>
            <a:ext cx="2720657" cy="377190"/>
          </a:xfrm>
          <a:prstGeom prst="round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1200" dirty="0" err="1">
                <a:solidFill>
                  <a:schemeClr val="tx1"/>
                </a:solidFill>
                <a:latin typeface="微软雅黑" panose="020B0503020204020204" charset="-122"/>
                <a:ea typeface="微软雅黑" panose="020B0503020204020204" charset="-122"/>
                <a:cs typeface="微软雅黑" panose="020B0503020204020204" charset="-122"/>
              </a:rPr>
              <a:t>CDiT</a:t>
            </a:r>
            <a:r>
              <a:rPr lang="zh-CN" altLang="en-US" sz="120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200" dirty="0">
                <a:solidFill>
                  <a:schemeClr val="tx1"/>
                </a:solidFill>
                <a:latin typeface="微软雅黑" panose="020B0503020204020204" charset="-122"/>
                <a:ea typeface="微软雅黑" panose="020B0503020204020204" charset="-122"/>
                <a:cs typeface="微软雅黑" panose="020B0503020204020204" charset="-122"/>
              </a:rPr>
              <a:t>backbone</a:t>
            </a:r>
            <a:endParaRPr lang="zh-CN" altLang="en-US" sz="120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4" name="圆角矩形 21"/>
          <p:cNvSpPr/>
          <p:nvPr/>
        </p:nvSpPr>
        <p:spPr>
          <a:xfrm>
            <a:off x="8619807" y="2917230"/>
            <a:ext cx="2741295" cy="362585"/>
          </a:xfrm>
          <a:prstGeom prst="round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1200" dirty="0">
                <a:solidFill>
                  <a:schemeClr val="tx1"/>
                </a:solidFill>
                <a:latin typeface="微软雅黑" panose="020B0503020204020204" charset="-122"/>
                <a:ea typeface="微软雅黑" panose="020B0503020204020204" charset="-122"/>
                <a:cs typeface="微软雅黑" panose="020B0503020204020204" charset="-122"/>
              </a:rPr>
              <a:t>VAE </a:t>
            </a:r>
            <a:r>
              <a:rPr lang="zh-CN" altLang="en-US" sz="1200" dirty="0">
                <a:solidFill>
                  <a:schemeClr val="tx1"/>
                </a:solidFill>
                <a:latin typeface="微软雅黑" panose="020B0503020204020204" charset="-122"/>
                <a:ea typeface="微软雅黑" panose="020B0503020204020204" charset="-122"/>
                <a:cs typeface="微软雅黑" panose="020B0503020204020204" charset="-122"/>
              </a:rPr>
              <a:t>解码器</a:t>
            </a:r>
            <a:endParaRPr lang="zh-CN" altLang="en-US" sz="1200" dirty="0">
              <a:solidFill>
                <a:schemeClr val="tx1"/>
              </a:solidFill>
              <a:latin typeface="微软雅黑" panose="020B0503020204020204" charset="-122"/>
              <a:ea typeface="微软雅黑" panose="020B0503020204020204" charset="-122"/>
              <a:cs typeface="微软雅黑" panose="020B0503020204020204" charset="-122"/>
            </a:endParaRPr>
          </a:p>
        </p:txBody>
      </p:sp>
      <p:cxnSp>
        <p:nvCxnSpPr>
          <p:cNvPr id="36" name="直接箭头连接符 35"/>
          <p:cNvCxnSpPr/>
          <p:nvPr/>
        </p:nvCxnSpPr>
        <p:spPr>
          <a:xfrm>
            <a:off x="9993629" y="2690818"/>
            <a:ext cx="0" cy="214947"/>
          </a:xfrm>
          <a:prstGeom prst="straightConnector1">
            <a:avLst/>
          </a:prstGeom>
          <a:ln w="19050">
            <a:solidFill>
              <a:schemeClr val="tx1"/>
            </a:solidFill>
            <a:tailEnd type="arrow"/>
          </a:ln>
        </p:spPr>
        <p:style>
          <a:lnRef idx="2">
            <a:schemeClr val="accent1"/>
          </a:lnRef>
          <a:fillRef idx="0">
            <a:srgbClr val="FFFFFF"/>
          </a:fillRef>
          <a:effectRef idx="0">
            <a:srgbClr val="FFFFFF"/>
          </a:effectRef>
          <a:fontRef idx="minor">
            <a:schemeClr val="tx1"/>
          </a:fontRef>
        </p:style>
      </p:cxnSp>
      <p:cxnSp>
        <p:nvCxnSpPr>
          <p:cNvPr id="68" name="直接箭头连接符 67"/>
          <p:cNvCxnSpPr/>
          <p:nvPr/>
        </p:nvCxnSpPr>
        <p:spPr>
          <a:xfrm>
            <a:off x="10000296" y="3278188"/>
            <a:ext cx="0" cy="214947"/>
          </a:xfrm>
          <a:prstGeom prst="straightConnector1">
            <a:avLst/>
          </a:prstGeom>
          <a:ln w="19050">
            <a:solidFill>
              <a:schemeClr val="tx1"/>
            </a:solidFill>
            <a:tailEnd type="arrow"/>
          </a:ln>
        </p:spPr>
        <p:style>
          <a:lnRef idx="2">
            <a:schemeClr val="accent1"/>
          </a:lnRef>
          <a:fillRef idx="0">
            <a:srgbClr val="FFFFFF"/>
          </a:fillRef>
          <a:effectRef idx="0">
            <a:srgbClr val="FFFFFF"/>
          </a:effectRef>
          <a:fontRef idx="minor">
            <a:schemeClr val="tx1"/>
          </a:fontRef>
        </p:style>
      </p:cxnSp>
      <p:sp>
        <p:nvSpPr>
          <p:cNvPr id="70" name="圆角矩形 20"/>
          <p:cNvSpPr/>
          <p:nvPr/>
        </p:nvSpPr>
        <p:spPr>
          <a:xfrm>
            <a:off x="8619808" y="1898748"/>
            <a:ext cx="815180" cy="209935"/>
          </a:xfrm>
          <a:prstGeom prst="round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1000" dirty="0">
                <a:solidFill>
                  <a:schemeClr val="tx1"/>
                </a:solidFill>
                <a:latin typeface="微软雅黑" panose="020B0503020204020204" charset="-122"/>
                <a:ea typeface="微软雅黑" panose="020B0503020204020204" charset="-122"/>
                <a:cs typeface="微软雅黑" panose="020B0503020204020204" charset="-122"/>
              </a:rPr>
              <a:t>4DoF</a:t>
            </a:r>
            <a:r>
              <a:rPr lang="zh-CN" altLang="en-US" sz="1000" dirty="0">
                <a:solidFill>
                  <a:schemeClr val="tx1"/>
                </a:solidFill>
                <a:latin typeface="微软雅黑" panose="020B0503020204020204" charset="-122"/>
                <a:ea typeface="微软雅黑" panose="020B0503020204020204" charset="-122"/>
                <a:cs typeface="微软雅黑" panose="020B0503020204020204" charset="-122"/>
              </a:rPr>
              <a:t>动作</a:t>
            </a:r>
            <a:endParaRPr lang="zh-CN" altLang="en-US" sz="100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72" name="圆角矩形 20"/>
          <p:cNvSpPr/>
          <p:nvPr/>
        </p:nvSpPr>
        <p:spPr>
          <a:xfrm>
            <a:off x="9531350" y="1899258"/>
            <a:ext cx="941388" cy="209935"/>
          </a:xfrm>
          <a:prstGeom prst="round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1000" dirty="0">
                <a:solidFill>
                  <a:schemeClr val="tx1"/>
                </a:solidFill>
                <a:latin typeface="微软雅黑" panose="020B0503020204020204" charset="-122"/>
                <a:ea typeface="微软雅黑" panose="020B0503020204020204" charset="-122"/>
                <a:cs typeface="微软雅黑" panose="020B0503020204020204" charset="-122"/>
              </a:rPr>
              <a:t>投影未来帧</a:t>
            </a:r>
            <a:endParaRPr lang="zh-CN" altLang="en-US" sz="100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73" name="圆角矩形 20"/>
          <p:cNvSpPr/>
          <p:nvPr/>
        </p:nvSpPr>
        <p:spPr>
          <a:xfrm>
            <a:off x="10592753" y="1901384"/>
            <a:ext cx="768349" cy="193297"/>
          </a:xfrm>
          <a:prstGeom prst="round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1000" dirty="0">
                <a:solidFill>
                  <a:schemeClr val="tx1"/>
                </a:solidFill>
                <a:latin typeface="微软雅黑" panose="020B0503020204020204" charset="-122"/>
                <a:ea typeface="微软雅黑" panose="020B0503020204020204" charset="-122"/>
                <a:cs typeface="微软雅黑" panose="020B0503020204020204" charset="-122"/>
              </a:rPr>
              <a:t>噪声</a:t>
            </a:r>
            <a:endParaRPr lang="zh-CN" altLang="en-US" sz="1000" dirty="0">
              <a:solidFill>
                <a:schemeClr val="tx1"/>
              </a:solidFill>
              <a:latin typeface="微软雅黑" panose="020B0503020204020204" charset="-122"/>
              <a:ea typeface="微软雅黑" panose="020B0503020204020204" charset="-122"/>
              <a:cs typeface="微软雅黑" panose="020B0503020204020204" charset="-122"/>
            </a:endParaRPr>
          </a:p>
        </p:txBody>
      </p:sp>
      <p:cxnSp>
        <p:nvCxnSpPr>
          <p:cNvPr id="74" name="曲线连接符 55"/>
          <p:cNvCxnSpPr/>
          <p:nvPr/>
        </p:nvCxnSpPr>
        <p:spPr>
          <a:xfrm rot="5400000" flipV="1">
            <a:off x="10056627" y="1148259"/>
            <a:ext cx="3229" cy="1907540"/>
          </a:xfrm>
          <a:prstGeom prst="curvedConnector3">
            <a:avLst>
              <a:gd name="adj1" fmla="val 2132673"/>
            </a:avLst>
          </a:prstGeom>
          <a:ln w="19050">
            <a:solidFill>
              <a:schemeClr val="tx1"/>
            </a:solidFill>
          </a:ln>
        </p:spPr>
        <p:style>
          <a:lnRef idx="2">
            <a:schemeClr val="accent1"/>
          </a:lnRef>
          <a:fillRef idx="0">
            <a:srgbClr val="FFFFFF"/>
          </a:fillRef>
          <a:effectRef idx="0">
            <a:srgbClr val="FFFFFF"/>
          </a:effectRef>
          <a:fontRef idx="minor">
            <a:schemeClr val="tx1"/>
          </a:fontRef>
        </p:style>
      </p:cxnSp>
      <p:cxnSp>
        <p:nvCxnSpPr>
          <p:cNvPr id="76" name="直接箭头连接符 75"/>
          <p:cNvCxnSpPr>
            <a:stCxn id="72" idx="2"/>
            <a:endCxn id="33" idx="0"/>
          </p:cNvCxnSpPr>
          <p:nvPr/>
        </p:nvCxnSpPr>
        <p:spPr>
          <a:xfrm flipH="1">
            <a:off x="10000774" y="2109193"/>
            <a:ext cx="1270" cy="207770"/>
          </a:xfrm>
          <a:prstGeom prst="straightConnector1">
            <a:avLst/>
          </a:prstGeom>
          <a:ln w="19050">
            <a:solidFill>
              <a:schemeClr val="tx1"/>
            </a:solidFill>
            <a:tailEnd type="arrow"/>
          </a:ln>
        </p:spPr>
        <p:style>
          <a:lnRef idx="2">
            <a:schemeClr val="accent1"/>
          </a:lnRef>
          <a:fillRef idx="0">
            <a:srgbClr val="FFFFFF"/>
          </a:fillRef>
          <a:effectRef idx="0">
            <a:srgbClr val="FFFFFF"/>
          </a:effectRef>
          <a:fontRef idx="minor">
            <a:schemeClr val="tx1"/>
          </a:fontRef>
        </p:style>
      </p:cxnSp>
      <p:sp>
        <p:nvSpPr>
          <p:cNvPr id="87" name="圆角矩形 28"/>
          <p:cNvSpPr/>
          <p:nvPr/>
        </p:nvSpPr>
        <p:spPr>
          <a:xfrm>
            <a:off x="8552815" y="4943706"/>
            <a:ext cx="1280795" cy="317769"/>
          </a:xfrm>
          <a:prstGeom prst="round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1200" dirty="0">
                <a:solidFill>
                  <a:schemeClr val="tx1"/>
                </a:solidFill>
                <a:latin typeface="微软雅黑" panose="020B0503020204020204" charset="-122"/>
                <a:ea typeface="微软雅黑" panose="020B0503020204020204" charset="-122"/>
                <a:cs typeface="微软雅黑" panose="020B0503020204020204" charset="-122"/>
              </a:rPr>
              <a:t>反投影</a:t>
            </a:r>
            <a:r>
              <a:rPr lang="en-US" altLang="zh-CN" sz="1200" dirty="0">
                <a:solidFill>
                  <a:schemeClr val="tx1"/>
                </a:solidFill>
                <a:latin typeface="微软雅黑" panose="020B0503020204020204" charset="-122"/>
                <a:ea typeface="微软雅黑" panose="020B0503020204020204" charset="-122"/>
                <a:cs typeface="微软雅黑" panose="020B0503020204020204" charset="-122"/>
              </a:rPr>
              <a:t>3D</a:t>
            </a:r>
            <a:r>
              <a:rPr lang="zh-CN" altLang="en-US" sz="1200" dirty="0">
                <a:solidFill>
                  <a:schemeClr val="tx1"/>
                </a:solidFill>
                <a:latin typeface="微软雅黑" panose="020B0503020204020204" charset="-122"/>
                <a:ea typeface="微软雅黑" panose="020B0503020204020204" charset="-122"/>
                <a:cs typeface="微软雅黑" panose="020B0503020204020204" charset="-122"/>
              </a:rPr>
              <a:t>点云</a:t>
            </a:r>
            <a:endParaRPr lang="en-US" altLang="zh-CN" sz="120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88" name="圆角矩形 28"/>
          <p:cNvSpPr/>
          <p:nvPr/>
        </p:nvSpPr>
        <p:spPr>
          <a:xfrm>
            <a:off x="10073640" y="4938495"/>
            <a:ext cx="1470660" cy="317769"/>
          </a:xfrm>
          <a:prstGeom prst="round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1200" dirty="0">
                <a:solidFill>
                  <a:schemeClr val="tx1"/>
                </a:solidFill>
                <a:latin typeface="微软雅黑" panose="020B0503020204020204" charset="-122"/>
                <a:ea typeface="微软雅黑" panose="020B0503020204020204" charset="-122"/>
                <a:cs typeface="微软雅黑" panose="020B0503020204020204" charset="-122"/>
              </a:rPr>
              <a:t>视角变换＋重投影</a:t>
            </a:r>
            <a:endParaRPr lang="en-US" altLang="zh-CN" sz="1200" dirty="0">
              <a:solidFill>
                <a:schemeClr val="tx1"/>
              </a:solidFill>
              <a:latin typeface="微软雅黑" panose="020B0503020204020204" charset="-122"/>
              <a:ea typeface="微软雅黑" panose="020B0503020204020204" charset="-122"/>
              <a:cs typeface="微软雅黑" panose="020B0503020204020204" charset="-122"/>
            </a:endParaRPr>
          </a:p>
        </p:txBody>
      </p:sp>
      <p:cxnSp>
        <p:nvCxnSpPr>
          <p:cNvPr id="102" name="曲线连接符 49"/>
          <p:cNvCxnSpPr/>
          <p:nvPr/>
        </p:nvCxnSpPr>
        <p:spPr>
          <a:xfrm rot="5400000" flipV="1">
            <a:off x="10021543" y="3986193"/>
            <a:ext cx="3229" cy="1907540"/>
          </a:xfrm>
          <a:prstGeom prst="curvedConnector3">
            <a:avLst>
              <a:gd name="adj1" fmla="val -2268752"/>
            </a:avLst>
          </a:prstGeom>
          <a:ln w="19050">
            <a:solidFill>
              <a:schemeClr val="tx1"/>
            </a:solidFill>
          </a:ln>
        </p:spPr>
        <p:style>
          <a:lnRef idx="2">
            <a:schemeClr val="accent1"/>
          </a:lnRef>
          <a:fillRef idx="0">
            <a:srgbClr val="FFFFFF"/>
          </a:fillRef>
          <a:effectRef idx="0">
            <a:srgbClr val="FFFFFF"/>
          </a:effectRef>
          <a:fontRef idx="minor">
            <a:schemeClr val="tx1"/>
          </a:fontRef>
        </p:style>
      </p:cxnSp>
      <p:cxnSp>
        <p:nvCxnSpPr>
          <p:cNvPr id="103" name="直接连接符 102"/>
          <p:cNvCxnSpPr/>
          <p:nvPr/>
        </p:nvCxnSpPr>
        <p:spPr>
          <a:xfrm>
            <a:off x="9962828" y="4779780"/>
            <a:ext cx="0" cy="79377"/>
          </a:xfrm>
          <a:prstGeom prst="line">
            <a:avLst/>
          </a:prstGeom>
          <a:ln w="19050">
            <a:solidFill>
              <a:schemeClr val="tx1"/>
            </a:solidFill>
          </a:ln>
        </p:spPr>
        <p:style>
          <a:lnRef idx="2">
            <a:schemeClr val="accent1"/>
          </a:lnRef>
          <a:fillRef idx="0">
            <a:srgbClr val="FFFFFF"/>
          </a:fillRef>
          <a:effectRef idx="0">
            <a:srgbClr val="FFFFFF"/>
          </a:effectRef>
          <a:fontRef idx="minor">
            <a:schemeClr val="tx1"/>
          </a:fontRef>
        </p:style>
      </p:cxnSp>
      <p:cxnSp>
        <p:nvCxnSpPr>
          <p:cNvPr id="108" name="曲线连接符 49"/>
          <p:cNvCxnSpPr/>
          <p:nvPr/>
        </p:nvCxnSpPr>
        <p:spPr>
          <a:xfrm rot="5400000" flipV="1">
            <a:off x="10021543" y="4300404"/>
            <a:ext cx="3229" cy="1907540"/>
          </a:xfrm>
          <a:prstGeom prst="curvedConnector3">
            <a:avLst>
              <a:gd name="adj1" fmla="val 3999597"/>
            </a:avLst>
          </a:prstGeom>
          <a:ln w="19050">
            <a:solidFill>
              <a:schemeClr val="tx1"/>
            </a:solidFill>
          </a:ln>
        </p:spPr>
        <p:style>
          <a:lnRef idx="2">
            <a:schemeClr val="accent1"/>
          </a:lnRef>
          <a:fillRef idx="0">
            <a:srgbClr val="FFFFFF"/>
          </a:fillRef>
          <a:effectRef idx="0">
            <a:srgbClr val="FFFFFF"/>
          </a:effectRef>
          <a:fontRef idx="minor">
            <a:schemeClr val="tx1"/>
          </a:fontRef>
        </p:style>
      </p:cxnSp>
      <p:cxnSp>
        <p:nvCxnSpPr>
          <p:cNvPr id="112" name="直接连接符 111"/>
          <p:cNvCxnSpPr>
            <a:endCxn id="30" idx="0"/>
          </p:cNvCxnSpPr>
          <p:nvPr/>
        </p:nvCxnSpPr>
        <p:spPr>
          <a:xfrm>
            <a:off x="9972040" y="5392341"/>
            <a:ext cx="0" cy="134282"/>
          </a:xfrm>
          <a:prstGeom prst="line">
            <a:avLst/>
          </a:prstGeom>
          <a:ln w="19050">
            <a:solidFill>
              <a:schemeClr val="tx1"/>
            </a:solidFill>
          </a:ln>
        </p:spPr>
        <p:style>
          <a:lnRef idx="2">
            <a:schemeClr val="accent1"/>
          </a:lnRef>
          <a:fillRef idx="0">
            <a:srgbClr val="FFFFFF"/>
          </a:fillRef>
          <a:effectRef idx="0">
            <a:srgbClr val="FFFFFF"/>
          </a:effectRef>
          <a:fontRef idx="minor">
            <a:schemeClr val="tx1"/>
          </a:fontRef>
        </p:style>
      </p:cxnSp>
      <p:cxnSp>
        <p:nvCxnSpPr>
          <p:cNvPr id="117" name="直接箭头连接符 116"/>
          <p:cNvCxnSpPr/>
          <p:nvPr/>
        </p:nvCxnSpPr>
        <p:spPr>
          <a:xfrm flipH="1">
            <a:off x="9971404" y="5868841"/>
            <a:ext cx="635" cy="258353"/>
          </a:xfrm>
          <a:prstGeom prst="straightConnector1">
            <a:avLst/>
          </a:prstGeom>
          <a:ln w="19050">
            <a:solidFill>
              <a:schemeClr val="tx1"/>
            </a:solidFill>
            <a:tailEnd type="arrow"/>
          </a:ln>
        </p:spPr>
        <p:style>
          <a:lnRef idx="2">
            <a:schemeClr val="accent1"/>
          </a:lnRef>
          <a:fillRef idx="0">
            <a:srgbClr val="FFFFFF"/>
          </a:fillRef>
          <a:effectRef idx="0">
            <a:srgbClr val="FFFFFF"/>
          </a:effectRef>
          <a:fontRef idx="minor">
            <a:schemeClr val="tx1"/>
          </a:fontRef>
        </p:style>
      </p:cxnSp>
      <p:sp>
        <p:nvSpPr>
          <p:cNvPr id="118" name="圆角矩形 44"/>
          <p:cNvSpPr/>
          <p:nvPr/>
        </p:nvSpPr>
        <p:spPr>
          <a:xfrm>
            <a:off x="5389562" y="5541088"/>
            <a:ext cx="2068195" cy="336505"/>
          </a:xfrm>
          <a:prstGeom prst="round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1200" dirty="0">
                <a:solidFill>
                  <a:schemeClr val="tx1"/>
                </a:solidFill>
                <a:latin typeface="微软雅黑" panose="020B0503020204020204" charset="-122"/>
                <a:ea typeface="微软雅黑" panose="020B0503020204020204" charset="-122"/>
                <a:cs typeface="微软雅黑" panose="020B0503020204020204" charset="-122"/>
              </a:rPr>
              <a:t>遍历所有候选轨迹</a:t>
            </a:r>
            <a:endParaRPr lang="en-US" altLang="zh-CN" sz="1200" dirty="0">
              <a:solidFill>
                <a:schemeClr val="tx1"/>
              </a:solidFill>
              <a:latin typeface="微软雅黑" panose="020B0503020204020204" charset="-122"/>
              <a:ea typeface="微软雅黑" panose="020B0503020204020204" charset="-122"/>
              <a:cs typeface="微软雅黑" panose="020B0503020204020204" charset="-122"/>
            </a:endParaRPr>
          </a:p>
          <a:p>
            <a:pPr algn="ctr"/>
            <a:r>
              <a:rPr lang="en-US" altLang="zh-CN" sz="1200" dirty="0">
                <a:solidFill>
                  <a:schemeClr val="tx1"/>
                </a:solidFill>
                <a:latin typeface="微软雅黑" panose="020B0503020204020204" charset="-122"/>
                <a:ea typeface="微软雅黑" panose="020B0503020204020204" charset="-122"/>
                <a:cs typeface="微软雅黑" panose="020B0503020204020204" charset="-122"/>
              </a:rPr>
              <a:t>LPIPS</a:t>
            </a:r>
            <a:r>
              <a:rPr lang="zh-CN" altLang="en-US" sz="1200" dirty="0">
                <a:solidFill>
                  <a:schemeClr val="tx1"/>
                </a:solidFill>
                <a:latin typeface="微软雅黑" panose="020B0503020204020204" charset="-122"/>
                <a:ea typeface="微软雅黑" panose="020B0503020204020204" charset="-122"/>
                <a:cs typeface="微软雅黑" panose="020B0503020204020204" charset="-122"/>
              </a:rPr>
              <a:t>相似度排序</a:t>
            </a:r>
            <a:endParaRPr lang="en-US" altLang="zh-CN" sz="1200" dirty="0">
              <a:solidFill>
                <a:schemeClr val="tx1"/>
              </a:solidFill>
              <a:latin typeface="微软雅黑" panose="020B0503020204020204" charset="-122"/>
              <a:ea typeface="微软雅黑" panose="020B0503020204020204" charset="-122"/>
              <a:cs typeface="微软雅黑" panose="020B0503020204020204" charset="-122"/>
            </a:endParaRPr>
          </a:p>
        </p:txBody>
      </p:sp>
      <p:cxnSp>
        <p:nvCxnSpPr>
          <p:cNvPr id="119" name="直接箭头连接符 118"/>
          <p:cNvCxnSpPr>
            <a:endCxn id="45" idx="0"/>
          </p:cNvCxnSpPr>
          <p:nvPr/>
        </p:nvCxnSpPr>
        <p:spPr>
          <a:xfrm>
            <a:off x="6407467" y="4870946"/>
            <a:ext cx="1" cy="161801"/>
          </a:xfrm>
          <a:prstGeom prst="straightConnector1">
            <a:avLst/>
          </a:prstGeom>
          <a:ln w="19050">
            <a:solidFill>
              <a:schemeClr val="tx1"/>
            </a:solidFill>
            <a:tailEnd type="arrow"/>
          </a:ln>
        </p:spPr>
        <p:style>
          <a:lnRef idx="2">
            <a:schemeClr val="accent1"/>
          </a:lnRef>
          <a:fillRef idx="0">
            <a:srgbClr val="FFFFFF"/>
          </a:fillRef>
          <a:effectRef idx="0">
            <a:srgbClr val="FFFFFF"/>
          </a:effectRef>
          <a:fontRef idx="minor">
            <a:schemeClr val="tx1"/>
          </a:fontRef>
        </p:style>
      </p:cxnSp>
      <p:cxnSp>
        <p:nvCxnSpPr>
          <p:cNvPr id="123" name="直接箭头连接符 122"/>
          <p:cNvCxnSpPr/>
          <p:nvPr/>
        </p:nvCxnSpPr>
        <p:spPr>
          <a:xfrm>
            <a:off x="6407149" y="5369252"/>
            <a:ext cx="0" cy="167929"/>
          </a:xfrm>
          <a:prstGeom prst="straightConnector1">
            <a:avLst/>
          </a:prstGeom>
          <a:ln w="19050">
            <a:solidFill>
              <a:schemeClr val="tx1"/>
            </a:solidFill>
            <a:tailEnd type="arrow"/>
          </a:ln>
        </p:spPr>
        <p:style>
          <a:lnRef idx="2">
            <a:schemeClr val="accent1"/>
          </a:lnRef>
          <a:fillRef idx="0">
            <a:srgbClr val="FFFFFF"/>
          </a:fillRef>
          <a:effectRef idx="0">
            <a:srgbClr val="FFFFFF"/>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p:cNvSpPr/>
          <p:nvPr/>
        </p:nvSpPr>
        <p:spPr>
          <a:xfrm flipV="1">
            <a:off x="2439794" y="3516860"/>
            <a:ext cx="6673755"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平行四边形 16"/>
          <p:cNvSpPr/>
          <p:nvPr/>
        </p:nvSpPr>
        <p:spPr>
          <a:xfrm>
            <a:off x="9253440" y="3413409"/>
            <a:ext cx="99060" cy="18288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平行四边形 17"/>
          <p:cNvSpPr/>
          <p:nvPr/>
        </p:nvSpPr>
        <p:spPr>
          <a:xfrm>
            <a:off x="9446784" y="3413410"/>
            <a:ext cx="99060" cy="18288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文本框 19"/>
          <p:cNvSpPr txBox="1"/>
          <p:nvPr/>
        </p:nvSpPr>
        <p:spPr>
          <a:xfrm>
            <a:off x="1766570" y="1859340"/>
            <a:ext cx="8658860" cy="1569660"/>
          </a:xfrm>
          <a:prstGeom prst="rect">
            <a:avLst/>
          </a:prstGeom>
          <a:noFill/>
        </p:spPr>
        <p:txBody>
          <a:bodyPr wrap="square" rtlCol="0">
            <a:spAutoFit/>
          </a:bodyPr>
          <a:lstStyle/>
          <a:p>
            <a:pPr algn="ctr"/>
            <a:r>
              <a:rPr lang="en-US" altLang="zh-CN" sz="3200" b="1" dirty="0">
                <a:solidFill>
                  <a:srgbClr val="0070C0"/>
                </a:solidFill>
                <a:latin typeface="Times New Roman" panose="02020503050405090304" pitchFamily="18" charset="0"/>
                <a:ea typeface="微软雅黑" panose="020B0503020204020204" charset="-122"/>
                <a:cs typeface="Times New Roman" panose="02020503050405090304" pitchFamily="18" charset="0"/>
              </a:rPr>
              <a:t>AUTOFLY: VISION-LANGUAGE-ACTION MODEL FOR UAV AUTONOMOUS NAVIGATION IN THE WILD</a:t>
            </a:r>
            <a:endParaRPr lang="en-US" altLang="zh-CN" sz="3200" b="1" dirty="0">
              <a:solidFill>
                <a:srgbClr val="0070C0"/>
              </a:solidFill>
              <a:latin typeface="Times New Roman" panose="02020503050405090304" pitchFamily="18" charset="0"/>
              <a:ea typeface="微软雅黑" panose="020B0503020204020204" charset="-122"/>
              <a:cs typeface="Times New Roman" panose="02020503050405090304" pitchFamily="18" charset="0"/>
              <a:sym typeface="+mn-lt"/>
            </a:endParaRPr>
          </a:p>
        </p:txBody>
      </p:sp>
      <p:sp>
        <p:nvSpPr>
          <p:cNvPr id="21" name="矩形 20"/>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2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矩形 25"/>
          <p:cNvSpPr/>
          <p:nvPr/>
        </p:nvSpPr>
        <p:spPr>
          <a:xfrm>
            <a:off x="0" y="6697897"/>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p:cNvPicPr>
            <a:picLocks noChangeAspect="1"/>
          </p:cNvPicPr>
          <p:nvPr/>
        </p:nvPicPr>
        <p:blipFill>
          <a:blip r:embed="rId1"/>
          <a:stretch>
            <a:fillRect/>
          </a:stretch>
        </p:blipFill>
        <p:spPr>
          <a:xfrm>
            <a:off x="2544474" y="3650439"/>
            <a:ext cx="6889926" cy="1523940"/>
          </a:xfrm>
          <a:prstGeom prst="rect">
            <a:avLst/>
          </a:prstGeom>
        </p:spPr>
      </p:pic>
      <p:sp>
        <p:nvSpPr>
          <p:cNvPr id="5" name="文本框 4"/>
          <p:cNvSpPr txBox="1"/>
          <p:nvPr/>
        </p:nvSpPr>
        <p:spPr>
          <a:xfrm>
            <a:off x="5365911" y="5077573"/>
            <a:ext cx="1247052" cy="369332"/>
          </a:xfrm>
          <a:prstGeom prst="rect">
            <a:avLst/>
          </a:prstGeom>
          <a:noFill/>
        </p:spPr>
        <p:txBody>
          <a:bodyPr wrap="square">
            <a:spAutoFit/>
          </a:bodyPr>
          <a:lstStyle/>
          <a:p>
            <a:pPr>
              <a:defRPr/>
            </a:pPr>
            <a:r>
              <a:rPr lang="en-US" altLang="zh-CN" b="1" dirty="0">
                <a:solidFill>
                  <a:schemeClr val="tx1">
                    <a:lumMod val="85000"/>
                    <a:lumOff val="15000"/>
                  </a:schemeClr>
                </a:solidFill>
                <a:latin typeface="Times New Roman" panose="02020503050405090304" pitchFamily="18" charset="0"/>
                <a:ea typeface="微软雅黑" panose="020B0503020204020204" charset="-122"/>
                <a:cs typeface="Times New Roman" panose="02020503050405090304" pitchFamily="18" charset="0"/>
                <a:sym typeface="+mn-ea"/>
              </a:rPr>
              <a:t>(ICLR’26)</a:t>
            </a:r>
            <a:endParaRPr lang="en-US" altLang="zh-CN" b="1" dirty="0">
              <a:solidFill>
                <a:schemeClr val="tx1">
                  <a:lumMod val="85000"/>
                  <a:lumOff val="15000"/>
                </a:schemeClr>
              </a:solidFill>
              <a:latin typeface="Times New Roman" panose="02020503050405090304" pitchFamily="18" charset="0"/>
              <a:ea typeface="微软雅黑" panose="020B0503020204020204" charset="-122"/>
              <a:cs typeface="Times New Roman" panose="02020503050405090304" pitchFamily="18" charset="0"/>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3565"/>
          </a:xfrm>
          <a:prstGeom prst="rect">
            <a:avLst/>
          </a:prstGeom>
          <a:noFill/>
        </p:spPr>
        <p:txBody>
          <a:bodyPr wrap="square" rtlCol="0">
            <a:spAutoFit/>
          </a:bodyPr>
          <a:lstStyle/>
          <a:p>
            <a:r>
              <a:rPr lang="en-US" altLang="zh-CN" sz="3200" b="1" dirty="0">
                <a:solidFill>
                  <a:srgbClr val="5B9BD5">
                    <a:lumMod val="75000"/>
                  </a:srgbClr>
                </a:solidFill>
                <a:latin typeface="Times New Roman" panose="02020503050405090304"/>
                <a:ea typeface="微软雅黑" panose="020B0503020204020204" charset="-122"/>
                <a:cs typeface="+mn-ea"/>
                <a:sym typeface="+mn-lt"/>
              </a:rPr>
              <a:t>1</a:t>
            </a:r>
            <a:endParaRPr lang="en-US" altLang="zh-CN" sz="3200" b="1" dirty="0">
              <a:solidFill>
                <a:schemeClr val="accent1">
                  <a:lumMod val="75000"/>
                </a:schemeClr>
              </a:solidFill>
              <a:latin typeface="Times New Roman" panose="02020503050405090304" pitchFamily="18" charset="0"/>
              <a:cs typeface="Times New Roman" panose="02020503050405090304" pitchFamily="18" charset="0"/>
              <a:sym typeface="+mn-lt"/>
            </a:endParaRPr>
          </a:p>
        </p:txBody>
      </p:sp>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5" name="文本框 4"/>
          <p:cNvSpPr txBox="1"/>
          <p:nvPr/>
        </p:nvSpPr>
        <p:spPr>
          <a:xfrm>
            <a:off x="1377315" y="759460"/>
            <a:ext cx="9537700" cy="51752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noAutofit/>
          </a:bodyPr>
          <a:lstStyle/>
          <a:p>
            <a:pPr algn="l">
              <a:lnSpc>
                <a:spcPct val="100000"/>
              </a:lnSpc>
              <a:spcBef>
                <a:spcPts val="0"/>
              </a:spcBef>
              <a:spcAft>
                <a:spcPts val="0"/>
              </a:spcAft>
              <a:buClrTx/>
              <a:buSzTx/>
              <a:buFontTx/>
              <a:defRPr/>
            </a:pPr>
            <a:r>
              <a:rPr lang="en-US" altLang="zh-CN" sz="32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rPr>
              <a:t>Motivation</a:t>
            </a:r>
            <a:endParaRPr lang="en-US" altLang="zh-CN" sz="3200" b="1" noProof="0" dirty="0">
              <a:ln>
                <a:noFill/>
              </a:ln>
              <a:solidFill>
                <a:srgbClr val="0070C0"/>
              </a:solidFill>
              <a:effectLst/>
              <a:uLnTx/>
              <a:uFillTx/>
              <a:latin typeface="Arial" panose="020B0604020202090204" pitchFamily="34" charset="0"/>
              <a:ea typeface="微软雅黑" panose="020B0503020204020204" charset="-122"/>
              <a:cs typeface="Arial" panose="020B0604020202090204" pitchFamily="34" charset="0"/>
            </a:endParaRPr>
          </a:p>
        </p:txBody>
      </p:sp>
      <p:graphicFrame>
        <p:nvGraphicFramePr>
          <p:cNvPr id="8" name="对象 7"/>
          <p:cNvGraphicFramePr>
            <a:graphicFrameLocks noChangeAspect="1"/>
          </p:cNvGraphicFramePr>
          <p:nvPr/>
        </p:nvGraphicFramePr>
        <p:xfrm>
          <a:off x="4610100" y="2463800"/>
          <a:ext cx="914400" cy="198438"/>
        </p:xfrm>
        <a:graphic>
          <a:graphicData uri="http://schemas.openxmlformats.org/presentationml/2006/ole">
            <mc:AlternateContent xmlns:mc="http://schemas.openxmlformats.org/markup-compatibility/2006">
              <mc:Choice xmlns:v="urn:schemas-microsoft-com:vml" Requires="v">
                <p:oleObj spid="_x0000_s4" name="Equation" r:id="rId2" imgW="2743200" imgH="4267200" progId="Equation.DSMT4">
                  <p:embed/>
                </p:oleObj>
              </mc:Choice>
              <mc:Fallback>
                <p:oleObj name="Equation" r:id="rId2" imgW="2743200" imgH="4267200" progId="Equation.DSMT4">
                  <p:embed/>
                  <p:pic>
                    <p:nvPicPr>
                      <p:cNvPr id="0" name="对象 7"/>
                      <p:cNvPicPr/>
                      <p:nvPr/>
                    </p:nvPicPr>
                    <p:blipFill>
                      <a:blip r:embed="rId3"/>
                      <a:stretch>
                        <a:fillRect/>
                      </a:stretch>
                    </p:blipFill>
                    <p:spPr>
                      <a:xfrm>
                        <a:off x="4610100" y="2463800"/>
                        <a:ext cx="914400" cy="198438"/>
                      </a:xfrm>
                      <a:prstGeom prst="rect">
                        <a:avLst/>
                      </a:prstGeom>
                    </p:spPr>
                  </p:pic>
                </p:oleObj>
              </mc:Fallback>
            </mc:AlternateContent>
          </a:graphicData>
        </a:graphic>
      </p:graphicFrame>
      <p:sp>
        <p:nvSpPr>
          <p:cNvPr id="6" name="文本框 5"/>
          <p:cNvSpPr txBox="1"/>
          <p:nvPr/>
        </p:nvSpPr>
        <p:spPr>
          <a:xfrm>
            <a:off x="873606" y="1870544"/>
            <a:ext cx="11296682" cy="2535951"/>
          </a:xfrm>
          <a:prstGeom prst="rect">
            <a:avLst/>
          </a:prstGeom>
          <a:noFill/>
        </p:spPr>
        <p:txBody>
          <a:bodyPr wrap="none" rtlCol="0">
            <a:spAutoFit/>
          </a:bodyPr>
          <a:lstStyle/>
          <a:p>
            <a:pPr marL="285750" lvl="1" indent="-285750">
              <a:lnSpc>
                <a:spcPct val="150000"/>
              </a:lnSpc>
              <a:buFont typeface="Arial" panose="020B0604020202090204" pitchFamily="34" charset="0"/>
              <a:buChar char="•"/>
            </a:pPr>
            <a:r>
              <a:rPr lang="en-US" altLang="zh-CN" b="1" dirty="0"/>
              <a:t>Motivation</a:t>
            </a:r>
            <a:endParaRPr lang="en-US" altLang="zh-CN" b="1" dirty="0"/>
          </a:p>
          <a:p>
            <a:pPr marL="742950" lvl="1" indent="-285750">
              <a:lnSpc>
                <a:spcPct val="150000"/>
              </a:lnSpc>
              <a:buFont typeface="Arial" panose="020B0604020202090204" pitchFamily="34" charset="0"/>
              <a:buChar char="•"/>
            </a:pPr>
            <a:r>
              <a:rPr lang="zh-CN" altLang="en-US" dirty="0"/>
              <a:t>现有 </a:t>
            </a:r>
            <a:r>
              <a:rPr lang="en-US" altLang="zh-CN" dirty="0"/>
              <a:t>UAV VLN </a:t>
            </a:r>
            <a:r>
              <a:rPr lang="zh-CN" altLang="en-US" dirty="0"/>
              <a:t>系统依赖逐步骤的详细指令，而真实场景中操作员只能给出粗粒度的自然语言目标；</a:t>
            </a:r>
            <a:endParaRPr lang="en-US" altLang="zh-CN" dirty="0"/>
          </a:p>
          <a:p>
            <a:pPr marL="742950" lvl="1" indent="-285750">
              <a:lnSpc>
                <a:spcPct val="150000"/>
              </a:lnSpc>
              <a:buFont typeface="Arial" panose="020B0604020202090204" pitchFamily="34" charset="0"/>
              <a:buChar char="•"/>
            </a:pPr>
            <a:r>
              <a:rPr lang="zh-CN" altLang="en-US" dirty="0"/>
              <a:t>所有现有数据集均无真实轨迹，且过度依赖指令跟随而非自主决策，导致严重的 </a:t>
            </a:r>
            <a:r>
              <a:rPr lang="en-US" altLang="zh-CN" dirty="0"/>
              <a:t>sim-to-real </a:t>
            </a:r>
            <a:r>
              <a:rPr lang="zh-CN" altLang="en-US" dirty="0"/>
              <a:t>鸿沟</a:t>
            </a:r>
            <a:endParaRPr lang="en-US" altLang="zh-CN" dirty="0"/>
          </a:p>
          <a:p>
            <a:pPr marL="285750" lvl="1" indent="-285750">
              <a:lnSpc>
                <a:spcPct val="150000"/>
              </a:lnSpc>
              <a:buFont typeface="Arial" panose="020B0604020202090204" pitchFamily="34" charset="0"/>
              <a:buChar char="•"/>
            </a:pPr>
            <a:r>
              <a:rPr lang="en-US" altLang="zh-CN" b="1" dirty="0"/>
              <a:t>Idea</a:t>
            </a:r>
            <a:endParaRPr lang="en-US" altLang="zh-CN" b="1" dirty="0"/>
          </a:p>
          <a:p>
            <a:pPr marL="742950" lvl="2" indent="-285750">
              <a:lnSpc>
                <a:spcPct val="150000"/>
              </a:lnSpc>
              <a:buFont typeface="Arial" panose="020B0604020202090204" pitchFamily="34" charset="0"/>
              <a:buChar char="•"/>
            </a:pPr>
            <a:r>
              <a:rPr lang="zh-CN" altLang="en-US" dirty="0"/>
              <a:t>设计一个端到端的</a:t>
            </a:r>
            <a:r>
              <a:rPr lang="en-US" altLang="zh-CN" dirty="0"/>
              <a:t>VLA</a:t>
            </a:r>
            <a:r>
              <a:rPr lang="zh-CN" altLang="en-US" dirty="0"/>
              <a:t>模型，以伪深度编码器弥补空间感知缺陷</a:t>
            </a:r>
            <a:endParaRPr lang="en-US" altLang="zh-CN" dirty="0"/>
          </a:p>
          <a:p>
            <a:pPr marL="742950" lvl="2" indent="-285750">
              <a:lnSpc>
                <a:spcPct val="150000"/>
              </a:lnSpc>
              <a:buFont typeface="Arial" panose="020B0604020202090204" pitchFamily="34" charset="0"/>
              <a:buChar char="•"/>
            </a:pPr>
            <a:r>
              <a:rPr lang="zh-CN" altLang="en-US" dirty="0"/>
              <a:t>配套构建了一个包含 </a:t>
            </a:r>
            <a:r>
              <a:rPr lang="en-US" altLang="zh-CN" dirty="0"/>
              <a:t>1K </a:t>
            </a:r>
            <a:r>
              <a:rPr lang="zh-CN" altLang="en-US" dirty="0"/>
              <a:t>真实轨迹、经分层重平衡的自主导航数据集</a:t>
            </a:r>
            <a:endParaRPr lang="en-US" altLang="zh-CN" dirty="0"/>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PLACING_PICTURE_USER_VIEWPORT" val="{&quot;height&quot;:1890.2818897637794,&quot;width&quot;:4112.418897637795}"/>
</p:tagLst>
</file>

<file path=ppt/tags/tag64.xml><?xml version="1.0" encoding="utf-8"?>
<p:tagLst xmlns:p="http://schemas.openxmlformats.org/presentationml/2006/main">
  <p:tag name="TABLE_ENDDRAG_ORIGIN_RECT" val="947*317"/>
  <p:tag name="TABLE_ENDDRAG_RECT" val="4*201*947*317"/>
</p:tagLst>
</file>

<file path=ppt/tags/tag65.xml><?xml version="1.0" encoding="utf-8"?>
<p:tagLst xmlns:p="http://schemas.openxmlformats.org/presentationml/2006/main">
  <p:tag name="TABLE_ENDDRAG_ORIGIN_RECT" val="410*360"/>
  <p:tag name="TABLE_ENDDRAG_RECT" val="4*152*410*360"/>
</p:tagLst>
</file>

<file path=ppt/tags/tag66.xml><?xml version="1.0" encoding="utf-8"?>
<p:tagLst xmlns:p="http://schemas.openxmlformats.org/presentationml/2006/main">
  <p:tag name="OPCH-710E5F70D763CE079AFC9446A4C5C545D0F1B28AA1E871595380F65166EDBC06" val="[{&quot;GradientColorId&quot;:&quot;&quot;,&quot;IsFree&quot;:true,&quot;IsGradient&quot;:false,&quot;ImagePath&quot;:&quot;&quot;,&quot;GradientColor&quot;:null,&quot;SimpleColor&quot;:&quot;#588E31&quot;}]"/>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12230</Words>
  <Application>WPS 演示</Application>
  <PresentationFormat>宽屏</PresentationFormat>
  <Paragraphs>1437</Paragraphs>
  <Slides>47</Slides>
  <Notes>47</Notes>
  <HiddenSlides>0</HiddenSlides>
  <MMClips>0</MMClips>
  <ScaleCrop>false</ScaleCrop>
  <HeadingPairs>
    <vt:vector size="8" baseType="variant">
      <vt:variant>
        <vt:lpstr>已用的字体</vt:lpstr>
      </vt:variant>
      <vt:variant>
        <vt:i4>22</vt:i4>
      </vt:variant>
      <vt:variant>
        <vt:lpstr>主题</vt:lpstr>
      </vt:variant>
      <vt:variant>
        <vt:i4>1</vt:i4>
      </vt:variant>
      <vt:variant>
        <vt:lpstr>嵌入 OLE 服务器</vt:lpstr>
      </vt:variant>
      <vt:variant>
        <vt:i4>97</vt:i4>
      </vt:variant>
      <vt:variant>
        <vt:lpstr>幻灯片标题</vt:lpstr>
      </vt:variant>
      <vt:variant>
        <vt:i4>47</vt:i4>
      </vt:variant>
    </vt:vector>
  </HeadingPairs>
  <TitlesOfParts>
    <vt:vector size="167" baseType="lpstr">
      <vt:lpstr>Arial</vt:lpstr>
      <vt:lpstr>宋体</vt:lpstr>
      <vt:lpstr>Wingdings</vt:lpstr>
      <vt:lpstr>Wingdings</vt:lpstr>
      <vt:lpstr>Times New Roman</vt:lpstr>
      <vt:lpstr>微软雅黑</vt:lpstr>
      <vt:lpstr>汉仪旗黑</vt:lpstr>
      <vt:lpstr>Times New Roman</vt:lpstr>
      <vt:lpstr>等线</vt:lpstr>
      <vt:lpstr>Cambria Math</vt:lpstr>
      <vt:lpstr>Calibri</vt:lpstr>
      <vt:lpstr>Helvetica Neue</vt:lpstr>
      <vt:lpstr>汉仪书宋二KW</vt:lpstr>
      <vt:lpstr>汉仪中等线KW</vt:lpstr>
      <vt:lpstr>Kingsoft Math</vt:lpstr>
      <vt:lpstr>宋体</vt:lpstr>
      <vt:lpstr>Arial Unicode MS</vt:lpstr>
      <vt:lpstr>微软雅黑</vt:lpstr>
      <vt:lpstr>等线</vt:lpstr>
      <vt:lpstr>Apple Color Emoji</vt:lpstr>
      <vt:lpstr>DejaVu Math TeX Gyre</vt:lpstr>
      <vt:lpstr>宋体-简</vt:lpstr>
      <vt:lpstr>WPS</vt:lpstr>
      <vt:lpstr>Equation.DSMT4</vt:lpstr>
      <vt:lpstr>Equation.KSEE3</vt:lpstr>
      <vt:lpstr>Equation.KSEE3</vt:lpstr>
      <vt:lpstr>Equation.DSMT4</vt:lpstr>
      <vt:lpstr>Equation.DSMT4</vt:lpstr>
      <vt:lpstr>Equation.KSEE3</vt:lpstr>
      <vt:lpstr>Equation.KSEE3</vt:lpstr>
      <vt:lpstr>Equation.DSMT4</vt:lpstr>
      <vt:lpstr>Equation.DSMT4</vt:lpstr>
      <vt:lpstr>Equation.KSEE3</vt:lpstr>
      <vt:lpstr>Equation.KSEE3</vt:lpstr>
      <vt:lpstr>Equation.KSEE3</vt:lpstr>
      <vt:lpstr>Equation.DSMT4</vt:lpstr>
      <vt:lpstr>Equation.DSMT4</vt:lpstr>
      <vt:lpstr>Equation.KSEE3</vt:lpstr>
      <vt:lpstr>Equation.KSEE3</vt:lpstr>
      <vt:lpstr>Equation.DSMT4</vt:lpstr>
      <vt:lpstr>Equation.DSMT4</vt:lpstr>
      <vt:lpstr>Equation.KSEE3</vt:lpstr>
      <vt:lpstr>Equation.KSEE3</vt:lpstr>
      <vt:lpstr>Equation.DSMT4</vt:lpstr>
      <vt:lpstr>Equation.DSMT4</vt:lpstr>
      <vt:lpstr>Equation.KSEE3</vt:lpstr>
      <vt:lpstr>Equation.KSEE3</vt:lpstr>
      <vt:lpstr>Equation.KSEE3</vt:lpstr>
      <vt:lpstr>Equation.DSMT4</vt:lpstr>
      <vt:lpstr>Equation.DSMT4</vt:lpstr>
      <vt:lpstr>Equation.DSMT4</vt:lpstr>
      <vt:lpstr>Equation.DSMT4</vt:lpstr>
      <vt:lpstr>Equation.KSEE3</vt:lpstr>
      <vt:lpstr>Equation.KSEE3</vt:lpstr>
      <vt:lpstr>Equation.DSMT4</vt:lpstr>
      <vt:lpstr>Equation.DSMT4</vt:lpstr>
      <vt:lpstr>Equation.DSMT4</vt:lpstr>
      <vt:lpstr>Equation.KSEE3</vt:lpstr>
      <vt:lpstr>Equation.KSEE3</vt:lpstr>
      <vt:lpstr>Equation.DSMT4</vt:lpstr>
      <vt:lpstr>Equation.DSMT4</vt:lpstr>
      <vt:lpstr>Equation.KSEE3</vt:lpstr>
      <vt:lpstr>Equation.KSEE3</vt:lpstr>
      <vt:lpstr>Equation.DSMT4</vt:lpstr>
      <vt:lpstr>Equation.DSMT4</vt:lpstr>
      <vt:lpstr>Equation.KSEE3</vt:lpstr>
      <vt:lpstr>Equation.KSEE3</vt:lpstr>
      <vt:lpstr>Equation.DSMT4</vt:lpstr>
      <vt:lpstr>Equation.DSMT4</vt:lpstr>
      <vt:lpstr>Equation.DSMT4</vt:lpstr>
      <vt:lpstr>Equation.KSEE3</vt:lpstr>
      <vt:lpstr>Equation.KSEE3</vt:lpstr>
      <vt:lpstr>Equation.DSMT4</vt:lpstr>
      <vt:lpstr>Equation.DSMT4</vt:lpstr>
      <vt:lpstr>Equation.DSMT4</vt:lpstr>
      <vt:lpstr>Equation.DSMT4</vt:lpstr>
      <vt:lpstr>Equation.DSMT4</vt:lpstr>
      <vt:lpstr>Equation.DSMT4</vt:lpstr>
      <vt:lpstr>Equation.KSEE3</vt:lpstr>
      <vt:lpstr>Equation.DSMT4</vt:lpstr>
      <vt:lpstr>Equation.DSMT4</vt:lpstr>
      <vt:lpstr>Equation.KSEE3</vt:lpstr>
      <vt:lpstr>Equation.KSEE3</vt:lpstr>
      <vt:lpstr>Equation.DSMT4</vt:lpstr>
      <vt:lpstr>Equation.DSMT4</vt:lpstr>
      <vt:lpstr>Equation.KSEE3</vt:lpstr>
      <vt:lpstr>Equation.KSEE3</vt:lpstr>
      <vt:lpstr>Equation.DSMT4</vt:lpstr>
      <vt:lpstr>Equation.DSMT4</vt:lpstr>
      <vt:lpstr>Equation.KSEE3</vt:lpstr>
      <vt:lpstr>Equation.KSEE3</vt:lpstr>
      <vt:lpstr>Equation.KSEE3</vt:lpstr>
      <vt:lpstr>Equation.DSMT4</vt:lpstr>
      <vt:lpstr>Equation.DSMT4</vt:lpstr>
      <vt:lpstr>Equation.KSEE3</vt:lpstr>
      <vt:lpstr>Equation.KSEE3</vt:lpstr>
      <vt:lpstr>Equation.DSMT4</vt:lpstr>
      <vt:lpstr>Equation.DSMT4</vt:lpstr>
      <vt:lpstr>Equation.KSEE3</vt:lpstr>
      <vt:lpstr>Equation.KSEE3</vt:lpstr>
      <vt:lpstr>Equation.DSMT4</vt:lpstr>
      <vt:lpstr>Equation.DSMT4</vt:lpstr>
      <vt:lpstr>Equation.DSMT4</vt:lpstr>
      <vt:lpstr>Equation.KSEE3</vt:lpstr>
      <vt:lpstr>Equation.KSEE3</vt:lpstr>
      <vt:lpstr>Equation.DSMT4</vt:lpstr>
      <vt:lpstr>Equation.DSMT4</vt:lpstr>
      <vt:lpstr>Equation.KSEE3</vt:lpstr>
      <vt:lpstr>Equation.KSEE3</vt:lpstr>
      <vt:lpstr>Equation.DSMT4</vt:lpstr>
      <vt:lpstr>Equation.DSMT4</vt:lpstr>
      <vt:lpstr>Equation.DSMT4</vt:lpstr>
      <vt:lpstr>Equation.KSEE3</vt:lpstr>
      <vt:lpstr>Equation.KSEE3</vt:lpstr>
      <vt:lpstr>Equation.DSMT4</vt:lpstr>
      <vt:lpstr>Equation.DSMT4</vt:lpstr>
      <vt:lpstr>Equation.KSEE3</vt:lpstr>
      <vt:lpstr>Equation.KSEE3</vt:lpstr>
      <vt:lpstr>Equation.DSMT4</vt:lpstr>
      <vt:lpstr>Equation.DSMT4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木头猫</cp:lastModifiedBy>
  <cp:revision>205</cp:revision>
  <dcterms:created xsi:type="dcterms:W3CDTF">2026-04-22T13:47:51Z</dcterms:created>
  <dcterms:modified xsi:type="dcterms:W3CDTF">2026-04-22T13:47:51Z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2052-12.1.24663.24663</vt:lpwstr>
  </property>
  <property fmtid="{D5CDD505-2E9C-101B-9397-08002B2CF9AE}" pid="3" name="ICV">
    <vt:lpwstr>48FF3D4E686B0A777ED1E8697855E9F8_43</vt:lpwstr>
  </property>
</Properties>
</file>