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480" r:id="rId3"/>
    <p:sldId id="525" r:id="rId5"/>
    <p:sldId id="543" r:id="rId6"/>
    <p:sldId id="526" r:id="rId7"/>
    <p:sldId id="541" r:id="rId8"/>
    <p:sldId id="544" r:id="rId9"/>
    <p:sldId id="528" r:id="rId10"/>
    <p:sldId id="542" r:id="rId11"/>
    <p:sldId id="539" r:id="rId12"/>
    <p:sldId id="545" r:id="rId13"/>
    <p:sldId id="534" r:id="rId14"/>
    <p:sldId id="536" r:id="rId15"/>
    <p:sldId id="537" r:id="rId16"/>
    <p:sldId id="535" r:id="rId17"/>
    <p:sldId id="538" r:id="rId18"/>
    <p:sldId id="259" r:id="rId19"/>
  </p:sldIdLst>
  <p:sldSz cx="12192000" cy="6858000"/>
  <p:notesSz cx="6858000" cy="9144000"/>
  <p:custDataLst>
    <p:tags r:id="rId2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2"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un jack" initials="sj"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00000"/>
    <a:srgbClr val="FFFFFF"/>
    <a:srgbClr val="FBFCFD"/>
    <a:srgbClr val="0070C0"/>
    <a:srgbClr val="6F8BBE"/>
    <a:srgbClr val="7CA3C6"/>
    <a:srgbClr val="AFC7DD"/>
    <a:srgbClr val="7272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971" autoAdjust="0"/>
    <p:restoredTop sz="96707" autoAdjust="0"/>
  </p:normalViewPr>
  <p:slideViewPr>
    <p:cSldViewPr snapToGrid="0" showGuides="1">
      <p:cViewPr varScale="1">
        <p:scale>
          <a:sx n="79" d="100"/>
          <a:sy n="79" d="100"/>
        </p:scale>
        <p:origin x="77" y="202"/>
      </p:cViewPr>
      <p:guideLst>
        <p:guide orient="horz" pos="2152"/>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4" Type="http://schemas.openxmlformats.org/officeDocument/2006/relationships/tags" Target="tags/tag2.xml"/><Relationship Id="rId23" Type="http://schemas.openxmlformats.org/officeDocument/2006/relationships/commentAuthors" Target="commentAuthors.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5F5BD2-C27D-4F3F-95DF-498D73E9F148}"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EFFF0D-1DCA-4802-ADAD-E8DD53D69C10}"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07EFFF0D-1DCA-4802-ADAD-E8DD53D69C10}"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b="0" i="0" dirty="0">
                <a:solidFill>
                  <a:srgbClr val="000000"/>
                </a:solidFill>
                <a:effectLst/>
                <a:latin typeface="微软雅黑" panose="020B0503020204020204" pitchFamily="34" charset="-122"/>
                <a:ea typeface="微软雅黑" panose="020B0503020204020204" pitchFamily="34" charset="-122"/>
              </a:rPr>
              <a:t>置换矩阵</a:t>
            </a:r>
            <a:r>
              <a:rPr lang="en-US" altLang="zh-CN" b="0" i="0" dirty="0">
                <a:solidFill>
                  <a:srgbClr val="000000"/>
                </a:solidFill>
                <a:effectLst/>
                <a:latin typeface="微软雅黑" panose="020B0503020204020204" pitchFamily="34" charset="-122"/>
                <a:ea typeface="微软雅黑" panose="020B0503020204020204" pitchFamily="34" charset="-122"/>
              </a:rPr>
              <a:t>P</a:t>
            </a:r>
            <a:endParaRPr lang="en-US" altLang="zh-CN" b="0" i="0" dirty="0">
              <a:solidFill>
                <a:srgbClr val="000000"/>
              </a:solidFill>
              <a:effectLst/>
              <a:latin typeface="微软雅黑" panose="020B0503020204020204" pitchFamily="34" charset="-122"/>
              <a:ea typeface="微软雅黑" panose="020B0503020204020204" pitchFamily="34" charset="-122"/>
            </a:endParaRPr>
          </a:p>
          <a:p>
            <a:pPr algn="l"/>
            <a:endParaRPr lang="zh-CN" altLang="en-US" dirty="0"/>
          </a:p>
        </p:txBody>
      </p:sp>
      <p:sp>
        <p:nvSpPr>
          <p:cNvPr id="4" name="灯片编号占位符 3"/>
          <p:cNvSpPr>
            <a:spLocks noGrp="1"/>
          </p:cNvSpPr>
          <p:nvPr>
            <p:ph type="sldNum" sz="quarter" idx="5"/>
          </p:nvPr>
        </p:nvSpPr>
        <p:spPr/>
        <p:txBody>
          <a:bodyPr/>
          <a:lstStyle/>
          <a:p>
            <a:fld id="{07EFFF0D-1DCA-4802-ADAD-E8DD53D69C10}"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indent="0">
              <a:buNone/>
            </a:pPr>
            <a:endParaRPr lang="zh-CN" altLang="en-US" dirty="0"/>
          </a:p>
        </p:txBody>
      </p:sp>
      <p:sp>
        <p:nvSpPr>
          <p:cNvPr id="4" name="灯片编号占位符 3"/>
          <p:cNvSpPr>
            <a:spLocks noGrp="1"/>
          </p:cNvSpPr>
          <p:nvPr>
            <p:ph type="sldNum" sz="quarter" idx="5"/>
          </p:nvPr>
        </p:nvSpPr>
        <p:spPr/>
        <p:txBody>
          <a:bodyPr/>
          <a:lstStyle/>
          <a:p>
            <a:fld id="{07EFFF0D-1DCA-4802-ADAD-E8DD53D69C10}"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indent="0">
              <a:buNone/>
            </a:pPr>
            <a:endParaRPr lang="zh-CN" altLang="en-US" dirty="0"/>
          </a:p>
        </p:txBody>
      </p:sp>
      <p:sp>
        <p:nvSpPr>
          <p:cNvPr id="4" name="灯片编号占位符 3"/>
          <p:cNvSpPr>
            <a:spLocks noGrp="1"/>
          </p:cNvSpPr>
          <p:nvPr>
            <p:ph type="sldNum" sz="quarter" idx="5"/>
          </p:nvPr>
        </p:nvSpPr>
        <p:spPr/>
        <p:txBody>
          <a:bodyPr/>
          <a:lstStyle/>
          <a:p>
            <a:fld id="{07EFFF0D-1DCA-4802-ADAD-E8DD53D69C10}"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indent="0">
              <a:buNone/>
            </a:pPr>
            <a:endParaRPr lang="zh-CN" altLang="en-US" dirty="0"/>
          </a:p>
        </p:txBody>
      </p:sp>
      <p:sp>
        <p:nvSpPr>
          <p:cNvPr id="4" name="灯片编号占位符 3"/>
          <p:cNvSpPr>
            <a:spLocks noGrp="1"/>
          </p:cNvSpPr>
          <p:nvPr>
            <p:ph type="sldNum" sz="quarter" idx="5"/>
          </p:nvPr>
        </p:nvSpPr>
        <p:spPr/>
        <p:txBody>
          <a:bodyPr/>
          <a:lstStyle/>
          <a:p>
            <a:fld id="{07EFFF0D-1DCA-4802-ADAD-E8DD53D69C10}"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indent="0">
              <a:buNone/>
            </a:pPr>
            <a:endParaRPr lang="zh-CN" altLang="en-US" dirty="0"/>
          </a:p>
        </p:txBody>
      </p:sp>
      <p:sp>
        <p:nvSpPr>
          <p:cNvPr id="4" name="灯片编号占位符 3"/>
          <p:cNvSpPr>
            <a:spLocks noGrp="1"/>
          </p:cNvSpPr>
          <p:nvPr>
            <p:ph type="sldNum" sz="quarter" idx="5"/>
          </p:nvPr>
        </p:nvSpPr>
        <p:spPr/>
        <p:txBody>
          <a:bodyPr/>
          <a:lstStyle/>
          <a:p>
            <a:fld id="{07EFFF0D-1DCA-4802-ADAD-E8DD53D69C10}"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indent="0">
              <a:buNone/>
            </a:pPr>
            <a:endParaRPr lang="zh-CN" altLang="en-US" dirty="0"/>
          </a:p>
        </p:txBody>
      </p:sp>
      <p:sp>
        <p:nvSpPr>
          <p:cNvPr id="4" name="灯片编号占位符 3"/>
          <p:cNvSpPr>
            <a:spLocks noGrp="1"/>
          </p:cNvSpPr>
          <p:nvPr>
            <p:ph type="sldNum" sz="quarter" idx="5"/>
          </p:nvPr>
        </p:nvSpPr>
        <p:spPr/>
        <p:txBody>
          <a:bodyPr/>
          <a:lstStyle/>
          <a:p>
            <a:fld id="{07EFFF0D-1DCA-4802-ADAD-E8DD53D69C10}"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dirty="0"/>
          </a:p>
        </p:txBody>
      </p:sp>
      <p:sp>
        <p:nvSpPr>
          <p:cNvPr id="4" name="灯片编号占位符 3"/>
          <p:cNvSpPr>
            <a:spLocks noGrp="1"/>
          </p:cNvSpPr>
          <p:nvPr>
            <p:ph type="sldNum" sz="quarter" idx="5"/>
          </p:nvPr>
        </p:nvSpPr>
        <p:spPr/>
        <p:txBody>
          <a:bodyPr/>
          <a:lstStyle/>
          <a:p>
            <a:fld id="{07EFFF0D-1DCA-4802-ADAD-E8DD53D69C10}"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07EFFF0D-1DCA-4802-ADAD-E8DD53D69C10}"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07EFFF0D-1DCA-4802-ADAD-E8DD53D69C10}"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07EFFF0D-1DCA-4802-ADAD-E8DD53D69C10}"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07EFFF0D-1DCA-4802-ADAD-E8DD53D69C10}"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07EFFF0D-1DCA-4802-ADAD-E8DD53D69C10}"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b="0" i="0" dirty="0">
                <a:solidFill>
                  <a:srgbClr val="000000"/>
                </a:solidFill>
                <a:effectLst/>
                <a:latin typeface="微软雅黑" panose="020B0503020204020204" pitchFamily="34" charset="-122"/>
                <a:ea typeface="微软雅黑" panose="020B0503020204020204" pitchFamily="34" charset="-122"/>
              </a:rPr>
              <a:t>置换矩阵</a:t>
            </a:r>
            <a:r>
              <a:rPr lang="en-US" altLang="zh-CN" b="0" i="0" dirty="0">
                <a:solidFill>
                  <a:srgbClr val="000000"/>
                </a:solidFill>
                <a:effectLst/>
                <a:latin typeface="微软雅黑" panose="020B0503020204020204" pitchFamily="34" charset="-122"/>
                <a:ea typeface="微软雅黑" panose="020B0503020204020204" pitchFamily="34" charset="-122"/>
              </a:rPr>
              <a:t>P</a:t>
            </a:r>
            <a:endParaRPr lang="en-US" altLang="zh-CN" b="0" i="0" dirty="0">
              <a:solidFill>
                <a:srgbClr val="000000"/>
              </a:solidFill>
              <a:effectLst/>
              <a:latin typeface="微软雅黑" panose="020B0503020204020204" pitchFamily="34" charset="-122"/>
              <a:ea typeface="微软雅黑" panose="020B0503020204020204" pitchFamily="34" charset="-122"/>
            </a:endParaRPr>
          </a:p>
          <a:p>
            <a:pPr algn="l"/>
            <a:endParaRPr lang="zh-CN" altLang="en-US" dirty="0"/>
          </a:p>
        </p:txBody>
      </p:sp>
      <p:sp>
        <p:nvSpPr>
          <p:cNvPr id="4" name="灯片编号占位符 3"/>
          <p:cNvSpPr>
            <a:spLocks noGrp="1"/>
          </p:cNvSpPr>
          <p:nvPr>
            <p:ph type="sldNum" sz="quarter" idx="5"/>
          </p:nvPr>
        </p:nvSpPr>
        <p:spPr/>
        <p:txBody>
          <a:bodyPr/>
          <a:lstStyle/>
          <a:p>
            <a:fld id="{07EFFF0D-1DCA-4802-ADAD-E8DD53D69C10}"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b="0" i="0" dirty="0">
                <a:solidFill>
                  <a:srgbClr val="000000"/>
                </a:solidFill>
                <a:effectLst/>
                <a:latin typeface="微软雅黑" panose="020B0503020204020204" pitchFamily="34" charset="-122"/>
                <a:ea typeface="微软雅黑" panose="020B0503020204020204" pitchFamily="34" charset="-122"/>
              </a:rPr>
              <a:t>置换矩阵</a:t>
            </a:r>
            <a:r>
              <a:rPr lang="en-US" altLang="zh-CN" b="0" i="0" dirty="0">
                <a:solidFill>
                  <a:srgbClr val="000000"/>
                </a:solidFill>
                <a:effectLst/>
                <a:latin typeface="微软雅黑" panose="020B0503020204020204" pitchFamily="34" charset="-122"/>
                <a:ea typeface="微软雅黑" panose="020B0503020204020204" pitchFamily="34" charset="-122"/>
              </a:rPr>
              <a:t>P</a:t>
            </a:r>
            <a:endParaRPr lang="en-US" altLang="zh-CN" b="0" i="0" dirty="0">
              <a:solidFill>
                <a:srgbClr val="000000"/>
              </a:solidFill>
              <a:effectLst/>
              <a:latin typeface="微软雅黑" panose="020B0503020204020204" pitchFamily="34" charset="-122"/>
              <a:ea typeface="微软雅黑" panose="020B0503020204020204" pitchFamily="34" charset="-122"/>
            </a:endParaRPr>
          </a:p>
          <a:p>
            <a:pPr algn="l"/>
            <a:endParaRPr lang="zh-CN" altLang="en-US" dirty="0"/>
          </a:p>
        </p:txBody>
      </p:sp>
      <p:sp>
        <p:nvSpPr>
          <p:cNvPr id="4" name="灯片编号占位符 3"/>
          <p:cNvSpPr>
            <a:spLocks noGrp="1"/>
          </p:cNvSpPr>
          <p:nvPr>
            <p:ph type="sldNum" sz="quarter" idx="5"/>
          </p:nvPr>
        </p:nvSpPr>
        <p:spPr/>
        <p:txBody>
          <a:bodyPr/>
          <a:lstStyle/>
          <a:p>
            <a:fld id="{07EFFF0D-1DCA-4802-ADAD-E8DD53D69C10}"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b="0" i="0" dirty="0">
                <a:solidFill>
                  <a:srgbClr val="000000"/>
                </a:solidFill>
                <a:effectLst/>
                <a:latin typeface="微软雅黑" panose="020B0503020204020204" pitchFamily="34" charset="-122"/>
                <a:ea typeface="微软雅黑" panose="020B0503020204020204" pitchFamily="34" charset="-122"/>
              </a:rPr>
              <a:t>置换矩阵</a:t>
            </a:r>
            <a:r>
              <a:rPr lang="en-US" altLang="zh-CN" b="0" i="0" dirty="0">
                <a:solidFill>
                  <a:srgbClr val="000000"/>
                </a:solidFill>
                <a:effectLst/>
                <a:latin typeface="微软雅黑" panose="020B0503020204020204" pitchFamily="34" charset="-122"/>
                <a:ea typeface="微软雅黑" panose="020B0503020204020204" pitchFamily="34" charset="-122"/>
              </a:rPr>
              <a:t>P</a:t>
            </a:r>
            <a:endParaRPr lang="en-US" altLang="zh-CN" b="0" i="0" dirty="0">
              <a:solidFill>
                <a:srgbClr val="000000"/>
              </a:solidFill>
              <a:effectLst/>
              <a:latin typeface="微软雅黑" panose="020B0503020204020204" pitchFamily="34" charset="-122"/>
              <a:ea typeface="微软雅黑" panose="020B0503020204020204" pitchFamily="34" charset="-122"/>
            </a:endParaRPr>
          </a:p>
          <a:p>
            <a:pPr algn="l"/>
            <a:endParaRPr lang="zh-CN" altLang="en-US" dirty="0"/>
          </a:p>
        </p:txBody>
      </p:sp>
      <p:sp>
        <p:nvSpPr>
          <p:cNvPr id="4" name="灯片编号占位符 3"/>
          <p:cNvSpPr>
            <a:spLocks noGrp="1"/>
          </p:cNvSpPr>
          <p:nvPr>
            <p:ph type="sldNum" sz="quarter" idx="5"/>
          </p:nvPr>
        </p:nvSpPr>
        <p:spPr/>
        <p:txBody>
          <a:bodyPr/>
          <a:lstStyle/>
          <a:p>
            <a:fld id="{07EFFF0D-1DCA-4802-ADAD-E8DD53D69C10}"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endParaRPr lang="zh-CN" altLang="en-US"/>
          </a:p>
        </p:txBody>
      </p:sp>
      <p:sp>
        <p:nvSpPr>
          <p:cNvPr id="4" name="日期占位符 3"/>
          <p:cNvSpPr>
            <a:spLocks noGrp="1"/>
          </p:cNvSpPr>
          <p:nvPr>
            <p:ph type="dt" sz="half" idx="10"/>
          </p:nvPr>
        </p:nvSpPr>
        <p:spPr/>
        <p:txBody>
          <a:bodyPr/>
          <a:lstStyle/>
          <a:p>
            <a:fld id="{D0B54AB0-D4A0-4A2F-8CCB-B10D0CDEE3A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F930493-C828-4274-AE4B-A249225A4B3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0B54AB0-D4A0-4A2F-8CCB-B10D0CDEE3A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F930493-C828-4274-AE4B-A249225A4B3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0B54AB0-D4A0-4A2F-8CCB-B10D0CDEE3A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F930493-C828-4274-AE4B-A249225A4B3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0B54AB0-D4A0-4A2F-8CCB-B10D0CDEE3A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F930493-C828-4274-AE4B-A249225A4B3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endParaRPr lang="zh-CN" altLang="en-US"/>
          </a:p>
        </p:txBody>
      </p:sp>
      <p:sp>
        <p:nvSpPr>
          <p:cNvPr id="4" name="日期占位符 3"/>
          <p:cNvSpPr>
            <a:spLocks noGrp="1"/>
          </p:cNvSpPr>
          <p:nvPr>
            <p:ph type="dt" sz="half" idx="10"/>
          </p:nvPr>
        </p:nvSpPr>
        <p:spPr/>
        <p:txBody>
          <a:bodyPr/>
          <a:lstStyle/>
          <a:p>
            <a:fld id="{D0B54AB0-D4A0-4A2F-8CCB-B10D0CDEE3A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F930493-C828-4274-AE4B-A249225A4B3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D0B54AB0-D4A0-4A2F-8CCB-B10D0CDEE3A6}"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F930493-C828-4274-AE4B-A249225A4B3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D0B54AB0-D4A0-4A2F-8CCB-B10D0CDEE3A6}"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2F930493-C828-4274-AE4B-A249225A4B3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D0B54AB0-D4A0-4A2F-8CCB-B10D0CDEE3A6}"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2F930493-C828-4274-AE4B-A249225A4B3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0B54AB0-D4A0-4A2F-8CCB-B10D0CDEE3A6}"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F930493-C828-4274-AE4B-A249225A4B3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D0B54AB0-D4A0-4A2F-8CCB-B10D0CDEE3A6}"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F930493-C828-4274-AE4B-A249225A4B3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D0B54AB0-D4A0-4A2F-8CCB-B10D0CDEE3A6}"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F930493-C828-4274-AE4B-A249225A4B3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B54AB0-D4A0-4A2F-8CCB-B10D0CDEE3A6}"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930493-C828-4274-AE4B-A249225A4B3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2.png"/><Relationship Id="rId2" Type="http://schemas.openxmlformats.org/officeDocument/2006/relationships/tags" Target="../tags/tag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5" Type="http://schemas.openxmlformats.org/officeDocument/2006/relationships/notesSlide" Target="../notesSlides/notesSlide10.xml"/><Relationship Id="rId4" Type="http://schemas.openxmlformats.org/officeDocument/2006/relationships/slideLayout" Target="../slideLayouts/slideLayout7.xml"/><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12.xml.rels><?xml version="1.0" encoding="UTF-8" standalone="yes"?>
<Relationships xmlns="http://schemas.openxmlformats.org/package/2006/relationships"><Relationship Id="rId4" Type="http://schemas.openxmlformats.org/officeDocument/2006/relationships/notesSlide" Target="../notesSlides/notesSlide12.xml"/><Relationship Id="rId3" Type="http://schemas.openxmlformats.org/officeDocument/2006/relationships/slideLayout" Target="../slideLayouts/slideLayout7.xml"/><Relationship Id="rId2" Type="http://schemas.openxmlformats.org/officeDocument/2006/relationships/image" Target="../media/image13.png"/><Relationship Id="rId1" Type="http://schemas.openxmlformats.org/officeDocument/2006/relationships/image" Target="../media/image3.png"/></Relationships>
</file>

<file path=ppt/slides/_rels/slide13.xml.rels><?xml version="1.0" encoding="UTF-8" standalone="yes"?>
<Relationships xmlns="http://schemas.openxmlformats.org/package/2006/relationships"><Relationship Id="rId4" Type="http://schemas.openxmlformats.org/officeDocument/2006/relationships/notesSlide" Target="../notesSlides/notesSlide13.xml"/><Relationship Id="rId3" Type="http://schemas.openxmlformats.org/officeDocument/2006/relationships/slideLayout" Target="../slideLayouts/slideLayout7.xml"/><Relationship Id="rId2" Type="http://schemas.openxmlformats.org/officeDocument/2006/relationships/image" Target="../media/image14.png"/><Relationship Id="rId1" Type="http://schemas.openxmlformats.org/officeDocument/2006/relationships/image" Target="../media/image3.png"/></Relationships>
</file>

<file path=ppt/slides/_rels/slide14.xml.rels><?xml version="1.0" encoding="UTF-8" standalone="yes"?>
<Relationships xmlns="http://schemas.openxmlformats.org/package/2006/relationships"><Relationship Id="rId5" Type="http://schemas.openxmlformats.org/officeDocument/2006/relationships/notesSlide" Target="../notesSlides/notesSlide14.xml"/><Relationship Id="rId4" Type="http://schemas.openxmlformats.org/officeDocument/2006/relationships/slideLayout" Target="../slideLayouts/slideLayout7.xml"/><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7.xml"/><Relationship Id="rId2" Type="http://schemas.openxmlformats.org/officeDocument/2006/relationships/image" Target="../media/image4.png"/><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6.xml"/><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3.png"/></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7.xml"/><Relationship Id="rId2" Type="http://schemas.openxmlformats.org/officeDocument/2006/relationships/image" Target="../media/image6.png"/><Relationship Id="rId1" Type="http://schemas.openxmlformats.org/officeDocument/2006/relationships/image" Target="../media/image3.png"/></Relationships>
</file>

<file path=ppt/slides/_rels/slide8.xml.rels><?xml version="1.0" encoding="UTF-8" standalone="yes"?>
<Relationships xmlns="http://schemas.openxmlformats.org/package/2006/relationships"><Relationship Id="rId4" Type="http://schemas.openxmlformats.org/officeDocument/2006/relationships/notesSlide" Target="../notesSlides/notesSlide8.xml"/><Relationship Id="rId3" Type="http://schemas.openxmlformats.org/officeDocument/2006/relationships/slideLayout" Target="../slideLayouts/slideLayout7.xml"/><Relationship Id="rId2" Type="http://schemas.openxmlformats.org/officeDocument/2006/relationships/image" Target="../media/image6.png"/><Relationship Id="rId1" Type="http://schemas.openxmlformats.org/officeDocument/2006/relationships/image" Target="../media/image3.png"/></Relationships>
</file>

<file path=ppt/slides/_rels/slide9.xml.rels><?xml version="1.0" encoding="UTF-8" standalone="yes"?>
<Relationships xmlns="http://schemas.openxmlformats.org/package/2006/relationships"><Relationship Id="rId7" Type="http://schemas.openxmlformats.org/officeDocument/2006/relationships/notesSlide" Target="../notesSlides/notesSlide9.xml"/><Relationship Id="rId6"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9.png"/><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矩形 24"/>
          <p:cNvSpPr/>
          <p:nvPr/>
        </p:nvSpPr>
        <p:spPr>
          <a:xfrm>
            <a:off x="0" y="155115"/>
            <a:ext cx="1655328" cy="257314"/>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6" name="矩形 15"/>
          <p:cNvSpPr/>
          <p:nvPr/>
        </p:nvSpPr>
        <p:spPr>
          <a:xfrm flipV="1">
            <a:off x="300250" y="3108966"/>
            <a:ext cx="6673755"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7" name="平行四边形 16"/>
          <p:cNvSpPr/>
          <p:nvPr/>
        </p:nvSpPr>
        <p:spPr>
          <a:xfrm>
            <a:off x="7113896" y="3005515"/>
            <a:ext cx="99060" cy="182880"/>
          </a:xfrm>
          <a:prstGeom prst="parallelogram">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平行四边形 17"/>
          <p:cNvSpPr/>
          <p:nvPr/>
        </p:nvSpPr>
        <p:spPr>
          <a:xfrm>
            <a:off x="7307240" y="3005516"/>
            <a:ext cx="99060" cy="182880"/>
          </a:xfrm>
          <a:prstGeom prst="parallelogram">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0" name="文本框 19"/>
          <p:cNvSpPr txBox="1"/>
          <p:nvPr/>
        </p:nvSpPr>
        <p:spPr>
          <a:xfrm>
            <a:off x="234950" y="881380"/>
            <a:ext cx="8305165" cy="1753235"/>
          </a:xfrm>
          <a:prstGeom prst="rect">
            <a:avLst/>
          </a:prstGeom>
          <a:noFill/>
        </p:spPr>
        <p:txBody>
          <a:bodyPr wrap="square" rtlCol="0">
            <a:spAutoFit/>
          </a:bodyPr>
          <a:lstStyle/>
          <a:p>
            <a:r>
              <a:rPr lang="en-US" altLang="zh-CN" sz="3600" b="1" dirty="0">
                <a:solidFill>
                  <a:schemeClr val="accent1">
                    <a:lumMod val="75000"/>
                  </a:schemeClr>
                </a:solidFill>
                <a:cs typeface="+mn-ea"/>
                <a:sym typeface="+mn-lt"/>
              </a:rPr>
              <a:t>History-Enhanced Two-Stage Transformer for Aerial Vision-and-Language Navigation</a:t>
            </a:r>
            <a:endParaRPr lang="en-US" altLang="zh-CN" sz="3600" b="1" dirty="0">
              <a:solidFill>
                <a:schemeClr val="accent1">
                  <a:lumMod val="75000"/>
                </a:schemeClr>
              </a:solidFill>
              <a:cs typeface="+mn-ea"/>
              <a:sym typeface="+mn-lt"/>
            </a:endParaRPr>
          </a:p>
        </p:txBody>
      </p:sp>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17265" t="9160" r="23350"/>
          <a:stretch>
            <a:fillRect/>
          </a:stretch>
        </p:blipFill>
        <p:spPr>
          <a:xfrm>
            <a:off x="8839200" y="83757"/>
            <a:ext cx="3421380" cy="6720450"/>
          </a:xfrm>
          <a:prstGeom prst="rect">
            <a:avLst/>
          </a:prstGeom>
        </p:spPr>
      </p:pic>
      <p:sp>
        <p:nvSpPr>
          <p:cNvPr id="21" name="矩形 20"/>
          <p:cNvSpPr/>
          <p:nvPr/>
        </p:nvSpPr>
        <p:spPr>
          <a:xfrm>
            <a:off x="0" y="1614"/>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4" name="文本框 23"/>
          <p:cNvSpPr txBox="1"/>
          <p:nvPr/>
        </p:nvSpPr>
        <p:spPr>
          <a:xfrm>
            <a:off x="142816" y="65238"/>
            <a:ext cx="2095500" cy="369332"/>
          </a:xfrm>
          <a:prstGeom prst="rect">
            <a:avLst/>
          </a:prstGeom>
          <a:noFill/>
        </p:spPr>
        <p:txBody>
          <a:bodyPr wrap="square" rtlCol="0">
            <a:spAutoFit/>
          </a:bodyPr>
          <a:lstStyle/>
          <a:p>
            <a:r>
              <a:rPr lang="en-US" altLang="zh-CN" dirty="0">
                <a:solidFill>
                  <a:schemeClr val="bg1"/>
                </a:solidFill>
                <a:cs typeface="+mn-ea"/>
                <a:sym typeface="+mn-lt"/>
              </a:rPr>
              <a:t>Presentation</a:t>
            </a:r>
            <a:endParaRPr lang="zh-CN" altLang="en-US" dirty="0">
              <a:solidFill>
                <a:schemeClr val="bg1"/>
              </a:solidFill>
              <a:cs typeface="+mn-ea"/>
              <a:sym typeface="+mn-lt"/>
            </a:endParaRPr>
          </a:p>
        </p:txBody>
      </p:sp>
      <p:sp>
        <p:nvSpPr>
          <p:cNvPr id="26" name="矩形 25"/>
          <p:cNvSpPr/>
          <p:nvPr/>
        </p:nvSpPr>
        <p:spPr>
          <a:xfrm>
            <a:off x="0" y="6697897"/>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3" name="文本框 22"/>
          <p:cNvSpPr txBox="1"/>
          <p:nvPr>
            <p:custDataLst>
              <p:tags r:id="rId2"/>
            </p:custDataLst>
          </p:nvPr>
        </p:nvSpPr>
        <p:spPr>
          <a:xfrm>
            <a:off x="4794922" y="5284930"/>
            <a:ext cx="2611386" cy="829945"/>
          </a:xfrm>
          <a:prstGeom prst="rect">
            <a:avLst/>
          </a:prstGeom>
          <a:noFill/>
        </p:spPr>
        <p:txBody>
          <a:bodyPr wrap="square" rtlCol="0">
            <a:spAutoFit/>
          </a:bodyPr>
          <a:lstStyle/>
          <a:p>
            <a:pPr algn="ctr"/>
            <a:r>
              <a:rPr lang="zh-CN" altLang="en-US" sz="2400" b="1" dirty="0">
                <a:solidFill>
                  <a:srgbClr val="0070C0"/>
                </a:solidFill>
                <a:cs typeface="+mn-ea"/>
                <a:sym typeface="+mn-lt"/>
              </a:rPr>
              <a:t>主讲人：王森</a:t>
            </a:r>
            <a:br>
              <a:rPr lang="zh-CN" altLang="en-US" sz="2400" b="1" dirty="0">
                <a:solidFill>
                  <a:srgbClr val="0070C0"/>
                </a:solidFill>
                <a:cs typeface="+mn-ea"/>
                <a:sym typeface="+mn-lt"/>
              </a:rPr>
            </a:br>
            <a:r>
              <a:rPr lang="zh-CN" altLang="en-US" sz="2400" b="1" dirty="0">
                <a:solidFill>
                  <a:srgbClr val="0070C0"/>
                </a:solidFill>
                <a:cs typeface="+mn-ea"/>
                <a:sym typeface="+mn-lt"/>
              </a:rPr>
              <a:t>日期：</a:t>
            </a:r>
            <a:r>
              <a:rPr lang="en-US" altLang="zh-CN" sz="2400" b="1" dirty="0">
                <a:solidFill>
                  <a:srgbClr val="0070C0"/>
                </a:solidFill>
                <a:cs typeface="+mn-ea"/>
                <a:sym typeface="+mn-lt"/>
              </a:rPr>
              <a:t>2026.04.29</a:t>
            </a:r>
            <a:endParaRPr lang="zh-CN" altLang="en-US" sz="2400" b="1" dirty="0">
              <a:solidFill>
                <a:srgbClr val="0070C0"/>
              </a:solidFill>
              <a:cs typeface="+mn-ea"/>
              <a:sym typeface="+mn-lt"/>
            </a:endParaRPr>
          </a:p>
        </p:txBody>
      </p:sp>
      <p:pic>
        <p:nvPicPr>
          <p:cNvPr id="3" name="图片 2"/>
          <p:cNvPicPr>
            <a:picLocks noChangeAspect="1"/>
          </p:cNvPicPr>
          <p:nvPr/>
        </p:nvPicPr>
        <p:blipFill>
          <a:blip r:embed="rId3"/>
          <a:stretch>
            <a:fillRect/>
          </a:stretch>
        </p:blipFill>
        <p:spPr>
          <a:xfrm>
            <a:off x="142875" y="3429000"/>
            <a:ext cx="7540625" cy="116014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nvSpPr>
        <p:spPr>
          <a:xfrm>
            <a:off x="329917" y="1522499"/>
            <a:ext cx="11751836" cy="3830955"/>
          </a:xfrm>
          <a:prstGeom prst="rect">
            <a:avLst/>
          </a:prstGeom>
          <a:solidFill>
            <a:schemeClr val="lt1"/>
          </a:solidFill>
          <a:ln w="12700" cap="flat" cmpd="sng" algn="ctr">
            <a:solidFill>
              <a:srgbClr val="FFFFFF"/>
            </a:solidFill>
            <a:prstDash val="solid"/>
            <a:miter lim="800000"/>
          </a:ln>
          <a:effectLst/>
        </p:spPr>
        <p:style>
          <a:lnRef idx="2">
            <a:schemeClr val="accent6"/>
          </a:lnRef>
          <a:fillRef idx="1">
            <a:schemeClr val="lt1"/>
          </a:fillRef>
          <a:effectRef idx="0">
            <a:schemeClr val="accent6"/>
          </a:effectRef>
          <a:fontRef idx="minor">
            <a:schemeClr val="dk1"/>
          </a:fontRef>
        </p:style>
        <p:txBody>
          <a:bodyPr wrap="square">
            <a:spAutoFit/>
          </a:bodyPr>
          <a:lstStyle/>
          <a:p>
            <a:pPr>
              <a:lnSpc>
                <a:spcPct val="150000"/>
              </a:lnSpc>
            </a:pPr>
            <a:r>
              <a:rPr lang="zh-CN" altLang="en-US" b="1" dirty="0"/>
              <a:t>损失函数：</a:t>
            </a:r>
            <a:endParaRPr lang="en-US" altLang="zh-CN" b="1" dirty="0"/>
          </a:p>
          <a:p>
            <a:pPr indent="457200">
              <a:lnSpc>
                <a:spcPct val="150000"/>
              </a:lnSpc>
            </a:pPr>
            <a:r>
              <a:rPr lang="zh-CN" altLang="en-US" sz="1600" dirty="0"/>
              <a:t>1. 粗粒度目标预测损失 (</a:t>
            </a:r>
            <a:r>
              <a:rPr lang="en-US" altLang="zh-CN" sz="1600" dirty="0"/>
              <a:t>Coarse-Grained Target Prediction Loss)</a:t>
            </a:r>
            <a:endParaRPr lang="en-US" altLang="zh-CN" sz="1600" dirty="0"/>
          </a:p>
          <a:p>
            <a:pPr indent="457200">
              <a:lnSpc>
                <a:spcPct val="150000"/>
              </a:lnSpc>
            </a:pPr>
            <a:r>
              <a:rPr lang="zh-CN" altLang="en-US" sz="1600" dirty="0"/>
              <a:t>对于第一阶段“看大方向”，模型预测出一个归一化的</a:t>
            </a:r>
            <a:r>
              <a:rPr lang="zh-CN" altLang="en-US" sz="1600" dirty="0">
                <a:highlight>
                  <a:srgbClr val="FFFF00"/>
                </a:highlight>
              </a:rPr>
              <a:t>全局目标坐标 </a:t>
            </a:r>
            <a:r>
              <a:rPr lang="en-US" altLang="zh-CN" sz="1600" dirty="0"/>
              <a:t>。</a:t>
            </a:r>
            <a:r>
              <a:rPr lang="zh-CN" altLang="en-US" sz="1600" dirty="0"/>
              <a:t>作者直接使用均方误差（</a:t>
            </a:r>
            <a:r>
              <a:rPr lang="en-US" altLang="zh-CN" sz="1600" dirty="0"/>
              <a:t>MSE）</a:t>
            </a:r>
            <a:r>
              <a:rPr lang="zh-CN" altLang="en-US" sz="1600" dirty="0"/>
              <a:t>让它逼近真实的 </a:t>
            </a:r>
            <a:r>
              <a:rPr lang="en-US" altLang="zh-CN" sz="1600" dirty="0"/>
              <a:t>Ground-Truth </a:t>
            </a:r>
            <a:r>
              <a:rPr lang="zh-CN" altLang="en-US" sz="1600" dirty="0"/>
              <a:t>目标位置：</a:t>
            </a:r>
            <a:endParaRPr lang="zh-CN" altLang="en-US" sz="1600" dirty="0"/>
          </a:p>
          <a:p>
            <a:pPr indent="457200">
              <a:lnSpc>
                <a:spcPct val="150000"/>
              </a:lnSpc>
            </a:pPr>
            <a:r>
              <a:rPr lang="zh-CN" altLang="en-US" sz="1600" dirty="0"/>
              <a:t>  </a:t>
            </a:r>
            <a:endParaRPr lang="zh-CN" altLang="en-US" sz="1600" dirty="0"/>
          </a:p>
          <a:p>
            <a:pPr indent="457200">
              <a:lnSpc>
                <a:spcPct val="150000"/>
              </a:lnSpc>
            </a:pPr>
            <a:r>
              <a:rPr lang="zh-CN" altLang="en-US" sz="1600" dirty="0"/>
              <a:t>2. 细粒度动作与进度损失 (</a:t>
            </a:r>
            <a:r>
              <a:rPr lang="en-US" altLang="zh-CN" sz="1600" dirty="0"/>
              <a:t>Action and Progress Loss)</a:t>
            </a:r>
            <a:endParaRPr lang="en-US" altLang="zh-CN" sz="1600" dirty="0"/>
          </a:p>
          <a:p>
            <a:pPr indent="457200">
              <a:lnSpc>
                <a:spcPct val="150000"/>
              </a:lnSpc>
            </a:pPr>
            <a:r>
              <a:rPr lang="zh-CN" altLang="en-US" sz="1600" dirty="0"/>
              <a:t>对于第二阶段“微操对准”，模型需要输出每一步的具体</a:t>
            </a:r>
            <a:r>
              <a:rPr lang="zh-CN" altLang="en-US" sz="1600" dirty="0">
                <a:highlight>
                  <a:srgbClr val="FFFF00"/>
                </a:highlight>
              </a:rPr>
              <a:t>转向角</a:t>
            </a:r>
            <a:r>
              <a:rPr lang="zh-CN" altLang="en-US" sz="1600" dirty="0"/>
              <a:t>和</a:t>
            </a:r>
            <a:r>
              <a:rPr lang="zh-CN" altLang="en-US" sz="1600" dirty="0">
                <a:highlight>
                  <a:srgbClr val="FFFF00"/>
                </a:highlight>
              </a:rPr>
              <a:t>当前任务的完成进度</a:t>
            </a:r>
            <a:r>
              <a:rPr lang="en-US" altLang="zh-CN" sz="1600" dirty="0"/>
              <a:t>。</a:t>
            </a:r>
            <a:r>
              <a:rPr lang="zh-CN" altLang="en-US" sz="1600" dirty="0"/>
              <a:t>这两部分同样使用各自的 </a:t>
            </a:r>
            <a:r>
              <a:rPr lang="en-US" altLang="zh-CN" sz="1600" dirty="0"/>
              <a:t>Ground-Truth</a:t>
            </a:r>
            <a:r>
              <a:rPr lang="zh-CN" altLang="en-US" sz="1600" dirty="0"/>
              <a:t>来构造损失函数：</a:t>
            </a:r>
            <a:endParaRPr lang="zh-CN" altLang="en-US" sz="1600" dirty="0"/>
          </a:p>
          <a:p>
            <a:pPr indent="457200">
              <a:lnSpc>
                <a:spcPct val="150000"/>
              </a:lnSpc>
            </a:pPr>
            <a:endParaRPr lang="en-US" altLang="zh-CN" sz="1600" dirty="0"/>
          </a:p>
          <a:p>
            <a:pPr indent="457200">
              <a:lnSpc>
                <a:spcPct val="150000"/>
              </a:lnSpc>
            </a:pPr>
            <a:endParaRPr lang="en-US" altLang="zh-CN" sz="1600" dirty="0"/>
          </a:p>
        </p:txBody>
      </p:sp>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329917" y="617901"/>
            <a:ext cx="915835" cy="867277"/>
          </a:xfrm>
          <a:prstGeom prst="rect">
            <a:avLst/>
          </a:prstGeom>
        </p:spPr>
      </p:pic>
      <p:sp>
        <p:nvSpPr>
          <p:cNvPr id="3" name="文本框 2"/>
          <p:cNvSpPr txBox="1"/>
          <p:nvPr/>
        </p:nvSpPr>
        <p:spPr>
          <a:xfrm>
            <a:off x="600330" y="759151"/>
            <a:ext cx="375008" cy="584775"/>
          </a:xfrm>
          <a:prstGeom prst="rect">
            <a:avLst/>
          </a:prstGeom>
          <a:noFill/>
        </p:spPr>
        <p:txBody>
          <a:bodyPr wrap="square" rtlCol="0">
            <a:spAutoFit/>
          </a:bodyPr>
          <a:lstStyle/>
          <a:p>
            <a:r>
              <a:rPr lang="en-US" altLang="zh-CN" sz="3200" dirty="0">
                <a:solidFill>
                  <a:schemeClr val="accent1">
                    <a:lumMod val="75000"/>
                  </a:schemeClr>
                </a:solidFill>
                <a:cs typeface="+mn-ea"/>
                <a:sym typeface="+mn-lt"/>
              </a:rPr>
              <a:t>2</a:t>
            </a:r>
            <a:endParaRPr lang="zh-CN" altLang="en-US" sz="3200" dirty="0">
              <a:solidFill>
                <a:schemeClr val="accent1">
                  <a:lumMod val="75000"/>
                </a:schemeClr>
              </a:solidFill>
              <a:cs typeface="+mn-ea"/>
              <a:sym typeface="+mn-lt"/>
            </a:endParaRPr>
          </a:p>
        </p:txBody>
      </p:sp>
      <p:sp>
        <p:nvSpPr>
          <p:cNvPr id="16" name="矩形 15"/>
          <p:cNvSpPr/>
          <p:nvPr/>
        </p:nvSpPr>
        <p:spPr>
          <a:xfrm>
            <a:off x="0" y="155115"/>
            <a:ext cx="1655328" cy="257314"/>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矩形 17"/>
          <p:cNvSpPr/>
          <p:nvPr/>
        </p:nvSpPr>
        <p:spPr>
          <a:xfrm>
            <a:off x="0" y="1614"/>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9" name="矩形 18"/>
          <p:cNvSpPr/>
          <p:nvPr/>
        </p:nvSpPr>
        <p:spPr>
          <a:xfrm>
            <a:off x="0" y="6693452"/>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4" name="文本框 13"/>
          <p:cNvSpPr txBox="1"/>
          <p:nvPr/>
        </p:nvSpPr>
        <p:spPr>
          <a:xfrm>
            <a:off x="142816" y="65238"/>
            <a:ext cx="2095500" cy="369332"/>
          </a:xfrm>
          <a:prstGeom prst="rect">
            <a:avLst/>
          </a:prstGeom>
          <a:noFill/>
        </p:spPr>
        <p:txBody>
          <a:bodyPr wrap="square" rtlCol="0">
            <a:spAutoFit/>
          </a:bodyPr>
          <a:lstStyle/>
          <a:p>
            <a:r>
              <a:rPr lang="en-US" altLang="zh-CN" dirty="0">
                <a:solidFill>
                  <a:schemeClr val="bg1"/>
                </a:solidFill>
                <a:cs typeface="+mn-ea"/>
                <a:sym typeface="+mn-lt"/>
              </a:rPr>
              <a:t>Presentation</a:t>
            </a:r>
            <a:endParaRPr lang="zh-CN" altLang="en-US" dirty="0">
              <a:solidFill>
                <a:schemeClr val="bg1"/>
              </a:solidFill>
              <a:cs typeface="+mn-ea"/>
              <a:sym typeface="+mn-lt"/>
            </a:endParaRPr>
          </a:p>
        </p:txBody>
      </p:sp>
      <p:sp>
        <p:nvSpPr>
          <p:cNvPr id="26" name="文本框 25"/>
          <p:cNvSpPr txBox="1"/>
          <p:nvPr/>
        </p:nvSpPr>
        <p:spPr>
          <a:xfrm>
            <a:off x="1655328" y="793828"/>
            <a:ext cx="2330156" cy="583565"/>
          </a:xfrm>
          <a:prstGeom prst="rect">
            <a:avLst/>
          </a:prstGeom>
          <a:noFill/>
          <a:ln>
            <a:noFill/>
          </a:ln>
        </p:spPr>
        <p:style>
          <a:lnRef idx="0">
            <a:scrgbClr r="0" g="0" b="0"/>
          </a:lnRef>
          <a:fillRef idx="0">
            <a:scrgbClr r="0" g="0" b="0"/>
          </a:fillRef>
          <a:effectRef idx="0">
            <a:scrgbClr r="0" g="0" b="0"/>
          </a:effectRef>
          <a:fontRef idx="minor">
            <a:schemeClr val="accent6"/>
          </a:fontRef>
        </p:style>
        <p:txBody>
          <a:bodyPr wrap="square" rtlCol="0">
            <a:spAutoFit/>
          </a:bodyPr>
          <a:lstStyle/>
          <a:p>
            <a:r>
              <a:rPr lang="en-US" altLang="zh-CN" sz="3200" dirty="0">
                <a:solidFill>
                  <a:srgbClr val="0070C0"/>
                </a:solidFill>
                <a:cs typeface="+mn-ea"/>
                <a:sym typeface="+mn-lt"/>
              </a:rPr>
              <a:t>Method</a:t>
            </a:r>
            <a:endParaRPr lang="zh-CN" altLang="en-US" sz="3200" dirty="0">
              <a:solidFill>
                <a:srgbClr val="0070C0"/>
              </a:solidFill>
              <a:cs typeface="+mn-ea"/>
              <a:sym typeface="+mn-lt"/>
            </a:endParaRPr>
          </a:p>
        </p:txBody>
      </p:sp>
      <p:pic>
        <p:nvPicPr>
          <p:cNvPr id="6" name="图片 5"/>
          <p:cNvPicPr>
            <a:picLocks noChangeAspect="1"/>
          </p:cNvPicPr>
          <p:nvPr/>
        </p:nvPicPr>
        <p:blipFill>
          <a:blip r:embed="rId2"/>
          <a:stretch>
            <a:fillRect/>
          </a:stretch>
        </p:blipFill>
        <p:spPr>
          <a:xfrm>
            <a:off x="5091430" y="2857500"/>
            <a:ext cx="2362200" cy="571500"/>
          </a:xfrm>
          <a:prstGeom prst="rect">
            <a:avLst/>
          </a:prstGeom>
        </p:spPr>
      </p:pic>
      <p:pic>
        <p:nvPicPr>
          <p:cNvPr id="10" name="图片 9"/>
          <p:cNvPicPr>
            <a:picLocks noChangeAspect="1"/>
          </p:cNvPicPr>
          <p:nvPr/>
        </p:nvPicPr>
        <p:blipFill>
          <a:blip r:embed="rId3"/>
          <a:stretch>
            <a:fillRect/>
          </a:stretch>
        </p:blipFill>
        <p:spPr>
          <a:xfrm>
            <a:off x="4973955" y="4429760"/>
            <a:ext cx="3176905" cy="65595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329917" y="617901"/>
            <a:ext cx="915835" cy="867277"/>
          </a:xfrm>
          <a:prstGeom prst="rect">
            <a:avLst/>
          </a:prstGeom>
        </p:spPr>
      </p:pic>
      <p:sp>
        <p:nvSpPr>
          <p:cNvPr id="3" name="文本框 2"/>
          <p:cNvSpPr txBox="1"/>
          <p:nvPr/>
        </p:nvSpPr>
        <p:spPr>
          <a:xfrm>
            <a:off x="600330" y="759151"/>
            <a:ext cx="375008" cy="584775"/>
          </a:xfrm>
          <a:prstGeom prst="rect">
            <a:avLst/>
          </a:prstGeom>
          <a:noFill/>
        </p:spPr>
        <p:txBody>
          <a:bodyPr wrap="square" rtlCol="0">
            <a:spAutoFit/>
          </a:bodyPr>
          <a:lstStyle/>
          <a:p>
            <a:r>
              <a:rPr lang="en-US" altLang="zh-CN" sz="3200" dirty="0">
                <a:solidFill>
                  <a:schemeClr val="accent1">
                    <a:lumMod val="75000"/>
                  </a:schemeClr>
                </a:solidFill>
                <a:cs typeface="+mn-ea"/>
                <a:sym typeface="+mn-lt"/>
              </a:rPr>
              <a:t>3</a:t>
            </a:r>
            <a:endParaRPr lang="zh-CN" altLang="en-US" sz="3200" dirty="0">
              <a:solidFill>
                <a:schemeClr val="accent1">
                  <a:lumMod val="75000"/>
                </a:schemeClr>
              </a:solidFill>
              <a:cs typeface="+mn-ea"/>
              <a:sym typeface="+mn-lt"/>
            </a:endParaRPr>
          </a:p>
        </p:txBody>
      </p:sp>
      <p:sp>
        <p:nvSpPr>
          <p:cNvPr id="16" name="矩形 15"/>
          <p:cNvSpPr/>
          <p:nvPr/>
        </p:nvSpPr>
        <p:spPr>
          <a:xfrm>
            <a:off x="0" y="155115"/>
            <a:ext cx="1655328" cy="257314"/>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矩形 17"/>
          <p:cNvSpPr/>
          <p:nvPr/>
        </p:nvSpPr>
        <p:spPr>
          <a:xfrm>
            <a:off x="0" y="1614"/>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9" name="矩形 18"/>
          <p:cNvSpPr/>
          <p:nvPr/>
        </p:nvSpPr>
        <p:spPr>
          <a:xfrm>
            <a:off x="0" y="6693452"/>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4" name="文本框 13"/>
          <p:cNvSpPr txBox="1"/>
          <p:nvPr/>
        </p:nvSpPr>
        <p:spPr>
          <a:xfrm>
            <a:off x="142816" y="65238"/>
            <a:ext cx="2095500" cy="369332"/>
          </a:xfrm>
          <a:prstGeom prst="rect">
            <a:avLst/>
          </a:prstGeom>
          <a:noFill/>
        </p:spPr>
        <p:txBody>
          <a:bodyPr wrap="square" rtlCol="0">
            <a:spAutoFit/>
          </a:bodyPr>
          <a:lstStyle/>
          <a:p>
            <a:r>
              <a:rPr lang="en-US" altLang="zh-CN" dirty="0">
                <a:solidFill>
                  <a:schemeClr val="bg1"/>
                </a:solidFill>
                <a:cs typeface="+mn-ea"/>
                <a:sym typeface="+mn-lt"/>
              </a:rPr>
              <a:t>Presentation</a:t>
            </a:r>
            <a:endParaRPr lang="zh-CN" altLang="en-US" dirty="0">
              <a:solidFill>
                <a:schemeClr val="bg1"/>
              </a:solidFill>
              <a:cs typeface="+mn-ea"/>
              <a:sym typeface="+mn-lt"/>
            </a:endParaRPr>
          </a:p>
        </p:txBody>
      </p:sp>
      <p:sp>
        <p:nvSpPr>
          <p:cNvPr id="26" name="文本框 25"/>
          <p:cNvSpPr txBox="1"/>
          <p:nvPr/>
        </p:nvSpPr>
        <p:spPr>
          <a:xfrm>
            <a:off x="1655328" y="793828"/>
            <a:ext cx="2330156" cy="583565"/>
          </a:xfrm>
          <a:prstGeom prst="rect">
            <a:avLst/>
          </a:prstGeom>
          <a:noFill/>
          <a:ln>
            <a:noFill/>
          </a:ln>
        </p:spPr>
        <p:style>
          <a:lnRef idx="0">
            <a:scrgbClr r="0" g="0" b="0"/>
          </a:lnRef>
          <a:fillRef idx="0">
            <a:scrgbClr r="0" g="0" b="0"/>
          </a:fillRef>
          <a:effectRef idx="0">
            <a:scrgbClr r="0" g="0" b="0"/>
          </a:effectRef>
          <a:fontRef idx="minor">
            <a:schemeClr val="accent6"/>
          </a:fontRef>
        </p:style>
        <p:txBody>
          <a:bodyPr wrap="square" rtlCol="0">
            <a:spAutoFit/>
          </a:bodyPr>
          <a:lstStyle/>
          <a:p>
            <a:r>
              <a:rPr lang="en-US" altLang="zh-CN" sz="3200" dirty="0">
                <a:solidFill>
                  <a:srgbClr val="0070C0"/>
                </a:solidFill>
                <a:cs typeface="+mn-ea"/>
                <a:sym typeface="+mn-lt"/>
              </a:rPr>
              <a:t>Experiments</a:t>
            </a:r>
            <a:endParaRPr lang="zh-CN" altLang="en-US" sz="3200" dirty="0">
              <a:solidFill>
                <a:srgbClr val="0070C0"/>
              </a:solidFill>
              <a:cs typeface="+mn-ea"/>
              <a:sym typeface="+mn-lt"/>
            </a:endParaRPr>
          </a:p>
        </p:txBody>
      </p:sp>
      <p:sp>
        <p:nvSpPr>
          <p:cNvPr id="6" name="文本框 5"/>
          <p:cNvSpPr txBox="1"/>
          <p:nvPr/>
        </p:nvSpPr>
        <p:spPr>
          <a:xfrm>
            <a:off x="330835" y="1347470"/>
            <a:ext cx="11170285" cy="4292600"/>
          </a:xfrm>
          <a:prstGeom prst="rect">
            <a:avLst/>
          </a:prstGeom>
          <a:solidFill>
            <a:schemeClr val="lt1"/>
          </a:solidFill>
          <a:ln w="12700" cap="flat" cmpd="sng" algn="ctr">
            <a:solidFill>
              <a:srgbClr val="FBFCFD"/>
            </a:solidFill>
            <a:prstDash val="solid"/>
            <a:miter lim="800000"/>
          </a:ln>
          <a:effectLst/>
        </p:spPr>
        <p:style>
          <a:lnRef idx="2">
            <a:schemeClr val="accent6"/>
          </a:lnRef>
          <a:fillRef idx="1">
            <a:schemeClr val="lt1"/>
          </a:fillRef>
          <a:effectRef idx="0">
            <a:schemeClr val="accent6"/>
          </a:effectRef>
          <a:fontRef idx="minor">
            <a:schemeClr val="dk1"/>
          </a:fontRef>
        </p:style>
        <p:txBody>
          <a:bodyPr wrap="square">
            <a:spAutoFit/>
          </a:bodyPr>
          <a:lstStyle/>
          <a:p>
            <a:pPr>
              <a:lnSpc>
                <a:spcPct val="150000"/>
              </a:lnSpc>
            </a:pPr>
            <a:r>
              <a:rPr lang="zh-CN" altLang="en-US" sz="1400" b="1" dirty="0"/>
              <a:t>实验目的：</a:t>
            </a:r>
            <a:endParaRPr lang="en-US" altLang="zh-CN" sz="1400" b="1" dirty="0"/>
          </a:p>
          <a:p>
            <a:pPr indent="457200">
              <a:lnSpc>
                <a:spcPct val="150000"/>
              </a:lnSpc>
            </a:pPr>
            <a:r>
              <a:rPr lang="zh-CN" altLang="en-US" sz="1400" dirty="0"/>
              <a:t>使用 </a:t>
            </a:r>
            <a:r>
              <a:rPr lang="en-US" altLang="zh-CN" sz="1400" dirty="0"/>
              <a:t>CityNav </a:t>
            </a:r>
            <a:r>
              <a:rPr lang="zh-CN" altLang="en-US" sz="1400" dirty="0"/>
              <a:t>及人工修正后的 </a:t>
            </a:r>
            <a:r>
              <a:rPr lang="en-US" altLang="zh-CN" sz="1400" dirty="0"/>
              <a:t>Refined CityNav </a:t>
            </a:r>
            <a:r>
              <a:rPr lang="zh-CN" altLang="en-US" sz="1400" dirty="0"/>
              <a:t>数据集进行实验。该数据集包含约 32</a:t>
            </a:r>
            <a:r>
              <a:rPr lang="en-US" altLang="zh-CN" sz="1400" dirty="0"/>
              <a:t>K </a:t>
            </a:r>
            <a:r>
              <a:rPr lang="zh-CN" altLang="en-US" sz="1400" dirty="0"/>
              <a:t>条自然语言目标描述与人工示范轨迹，目标对象包括建筑、车辆等城市实体。</a:t>
            </a:r>
            <a:endParaRPr lang="zh-CN" altLang="en-US" sz="1400" dirty="0"/>
          </a:p>
          <a:p>
            <a:pPr>
              <a:lnSpc>
                <a:spcPct val="150000"/>
              </a:lnSpc>
            </a:pPr>
            <a:r>
              <a:rPr lang="zh-CN" altLang="en-US" sz="1400" b="1" dirty="0"/>
              <a:t>实验设置：</a:t>
            </a:r>
            <a:endParaRPr lang="zh-CN" altLang="en-US" sz="1400" b="1" dirty="0"/>
          </a:p>
          <a:p>
            <a:pPr marL="0" lvl="1" indent="457200">
              <a:lnSpc>
                <a:spcPct val="150000"/>
              </a:lnSpc>
              <a:buFont typeface="Arial" panose="020B0604020202020204" pitchFamily="34" charset="0"/>
              <a:buChar char="•"/>
            </a:pPr>
            <a:r>
              <a:rPr lang="zh-CN" altLang="en-US" sz="1400" dirty="0">
                <a:sym typeface="+mn-ea"/>
              </a:rPr>
              <a:t>采用 </a:t>
            </a:r>
            <a:r>
              <a:rPr lang="en-US" altLang="zh-CN" sz="1400" dirty="0">
                <a:sym typeface="+mn-ea"/>
              </a:rPr>
              <a:t>Navigation Error（NE）、Success Rate（SR）、Oracle Success Rate（OSR） </a:t>
            </a:r>
            <a:r>
              <a:rPr lang="zh-CN" altLang="en-US" sz="1400" dirty="0">
                <a:sym typeface="+mn-ea"/>
              </a:rPr>
              <a:t>和 </a:t>
            </a:r>
            <a:r>
              <a:rPr lang="en-US" altLang="zh-CN" sz="1400" dirty="0">
                <a:sym typeface="+mn-ea"/>
              </a:rPr>
              <a:t>Success weighted by Path Length（SPL） </a:t>
            </a:r>
            <a:r>
              <a:rPr lang="zh-CN" altLang="en-US" sz="1400" dirty="0">
                <a:sym typeface="+mn-ea"/>
              </a:rPr>
              <a:t>四个指标评估模型性能</a:t>
            </a:r>
            <a:r>
              <a:rPr lang="zh-CN" altLang="en-US" sz="1400" dirty="0"/>
              <a:t>。</a:t>
            </a:r>
            <a:endParaRPr lang="zh-CN" altLang="en-US" sz="1400" dirty="0"/>
          </a:p>
          <a:p>
            <a:pPr marL="0" lvl="1" indent="457200">
              <a:lnSpc>
                <a:spcPct val="150000"/>
              </a:lnSpc>
              <a:buFont typeface="Arial" panose="020B0604020202020204" pitchFamily="34" charset="0"/>
              <a:buChar char="•"/>
            </a:pPr>
            <a:r>
              <a:rPr lang="zh-CN" altLang="en-US" sz="1400" dirty="0">
                <a:sym typeface="+mn-ea"/>
              </a:rPr>
              <a:t>训练配置为：使用 </a:t>
            </a:r>
            <a:r>
              <a:rPr lang="en-US" altLang="zh-CN" sz="1400" dirty="0">
                <a:sym typeface="+mn-ea"/>
              </a:rPr>
              <a:t>PyTorch </a:t>
            </a:r>
            <a:r>
              <a:rPr lang="zh-CN" altLang="en-US" sz="1400" dirty="0">
                <a:sym typeface="+mn-ea"/>
              </a:rPr>
              <a:t>实现，模型在 4 张 24</a:t>
            </a:r>
            <a:r>
              <a:rPr lang="en-US" altLang="zh-CN" sz="1400" dirty="0">
                <a:sym typeface="+mn-ea"/>
              </a:rPr>
              <a:t>GB RTX A5000 GPU </a:t>
            </a:r>
            <a:r>
              <a:rPr lang="zh-CN" altLang="en-US" sz="1400" dirty="0">
                <a:sym typeface="+mn-ea"/>
              </a:rPr>
              <a:t>上训练 20 </a:t>
            </a:r>
            <a:r>
              <a:rPr lang="en-US" altLang="zh-CN" sz="1400" dirty="0">
                <a:sym typeface="+mn-ea"/>
              </a:rPr>
              <a:t>epochs，batch size </a:t>
            </a:r>
            <a:r>
              <a:rPr lang="zh-CN" altLang="en-US" sz="1400" dirty="0">
                <a:sym typeface="+mn-ea"/>
              </a:rPr>
              <a:t>设置为 2，学习率为 1</a:t>
            </a:r>
            <a:r>
              <a:rPr lang="en-US" altLang="zh-CN" sz="1400" dirty="0">
                <a:sym typeface="+mn-ea"/>
              </a:rPr>
              <a:t>e-4，</a:t>
            </a:r>
            <a:r>
              <a:rPr lang="zh-CN" altLang="en-US" sz="1400" dirty="0">
                <a:sym typeface="+mn-ea"/>
              </a:rPr>
              <a:t>优化器采用 </a:t>
            </a:r>
            <a:r>
              <a:rPr lang="en-US" altLang="zh-CN" sz="1400" dirty="0">
                <a:sym typeface="+mn-ea"/>
              </a:rPr>
              <a:t>AdamW。Historical Grid Map </a:t>
            </a:r>
            <a:r>
              <a:rPr lang="zh-CN" altLang="en-US" sz="1400" dirty="0">
                <a:sym typeface="+mn-ea"/>
              </a:rPr>
              <a:t>的网格大小设置为 5×5。</a:t>
            </a:r>
            <a:endParaRPr lang="zh-CN" altLang="en-US" sz="1400" dirty="0"/>
          </a:p>
          <a:p>
            <a:pPr marL="0" lvl="1">
              <a:lnSpc>
                <a:spcPct val="150000"/>
              </a:lnSpc>
            </a:pPr>
            <a:r>
              <a:rPr lang="zh-CN" altLang="en-US" sz="1400" b="1" dirty="0"/>
              <a:t>测试了以下模型：</a:t>
            </a:r>
            <a:endParaRPr lang="zh-CN" altLang="en-US" sz="1400" b="1" dirty="0"/>
          </a:p>
          <a:p>
            <a:pPr marL="0" lvl="2" indent="457200">
              <a:lnSpc>
                <a:spcPct val="150000"/>
              </a:lnSpc>
              <a:buFont typeface="Arial" panose="020B0604020202020204" pitchFamily="34" charset="0"/>
              <a:buChar char="•"/>
            </a:pPr>
            <a:r>
              <a:rPr lang="zh-CN" altLang="en-US" sz="1400" dirty="0"/>
              <a:t>传统 </a:t>
            </a:r>
            <a:r>
              <a:rPr lang="en-US" altLang="zh-CN" sz="1400" dirty="0"/>
              <a:t>VLN </a:t>
            </a:r>
            <a:r>
              <a:rPr lang="zh-CN" altLang="en-US" sz="1400" dirty="0"/>
              <a:t>基线模型：</a:t>
            </a:r>
            <a:r>
              <a:rPr lang="en-US" altLang="zh-CN" sz="1400" dirty="0"/>
              <a:t>Seq2Seq、CMA。</a:t>
            </a:r>
            <a:endParaRPr lang="en-US" altLang="zh-CN" sz="1400" dirty="0"/>
          </a:p>
          <a:p>
            <a:pPr marL="0" lvl="2" indent="457200">
              <a:lnSpc>
                <a:spcPct val="150000"/>
              </a:lnSpc>
              <a:buFont typeface="Arial" panose="020B0604020202020204" pitchFamily="34" charset="0"/>
              <a:buChar char="•"/>
            </a:pPr>
            <a:r>
              <a:rPr lang="zh-CN" altLang="en-US" sz="1400" dirty="0"/>
              <a:t>无人机视觉语言导航模型：</a:t>
            </a:r>
            <a:r>
              <a:rPr lang="en-US" altLang="zh-CN" sz="1400" dirty="0"/>
              <a:t>AerialVLN、MGP。</a:t>
            </a:r>
            <a:endParaRPr lang="en-US" altLang="zh-CN" sz="1400" dirty="0"/>
          </a:p>
          <a:p>
            <a:pPr marL="0" lvl="2" indent="457200">
              <a:lnSpc>
                <a:spcPct val="150000"/>
              </a:lnSpc>
              <a:buFont typeface="Arial" panose="020B0604020202020204" pitchFamily="34" charset="0"/>
              <a:buChar char="•"/>
            </a:pPr>
            <a:r>
              <a:rPr lang="zh-CN" altLang="en-US" sz="1400" dirty="0"/>
              <a:t>本文方法：</a:t>
            </a:r>
            <a:r>
              <a:rPr lang="en-US" altLang="zh-CN" sz="1400" dirty="0"/>
              <a:t>HETT，</a:t>
            </a:r>
            <a:r>
              <a:rPr lang="zh-CN" altLang="en-US" sz="1400" dirty="0"/>
              <a:t>以及在人工修正数据集上训练和评估的 </a:t>
            </a:r>
            <a:r>
              <a:rPr lang="en-US" altLang="zh-CN" sz="1400" dirty="0"/>
              <a:t>HETT*。</a:t>
            </a:r>
            <a:r>
              <a:rPr lang="zh-CN" altLang="en-US" sz="1400" dirty="0"/>
              <a:t>其中 </a:t>
            </a:r>
            <a:r>
              <a:rPr lang="en-US" altLang="zh-CN" sz="1400" dirty="0"/>
              <a:t>HETT* </a:t>
            </a:r>
            <a:r>
              <a:rPr lang="zh-CN" altLang="en-US" sz="1400" dirty="0"/>
              <a:t>使用 </a:t>
            </a:r>
            <a:r>
              <a:rPr lang="en-US" altLang="zh-CN" sz="1400" dirty="0"/>
              <a:t>refined CityNav annotation，</a:t>
            </a:r>
            <a:r>
              <a:rPr lang="zh-CN" altLang="en-US" sz="1400" dirty="0"/>
              <a:t>以验证数据集标注质量对模型性能的影响</a:t>
            </a:r>
            <a:endParaRPr lang="zh-CN" alt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329917" y="617901"/>
            <a:ext cx="915835" cy="867277"/>
          </a:xfrm>
          <a:prstGeom prst="rect">
            <a:avLst/>
          </a:prstGeom>
        </p:spPr>
      </p:pic>
      <p:sp>
        <p:nvSpPr>
          <p:cNvPr id="3" name="文本框 2"/>
          <p:cNvSpPr txBox="1"/>
          <p:nvPr/>
        </p:nvSpPr>
        <p:spPr>
          <a:xfrm>
            <a:off x="600330" y="759151"/>
            <a:ext cx="375008" cy="584775"/>
          </a:xfrm>
          <a:prstGeom prst="rect">
            <a:avLst/>
          </a:prstGeom>
          <a:noFill/>
        </p:spPr>
        <p:txBody>
          <a:bodyPr wrap="square" rtlCol="0">
            <a:spAutoFit/>
          </a:bodyPr>
          <a:lstStyle/>
          <a:p>
            <a:r>
              <a:rPr lang="en-US" altLang="zh-CN" sz="3200" dirty="0">
                <a:solidFill>
                  <a:schemeClr val="accent1">
                    <a:lumMod val="75000"/>
                  </a:schemeClr>
                </a:solidFill>
                <a:cs typeface="+mn-ea"/>
                <a:sym typeface="+mn-lt"/>
              </a:rPr>
              <a:t>3</a:t>
            </a:r>
            <a:endParaRPr lang="zh-CN" altLang="en-US" sz="3200" dirty="0">
              <a:solidFill>
                <a:schemeClr val="accent1">
                  <a:lumMod val="75000"/>
                </a:schemeClr>
              </a:solidFill>
              <a:cs typeface="+mn-ea"/>
              <a:sym typeface="+mn-lt"/>
            </a:endParaRPr>
          </a:p>
        </p:txBody>
      </p:sp>
      <p:sp>
        <p:nvSpPr>
          <p:cNvPr id="16" name="矩形 15"/>
          <p:cNvSpPr/>
          <p:nvPr/>
        </p:nvSpPr>
        <p:spPr>
          <a:xfrm>
            <a:off x="0" y="155115"/>
            <a:ext cx="1655328" cy="257314"/>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矩形 17"/>
          <p:cNvSpPr/>
          <p:nvPr/>
        </p:nvSpPr>
        <p:spPr>
          <a:xfrm>
            <a:off x="0" y="1614"/>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9" name="矩形 18"/>
          <p:cNvSpPr/>
          <p:nvPr/>
        </p:nvSpPr>
        <p:spPr>
          <a:xfrm>
            <a:off x="0" y="6693452"/>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4" name="文本框 13"/>
          <p:cNvSpPr txBox="1"/>
          <p:nvPr/>
        </p:nvSpPr>
        <p:spPr>
          <a:xfrm>
            <a:off x="142816" y="65238"/>
            <a:ext cx="2095500" cy="369332"/>
          </a:xfrm>
          <a:prstGeom prst="rect">
            <a:avLst/>
          </a:prstGeom>
          <a:noFill/>
        </p:spPr>
        <p:txBody>
          <a:bodyPr wrap="square" rtlCol="0">
            <a:spAutoFit/>
          </a:bodyPr>
          <a:lstStyle/>
          <a:p>
            <a:r>
              <a:rPr lang="en-US" altLang="zh-CN" dirty="0">
                <a:solidFill>
                  <a:schemeClr val="bg1"/>
                </a:solidFill>
                <a:cs typeface="+mn-ea"/>
                <a:sym typeface="+mn-lt"/>
              </a:rPr>
              <a:t>Presentation</a:t>
            </a:r>
            <a:endParaRPr lang="zh-CN" altLang="en-US" dirty="0">
              <a:solidFill>
                <a:schemeClr val="bg1"/>
              </a:solidFill>
              <a:cs typeface="+mn-ea"/>
              <a:sym typeface="+mn-lt"/>
            </a:endParaRPr>
          </a:p>
        </p:txBody>
      </p:sp>
      <p:sp>
        <p:nvSpPr>
          <p:cNvPr id="26" name="文本框 25"/>
          <p:cNvSpPr txBox="1"/>
          <p:nvPr/>
        </p:nvSpPr>
        <p:spPr>
          <a:xfrm>
            <a:off x="1655328" y="793828"/>
            <a:ext cx="2330156" cy="583565"/>
          </a:xfrm>
          <a:prstGeom prst="rect">
            <a:avLst/>
          </a:prstGeom>
          <a:noFill/>
          <a:ln>
            <a:noFill/>
          </a:ln>
        </p:spPr>
        <p:style>
          <a:lnRef idx="0">
            <a:scrgbClr r="0" g="0" b="0"/>
          </a:lnRef>
          <a:fillRef idx="0">
            <a:scrgbClr r="0" g="0" b="0"/>
          </a:fillRef>
          <a:effectRef idx="0">
            <a:scrgbClr r="0" g="0" b="0"/>
          </a:effectRef>
          <a:fontRef idx="minor">
            <a:schemeClr val="accent6"/>
          </a:fontRef>
        </p:style>
        <p:txBody>
          <a:bodyPr wrap="square" rtlCol="0">
            <a:spAutoFit/>
          </a:bodyPr>
          <a:lstStyle/>
          <a:p>
            <a:r>
              <a:rPr lang="en-US" altLang="zh-CN" sz="3200" dirty="0">
                <a:solidFill>
                  <a:srgbClr val="0070C0"/>
                </a:solidFill>
                <a:cs typeface="+mn-ea"/>
                <a:sym typeface="+mn-lt"/>
              </a:rPr>
              <a:t>Experiments</a:t>
            </a:r>
            <a:endParaRPr lang="zh-CN" altLang="en-US" sz="3200" dirty="0">
              <a:solidFill>
                <a:srgbClr val="0070C0"/>
              </a:solidFill>
              <a:cs typeface="+mn-ea"/>
              <a:sym typeface="+mn-lt"/>
            </a:endParaRPr>
          </a:p>
        </p:txBody>
      </p:sp>
      <p:sp>
        <p:nvSpPr>
          <p:cNvPr id="6" name="文本框 5"/>
          <p:cNvSpPr txBox="1"/>
          <p:nvPr/>
        </p:nvSpPr>
        <p:spPr>
          <a:xfrm>
            <a:off x="449580" y="1485265"/>
            <a:ext cx="9578340" cy="2399665"/>
          </a:xfrm>
          <a:prstGeom prst="rect">
            <a:avLst/>
          </a:prstGeom>
          <a:solidFill>
            <a:schemeClr val="lt1"/>
          </a:solidFill>
          <a:ln w="12700" cap="flat" cmpd="sng" algn="ctr">
            <a:solidFill>
              <a:srgbClr val="FBFCFD"/>
            </a:solidFill>
            <a:prstDash val="solid"/>
            <a:miter lim="800000"/>
          </a:ln>
          <a:effectLst/>
        </p:spPr>
        <p:style>
          <a:lnRef idx="2">
            <a:schemeClr val="accent6"/>
          </a:lnRef>
          <a:fillRef idx="1">
            <a:schemeClr val="lt1"/>
          </a:fillRef>
          <a:effectRef idx="0">
            <a:schemeClr val="accent6"/>
          </a:effectRef>
          <a:fontRef idx="minor">
            <a:schemeClr val="dk1"/>
          </a:fontRef>
        </p:style>
        <p:txBody>
          <a:bodyPr wrap="square">
            <a:spAutoFit/>
          </a:bodyPr>
          <a:lstStyle/>
          <a:p>
            <a:pPr>
              <a:lnSpc>
                <a:spcPct val="150000"/>
              </a:lnSpc>
            </a:pPr>
            <a:r>
              <a:rPr lang="zh-CN" altLang="en-US" sz="1600" b="1" dirty="0"/>
              <a:t>实验结果：</a:t>
            </a:r>
            <a:endParaRPr lang="en-US" altLang="zh-CN" sz="1600" b="1" dirty="0"/>
          </a:p>
          <a:p>
            <a:pPr>
              <a:lnSpc>
                <a:spcPct val="150000"/>
              </a:lnSpc>
            </a:pPr>
            <a:r>
              <a:rPr lang="zh-CN" altLang="en-US" sz="1400" dirty="0"/>
              <a:t>1. 成功率 (</a:t>
            </a:r>
            <a:r>
              <a:rPr lang="en-US" altLang="zh-CN" sz="1400" dirty="0"/>
              <a:t>SR) </a:t>
            </a:r>
            <a:r>
              <a:rPr lang="zh-CN" altLang="en-US" sz="1400" dirty="0"/>
              <a:t>全面跃升：相比最强基线 </a:t>
            </a:r>
            <a:r>
              <a:rPr lang="en-US" altLang="zh-CN" sz="1400" dirty="0"/>
              <a:t>MGP，HETT </a:t>
            </a:r>
            <a:r>
              <a:rPr lang="zh-CN" altLang="en-US" sz="1400" dirty="0"/>
              <a:t>在可见验证、未见验证及未见测试集上的 </a:t>
            </a:r>
            <a:r>
              <a:rPr lang="en-US" altLang="zh-CN" sz="1400" dirty="0"/>
              <a:t>SR </a:t>
            </a:r>
            <a:r>
              <a:rPr lang="zh-CN" altLang="en-US" sz="1400" dirty="0"/>
              <a:t>分别大幅提升 8.23%、9.13% 和 12.07%。</a:t>
            </a:r>
            <a:endParaRPr lang="zh-CN" altLang="en-US" sz="1400" dirty="0"/>
          </a:p>
          <a:p>
            <a:pPr>
              <a:lnSpc>
                <a:spcPct val="150000"/>
              </a:lnSpc>
            </a:pPr>
            <a:r>
              <a:rPr lang="zh-CN" altLang="en-US" sz="1400" dirty="0"/>
              <a:t>2. 未见场景 (</a:t>
            </a:r>
            <a:r>
              <a:rPr lang="en-US" altLang="zh-CN" sz="1400" dirty="0"/>
              <a:t>Test-Unseen) </a:t>
            </a:r>
            <a:r>
              <a:rPr lang="zh-CN" altLang="en-US" sz="1400" dirty="0"/>
              <a:t>泛化极强：面对陌生街区，导航误差 (</a:t>
            </a:r>
            <a:r>
              <a:rPr lang="en-US" altLang="zh-CN" sz="1400" dirty="0"/>
              <a:t>NE) </a:t>
            </a:r>
            <a:r>
              <a:rPr lang="zh-CN" altLang="en-US" sz="1400" dirty="0"/>
              <a:t>锐减 13.2 米，</a:t>
            </a:r>
            <a:r>
              <a:rPr lang="en-US" altLang="zh-CN" sz="1400" dirty="0"/>
              <a:t>OSR </a:t>
            </a:r>
            <a:r>
              <a:rPr lang="zh-CN" altLang="en-US" sz="1400" dirty="0"/>
              <a:t>和 </a:t>
            </a:r>
            <a:r>
              <a:rPr lang="en-US" altLang="zh-CN" sz="1400" dirty="0"/>
              <a:t>SPL </a:t>
            </a:r>
            <a:r>
              <a:rPr lang="zh-CN" altLang="en-US" sz="1400" dirty="0"/>
              <a:t>分别提升 19.06% 和 7.07%，实现“找得准、飞得高效”。</a:t>
            </a:r>
            <a:endParaRPr lang="zh-CN" altLang="en-US" sz="1400" dirty="0"/>
          </a:p>
          <a:p>
            <a:pPr>
              <a:lnSpc>
                <a:spcPct val="150000"/>
              </a:lnSpc>
            </a:pPr>
            <a:r>
              <a:rPr lang="zh-CN" altLang="en-US" sz="1400" dirty="0"/>
              <a:t>3. 数据集重标定增益显著 (</a:t>
            </a:r>
            <a:r>
              <a:rPr lang="en-US" altLang="zh-CN" sz="1400" dirty="0"/>
              <a:t>HETT)*：</a:t>
            </a:r>
            <a:r>
              <a:rPr lang="zh-CN" altLang="en-US" sz="1400" dirty="0"/>
              <a:t>使用人工清洗去噪的数据后，各数据划分额外获得 5.93%、1.62% 和 5.93% 的 </a:t>
            </a:r>
            <a:r>
              <a:rPr lang="en-US" altLang="zh-CN" sz="1400" dirty="0"/>
              <a:t>SR </a:t>
            </a:r>
            <a:r>
              <a:rPr lang="zh-CN" altLang="en-US" sz="1400" dirty="0"/>
              <a:t>提升，验证了高质量地标关联的基石作用与模型潜力。</a:t>
            </a:r>
            <a:endParaRPr lang="zh-CN" altLang="en-US" sz="1400" dirty="0"/>
          </a:p>
        </p:txBody>
      </p:sp>
      <p:pic>
        <p:nvPicPr>
          <p:cNvPr id="5" name="图片 4"/>
          <p:cNvPicPr>
            <a:picLocks noChangeAspect="1"/>
          </p:cNvPicPr>
          <p:nvPr/>
        </p:nvPicPr>
        <p:blipFill>
          <a:blip r:embed="rId2"/>
          <a:stretch>
            <a:fillRect/>
          </a:stretch>
        </p:blipFill>
        <p:spPr>
          <a:xfrm>
            <a:off x="1955165" y="4109085"/>
            <a:ext cx="7987030" cy="202946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329917" y="617901"/>
            <a:ext cx="915835" cy="867277"/>
          </a:xfrm>
          <a:prstGeom prst="rect">
            <a:avLst/>
          </a:prstGeom>
        </p:spPr>
      </p:pic>
      <p:sp>
        <p:nvSpPr>
          <p:cNvPr id="3" name="文本框 2"/>
          <p:cNvSpPr txBox="1"/>
          <p:nvPr/>
        </p:nvSpPr>
        <p:spPr>
          <a:xfrm>
            <a:off x="600330" y="759151"/>
            <a:ext cx="375008" cy="584775"/>
          </a:xfrm>
          <a:prstGeom prst="rect">
            <a:avLst/>
          </a:prstGeom>
          <a:noFill/>
        </p:spPr>
        <p:txBody>
          <a:bodyPr wrap="square" rtlCol="0">
            <a:spAutoFit/>
          </a:bodyPr>
          <a:lstStyle/>
          <a:p>
            <a:r>
              <a:rPr lang="en-US" altLang="zh-CN" sz="3200" dirty="0">
                <a:solidFill>
                  <a:schemeClr val="accent1">
                    <a:lumMod val="75000"/>
                  </a:schemeClr>
                </a:solidFill>
                <a:cs typeface="+mn-ea"/>
                <a:sym typeface="+mn-lt"/>
              </a:rPr>
              <a:t>3</a:t>
            </a:r>
            <a:endParaRPr lang="zh-CN" altLang="en-US" sz="3200" dirty="0">
              <a:solidFill>
                <a:schemeClr val="accent1">
                  <a:lumMod val="75000"/>
                </a:schemeClr>
              </a:solidFill>
              <a:cs typeface="+mn-ea"/>
              <a:sym typeface="+mn-lt"/>
            </a:endParaRPr>
          </a:p>
        </p:txBody>
      </p:sp>
      <p:sp>
        <p:nvSpPr>
          <p:cNvPr id="16" name="矩形 15"/>
          <p:cNvSpPr/>
          <p:nvPr/>
        </p:nvSpPr>
        <p:spPr>
          <a:xfrm>
            <a:off x="0" y="155115"/>
            <a:ext cx="1655328" cy="257314"/>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矩形 17"/>
          <p:cNvSpPr/>
          <p:nvPr/>
        </p:nvSpPr>
        <p:spPr>
          <a:xfrm>
            <a:off x="0" y="1614"/>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9" name="矩形 18"/>
          <p:cNvSpPr/>
          <p:nvPr/>
        </p:nvSpPr>
        <p:spPr>
          <a:xfrm>
            <a:off x="0" y="6693452"/>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4" name="文本框 13"/>
          <p:cNvSpPr txBox="1"/>
          <p:nvPr/>
        </p:nvSpPr>
        <p:spPr>
          <a:xfrm>
            <a:off x="142816" y="65238"/>
            <a:ext cx="2095500" cy="369332"/>
          </a:xfrm>
          <a:prstGeom prst="rect">
            <a:avLst/>
          </a:prstGeom>
          <a:noFill/>
        </p:spPr>
        <p:txBody>
          <a:bodyPr wrap="square" rtlCol="0">
            <a:spAutoFit/>
          </a:bodyPr>
          <a:lstStyle/>
          <a:p>
            <a:r>
              <a:rPr lang="en-US" altLang="zh-CN" dirty="0">
                <a:solidFill>
                  <a:schemeClr val="bg1"/>
                </a:solidFill>
                <a:cs typeface="+mn-ea"/>
                <a:sym typeface="+mn-lt"/>
              </a:rPr>
              <a:t>Presentation</a:t>
            </a:r>
            <a:endParaRPr lang="zh-CN" altLang="en-US" dirty="0">
              <a:solidFill>
                <a:schemeClr val="bg1"/>
              </a:solidFill>
              <a:cs typeface="+mn-ea"/>
              <a:sym typeface="+mn-lt"/>
            </a:endParaRPr>
          </a:p>
        </p:txBody>
      </p:sp>
      <p:sp>
        <p:nvSpPr>
          <p:cNvPr id="26" name="文本框 25"/>
          <p:cNvSpPr txBox="1"/>
          <p:nvPr/>
        </p:nvSpPr>
        <p:spPr>
          <a:xfrm>
            <a:off x="1655328" y="793828"/>
            <a:ext cx="2330156" cy="583565"/>
          </a:xfrm>
          <a:prstGeom prst="rect">
            <a:avLst/>
          </a:prstGeom>
          <a:noFill/>
          <a:ln>
            <a:noFill/>
          </a:ln>
        </p:spPr>
        <p:style>
          <a:lnRef idx="0">
            <a:scrgbClr r="0" g="0" b="0"/>
          </a:lnRef>
          <a:fillRef idx="0">
            <a:scrgbClr r="0" g="0" b="0"/>
          </a:fillRef>
          <a:effectRef idx="0">
            <a:scrgbClr r="0" g="0" b="0"/>
          </a:effectRef>
          <a:fontRef idx="minor">
            <a:schemeClr val="accent6"/>
          </a:fontRef>
        </p:style>
        <p:txBody>
          <a:bodyPr wrap="square" rtlCol="0">
            <a:spAutoFit/>
          </a:bodyPr>
          <a:lstStyle/>
          <a:p>
            <a:r>
              <a:rPr lang="en-US" altLang="zh-CN" sz="3200" dirty="0">
                <a:solidFill>
                  <a:srgbClr val="0070C0"/>
                </a:solidFill>
                <a:cs typeface="+mn-ea"/>
                <a:sym typeface="+mn-lt"/>
              </a:rPr>
              <a:t>Experiments</a:t>
            </a:r>
            <a:endParaRPr lang="zh-CN" altLang="en-US" sz="3200" dirty="0">
              <a:solidFill>
                <a:srgbClr val="0070C0"/>
              </a:solidFill>
              <a:cs typeface="+mn-ea"/>
              <a:sym typeface="+mn-lt"/>
            </a:endParaRPr>
          </a:p>
        </p:txBody>
      </p:sp>
      <p:sp>
        <p:nvSpPr>
          <p:cNvPr id="7" name="文本框 6"/>
          <p:cNvSpPr txBox="1"/>
          <p:nvPr/>
        </p:nvSpPr>
        <p:spPr>
          <a:xfrm>
            <a:off x="542290" y="1377315"/>
            <a:ext cx="10206990" cy="3046095"/>
          </a:xfrm>
          <a:prstGeom prst="rect">
            <a:avLst/>
          </a:prstGeom>
          <a:solidFill>
            <a:schemeClr val="lt1"/>
          </a:solidFill>
          <a:ln w="12700" cap="flat" cmpd="sng" algn="ctr">
            <a:solidFill>
              <a:srgbClr val="FBFCFD"/>
            </a:solidFill>
            <a:prstDash val="solid"/>
            <a:miter lim="800000"/>
          </a:ln>
          <a:effectLst/>
        </p:spPr>
        <p:style>
          <a:lnRef idx="2">
            <a:schemeClr val="accent6"/>
          </a:lnRef>
          <a:fillRef idx="1">
            <a:schemeClr val="lt1"/>
          </a:fillRef>
          <a:effectRef idx="0">
            <a:schemeClr val="accent6"/>
          </a:effectRef>
          <a:fontRef idx="minor">
            <a:schemeClr val="dk1"/>
          </a:fontRef>
        </p:style>
        <p:txBody>
          <a:bodyPr wrap="square">
            <a:spAutoFit/>
          </a:bodyPr>
          <a:lstStyle/>
          <a:p>
            <a:pPr>
              <a:lnSpc>
                <a:spcPct val="150000"/>
              </a:lnSpc>
            </a:pPr>
            <a:r>
              <a:rPr lang="zh-CN" altLang="en-US" sz="1600" b="1" dirty="0"/>
              <a:t>消融实验结果：</a:t>
            </a:r>
            <a:endParaRPr lang="en-US" altLang="zh-CN" sz="1600" b="1" dirty="0"/>
          </a:p>
          <a:p>
            <a:pPr>
              <a:lnSpc>
                <a:spcPct val="150000"/>
              </a:lnSpc>
            </a:pPr>
            <a:r>
              <a:rPr lang="zh-CN" altLang="en-US" sz="1400" dirty="0"/>
              <a:t>1. 数据集重标定：</a:t>
            </a:r>
            <a:endParaRPr lang="en-US" altLang="zh-CN" sz="1400" dirty="0"/>
          </a:p>
          <a:p>
            <a:pPr>
              <a:lnSpc>
                <a:spcPct val="150000"/>
              </a:lnSpc>
            </a:pPr>
            <a:r>
              <a:rPr lang="zh-CN" altLang="en-US" sz="1400" dirty="0"/>
              <a:t>在使用人工清洗的精细化数据集后，模型在可见与未见验证集上的成功率 (</a:t>
            </a:r>
            <a:r>
              <a:rPr lang="en-US" altLang="zh-CN" sz="1400" dirty="0"/>
              <a:t>SR) </a:t>
            </a:r>
            <a:r>
              <a:rPr lang="zh-CN" altLang="en-US" sz="1400" dirty="0"/>
              <a:t>瞬间从 19.42% 和 9.84% 跃升至 24.98% 和 13.27%。证明高质量的数据是长程导航的地基。</a:t>
            </a:r>
            <a:endParaRPr lang="en-US" altLang="zh-CN" sz="1400" dirty="0"/>
          </a:p>
          <a:p>
            <a:pPr>
              <a:lnSpc>
                <a:spcPct val="150000"/>
              </a:lnSpc>
            </a:pPr>
            <a:r>
              <a:rPr lang="zh-CN" altLang="en-US" sz="1400" dirty="0"/>
              <a:t>2. 历史网格地图：</a:t>
            </a:r>
            <a:endParaRPr lang="en-US" altLang="zh-CN" sz="1400" dirty="0"/>
          </a:p>
          <a:p>
            <a:pPr>
              <a:lnSpc>
                <a:spcPct val="150000"/>
              </a:lnSpc>
            </a:pPr>
            <a:r>
              <a:rPr lang="zh-CN" altLang="en-US" sz="1400" dirty="0"/>
              <a:t>在加入历史网格地图 (</a:t>
            </a:r>
            <a:r>
              <a:rPr lang="en-US" altLang="zh-CN" sz="1400" dirty="0"/>
              <a:t>Historical Grid Map) </a:t>
            </a:r>
            <a:r>
              <a:rPr lang="zh-CN" altLang="en-US" sz="1400" dirty="0"/>
              <a:t>后，可见集 </a:t>
            </a:r>
            <a:r>
              <a:rPr lang="en-US" altLang="zh-CN" sz="1400" dirty="0"/>
              <a:t>SR </a:t>
            </a:r>
            <a:r>
              <a:rPr lang="zh-CN" altLang="en-US" sz="1400" dirty="0"/>
              <a:t>飙升至 29.31%。这证明了在长航时大尺度飞行中，“持久的空间记忆”是抗干扰的关键。</a:t>
            </a:r>
            <a:endParaRPr lang="en-US" altLang="zh-CN" sz="1400" dirty="0"/>
          </a:p>
          <a:p>
            <a:pPr>
              <a:lnSpc>
                <a:spcPct val="150000"/>
              </a:lnSpc>
            </a:pPr>
            <a:r>
              <a:rPr lang="zh-CN" altLang="en-US" sz="1400" dirty="0"/>
              <a:t>3. 双阶段策略：</a:t>
            </a:r>
            <a:endParaRPr lang="en-US" altLang="zh-CN" sz="1400" dirty="0"/>
          </a:p>
          <a:p>
            <a:pPr>
              <a:lnSpc>
                <a:spcPct val="150000"/>
              </a:lnSpc>
            </a:pPr>
            <a:r>
              <a:rPr lang="zh-CN" altLang="en-US" sz="1400" dirty="0"/>
              <a:t>当双阶段与历史记忆结合（即完全体 </a:t>
            </a:r>
            <a:r>
              <a:rPr lang="en-US" altLang="zh-CN" sz="1400" dirty="0"/>
              <a:t>HETT），</a:t>
            </a:r>
            <a:r>
              <a:rPr lang="zh-CN" altLang="en-US" sz="1400" dirty="0"/>
              <a:t>模型达到了性能巅峰，成功率分别锁死在 31.09% 和 19.10%。</a:t>
            </a:r>
            <a:endParaRPr lang="zh-CN" altLang="en-US" sz="1400" dirty="0"/>
          </a:p>
        </p:txBody>
      </p:sp>
      <p:pic>
        <p:nvPicPr>
          <p:cNvPr id="4" name="图片 3"/>
          <p:cNvPicPr>
            <a:picLocks noChangeAspect="1"/>
          </p:cNvPicPr>
          <p:nvPr/>
        </p:nvPicPr>
        <p:blipFill>
          <a:blip r:embed="rId2"/>
          <a:stretch>
            <a:fillRect/>
          </a:stretch>
        </p:blipFill>
        <p:spPr>
          <a:xfrm>
            <a:off x="2538730" y="4659630"/>
            <a:ext cx="7193280" cy="179832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329917" y="617901"/>
            <a:ext cx="915835" cy="867277"/>
          </a:xfrm>
          <a:prstGeom prst="rect">
            <a:avLst/>
          </a:prstGeom>
        </p:spPr>
      </p:pic>
      <p:sp>
        <p:nvSpPr>
          <p:cNvPr id="3" name="文本框 2"/>
          <p:cNvSpPr txBox="1"/>
          <p:nvPr/>
        </p:nvSpPr>
        <p:spPr>
          <a:xfrm>
            <a:off x="600330" y="759151"/>
            <a:ext cx="375008" cy="584775"/>
          </a:xfrm>
          <a:prstGeom prst="rect">
            <a:avLst/>
          </a:prstGeom>
          <a:noFill/>
        </p:spPr>
        <p:txBody>
          <a:bodyPr wrap="square" rtlCol="0">
            <a:spAutoFit/>
          </a:bodyPr>
          <a:lstStyle/>
          <a:p>
            <a:r>
              <a:rPr lang="en-US" altLang="zh-CN" sz="3200" dirty="0">
                <a:solidFill>
                  <a:schemeClr val="accent1">
                    <a:lumMod val="75000"/>
                  </a:schemeClr>
                </a:solidFill>
                <a:cs typeface="+mn-ea"/>
                <a:sym typeface="+mn-lt"/>
              </a:rPr>
              <a:t>3</a:t>
            </a:r>
            <a:endParaRPr lang="zh-CN" altLang="en-US" sz="3200" dirty="0">
              <a:solidFill>
                <a:schemeClr val="accent1">
                  <a:lumMod val="75000"/>
                </a:schemeClr>
              </a:solidFill>
              <a:cs typeface="+mn-ea"/>
              <a:sym typeface="+mn-lt"/>
            </a:endParaRPr>
          </a:p>
        </p:txBody>
      </p:sp>
      <p:sp>
        <p:nvSpPr>
          <p:cNvPr id="16" name="矩形 15"/>
          <p:cNvSpPr/>
          <p:nvPr/>
        </p:nvSpPr>
        <p:spPr>
          <a:xfrm>
            <a:off x="0" y="155115"/>
            <a:ext cx="1655328" cy="257314"/>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矩形 17"/>
          <p:cNvSpPr/>
          <p:nvPr/>
        </p:nvSpPr>
        <p:spPr>
          <a:xfrm>
            <a:off x="0" y="1614"/>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9" name="矩形 18"/>
          <p:cNvSpPr/>
          <p:nvPr/>
        </p:nvSpPr>
        <p:spPr>
          <a:xfrm>
            <a:off x="0" y="6693452"/>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4" name="文本框 13"/>
          <p:cNvSpPr txBox="1"/>
          <p:nvPr/>
        </p:nvSpPr>
        <p:spPr>
          <a:xfrm>
            <a:off x="142816" y="65238"/>
            <a:ext cx="2095500" cy="369332"/>
          </a:xfrm>
          <a:prstGeom prst="rect">
            <a:avLst/>
          </a:prstGeom>
          <a:noFill/>
        </p:spPr>
        <p:txBody>
          <a:bodyPr wrap="square" rtlCol="0">
            <a:spAutoFit/>
          </a:bodyPr>
          <a:lstStyle/>
          <a:p>
            <a:r>
              <a:rPr lang="en-US" altLang="zh-CN" dirty="0">
                <a:solidFill>
                  <a:schemeClr val="bg1"/>
                </a:solidFill>
                <a:cs typeface="+mn-ea"/>
                <a:sym typeface="+mn-lt"/>
              </a:rPr>
              <a:t>Presentation</a:t>
            </a:r>
            <a:endParaRPr lang="zh-CN" altLang="en-US" dirty="0">
              <a:solidFill>
                <a:schemeClr val="bg1"/>
              </a:solidFill>
              <a:cs typeface="+mn-ea"/>
              <a:sym typeface="+mn-lt"/>
            </a:endParaRPr>
          </a:p>
        </p:txBody>
      </p:sp>
      <p:sp>
        <p:nvSpPr>
          <p:cNvPr id="26" name="文本框 25"/>
          <p:cNvSpPr txBox="1"/>
          <p:nvPr/>
        </p:nvSpPr>
        <p:spPr>
          <a:xfrm>
            <a:off x="1655328" y="793828"/>
            <a:ext cx="2330156" cy="583565"/>
          </a:xfrm>
          <a:prstGeom prst="rect">
            <a:avLst/>
          </a:prstGeom>
          <a:noFill/>
          <a:ln>
            <a:noFill/>
          </a:ln>
        </p:spPr>
        <p:style>
          <a:lnRef idx="0">
            <a:scrgbClr r="0" g="0" b="0"/>
          </a:lnRef>
          <a:fillRef idx="0">
            <a:scrgbClr r="0" g="0" b="0"/>
          </a:fillRef>
          <a:effectRef idx="0">
            <a:scrgbClr r="0" g="0" b="0"/>
          </a:effectRef>
          <a:fontRef idx="minor">
            <a:schemeClr val="accent6"/>
          </a:fontRef>
        </p:style>
        <p:txBody>
          <a:bodyPr wrap="square" rtlCol="0">
            <a:spAutoFit/>
          </a:bodyPr>
          <a:lstStyle/>
          <a:p>
            <a:r>
              <a:rPr lang="en-US" altLang="zh-CN" sz="3200" dirty="0">
                <a:solidFill>
                  <a:srgbClr val="0070C0"/>
                </a:solidFill>
                <a:cs typeface="+mn-ea"/>
                <a:sym typeface="+mn-lt"/>
              </a:rPr>
              <a:t>Experiments</a:t>
            </a:r>
            <a:endParaRPr lang="zh-CN" altLang="en-US" sz="3200" dirty="0">
              <a:solidFill>
                <a:srgbClr val="0070C0"/>
              </a:solidFill>
              <a:cs typeface="+mn-ea"/>
              <a:sym typeface="+mn-lt"/>
            </a:endParaRPr>
          </a:p>
        </p:txBody>
      </p:sp>
      <p:sp>
        <p:nvSpPr>
          <p:cNvPr id="8" name="文本框 7"/>
          <p:cNvSpPr txBox="1"/>
          <p:nvPr/>
        </p:nvSpPr>
        <p:spPr>
          <a:xfrm>
            <a:off x="417466" y="1556756"/>
            <a:ext cx="11693470" cy="2061210"/>
          </a:xfrm>
          <a:prstGeom prst="rect">
            <a:avLst/>
          </a:prstGeom>
          <a:solidFill>
            <a:schemeClr val="lt1"/>
          </a:solidFill>
          <a:ln w="12700" cap="flat" cmpd="sng" algn="ctr">
            <a:solidFill>
              <a:srgbClr val="FFFFFF"/>
            </a:solidFill>
            <a:prstDash val="solid"/>
            <a:miter lim="800000"/>
          </a:ln>
          <a:effectLst/>
        </p:spPr>
        <p:style>
          <a:lnRef idx="2">
            <a:schemeClr val="accent6"/>
          </a:lnRef>
          <a:fillRef idx="1">
            <a:schemeClr val="lt1"/>
          </a:fillRef>
          <a:effectRef idx="0">
            <a:schemeClr val="accent6"/>
          </a:effectRef>
          <a:fontRef idx="minor">
            <a:schemeClr val="dk1"/>
          </a:fontRef>
        </p:style>
        <p:txBody>
          <a:bodyPr wrap="square">
            <a:spAutoFit/>
          </a:bodyPr>
          <a:lstStyle/>
          <a:p>
            <a:pPr indent="0" algn="l">
              <a:buFont typeface="Arial" panose="020B0604020202020204" pitchFamily="34" charset="0"/>
              <a:buNone/>
            </a:pPr>
            <a:r>
              <a:rPr lang="zh-CN" altLang="en-US" sz="1600" b="1" dirty="0">
                <a:sym typeface="+mn-ea"/>
              </a:rPr>
              <a:t>消融实验结果</a:t>
            </a:r>
            <a:r>
              <a:rPr lang="en-US" altLang="zh-CN" sz="1600" b="1" dirty="0">
                <a:sym typeface="+mn-ea"/>
              </a:rPr>
              <a:t>:</a:t>
            </a:r>
            <a:endParaRPr lang="zh-CN" altLang="en-US" sz="1600" b="1" dirty="0">
              <a:sym typeface="+mn-ea"/>
            </a:endParaRPr>
          </a:p>
          <a:p>
            <a:pPr indent="0" algn="l">
              <a:buFont typeface="Arial" panose="020B0604020202020204" pitchFamily="34" charset="0"/>
              <a:buNone/>
            </a:pPr>
            <a:r>
              <a:rPr lang="zh-CN" altLang="en-US" sz="1400" b="0" i="0" dirty="0">
                <a:solidFill>
                  <a:schemeClr val="tx1"/>
                </a:solidFill>
                <a:effectLst/>
                <a:latin typeface="Arial" panose="020B0604020202020204" pitchFamily="34" charset="0"/>
              </a:rPr>
              <a:t>数据集重标定的验证 </a:t>
            </a:r>
            <a:endParaRPr lang="zh-CN" altLang="en-US" sz="1400" b="0" i="0" dirty="0">
              <a:solidFill>
                <a:schemeClr val="tx1"/>
              </a:solidFill>
              <a:effectLst/>
              <a:latin typeface="Arial" panose="020B0604020202020204" pitchFamily="34" charset="0"/>
            </a:endParaRPr>
          </a:p>
          <a:p>
            <a:pPr indent="0" algn="l">
              <a:buFont typeface="Arial" panose="020B0604020202020204" pitchFamily="34" charset="0"/>
              <a:buNone/>
            </a:pPr>
            <a:r>
              <a:rPr lang="zh-CN" altLang="en-US" sz="1400" b="0" i="0" dirty="0">
                <a:solidFill>
                  <a:schemeClr val="tx1"/>
                </a:solidFill>
                <a:effectLst/>
                <a:latin typeface="Arial" panose="020B0604020202020204" pitchFamily="34" charset="0"/>
              </a:rPr>
              <a:t>标注去噪惠及所有基线：在人工清洗的精细化数据集上，此前的基线模型（如 </a:t>
            </a:r>
            <a:r>
              <a:rPr lang="en-US" altLang="zh-CN" sz="1400" b="0" i="0" dirty="0">
                <a:solidFill>
                  <a:schemeClr val="tx1"/>
                </a:solidFill>
                <a:effectLst/>
                <a:latin typeface="Arial" panose="020B0604020202020204" pitchFamily="34" charset="0"/>
              </a:rPr>
              <a:t>AerialVLN </a:t>
            </a:r>
            <a:r>
              <a:rPr lang="zh-CN" altLang="en-US" sz="1400" b="0" i="0" dirty="0">
                <a:solidFill>
                  <a:schemeClr val="tx1"/>
                </a:solidFill>
                <a:effectLst/>
                <a:latin typeface="Arial" panose="020B0604020202020204" pitchFamily="34" charset="0"/>
              </a:rPr>
              <a:t>和 </a:t>
            </a:r>
            <a:r>
              <a:rPr lang="en-US" altLang="zh-CN" sz="1400" b="0" i="0" dirty="0">
                <a:solidFill>
                  <a:schemeClr val="tx1"/>
                </a:solidFill>
                <a:effectLst/>
                <a:latin typeface="Arial" panose="020B0604020202020204" pitchFamily="34" charset="0"/>
              </a:rPr>
              <a:t>MGP）</a:t>
            </a:r>
            <a:r>
              <a:rPr lang="zh-CN" altLang="en-US" sz="1400" b="0" i="0" dirty="0">
                <a:solidFill>
                  <a:schemeClr val="tx1"/>
                </a:solidFill>
                <a:effectLst/>
                <a:latin typeface="Arial" panose="020B0604020202020204" pitchFamily="34" charset="0"/>
              </a:rPr>
              <a:t>性能均获提升。未见场景稳步上涨：在 </a:t>
            </a:r>
            <a:r>
              <a:rPr lang="en-US" altLang="zh-CN" sz="1400" b="0" i="0" dirty="0">
                <a:solidFill>
                  <a:schemeClr val="tx1"/>
                </a:solidFill>
                <a:effectLst/>
                <a:latin typeface="Arial" panose="020B0604020202020204" pitchFamily="34" charset="0"/>
              </a:rPr>
              <a:t>Validation Unseen </a:t>
            </a:r>
            <a:r>
              <a:rPr lang="zh-CN" altLang="en-US" sz="1400" b="0" i="0" dirty="0">
                <a:solidFill>
                  <a:schemeClr val="tx1"/>
                </a:solidFill>
                <a:effectLst/>
                <a:latin typeface="Arial" panose="020B0604020202020204" pitchFamily="34" charset="0"/>
              </a:rPr>
              <a:t>集上，</a:t>
            </a:r>
            <a:r>
              <a:rPr lang="en-US" altLang="zh-CN" sz="1400" b="0" i="0" dirty="0">
                <a:solidFill>
                  <a:schemeClr val="tx1"/>
                </a:solidFill>
                <a:effectLst/>
                <a:latin typeface="Arial" panose="020B0604020202020204" pitchFamily="34" charset="0"/>
              </a:rPr>
              <a:t>AerialVLN </a:t>
            </a:r>
            <a:r>
              <a:rPr lang="zh-CN" altLang="en-US" sz="1400" b="0" i="0" dirty="0">
                <a:solidFill>
                  <a:schemeClr val="tx1"/>
                </a:solidFill>
                <a:effectLst/>
                <a:latin typeface="Arial" panose="020B0604020202020204" pitchFamily="34" charset="0"/>
              </a:rPr>
              <a:t>的成功率从 6.79% 升至 9.12%，</a:t>
            </a:r>
            <a:r>
              <a:rPr lang="en-US" altLang="zh-CN" sz="1400" b="0" i="0" dirty="0">
                <a:solidFill>
                  <a:schemeClr val="tx1"/>
                </a:solidFill>
                <a:effectLst/>
                <a:latin typeface="Arial" panose="020B0604020202020204" pitchFamily="34" charset="0"/>
              </a:rPr>
              <a:t>MGP </a:t>
            </a:r>
            <a:r>
              <a:rPr lang="zh-CN" altLang="en-US" sz="1400" b="0" i="0" dirty="0">
                <a:solidFill>
                  <a:schemeClr val="tx1"/>
                </a:solidFill>
                <a:effectLst/>
                <a:latin typeface="Arial" panose="020B0604020202020204" pitchFamily="34" charset="0"/>
              </a:rPr>
              <a:t>从 8.35% 升至 10.47%。证明高质量的实体-地标对齐是 </a:t>
            </a:r>
            <a:r>
              <a:rPr lang="en-US" altLang="zh-CN" sz="1400" b="0" i="0" dirty="0">
                <a:solidFill>
                  <a:schemeClr val="tx1"/>
                </a:solidFill>
                <a:effectLst/>
                <a:latin typeface="Arial" panose="020B0604020202020204" pitchFamily="34" charset="0"/>
              </a:rPr>
              <a:t>AVLN </a:t>
            </a:r>
            <a:r>
              <a:rPr lang="zh-CN" altLang="en-US" sz="1400" b="0" i="0" dirty="0">
                <a:solidFill>
                  <a:schemeClr val="tx1"/>
                </a:solidFill>
                <a:effectLst/>
                <a:latin typeface="Arial" panose="020B0604020202020204" pitchFamily="34" charset="0"/>
              </a:rPr>
              <a:t>任务的通用基石。</a:t>
            </a:r>
            <a:endParaRPr lang="zh-CN" altLang="en-US" sz="1400" b="0" i="0" dirty="0">
              <a:solidFill>
                <a:schemeClr val="tx1"/>
              </a:solidFill>
              <a:effectLst/>
              <a:latin typeface="Arial" panose="020B0604020202020204" pitchFamily="34" charset="0"/>
            </a:endParaRPr>
          </a:p>
          <a:p>
            <a:pPr indent="0" algn="l">
              <a:buFont typeface="Arial" panose="020B0604020202020204" pitchFamily="34" charset="0"/>
              <a:buNone/>
            </a:pPr>
            <a:r>
              <a:rPr lang="zh-CN" altLang="en-US" sz="1400" b="0" i="0" dirty="0">
                <a:solidFill>
                  <a:schemeClr val="tx1"/>
                </a:solidFill>
                <a:effectLst/>
                <a:latin typeface="Arial" panose="020B0604020202020204" pitchFamily="34" charset="0"/>
              </a:rPr>
              <a:t>历史网格地图尺寸</a:t>
            </a:r>
            <a:endParaRPr lang="zh-CN" altLang="en-US" sz="1400" b="0" i="0" dirty="0">
              <a:solidFill>
                <a:schemeClr val="tx1"/>
              </a:solidFill>
              <a:effectLst/>
              <a:latin typeface="Arial" panose="020B0604020202020204" pitchFamily="34" charset="0"/>
            </a:endParaRPr>
          </a:p>
          <a:p>
            <a:pPr indent="0" algn="l">
              <a:buFont typeface="Arial" panose="020B0604020202020204" pitchFamily="34" charset="0"/>
              <a:buNone/>
            </a:pPr>
            <a:r>
              <a:rPr lang="zh-CN" altLang="en-US" sz="1400" b="0" i="0" dirty="0">
                <a:solidFill>
                  <a:schemeClr val="tx1"/>
                </a:solidFill>
                <a:effectLst/>
                <a:latin typeface="Arial" panose="020B0604020202020204" pitchFamily="34" charset="0"/>
              </a:rPr>
              <a:t>无记忆 </a:t>
            </a:r>
            <a:r>
              <a:rPr lang="en-US" altLang="zh-CN" sz="1400" b="0" i="0" dirty="0">
                <a:solidFill>
                  <a:schemeClr val="tx1"/>
                </a:solidFill>
                <a:effectLst/>
                <a:latin typeface="Arial" panose="020B0604020202020204" pitchFamily="34" charset="0"/>
              </a:rPr>
              <a:t>vs </a:t>
            </a:r>
            <a:r>
              <a:rPr lang="zh-CN" altLang="en-US" sz="1400" b="0" i="0" dirty="0">
                <a:solidFill>
                  <a:schemeClr val="tx1"/>
                </a:solidFill>
                <a:effectLst/>
                <a:latin typeface="Arial" panose="020B0604020202020204" pitchFamily="34" charset="0"/>
              </a:rPr>
              <a:t>有记忆 ：不使用网格记忆时，模型未见场景 </a:t>
            </a:r>
            <a:r>
              <a:rPr lang="en-US" altLang="zh-CN" sz="1400" b="0" i="0" dirty="0">
                <a:solidFill>
                  <a:schemeClr val="tx1"/>
                </a:solidFill>
                <a:effectLst/>
                <a:latin typeface="Arial" panose="020B0604020202020204" pitchFamily="34" charset="0"/>
              </a:rPr>
              <a:t>SR </a:t>
            </a:r>
            <a:r>
              <a:rPr lang="zh-CN" altLang="en-US" sz="1400" b="0" i="0" dirty="0">
                <a:solidFill>
                  <a:schemeClr val="tx1"/>
                </a:solidFill>
                <a:effectLst/>
                <a:latin typeface="Arial" panose="020B0604020202020204" pitchFamily="34" charset="0"/>
              </a:rPr>
              <a:t>仅为 14.68%；引入后性能全面跨越。</a:t>
            </a:r>
            <a:endParaRPr lang="zh-CN" altLang="en-US" sz="1400" b="0" i="0" dirty="0">
              <a:solidFill>
                <a:schemeClr val="tx1"/>
              </a:solidFill>
              <a:effectLst/>
              <a:latin typeface="Arial" panose="020B0604020202020204" pitchFamily="34" charset="0"/>
            </a:endParaRPr>
          </a:p>
          <a:p>
            <a:pPr indent="0" algn="l">
              <a:buFont typeface="Arial" panose="020B0604020202020204" pitchFamily="34" charset="0"/>
              <a:buNone/>
            </a:pPr>
            <a:r>
              <a:rPr lang="zh-CN" altLang="en-US" sz="1400" b="0" i="0" dirty="0">
                <a:solidFill>
                  <a:schemeClr val="tx1"/>
                </a:solidFill>
                <a:effectLst/>
                <a:latin typeface="Arial" panose="020B0604020202020204" pitchFamily="34" charset="0"/>
              </a:rPr>
              <a:t>当网格划分为5</a:t>
            </a:r>
            <a:r>
              <a:rPr lang="en-US" sz="1400" b="0" i="0" dirty="0">
                <a:solidFill>
                  <a:schemeClr val="tx1"/>
                </a:solidFill>
                <a:effectLst/>
                <a:latin typeface="Arial" panose="020B0604020202020204" pitchFamily="34" charset="0"/>
              </a:rPr>
              <a:t>X</a:t>
            </a:r>
            <a:r>
              <a:rPr lang="en-US" altLang="zh-CN" sz="1400" b="0" i="0" dirty="0">
                <a:solidFill>
                  <a:schemeClr val="tx1"/>
                </a:solidFill>
                <a:effectLst/>
                <a:latin typeface="Arial" panose="020B0604020202020204" pitchFamily="34" charset="0"/>
              </a:rPr>
              <a:t>5</a:t>
            </a:r>
            <a:r>
              <a:rPr lang="zh-CN" altLang="en-US" sz="1400" b="0" i="0" dirty="0">
                <a:solidFill>
                  <a:schemeClr val="tx1"/>
                </a:solidFill>
                <a:effectLst/>
                <a:latin typeface="Arial" panose="020B0604020202020204" pitchFamily="34" charset="0"/>
              </a:rPr>
              <a:t>时，模型达到性能巅峰（未见场景 </a:t>
            </a:r>
            <a:r>
              <a:rPr lang="en-US" altLang="zh-CN" sz="1400" b="0" i="0" dirty="0">
                <a:solidFill>
                  <a:schemeClr val="tx1"/>
                </a:solidFill>
                <a:effectLst/>
                <a:latin typeface="Arial" panose="020B0604020202020204" pitchFamily="34" charset="0"/>
              </a:rPr>
              <a:t>SR </a:t>
            </a:r>
            <a:r>
              <a:rPr lang="zh-CN" altLang="en-US" sz="1400" b="0" i="0" dirty="0">
                <a:solidFill>
                  <a:schemeClr val="tx1"/>
                </a:solidFill>
                <a:effectLst/>
                <a:latin typeface="Arial" panose="020B0604020202020204" pitchFamily="34" charset="0"/>
              </a:rPr>
              <a:t>达 19.10%）。过犹不及 (7</a:t>
            </a:r>
            <a:r>
              <a:rPr lang="en-US" sz="1400" b="0" i="0" dirty="0">
                <a:solidFill>
                  <a:schemeClr val="tx1"/>
                </a:solidFill>
                <a:effectLst/>
                <a:latin typeface="Arial" panose="020B0604020202020204" pitchFamily="34" charset="0"/>
              </a:rPr>
              <a:t>X</a:t>
            </a:r>
            <a:r>
              <a:rPr lang="en-US" altLang="zh-CN" sz="1400" b="0" i="0" dirty="0">
                <a:solidFill>
                  <a:schemeClr val="tx1"/>
                </a:solidFill>
                <a:effectLst/>
                <a:latin typeface="Arial" panose="020B0604020202020204" pitchFamily="34" charset="0"/>
              </a:rPr>
              <a:t>7</a:t>
            </a:r>
            <a:r>
              <a:rPr lang="zh-CN" altLang="en-US" sz="1400" b="0" i="0" dirty="0">
                <a:solidFill>
                  <a:schemeClr val="tx1"/>
                </a:solidFill>
                <a:effectLst/>
                <a:latin typeface="Arial" panose="020B0604020202020204" pitchFamily="34" charset="0"/>
              </a:rPr>
              <a:t>的特征干扰)：网格过度细化（7</a:t>
            </a:r>
            <a:r>
              <a:rPr lang="en-US" sz="1400" b="0" i="0" dirty="0">
                <a:solidFill>
                  <a:schemeClr val="tx1"/>
                </a:solidFill>
                <a:effectLst/>
                <a:latin typeface="Arial" panose="020B0604020202020204" pitchFamily="34" charset="0"/>
              </a:rPr>
              <a:t>X</a:t>
            </a:r>
            <a:r>
              <a:rPr lang="en-US" altLang="zh-CN" sz="1400" b="0" i="0" dirty="0">
                <a:solidFill>
                  <a:schemeClr val="tx1"/>
                </a:solidFill>
                <a:effectLst/>
                <a:latin typeface="Arial" panose="020B0604020202020204" pitchFamily="34" charset="0"/>
              </a:rPr>
              <a:t>7）</a:t>
            </a:r>
            <a:r>
              <a:rPr lang="zh-CN" altLang="en-US" sz="1400" b="0" i="0" dirty="0">
                <a:solidFill>
                  <a:schemeClr val="tx1"/>
                </a:solidFill>
                <a:effectLst/>
                <a:latin typeface="Arial" panose="020B0604020202020204" pitchFamily="34" charset="0"/>
              </a:rPr>
              <a:t>会导致未见场景 </a:t>
            </a:r>
            <a:r>
              <a:rPr lang="en-US" altLang="zh-CN" sz="1400" b="0" i="0" dirty="0">
                <a:solidFill>
                  <a:schemeClr val="tx1"/>
                </a:solidFill>
                <a:effectLst/>
                <a:latin typeface="Arial" panose="020B0604020202020204" pitchFamily="34" charset="0"/>
              </a:rPr>
              <a:t>SR </a:t>
            </a:r>
            <a:r>
              <a:rPr lang="zh-CN" altLang="en-US" sz="1400" b="0" i="0" dirty="0">
                <a:solidFill>
                  <a:schemeClr val="tx1"/>
                </a:solidFill>
                <a:effectLst/>
                <a:latin typeface="Arial" panose="020B0604020202020204" pitchFamily="34" charset="0"/>
              </a:rPr>
              <a:t>回落至 17.87%，证明过细的网格会引入过多的特征噪声，干扰模型提取判别性线索。</a:t>
            </a:r>
            <a:endParaRPr lang="zh-CN" altLang="en-US" sz="1400" b="0" i="0" dirty="0">
              <a:solidFill>
                <a:schemeClr val="tx1"/>
              </a:solidFill>
              <a:effectLst/>
              <a:latin typeface="Arial" panose="020B0604020202020204" pitchFamily="34" charset="0"/>
            </a:endParaRPr>
          </a:p>
        </p:txBody>
      </p:sp>
      <p:pic>
        <p:nvPicPr>
          <p:cNvPr id="5" name="图片 4"/>
          <p:cNvPicPr>
            <a:picLocks noChangeAspect="1"/>
          </p:cNvPicPr>
          <p:nvPr/>
        </p:nvPicPr>
        <p:blipFill>
          <a:blip r:embed="rId2"/>
          <a:stretch>
            <a:fillRect/>
          </a:stretch>
        </p:blipFill>
        <p:spPr>
          <a:xfrm>
            <a:off x="537845" y="4542155"/>
            <a:ext cx="4564380" cy="1600200"/>
          </a:xfrm>
          <a:prstGeom prst="rect">
            <a:avLst/>
          </a:prstGeom>
        </p:spPr>
      </p:pic>
      <p:pic>
        <p:nvPicPr>
          <p:cNvPr id="6" name="图片 5"/>
          <p:cNvPicPr>
            <a:picLocks noChangeAspect="1"/>
          </p:cNvPicPr>
          <p:nvPr/>
        </p:nvPicPr>
        <p:blipFill>
          <a:blip r:embed="rId3"/>
          <a:stretch>
            <a:fillRect/>
          </a:stretch>
        </p:blipFill>
        <p:spPr>
          <a:xfrm>
            <a:off x="6383655" y="4487545"/>
            <a:ext cx="4869180" cy="15621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329917" y="617901"/>
            <a:ext cx="915835" cy="867277"/>
          </a:xfrm>
          <a:prstGeom prst="rect">
            <a:avLst/>
          </a:prstGeom>
        </p:spPr>
      </p:pic>
      <p:sp>
        <p:nvSpPr>
          <p:cNvPr id="3" name="文本框 2"/>
          <p:cNvSpPr txBox="1"/>
          <p:nvPr/>
        </p:nvSpPr>
        <p:spPr>
          <a:xfrm>
            <a:off x="600330" y="759151"/>
            <a:ext cx="375008" cy="584775"/>
          </a:xfrm>
          <a:prstGeom prst="rect">
            <a:avLst/>
          </a:prstGeom>
          <a:noFill/>
        </p:spPr>
        <p:txBody>
          <a:bodyPr wrap="square" rtlCol="0">
            <a:spAutoFit/>
          </a:bodyPr>
          <a:lstStyle/>
          <a:p>
            <a:r>
              <a:rPr lang="en-US" altLang="zh-CN" sz="3200" dirty="0">
                <a:solidFill>
                  <a:schemeClr val="accent1">
                    <a:lumMod val="75000"/>
                  </a:schemeClr>
                </a:solidFill>
                <a:cs typeface="+mn-ea"/>
                <a:sym typeface="+mn-lt"/>
              </a:rPr>
              <a:t>4</a:t>
            </a:r>
            <a:endParaRPr lang="zh-CN" altLang="en-US" sz="3200" dirty="0">
              <a:solidFill>
                <a:schemeClr val="accent1">
                  <a:lumMod val="75000"/>
                </a:schemeClr>
              </a:solidFill>
              <a:cs typeface="+mn-ea"/>
              <a:sym typeface="+mn-lt"/>
            </a:endParaRPr>
          </a:p>
        </p:txBody>
      </p:sp>
      <p:sp>
        <p:nvSpPr>
          <p:cNvPr id="16" name="矩形 15"/>
          <p:cNvSpPr/>
          <p:nvPr/>
        </p:nvSpPr>
        <p:spPr>
          <a:xfrm>
            <a:off x="0" y="155115"/>
            <a:ext cx="1655328" cy="257314"/>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矩形 17"/>
          <p:cNvSpPr/>
          <p:nvPr/>
        </p:nvSpPr>
        <p:spPr>
          <a:xfrm>
            <a:off x="0" y="1614"/>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9" name="矩形 18"/>
          <p:cNvSpPr/>
          <p:nvPr/>
        </p:nvSpPr>
        <p:spPr>
          <a:xfrm>
            <a:off x="0" y="6693452"/>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4" name="文本框 13"/>
          <p:cNvSpPr txBox="1"/>
          <p:nvPr/>
        </p:nvSpPr>
        <p:spPr>
          <a:xfrm>
            <a:off x="142816" y="65238"/>
            <a:ext cx="2095500" cy="369332"/>
          </a:xfrm>
          <a:prstGeom prst="rect">
            <a:avLst/>
          </a:prstGeom>
          <a:noFill/>
        </p:spPr>
        <p:txBody>
          <a:bodyPr wrap="square" rtlCol="0">
            <a:spAutoFit/>
          </a:bodyPr>
          <a:lstStyle/>
          <a:p>
            <a:r>
              <a:rPr lang="en-US" altLang="zh-CN" dirty="0">
                <a:solidFill>
                  <a:schemeClr val="bg1"/>
                </a:solidFill>
                <a:cs typeface="+mn-ea"/>
                <a:sym typeface="+mn-lt"/>
              </a:rPr>
              <a:t>Presentation</a:t>
            </a:r>
            <a:endParaRPr lang="zh-CN" altLang="en-US" dirty="0">
              <a:solidFill>
                <a:schemeClr val="bg1"/>
              </a:solidFill>
              <a:cs typeface="+mn-ea"/>
              <a:sym typeface="+mn-lt"/>
            </a:endParaRPr>
          </a:p>
        </p:txBody>
      </p:sp>
      <p:sp>
        <p:nvSpPr>
          <p:cNvPr id="26" name="文本框 25"/>
          <p:cNvSpPr txBox="1"/>
          <p:nvPr/>
        </p:nvSpPr>
        <p:spPr>
          <a:xfrm>
            <a:off x="1655445" y="793750"/>
            <a:ext cx="5605780" cy="583565"/>
          </a:xfrm>
          <a:prstGeom prst="rect">
            <a:avLst/>
          </a:prstGeom>
          <a:noFill/>
          <a:ln>
            <a:noFill/>
          </a:ln>
        </p:spPr>
        <p:style>
          <a:lnRef idx="0">
            <a:scrgbClr r="0" g="0" b="0"/>
          </a:lnRef>
          <a:fillRef idx="0">
            <a:scrgbClr r="0" g="0" b="0"/>
          </a:fillRef>
          <a:effectRef idx="0">
            <a:scrgbClr r="0" g="0" b="0"/>
          </a:effectRef>
          <a:fontRef idx="minor">
            <a:schemeClr val="accent6"/>
          </a:fontRef>
        </p:style>
        <p:txBody>
          <a:bodyPr wrap="square" rtlCol="0">
            <a:spAutoFit/>
          </a:bodyPr>
          <a:lstStyle/>
          <a:p>
            <a:r>
              <a:rPr lang="en-US" altLang="zh-CN" sz="3200" dirty="0">
                <a:solidFill>
                  <a:srgbClr val="0070C0"/>
                </a:solidFill>
                <a:cs typeface="+mn-ea"/>
                <a:sym typeface="+mn-lt"/>
              </a:rPr>
              <a:t>Conclusion </a:t>
            </a:r>
            <a:endParaRPr lang="en-US" altLang="zh-CN" sz="3200" dirty="0">
              <a:solidFill>
                <a:srgbClr val="0070C0"/>
              </a:solidFill>
              <a:cs typeface="+mn-ea"/>
              <a:sym typeface="+mn-lt"/>
            </a:endParaRPr>
          </a:p>
        </p:txBody>
      </p:sp>
      <p:sp>
        <p:nvSpPr>
          <p:cNvPr id="4" name="文本框 3"/>
          <p:cNvSpPr txBox="1"/>
          <p:nvPr/>
        </p:nvSpPr>
        <p:spPr>
          <a:xfrm>
            <a:off x="826852" y="1738862"/>
            <a:ext cx="10547542" cy="2399665"/>
          </a:xfrm>
          <a:prstGeom prst="rect">
            <a:avLst/>
          </a:prstGeom>
          <a:noFill/>
          <a:ln>
            <a:noFill/>
          </a:ln>
        </p:spPr>
        <p:style>
          <a:lnRef idx="2">
            <a:schemeClr val="accent6"/>
          </a:lnRef>
          <a:fillRef idx="1">
            <a:schemeClr val="lt1"/>
          </a:fillRef>
          <a:effectRef idx="0">
            <a:schemeClr val="accent6"/>
          </a:effectRef>
          <a:fontRef idx="minor">
            <a:schemeClr val="dk1"/>
          </a:fontRef>
        </p:style>
        <p:txBody>
          <a:bodyPr wrap="square" rtlCol="0">
            <a:spAutoFit/>
          </a:bodyPr>
          <a:lstStyle/>
          <a:p>
            <a:pPr>
              <a:lnSpc>
                <a:spcPct val="150000"/>
              </a:lnSpc>
            </a:pPr>
            <a:r>
              <a:rPr lang="zh-CN" altLang="en-US" sz="1600" b="1" dirty="0"/>
              <a:t>结论</a:t>
            </a:r>
            <a:endParaRPr lang="en-US" altLang="zh-CN" sz="1600" b="1" dirty="0"/>
          </a:p>
          <a:p>
            <a:pPr indent="457200">
              <a:lnSpc>
                <a:spcPct val="150000"/>
              </a:lnSpc>
            </a:pPr>
            <a:r>
              <a:rPr lang="zh-CN" altLang="en-US" sz="1400" dirty="0"/>
              <a:t>在本研究中，我们提出了历史增强双阶段 </a:t>
            </a:r>
            <a:r>
              <a:rPr lang="en-US" altLang="zh-CN" sz="1400" dirty="0"/>
              <a:t>Transformer（History-Enhanced Two-Stage Transformer, HETT）</a:t>
            </a:r>
            <a:r>
              <a:rPr lang="zh-CN" altLang="en-US" sz="1400" dirty="0"/>
              <a:t>框架 ——这是一个全新的导航范式，旨在解决空中视觉-语言导航（</a:t>
            </a:r>
            <a:r>
              <a:rPr lang="en-US" altLang="zh-CN" sz="1400" dirty="0"/>
              <a:t>AVLN）</a:t>
            </a:r>
            <a:r>
              <a:rPr lang="zh-CN" altLang="en-US" sz="1400" dirty="0"/>
              <a:t>中全局环境推理与局部场景理解难以兼顾的问题 。为支撑此项研究，我们将导航过程解耦为“由粗到细”的两个阶段：粗粒度目标预测与细粒度动作细化 。我们进一步设计了历史网格地图（</a:t>
            </a:r>
            <a:r>
              <a:rPr lang="en-US" altLang="zh-CN" sz="1400" dirty="0"/>
              <a:t>Historical Grid Map），</a:t>
            </a:r>
            <a:r>
              <a:rPr lang="zh-CN" altLang="en-US" sz="1400" dirty="0"/>
              <a:t>通过在导航过程中维护结构化的环境记忆，显著提升了智能体的空间感知能力 。此外，我们还对 </a:t>
            </a:r>
            <a:r>
              <a:rPr lang="en-US" altLang="zh-CN" sz="1400" dirty="0"/>
              <a:t>CityNav </a:t>
            </a:r>
            <a:r>
              <a:rPr lang="zh-CN" altLang="en-US" sz="1400" dirty="0"/>
              <a:t>数据集的标注进行了全面的人工清洗与重标定，为 </a:t>
            </a:r>
            <a:r>
              <a:rPr lang="en-US" altLang="zh-CN" sz="1400" dirty="0"/>
              <a:t>AVLN </a:t>
            </a:r>
            <a:r>
              <a:rPr lang="zh-CN" altLang="en-US" sz="1400" dirty="0"/>
              <a:t>领域提供了一个更可靠的评估基准 。广泛的实验充分证明了 </a:t>
            </a:r>
            <a:r>
              <a:rPr lang="en-US" altLang="zh-CN" sz="1400" dirty="0"/>
              <a:t>HETT </a:t>
            </a:r>
            <a:r>
              <a:rPr lang="zh-CN" altLang="en-US" sz="1400" dirty="0"/>
              <a:t>框架及其各组件的有效性与更精准的导航表现 。</a:t>
            </a:r>
            <a:endParaRPr lang="zh-CN" altLang="en-US" sz="1400" dirty="0"/>
          </a:p>
        </p:txBody>
      </p:sp>
      <p:sp>
        <p:nvSpPr>
          <p:cNvPr id="10" name="文本框 9"/>
          <p:cNvSpPr txBox="1"/>
          <p:nvPr/>
        </p:nvSpPr>
        <p:spPr>
          <a:xfrm>
            <a:off x="826852" y="4215270"/>
            <a:ext cx="10547542" cy="207645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wrap="square" rtlCol="0">
            <a:spAutoFit/>
          </a:bodyPr>
          <a:lstStyle/>
          <a:p>
            <a:pPr>
              <a:lnSpc>
                <a:spcPct val="150000"/>
              </a:lnSpc>
            </a:pPr>
            <a:r>
              <a:rPr lang="zh-CN" altLang="en-US" sz="1600" b="1" dirty="0">
                <a:solidFill>
                  <a:srgbClr val="0F1115"/>
                </a:solidFill>
                <a:latin typeface="quote-cjk-patch"/>
              </a:rPr>
              <a:t>局限性</a:t>
            </a:r>
            <a:endParaRPr lang="en-US" altLang="zh-CN" sz="1600" b="1" dirty="0">
              <a:solidFill>
                <a:srgbClr val="0F1115"/>
              </a:solidFill>
              <a:effectLst/>
              <a:latin typeface="quote-cjk-patch"/>
            </a:endParaRPr>
          </a:p>
          <a:p>
            <a:pPr indent="457200">
              <a:lnSpc>
                <a:spcPct val="150000"/>
              </a:lnSpc>
            </a:pPr>
            <a:r>
              <a:rPr lang="zh-CN" altLang="en-US" sz="1400" dirty="0"/>
              <a:t>本研究仍存在若干局限性，值得进一步探索。一方面，</a:t>
            </a:r>
            <a:r>
              <a:rPr lang="en-US" altLang="zh-CN" sz="1400" dirty="0"/>
              <a:t>HETT </a:t>
            </a:r>
            <a:r>
              <a:rPr lang="zh-CN" altLang="en-US" sz="1400" dirty="0"/>
              <a:t>框架当前的导航机制仍然高度依赖预定义的先验信息（例如指令中引用的预定义地标轮廓）。在真实世界的复杂未知城市环境中，获取完美且全面的预定义地理信息往往面临挑战，这在一定程度上限制了模型在完全陌生环境下的泛化能力。另一方面，如何摆脱对静态先验特征的依赖，是构建真正高度自主的语言驱动型无人机系统的关键挑战。在未来的研究中，我们计划探索在线环境建图技术 ，使无人机能够在动态飞行中实时构建环境认知，从而进一步增强导航系统在开放、无结构化环境下的鲁棒性与适应性 。</a:t>
            </a:r>
            <a:endParaRPr lang="en-US" altLang="zh-CN" sz="1100" dirty="0">
              <a:latin typeface="-apple-system"/>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0" y="155115"/>
            <a:ext cx="1655328" cy="257314"/>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cs typeface="+mn-ea"/>
              <a:sym typeface="+mn-lt"/>
            </a:endParaRPr>
          </a:p>
        </p:txBody>
      </p:sp>
      <p:sp>
        <p:nvSpPr>
          <p:cNvPr id="2" name="文本框 1"/>
          <p:cNvSpPr txBox="1"/>
          <p:nvPr/>
        </p:nvSpPr>
        <p:spPr>
          <a:xfrm>
            <a:off x="3009418" y="2801073"/>
            <a:ext cx="5856790" cy="923330"/>
          </a:xfrm>
          <a:prstGeom prst="rect">
            <a:avLst/>
          </a:prstGeom>
          <a:noFill/>
        </p:spPr>
        <p:txBody>
          <a:bodyPr wrap="square" rtlCol="0">
            <a:spAutoFit/>
          </a:bodyPr>
          <a:lstStyle/>
          <a:p>
            <a:r>
              <a:rPr lang="en-US" altLang="zh-CN" sz="5400" dirty="0">
                <a:solidFill>
                  <a:schemeClr val="accent1">
                    <a:lumMod val="75000"/>
                  </a:schemeClr>
                </a:solidFill>
                <a:cs typeface="+mn-ea"/>
                <a:sym typeface="+mn-lt"/>
              </a:rPr>
              <a:t>Thanks!</a:t>
            </a:r>
            <a:endParaRPr lang="zh-CN" altLang="en-US" sz="5400" dirty="0">
              <a:solidFill>
                <a:schemeClr val="accent1">
                  <a:lumMod val="75000"/>
                </a:schemeClr>
              </a:solidFill>
              <a:cs typeface="+mn-ea"/>
              <a:sym typeface="+mn-lt"/>
            </a:endParaRPr>
          </a:p>
        </p:txBody>
      </p:sp>
      <p:cxnSp>
        <p:nvCxnSpPr>
          <p:cNvPr id="4" name="直接连接符 3"/>
          <p:cNvCxnSpPr/>
          <p:nvPr/>
        </p:nvCxnSpPr>
        <p:spPr>
          <a:xfrm>
            <a:off x="3194613" y="3724403"/>
            <a:ext cx="3923817"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矩形 6"/>
          <p:cNvSpPr/>
          <p:nvPr/>
        </p:nvSpPr>
        <p:spPr>
          <a:xfrm>
            <a:off x="0" y="6697897"/>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cs typeface="+mn-ea"/>
              <a:sym typeface="+mn-lt"/>
            </a:endParaRPr>
          </a:p>
        </p:txBody>
      </p:sp>
      <p:sp>
        <p:nvSpPr>
          <p:cNvPr id="8" name="矩形 7"/>
          <p:cNvSpPr/>
          <p:nvPr/>
        </p:nvSpPr>
        <p:spPr>
          <a:xfrm>
            <a:off x="0" y="1614"/>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cs typeface="+mn-ea"/>
              <a:sym typeface="+mn-lt"/>
            </a:endParaRPr>
          </a:p>
        </p:txBody>
      </p:sp>
      <p:sp>
        <p:nvSpPr>
          <p:cNvPr id="9" name="文本框 8"/>
          <p:cNvSpPr txBox="1"/>
          <p:nvPr/>
        </p:nvSpPr>
        <p:spPr>
          <a:xfrm>
            <a:off x="142816" y="65238"/>
            <a:ext cx="2095500" cy="369332"/>
          </a:xfrm>
          <a:prstGeom prst="rect">
            <a:avLst/>
          </a:prstGeom>
          <a:noFill/>
        </p:spPr>
        <p:txBody>
          <a:bodyPr wrap="square" rtlCol="0">
            <a:spAutoFit/>
          </a:bodyPr>
          <a:lstStyle/>
          <a:p>
            <a:r>
              <a:rPr lang="en-US" altLang="zh-CN" dirty="0">
                <a:solidFill>
                  <a:schemeClr val="bg1"/>
                </a:solidFill>
                <a:cs typeface="+mn-ea"/>
                <a:sym typeface="+mn-lt"/>
              </a:rPr>
              <a:t>Presentation</a:t>
            </a:r>
            <a:endParaRPr lang="zh-CN" altLang="en-US" dirty="0">
              <a:solidFill>
                <a:schemeClr val="bg1"/>
              </a:solidFill>
              <a:cs typeface="+mn-ea"/>
              <a:sym typeface="+mn-lt"/>
            </a:endParaRPr>
          </a:p>
        </p:txBody>
      </p:sp>
      <p:pic>
        <p:nvPicPr>
          <p:cNvPr id="11" name="图片 10"/>
          <p:cNvPicPr>
            <a:picLocks noChangeAspect="1"/>
          </p:cNvPicPr>
          <p:nvPr/>
        </p:nvPicPr>
        <p:blipFill rotWithShape="1">
          <a:blip r:embed="rId1" cstate="print">
            <a:extLst>
              <a:ext uri="{28A0092B-C50C-407E-A947-70E740481C1C}">
                <a14:useLocalDpi xmlns:a14="http://schemas.microsoft.com/office/drawing/2010/main" val="0"/>
              </a:ext>
            </a:extLst>
          </a:blip>
          <a:srcRect l="17265" t="9160" r="23350"/>
          <a:stretch>
            <a:fillRect/>
          </a:stretch>
        </p:blipFill>
        <p:spPr>
          <a:xfrm>
            <a:off x="8839200" y="83757"/>
            <a:ext cx="3421380" cy="67204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a:off x="0" y="155115"/>
            <a:ext cx="1655328" cy="257314"/>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矩形 17"/>
          <p:cNvSpPr/>
          <p:nvPr/>
        </p:nvSpPr>
        <p:spPr>
          <a:xfrm>
            <a:off x="0" y="1614"/>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4" name="文本框 13"/>
          <p:cNvSpPr txBox="1"/>
          <p:nvPr/>
        </p:nvSpPr>
        <p:spPr>
          <a:xfrm>
            <a:off x="142816" y="65238"/>
            <a:ext cx="2095500" cy="369332"/>
          </a:xfrm>
          <a:prstGeom prst="rect">
            <a:avLst/>
          </a:prstGeom>
          <a:noFill/>
        </p:spPr>
        <p:txBody>
          <a:bodyPr wrap="square" rtlCol="0">
            <a:spAutoFit/>
          </a:bodyPr>
          <a:lstStyle/>
          <a:p>
            <a:r>
              <a:rPr lang="en-US" altLang="zh-CN" dirty="0">
                <a:solidFill>
                  <a:schemeClr val="bg1"/>
                </a:solidFill>
                <a:cs typeface="+mn-ea"/>
                <a:sym typeface="+mn-lt"/>
              </a:rPr>
              <a:t>Presentation</a:t>
            </a:r>
            <a:endParaRPr lang="zh-CN" altLang="en-US" dirty="0">
              <a:solidFill>
                <a:schemeClr val="bg1"/>
              </a:solidFill>
              <a:cs typeface="+mn-ea"/>
              <a:sym typeface="+mn-lt"/>
            </a:endParaRPr>
          </a:p>
        </p:txBody>
      </p:sp>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329917" y="617901"/>
            <a:ext cx="915835" cy="867277"/>
          </a:xfrm>
          <a:prstGeom prst="rect">
            <a:avLst/>
          </a:prstGeom>
        </p:spPr>
      </p:pic>
      <p:sp>
        <p:nvSpPr>
          <p:cNvPr id="3" name="文本框 2"/>
          <p:cNvSpPr txBox="1"/>
          <p:nvPr/>
        </p:nvSpPr>
        <p:spPr>
          <a:xfrm>
            <a:off x="600330" y="759151"/>
            <a:ext cx="375008" cy="583565"/>
          </a:xfrm>
          <a:prstGeom prst="rect">
            <a:avLst/>
          </a:prstGeom>
          <a:noFill/>
        </p:spPr>
        <p:txBody>
          <a:bodyPr wrap="square" rtlCol="0">
            <a:spAutoFit/>
          </a:bodyPr>
          <a:lstStyle/>
          <a:p>
            <a:r>
              <a:rPr lang="en-US" altLang="zh-CN" sz="3200" dirty="0">
                <a:solidFill>
                  <a:schemeClr val="accent1">
                    <a:lumMod val="75000"/>
                  </a:schemeClr>
                </a:solidFill>
                <a:cs typeface="+mn-ea"/>
                <a:sym typeface="+mn-lt"/>
              </a:rPr>
              <a:t>1</a:t>
            </a:r>
            <a:endParaRPr lang="zh-CN" altLang="en-US" sz="3200" dirty="0">
              <a:solidFill>
                <a:schemeClr val="accent1">
                  <a:lumMod val="75000"/>
                </a:schemeClr>
              </a:solidFill>
              <a:cs typeface="+mn-ea"/>
              <a:sym typeface="+mn-lt"/>
            </a:endParaRPr>
          </a:p>
        </p:txBody>
      </p:sp>
      <p:sp>
        <p:nvSpPr>
          <p:cNvPr id="26" name="文本框 25"/>
          <p:cNvSpPr txBox="1"/>
          <p:nvPr/>
        </p:nvSpPr>
        <p:spPr>
          <a:xfrm>
            <a:off x="1655328" y="793828"/>
            <a:ext cx="2330156" cy="583565"/>
          </a:xfrm>
          <a:prstGeom prst="rect">
            <a:avLst/>
          </a:prstGeom>
          <a:noFill/>
          <a:ln>
            <a:noFill/>
          </a:ln>
        </p:spPr>
        <p:style>
          <a:lnRef idx="0">
            <a:scrgbClr r="0" g="0" b="0"/>
          </a:lnRef>
          <a:fillRef idx="0">
            <a:scrgbClr r="0" g="0" b="0"/>
          </a:fillRef>
          <a:effectRef idx="0">
            <a:scrgbClr r="0" g="0" b="0"/>
          </a:effectRef>
          <a:fontRef idx="minor">
            <a:schemeClr val="accent6"/>
          </a:fontRef>
        </p:style>
        <p:txBody>
          <a:bodyPr wrap="square" rtlCol="0">
            <a:spAutoFit/>
          </a:bodyPr>
          <a:lstStyle/>
          <a:p>
            <a:r>
              <a:rPr lang="en-US" altLang="zh-CN" sz="3200" dirty="0">
                <a:solidFill>
                  <a:srgbClr val="0070C0"/>
                </a:solidFill>
                <a:cs typeface="+mn-ea"/>
                <a:sym typeface="+mn-lt"/>
              </a:rPr>
              <a:t>Introduction</a:t>
            </a:r>
            <a:endParaRPr lang="en-US" altLang="zh-CN" sz="3200" dirty="0">
              <a:solidFill>
                <a:srgbClr val="0070C0"/>
              </a:solidFill>
              <a:cs typeface="+mn-ea"/>
              <a:sym typeface="+mn-lt"/>
            </a:endParaRPr>
          </a:p>
        </p:txBody>
      </p:sp>
      <p:sp>
        <p:nvSpPr>
          <p:cNvPr id="19" name="矩形 18"/>
          <p:cNvSpPr/>
          <p:nvPr/>
        </p:nvSpPr>
        <p:spPr>
          <a:xfrm>
            <a:off x="0" y="6693452"/>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 name="文本框 3"/>
          <p:cNvSpPr txBox="1"/>
          <p:nvPr/>
        </p:nvSpPr>
        <p:spPr>
          <a:xfrm>
            <a:off x="975338" y="1339855"/>
            <a:ext cx="10466636" cy="2445385"/>
          </a:xfrm>
          <a:prstGeom prst="rect">
            <a:avLst/>
          </a:prstGeom>
          <a:ln>
            <a:noFill/>
          </a:ln>
        </p:spPr>
        <p:style>
          <a:lnRef idx="2">
            <a:schemeClr val="accent6"/>
          </a:lnRef>
          <a:fillRef idx="1">
            <a:schemeClr val="lt1"/>
          </a:fillRef>
          <a:effectRef idx="0">
            <a:schemeClr val="accent6"/>
          </a:effectRef>
          <a:fontRef idx="minor">
            <a:schemeClr val="dk1"/>
          </a:fontRef>
        </p:style>
        <p:txBody>
          <a:bodyPr wrap="square" rtlCol="0">
            <a:spAutoFit/>
          </a:bodyPr>
          <a:lstStyle/>
          <a:p>
            <a:pPr>
              <a:lnSpc>
                <a:spcPct val="150000"/>
              </a:lnSpc>
            </a:pPr>
            <a:r>
              <a:rPr lang="zh-CN" altLang="en-US" b="1" i="0" dirty="0">
                <a:effectLst/>
                <a:latin typeface="-apple-system"/>
              </a:rPr>
              <a:t>研究背景</a:t>
            </a:r>
            <a:r>
              <a:rPr lang="zh-CN" altLang="en-US" i="0" dirty="0">
                <a:effectLst/>
                <a:latin typeface="-apple-system"/>
              </a:rPr>
              <a:t>：</a:t>
            </a:r>
            <a:endParaRPr lang="en-US" altLang="zh-CN" i="0" dirty="0">
              <a:effectLst/>
              <a:latin typeface="-apple-system"/>
            </a:endParaRPr>
          </a:p>
          <a:p>
            <a:pPr indent="457200">
              <a:lnSpc>
                <a:spcPct val="150000"/>
              </a:lnSpc>
            </a:pPr>
            <a:r>
              <a:rPr lang="en-US" altLang="zh-CN" sz="1400" dirty="0"/>
              <a:t>VLN（Vision-Language Navigation）</a:t>
            </a:r>
            <a:r>
              <a:rPr lang="zh-CN" altLang="en-US" sz="1400" dirty="0"/>
              <a:t>旨在让智能体根据自然语言指令，在视觉环境中完成目标导航。在城市安防与智慧城市治理等应用中，无人机处于开放户外城市环境中，具备 6-</a:t>
            </a:r>
            <a:r>
              <a:rPr lang="en-US" altLang="zh-CN" sz="1400" dirty="0"/>
              <a:t>DoF </a:t>
            </a:r>
            <a:r>
              <a:rPr lang="zh-CN" altLang="en-US" sz="1400" dirty="0"/>
              <a:t>连续运动能力，飞行姿态、视角和轨迹高度动态变化，导航过程更长，且视觉观测与语言目标之间存在更复杂的空间对应关系。相比传统地面 </a:t>
            </a:r>
            <a:r>
              <a:rPr lang="en-US" altLang="zh-CN" sz="1400" dirty="0"/>
              <a:t>VLN，</a:t>
            </a:r>
            <a:r>
              <a:rPr lang="zh-CN" altLang="en-US" sz="1400" dirty="0"/>
              <a:t>无人机导航不仅需要理解语言指令中的目标、地标和空间关系，还需要在大尺度城市环境中持续整合当前视觉观测、历史轨迹和全局空间信息，从而完成长距离目标定位与局部动作控制。</a:t>
            </a:r>
            <a:endParaRPr lang="zh-CN" altLang="en-US" sz="1400" dirty="0"/>
          </a:p>
          <a:p>
            <a:pPr indent="0" fontAlgn="auto">
              <a:lnSpc>
                <a:spcPct val="150000"/>
              </a:lnSpc>
            </a:pPr>
            <a:endParaRPr lang="zh-CN" altLang="en-US" sz="1400" dirty="0"/>
          </a:p>
        </p:txBody>
      </p:sp>
      <p:pic>
        <p:nvPicPr>
          <p:cNvPr id="6" name="图片 5"/>
          <p:cNvPicPr>
            <a:picLocks noChangeAspect="1"/>
          </p:cNvPicPr>
          <p:nvPr/>
        </p:nvPicPr>
        <p:blipFill>
          <a:blip r:embed="rId2"/>
          <a:stretch>
            <a:fillRect/>
          </a:stretch>
        </p:blipFill>
        <p:spPr>
          <a:xfrm>
            <a:off x="3985260" y="3427095"/>
            <a:ext cx="4549775" cy="296989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a:off x="0" y="155115"/>
            <a:ext cx="1655328" cy="257314"/>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矩形 17"/>
          <p:cNvSpPr/>
          <p:nvPr/>
        </p:nvSpPr>
        <p:spPr>
          <a:xfrm>
            <a:off x="0" y="1614"/>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4" name="文本框 13"/>
          <p:cNvSpPr txBox="1"/>
          <p:nvPr/>
        </p:nvSpPr>
        <p:spPr>
          <a:xfrm>
            <a:off x="142816" y="65238"/>
            <a:ext cx="2095500" cy="369332"/>
          </a:xfrm>
          <a:prstGeom prst="rect">
            <a:avLst/>
          </a:prstGeom>
          <a:noFill/>
        </p:spPr>
        <p:txBody>
          <a:bodyPr wrap="square" rtlCol="0">
            <a:spAutoFit/>
          </a:bodyPr>
          <a:lstStyle/>
          <a:p>
            <a:r>
              <a:rPr lang="en-US" altLang="zh-CN" dirty="0">
                <a:solidFill>
                  <a:schemeClr val="bg1"/>
                </a:solidFill>
                <a:cs typeface="+mn-ea"/>
                <a:sym typeface="+mn-lt"/>
              </a:rPr>
              <a:t>Presentation</a:t>
            </a:r>
            <a:endParaRPr lang="zh-CN" altLang="en-US" dirty="0">
              <a:solidFill>
                <a:schemeClr val="bg1"/>
              </a:solidFill>
              <a:cs typeface="+mn-ea"/>
              <a:sym typeface="+mn-lt"/>
            </a:endParaRPr>
          </a:p>
        </p:txBody>
      </p:sp>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329917" y="617901"/>
            <a:ext cx="915835" cy="867277"/>
          </a:xfrm>
          <a:prstGeom prst="rect">
            <a:avLst/>
          </a:prstGeom>
        </p:spPr>
      </p:pic>
      <p:sp>
        <p:nvSpPr>
          <p:cNvPr id="3" name="文本框 2"/>
          <p:cNvSpPr txBox="1"/>
          <p:nvPr/>
        </p:nvSpPr>
        <p:spPr>
          <a:xfrm>
            <a:off x="600330" y="759151"/>
            <a:ext cx="375008" cy="583565"/>
          </a:xfrm>
          <a:prstGeom prst="rect">
            <a:avLst/>
          </a:prstGeom>
          <a:noFill/>
        </p:spPr>
        <p:txBody>
          <a:bodyPr wrap="square" rtlCol="0">
            <a:spAutoFit/>
          </a:bodyPr>
          <a:lstStyle/>
          <a:p>
            <a:r>
              <a:rPr lang="en-US" altLang="zh-CN" sz="3200" dirty="0">
                <a:solidFill>
                  <a:schemeClr val="accent1">
                    <a:lumMod val="75000"/>
                  </a:schemeClr>
                </a:solidFill>
                <a:cs typeface="+mn-ea"/>
                <a:sym typeface="+mn-lt"/>
              </a:rPr>
              <a:t>1</a:t>
            </a:r>
            <a:endParaRPr lang="zh-CN" altLang="en-US" sz="3200" dirty="0">
              <a:solidFill>
                <a:schemeClr val="accent1">
                  <a:lumMod val="75000"/>
                </a:schemeClr>
              </a:solidFill>
              <a:cs typeface="+mn-ea"/>
              <a:sym typeface="+mn-lt"/>
            </a:endParaRPr>
          </a:p>
        </p:txBody>
      </p:sp>
      <p:sp>
        <p:nvSpPr>
          <p:cNvPr id="26" name="文本框 25"/>
          <p:cNvSpPr txBox="1"/>
          <p:nvPr/>
        </p:nvSpPr>
        <p:spPr>
          <a:xfrm>
            <a:off x="1655328" y="793828"/>
            <a:ext cx="2330156" cy="583565"/>
          </a:xfrm>
          <a:prstGeom prst="rect">
            <a:avLst/>
          </a:prstGeom>
          <a:noFill/>
          <a:ln>
            <a:noFill/>
          </a:ln>
        </p:spPr>
        <p:style>
          <a:lnRef idx="0">
            <a:scrgbClr r="0" g="0" b="0"/>
          </a:lnRef>
          <a:fillRef idx="0">
            <a:scrgbClr r="0" g="0" b="0"/>
          </a:fillRef>
          <a:effectRef idx="0">
            <a:scrgbClr r="0" g="0" b="0"/>
          </a:effectRef>
          <a:fontRef idx="minor">
            <a:schemeClr val="accent6"/>
          </a:fontRef>
        </p:style>
        <p:txBody>
          <a:bodyPr wrap="square" rtlCol="0">
            <a:spAutoFit/>
          </a:bodyPr>
          <a:lstStyle/>
          <a:p>
            <a:r>
              <a:rPr lang="en-US" altLang="zh-CN" sz="3200" dirty="0">
                <a:solidFill>
                  <a:srgbClr val="0070C0"/>
                </a:solidFill>
                <a:cs typeface="+mn-ea"/>
                <a:sym typeface="+mn-lt"/>
              </a:rPr>
              <a:t>Introduction</a:t>
            </a:r>
            <a:endParaRPr lang="en-US" altLang="zh-CN" sz="3200" dirty="0">
              <a:solidFill>
                <a:srgbClr val="0070C0"/>
              </a:solidFill>
              <a:cs typeface="+mn-ea"/>
              <a:sym typeface="+mn-lt"/>
            </a:endParaRPr>
          </a:p>
        </p:txBody>
      </p:sp>
      <p:sp>
        <p:nvSpPr>
          <p:cNvPr id="19" name="矩形 18"/>
          <p:cNvSpPr/>
          <p:nvPr/>
        </p:nvSpPr>
        <p:spPr>
          <a:xfrm>
            <a:off x="0" y="6693452"/>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 name="文本框 3"/>
          <p:cNvSpPr txBox="1"/>
          <p:nvPr/>
        </p:nvSpPr>
        <p:spPr>
          <a:xfrm>
            <a:off x="975338" y="1339855"/>
            <a:ext cx="10466636" cy="4384675"/>
          </a:xfrm>
          <a:prstGeom prst="rect">
            <a:avLst/>
          </a:prstGeom>
          <a:ln>
            <a:noFill/>
          </a:ln>
        </p:spPr>
        <p:style>
          <a:lnRef idx="2">
            <a:schemeClr val="accent6"/>
          </a:lnRef>
          <a:fillRef idx="1">
            <a:schemeClr val="lt1"/>
          </a:fillRef>
          <a:effectRef idx="0">
            <a:schemeClr val="accent6"/>
          </a:effectRef>
          <a:fontRef idx="minor">
            <a:schemeClr val="dk1"/>
          </a:fontRef>
        </p:style>
        <p:txBody>
          <a:bodyPr wrap="square" rtlCol="0">
            <a:spAutoFit/>
          </a:bodyPr>
          <a:lstStyle/>
          <a:p>
            <a:pPr indent="0" fontAlgn="auto">
              <a:lnSpc>
                <a:spcPct val="150000"/>
              </a:lnSpc>
            </a:pPr>
            <a:r>
              <a:rPr lang="zh-CN" altLang="en-US" b="1" dirty="0"/>
              <a:t>目前的挑战</a:t>
            </a:r>
            <a:r>
              <a:rPr lang="zh-CN" altLang="en-US" sz="1400" dirty="0"/>
              <a:t>：</a:t>
            </a:r>
            <a:endParaRPr lang="zh-CN" altLang="en-US" sz="1400" dirty="0"/>
          </a:p>
          <a:p>
            <a:pPr indent="0">
              <a:lnSpc>
                <a:spcPct val="150000"/>
              </a:lnSpc>
              <a:buFont typeface="Wingdings" panose="05000000000000000000" charset="0"/>
              <a:buNone/>
            </a:pPr>
            <a:r>
              <a:rPr lang="zh-CN" altLang="en-US" sz="1400" dirty="0"/>
              <a:t>✓ 任务复杂度更高：</a:t>
            </a:r>
            <a:endParaRPr lang="zh-CN" altLang="en-US" sz="1400" dirty="0"/>
          </a:p>
          <a:p>
            <a:pPr indent="0">
              <a:lnSpc>
                <a:spcPct val="150000"/>
              </a:lnSpc>
              <a:buFont typeface="Wingdings" panose="05000000000000000000" charset="0"/>
              <a:buNone/>
            </a:pPr>
            <a:r>
              <a:rPr lang="en-US" altLang="zh-CN" sz="1400" dirty="0"/>
              <a:t>AVLN </a:t>
            </a:r>
            <a:r>
              <a:rPr lang="zh-CN" altLang="en-US" sz="1400" dirty="0"/>
              <a:t>面向开放户外城市环境，</a:t>
            </a:r>
            <a:r>
              <a:rPr lang="zh-CN" altLang="en-US" sz="1400" dirty="0">
                <a:highlight>
                  <a:srgbClr val="FFFF00"/>
                </a:highlight>
              </a:rPr>
              <a:t>导航路径更长、目标距离更远、遮挡更多，且无人机视角会随飞行持续变化</a:t>
            </a:r>
            <a:r>
              <a:rPr lang="zh-CN" altLang="en-US" sz="1400" dirty="0"/>
              <a:t>。仅依靠当前视野或目标文本描述，往往不足以精确定位并到达目标。模型需要同时利用语言目标、地标先验、历史观测和空间记忆，才能在大尺度环境中完成稳定导航。</a:t>
            </a:r>
            <a:endParaRPr lang="zh-CN" altLang="en-US" sz="1400" dirty="0"/>
          </a:p>
          <a:p>
            <a:pPr indent="0">
              <a:lnSpc>
                <a:spcPct val="150000"/>
              </a:lnSpc>
              <a:buFont typeface="Wingdings" panose="05000000000000000000" charset="0"/>
              <a:buNone/>
            </a:pPr>
            <a:r>
              <a:rPr lang="zh-CN" altLang="en-US" sz="1400" dirty="0"/>
              <a:t>✓ 全局目标推理与局部动作控制难以兼顾：</a:t>
            </a:r>
            <a:endParaRPr lang="zh-CN" altLang="en-US" sz="1400" dirty="0"/>
          </a:p>
          <a:p>
            <a:pPr indent="0">
              <a:lnSpc>
                <a:spcPct val="150000"/>
              </a:lnSpc>
              <a:buFont typeface="Wingdings" panose="05000000000000000000" charset="0"/>
              <a:buNone/>
            </a:pPr>
            <a:r>
              <a:rPr lang="zh-CN" altLang="en-US" sz="1400" dirty="0"/>
              <a:t>现有方法往往偏向单一粒度：</a:t>
            </a:r>
            <a:r>
              <a:rPr lang="zh-CN" altLang="en-US" sz="1400" dirty="0">
                <a:highlight>
                  <a:srgbClr val="FFFF00"/>
                </a:highlight>
              </a:rPr>
              <a:t>局部规划方法擅长根据当前视觉进行细粒度动作调整，但缺乏长程全局目标推理；全局规划方法能够提供粗粒度目标区域估计，但对局部视觉细节和动态调整能力不足</a:t>
            </a:r>
            <a:r>
              <a:rPr lang="zh-CN" altLang="en-US" sz="1400" dirty="0"/>
              <a:t>。无人机导航需要同时具备“看得远”的全局推理能力和“走得准”的局部控制能力。</a:t>
            </a:r>
            <a:endParaRPr lang="en-US" altLang="zh-CN" sz="1400" dirty="0"/>
          </a:p>
          <a:p>
            <a:pPr marL="285750" indent="-285750">
              <a:lnSpc>
                <a:spcPct val="150000"/>
              </a:lnSpc>
              <a:buFont typeface="Wingdings" panose="05000000000000000000" charset="0"/>
              <a:buChar char="ü"/>
            </a:pPr>
            <a:r>
              <a:rPr lang="zh-CN" altLang="en-US" sz="1400" dirty="0"/>
              <a:t>历史信息利用不足：</a:t>
            </a:r>
            <a:endParaRPr lang="zh-CN" altLang="en-US" sz="1400" dirty="0"/>
          </a:p>
          <a:p>
            <a:pPr indent="0">
              <a:lnSpc>
                <a:spcPct val="150000"/>
              </a:lnSpc>
              <a:buFont typeface="Wingdings" panose="05000000000000000000" charset="0"/>
              <a:buNone/>
            </a:pPr>
            <a:r>
              <a:rPr lang="zh-CN" altLang="en-US" sz="1400" dirty="0"/>
              <a:t>长程 </a:t>
            </a:r>
            <a:r>
              <a:rPr lang="en-US" altLang="zh-CN" sz="1400" dirty="0"/>
              <a:t>AVLN </a:t>
            </a:r>
            <a:r>
              <a:rPr lang="zh-CN" altLang="en-US" sz="1400" dirty="0"/>
              <a:t>中，单帧观测通常无法覆盖目标区域，智能体必须依赖历史轨迹与过去观测来逐步缩小搜索空间。但现有方法对历史信息的建模仍较粗糙，要么只记录访问过的位置，要么依赖语义分割结果构建 </a:t>
            </a:r>
            <a:r>
              <a:rPr lang="en-US" altLang="zh-CN" sz="1400" dirty="0"/>
              <a:t>top-down map，</a:t>
            </a:r>
            <a:r>
              <a:rPr lang="zh-CN" altLang="en-US" sz="1400" dirty="0"/>
              <a:t>难以保留细粒度视觉线索，导致模型在</a:t>
            </a:r>
            <a:r>
              <a:rPr lang="zh-CN" altLang="en-US" sz="1400" dirty="0">
                <a:highlight>
                  <a:srgbClr val="FFFF00"/>
                </a:highlight>
              </a:rPr>
              <a:t>长距离导航中容易遗忘关键历史证据或累积错误</a:t>
            </a:r>
            <a:r>
              <a:rPr lang="zh-CN" altLang="en-US" sz="1400" dirty="0"/>
              <a:t>。</a:t>
            </a:r>
            <a:endParaRPr lang="zh-CN" alt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a:off x="0" y="155115"/>
            <a:ext cx="1655328" cy="257314"/>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矩形 17"/>
          <p:cNvSpPr/>
          <p:nvPr/>
        </p:nvSpPr>
        <p:spPr>
          <a:xfrm>
            <a:off x="0" y="1614"/>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4" name="文本框 13"/>
          <p:cNvSpPr txBox="1"/>
          <p:nvPr/>
        </p:nvSpPr>
        <p:spPr>
          <a:xfrm>
            <a:off x="142816" y="65238"/>
            <a:ext cx="2095500" cy="369332"/>
          </a:xfrm>
          <a:prstGeom prst="rect">
            <a:avLst/>
          </a:prstGeom>
          <a:noFill/>
        </p:spPr>
        <p:txBody>
          <a:bodyPr wrap="square" rtlCol="0">
            <a:spAutoFit/>
          </a:bodyPr>
          <a:lstStyle/>
          <a:p>
            <a:r>
              <a:rPr lang="en-US" altLang="zh-CN" dirty="0">
                <a:solidFill>
                  <a:schemeClr val="bg1"/>
                </a:solidFill>
                <a:cs typeface="+mn-ea"/>
                <a:sym typeface="+mn-lt"/>
              </a:rPr>
              <a:t>Presentation</a:t>
            </a:r>
            <a:endParaRPr lang="zh-CN" altLang="en-US" dirty="0">
              <a:solidFill>
                <a:schemeClr val="bg1"/>
              </a:solidFill>
              <a:cs typeface="+mn-ea"/>
              <a:sym typeface="+mn-lt"/>
            </a:endParaRPr>
          </a:p>
        </p:txBody>
      </p:sp>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329917" y="617901"/>
            <a:ext cx="915835" cy="867277"/>
          </a:xfrm>
          <a:prstGeom prst="rect">
            <a:avLst/>
          </a:prstGeom>
        </p:spPr>
      </p:pic>
      <p:sp>
        <p:nvSpPr>
          <p:cNvPr id="3" name="文本框 2"/>
          <p:cNvSpPr txBox="1"/>
          <p:nvPr/>
        </p:nvSpPr>
        <p:spPr>
          <a:xfrm>
            <a:off x="600330" y="759151"/>
            <a:ext cx="375008" cy="583565"/>
          </a:xfrm>
          <a:prstGeom prst="rect">
            <a:avLst/>
          </a:prstGeom>
          <a:noFill/>
        </p:spPr>
        <p:txBody>
          <a:bodyPr wrap="square" rtlCol="0">
            <a:spAutoFit/>
          </a:bodyPr>
          <a:lstStyle/>
          <a:p>
            <a:r>
              <a:rPr lang="en-US" altLang="zh-CN" sz="3200" dirty="0">
                <a:solidFill>
                  <a:schemeClr val="accent1">
                    <a:lumMod val="75000"/>
                  </a:schemeClr>
                </a:solidFill>
                <a:cs typeface="+mn-ea"/>
                <a:sym typeface="+mn-lt"/>
              </a:rPr>
              <a:t>1</a:t>
            </a:r>
            <a:endParaRPr lang="zh-CN" altLang="en-US" sz="3200" dirty="0">
              <a:solidFill>
                <a:schemeClr val="accent1">
                  <a:lumMod val="75000"/>
                </a:schemeClr>
              </a:solidFill>
              <a:cs typeface="+mn-ea"/>
              <a:sym typeface="+mn-lt"/>
            </a:endParaRPr>
          </a:p>
        </p:txBody>
      </p:sp>
      <p:sp>
        <p:nvSpPr>
          <p:cNvPr id="26" name="文本框 25"/>
          <p:cNvSpPr txBox="1"/>
          <p:nvPr/>
        </p:nvSpPr>
        <p:spPr>
          <a:xfrm>
            <a:off x="1655328" y="793828"/>
            <a:ext cx="2330156" cy="583565"/>
          </a:xfrm>
          <a:prstGeom prst="rect">
            <a:avLst/>
          </a:prstGeom>
          <a:noFill/>
          <a:ln>
            <a:noFill/>
          </a:ln>
        </p:spPr>
        <p:style>
          <a:lnRef idx="0">
            <a:scrgbClr r="0" g="0" b="0"/>
          </a:lnRef>
          <a:fillRef idx="0">
            <a:scrgbClr r="0" g="0" b="0"/>
          </a:fillRef>
          <a:effectRef idx="0">
            <a:scrgbClr r="0" g="0" b="0"/>
          </a:effectRef>
          <a:fontRef idx="minor">
            <a:schemeClr val="accent6"/>
          </a:fontRef>
        </p:style>
        <p:txBody>
          <a:bodyPr wrap="square" rtlCol="0">
            <a:spAutoFit/>
          </a:bodyPr>
          <a:lstStyle/>
          <a:p>
            <a:r>
              <a:rPr lang="en-US" altLang="zh-CN" sz="3200" dirty="0">
                <a:solidFill>
                  <a:srgbClr val="0070C0"/>
                </a:solidFill>
                <a:cs typeface="+mn-ea"/>
                <a:sym typeface="+mn-lt"/>
              </a:rPr>
              <a:t>Introduction</a:t>
            </a:r>
            <a:endParaRPr lang="en-US" altLang="zh-CN" sz="3200" dirty="0">
              <a:solidFill>
                <a:srgbClr val="0070C0"/>
              </a:solidFill>
              <a:cs typeface="+mn-ea"/>
              <a:sym typeface="+mn-lt"/>
            </a:endParaRPr>
          </a:p>
        </p:txBody>
      </p:sp>
      <p:sp>
        <p:nvSpPr>
          <p:cNvPr id="19" name="矩形 18"/>
          <p:cNvSpPr/>
          <p:nvPr/>
        </p:nvSpPr>
        <p:spPr>
          <a:xfrm>
            <a:off x="0" y="6693452"/>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 name="文本框 3"/>
          <p:cNvSpPr txBox="1"/>
          <p:nvPr/>
        </p:nvSpPr>
        <p:spPr>
          <a:xfrm>
            <a:off x="788035" y="1538605"/>
            <a:ext cx="10466705" cy="4436110"/>
          </a:xfrm>
          <a:prstGeom prst="rect">
            <a:avLst/>
          </a:prstGeom>
          <a:ln>
            <a:noFill/>
          </a:ln>
        </p:spPr>
        <p:style>
          <a:lnRef idx="2">
            <a:schemeClr val="accent6"/>
          </a:lnRef>
          <a:fillRef idx="1">
            <a:schemeClr val="lt1"/>
          </a:fillRef>
          <a:effectRef idx="0">
            <a:schemeClr val="accent6"/>
          </a:effectRef>
          <a:fontRef idx="minor">
            <a:schemeClr val="dk1"/>
          </a:fontRef>
        </p:style>
        <p:txBody>
          <a:bodyPr wrap="square" rtlCol="0">
            <a:noAutofit/>
          </a:bodyPr>
          <a:lstStyle/>
          <a:p>
            <a:pPr>
              <a:lnSpc>
                <a:spcPct val="150000"/>
              </a:lnSpc>
            </a:pPr>
            <a:r>
              <a:rPr lang="zh-CN" altLang="en-US" sz="1400" b="1" dirty="0"/>
              <a:t>创新点一：提出由粗到细的双阶段导航框架 (</a:t>
            </a:r>
            <a:r>
              <a:rPr lang="en-US" altLang="zh-CN" sz="1400" b="1" dirty="0"/>
              <a:t>HETT) </a:t>
            </a:r>
            <a:endParaRPr lang="en-US" altLang="zh-CN" sz="1400" b="1" dirty="0"/>
          </a:p>
          <a:p>
            <a:pPr>
              <a:lnSpc>
                <a:spcPct val="150000"/>
              </a:lnSpc>
            </a:pPr>
            <a:r>
              <a:rPr lang="zh-CN" altLang="en-US" sz="1400" dirty="0"/>
              <a:t>该框架打破了现有无人机智能体单一粒度架构的局限，将导航任务解耦为两个互补的阶段 。</a:t>
            </a:r>
            <a:endParaRPr lang="zh-CN" altLang="en-US" sz="1400" dirty="0"/>
          </a:p>
          <a:p>
            <a:pPr>
              <a:lnSpc>
                <a:spcPct val="150000"/>
              </a:lnSpc>
            </a:pPr>
            <a:r>
              <a:rPr lang="zh-CN" altLang="en-US" sz="1400" dirty="0">
                <a:highlight>
                  <a:srgbClr val="FFFF00"/>
                </a:highlight>
              </a:rPr>
              <a:t>粗粒度目标预测</a:t>
            </a:r>
            <a:r>
              <a:rPr lang="zh-CN" altLang="en-US" sz="1400" dirty="0"/>
              <a:t> </a:t>
            </a:r>
            <a:r>
              <a:rPr lang="en-US" altLang="zh-CN" sz="1400" dirty="0"/>
              <a:t>：</a:t>
            </a:r>
            <a:r>
              <a:rPr lang="zh-CN" altLang="en-US" sz="1400" dirty="0"/>
              <a:t>智能体首先融合空间地标先验与历史上下文，推断出目标的粗略位置，为长距离导航提供高层级的全局方向引导 。</a:t>
            </a:r>
            <a:endParaRPr lang="zh-CN" altLang="en-US" sz="1400" dirty="0"/>
          </a:p>
          <a:p>
            <a:pPr>
              <a:lnSpc>
                <a:spcPct val="150000"/>
              </a:lnSpc>
            </a:pPr>
            <a:r>
              <a:rPr lang="zh-CN" altLang="en-US" sz="1400" dirty="0">
                <a:highlight>
                  <a:srgbClr val="FFFF00"/>
                </a:highlight>
              </a:rPr>
              <a:t>细粒度动作细化</a:t>
            </a:r>
            <a:r>
              <a:rPr lang="en-US" altLang="zh-CN" sz="1400" dirty="0"/>
              <a:t>：</a:t>
            </a:r>
            <a:r>
              <a:rPr lang="zh-CN" altLang="en-US" sz="1400" dirty="0"/>
              <a:t>当无人机接近预测区域后，模型通过细粒度的视觉分析和交叉模态注意力机制，输出连续的局部动作（转向角和进度），以适应局部观测并实现精准定位 。</a:t>
            </a:r>
            <a:endParaRPr lang="zh-CN" altLang="en-US" sz="1400" dirty="0"/>
          </a:p>
          <a:p>
            <a:pPr>
              <a:lnSpc>
                <a:spcPct val="150000"/>
              </a:lnSpc>
            </a:pPr>
            <a:r>
              <a:rPr lang="zh-CN" altLang="en-US" sz="1400" b="1" dirty="0"/>
              <a:t>创新点二：设计结构化的历史网格地图</a:t>
            </a:r>
            <a:endParaRPr lang="en-US" altLang="zh-CN" sz="1400" b="1" dirty="0"/>
          </a:p>
          <a:p>
            <a:pPr>
              <a:lnSpc>
                <a:spcPct val="150000"/>
              </a:lnSpc>
            </a:pPr>
            <a:r>
              <a:rPr lang="zh-CN" altLang="en-US" sz="1400" dirty="0"/>
              <a:t>不同于以往严重依赖语义分割模块来构建历史上下文的方法 。该机制将</a:t>
            </a:r>
            <a:r>
              <a:rPr lang="zh-CN" altLang="en-US" sz="1400" dirty="0">
                <a:highlight>
                  <a:srgbClr val="FFFF00"/>
                </a:highlight>
              </a:rPr>
              <a:t>环境划分为大小均匀的网格单元，直接根据空间坐标将无人机的细粒度视觉特征动态聚合到对应的网格中，形成结构化的空间记忆 </a:t>
            </a:r>
            <a:r>
              <a:rPr lang="zh-CN" altLang="en-US" sz="1400" dirty="0"/>
              <a:t>。这种设计有效克服了语义掩码丢失视觉细节的缺陷，使得无人机在漫长的导航轨迹中能够维持持久且全面的场景感知能力 。</a:t>
            </a:r>
            <a:endParaRPr lang="zh-CN" altLang="en-US" sz="1400" dirty="0"/>
          </a:p>
          <a:p>
            <a:pPr>
              <a:lnSpc>
                <a:spcPct val="150000"/>
              </a:lnSpc>
            </a:pPr>
            <a:r>
              <a:rPr lang="zh-CN" altLang="en-US" sz="1400" b="1" dirty="0"/>
              <a:t>创新点三：</a:t>
            </a:r>
            <a:r>
              <a:rPr lang="en-US" altLang="zh-CN" sz="1400" b="1" dirty="0"/>
              <a:t>CityNav </a:t>
            </a:r>
            <a:r>
              <a:rPr lang="zh-CN" altLang="en-US" sz="1400" b="1" dirty="0"/>
              <a:t>数据集的高质量人工重标定 </a:t>
            </a:r>
            <a:endParaRPr lang="en-US" altLang="zh-CN" sz="1400" b="1" dirty="0"/>
          </a:p>
          <a:p>
            <a:pPr>
              <a:lnSpc>
                <a:spcPct val="150000"/>
              </a:lnSpc>
            </a:pPr>
            <a:r>
              <a:rPr lang="zh-CN" altLang="en-US" sz="1400" dirty="0"/>
              <a:t>针对原 </a:t>
            </a:r>
            <a:r>
              <a:rPr lang="en-US" altLang="zh-CN" sz="1400" dirty="0"/>
              <a:t>CityNav </a:t>
            </a:r>
            <a:r>
              <a:rPr lang="zh-CN" altLang="en-US" sz="1400" dirty="0"/>
              <a:t>数据集中由大型语言模型（</a:t>
            </a:r>
            <a:r>
              <a:rPr lang="en-US" altLang="zh-CN" sz="1400" dirty="0"/>
              <a:t>LLM）</a:t>
            </a:r>
            <a:r>
              <a:rPr lang="zh-CN" altLang="en-US" sz="1400" dirty="0"/>
              <a:t>自动生成标注所引入的大量噪声与错误（例如地标缺失、提取错误等）。作者对数据集的标注进行了全面的人工细化与校对，确保了每条指令与地标的准确对应 。这一举措不仅消除了训练数据中的噪声，也为 </a:t>
            </a:r>
            <a:r>
              <a:rPr lang="en-US" altLang="zh-CN" sz="1400" dirty="0"/>
              <a:t>AVLN </a:t>
            </a:r>
            <a:r>
              <a:rPr lang="zh-CN" altLang="en-US" sz="1400" dirty="0"/>
              <a:t>领域提供了一个更具可靠性的评估基准 。</a:t>
            </a:r>
            <a:endParaRPr lang="zh-CN" alt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a:off x="0" y="155115"/>
            <a:ext cx="1655328" cy="257314"/>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矩形 17"/>
          <p:cNvSpPr/>
          <p:nvPr/>
        </p:nvSpPr>
        <p:spPr>
          <a:xfrm>
            <a:off x="0" y="1614"/>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4" name="文本框 13"/>
          <p:cNvSpPr txBox="1"/>
          <p:nvPr/>
        </p:nvSpPr>
        <p:spPr>
          <a:xfrm>
            <a:off x="142816" y="65238"/>
            <a:ext cx="2095500" cy="369332"/>
          </a:xfrm>
          <a:prstGeom prst="rect">
            <a:avLst/>
          </a:prstGeom>
          <a:noFill/>
        </p:spPr>
        <p:txBody>
          <a:bodyPr wrap="square" rtlCol="0">
            <a:spAutoFit/>
          </a:bodyPr>
          <a:lstStyle/>
          <a:p>
            <a:r>
              <a:rPr lang="en-US" altLang="zh-CN" dirty="0">
                <a:solidFill>
                  <a:schemeClr val="bg1"/>
                </a:solidFill>
                <a:cs typeface="+mn-ea"/>
                <a:sym typeface="+mn-lt"/>
              </a:rPr>
              <a:t>Presentation</a:t>
            </a:r>
            <a:endParaRPr lang="zh-CN" altLang="en-US" dirty="0">
              <a:solidFill>
                <a:schemeClr val="bg1"/>
              </a:solidFill>
              <a:cs typeface="+mn-ea"/>
              <a:sym typeface="+mn-lt"/>
            </a:endParaRPr>
          </a:p>
        </p:txBody>
      </p:sp>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329917" y="617901"/>
            <a:ext cx="915835" cy="867277"/>
          </a:xfrm>
          <a:prstGeom prst="rect">
            <a:avLst/>
          </a:prstGeom>
        </p:spPr>
      </p:pic>
      <p:sp>
        <p:nvSpPr>
          <p:cNvPr id="3" name="文本框 2"/>
          <p:cNvSpPr txBox="1"/>
          <p:nvPr/>
        </p:nvSpPr>
        <p:spPr>
          <a:xfrm>
            <a:off x="600330" y="759151"/>
            <a:ext cx="375008" cy="583565"/>
          </a:xfrm>
          <a:prstGeom prst="rect">
            <a:avLst/>
          </a:prstGeom>
          <a:noFill/>
        </p:spPr>
        <p:txBody>
          <a:bodyPr wrap="square" rtlCol="0">
            <a:spAutoFit/>
          </a:bodyPr>
          <a:lstStyle/>
          <a:p>
            <a:r>
              <a:rPr lang="en-US" altLang="zh-CN" sz="3200" dirty="0">
                <a:solidFill>
                  <a:schemeClr val="accent1">
                    <a:lumMod val="75000"/>
                  </a:schemeClr>
                </a:solidFill>
                <a:cs typeface="+mn-ea"/>
                <a:sym typeface="+mn-lt"/>
              </a:rPr>
              <a:t>1</a:t>
            </a:r>
            <a:endParaRPr lang="zh-CN" altLang="en-US" sz="3200" dirty="0">
              <a:solidFill>
                <a:schemeClr val="accent1">
                  <a:lumMod val="75000"/>
                </a:schemeClr>
              </a:solidFill>
              <a:cs typeface="+mn-ea"/>
              <a:sym typeface="+mn-lt"/>
            </a:endParaRPr>
          </a:p>
        </p:txBody>
      </p:sp>
      <p:sp>
        <p:nvSpPr>
          <p:cNvPr id="26" name="文本框 25"/>
          <p:cNvSpPr txBox="1"/>
          <p:nvPr/>
        </p:nvSpPr>
        <p:spPr>
          <a:xfrm>
            <a:off x="1655328" y="793828"/>
            <a:ext cx="2330156" cy="583565"/>
          </a:xfrm>
          <a:prstGeom prst="rect">
            <a:avLst/>
          </a:prstGeom>
          <a:noFill/>
          <a:ln>
            <a:noFill/>
          </a:ln>
        </p:spPr>
        <p:style>
          <a:lnRef idx="0">
            <a:scrgbClr r="0" g="0" b="0"/>
          </a:lnRef>
          <a:fillRef idx="0">
            <a:scrgbClr r="0" g="0" b="0"/>
          </a:fillRef>
          <a:effectRef idx="0">
            <a:scrgbClr r="0" g="0" b="0"/>
          </a:effectRef>
          <a:fontRef idx="minor">
            <a:schemeClr val="accent6"/>
          </a:fontRef>
        </p:style>
        <p:txBody>
          <a:bodyPr wrap="square" rtlCol="0">
            <a:spAutoFit/>
          </a:bodyPr>
          <a:lstStyle/>
          <a:p>
            <a:r>
              <a:rPr lang="en-US" altLang="zh-CN" sz="3200" dirty="0">
                <a:solidFill>
                  <a:srgbClr val="0070C0"/>
                </a:solidFill>
                <a:cs typeface="+mn-ea"/>
                <a:sym typeface="+mn-lt"/>
              </a:rPr>
              <a:t>Introduction</a:t>
            </a:r>
            <a:endParaRPr lang="en-US" altLang="zh-CN" sz="3200" dirty="0">
              <a:solidFill>
                <a:srgbClr val="0070C0"/>
              </a:solidFill>
              <a:cs typeface="+mn-ea"/>
              <a:sym typeface="+mn-lt"/>
            </a:endParaRPr>
          </a:p>
        </p:txBody>
      </p:sp>
      <p:sp>
        <p:nvSpPr>
          <p:cNvPr id="19" name="矩形 18"/>
          <p:cNvSpPr/>
          <p:nvPr/>
        </p:nvSpPr>
        <p:spPr>
          <a:xfrm>
            <a:off x="0" y="6693452"/>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 name="文本框 3"/>
          <p:cNvSpPr txBox="1"/>
          <p:nvPr/>
        </p:nvSpPr>
        <p:spPr>
          <a:xfrm>
            <a:off x="774700" y="1343025"/>
            <a:ext cx="11106150" cy="2445385"/>
          </a:xfrm>
          <a:prstGeom prst="rect">
            <a:avLst/>
          </a:prstGeom>
          <a:ln>
            <a:noFill/>
          </a:ln>
        </p:spPr>
        <p:style>
          <a:lnRef idx="2">
            <a:schemeClr val="accent6"/>
          </a:lnRef>
          <a:fillRef idx="1">
            <a:schemeClr val="lt1"/>
          </a:fillRef>
          <a:effectRef idx="0">
            <a:schemeClr val="accent6"/>
          </a:effectRef>
          <a:fontRef idx="minor">
            <a:schemeClr val="dk1"/>
          </a:fontRef>
        </p:style>
        <p:txBody>
          <a:bodyPr wrap="square" rtlCol="0">
            <a:spAutoFit/>
          </a:bodyPr>
          <a:lstStyle/>
          <a:p>
            <a:pPr>
              <a:lnSpc>
                <a:spcPct val="150000"/>
              </a:lnSpc>
            </a:pPr>
            <a:r>
              <a:rPr lang="zh-CN" altLang="en-US" b="1" dirty="0"/>
              <a:t>双阶段导航框架</a:t>
            </a:r>
            <a:r>
              <a:rPr lang="zh-CN" altLang="en-US" dirty="0"/>
              <a:t>：</a:t>
            </a:r>
            <a:endParaRPr lang="en-US" altLang="zh-CN" dirty="0">
              <a:latin typeface="-apple-system"/>
            </a:endParaRPr>
          </a:p>
          <a:p>
            <a:pPr indent="457200">
              <a:lnSpc>
                <a:spcPct val="150000"/>
              </a:lnSpc>
            </a:pPr>
            <a:r>
              <a:rPr lang="zh-CN" altLang="en-US" sz="1400" dirty="0"/>
              <a:t>  - 输入信息：指令文本、当前裁剪 </a:t>
            </a:r>
            <a:r>
              <a:rPr lang="en-US" altLang="zh-CN" sz="1400" dirty="0"/>
              <a:t>RGB </a:t>
            </a:r>
            <a:r>
              <a:rPr lang="zh-CN" altLang="en-US" sz="1400" dirty="0"/>
              <a:t>图、当前位姿/方向、</a:t>
            </a:r>
            <a:r>
              <a:rPr lang="en-US" altLang="zh-CN" sz="1400" dirty="0"/>
              <a:t>landmark map、</a:t>
            </a:r>
            <a:r>
              <a:rPr lang="zh-CN" altLang="en-US" sz="1400" dirty="0"/>
              <a:t>历史网格记忆。</a:t>
            </a:r>
            <a:endParaRPr lang="zh-CN" altLang="en-US" sz="1400" dirty="0"/>
          </a:p>
          <a:p>
            <a:pPr indent="457200">
              <a:lnSpc>
                <a:spcPct val="150000"/>
              </a:lnSpc>
            </a:pPr>
            <a:r>
              <a:rPr lang="zh-CN" altLang="en-US" sz="1400" dirty="0"/>
              <a:t>  - 指令编码：指令先经过 </a:t>
            </a:r>
            <a:r>
              <a:rPr lang="en-US" altLang="zh-CN" sz="1400" dirty="0"/>
              <a:t>BERT/</a:t>
            </a:r>
            <a:r>
              <a:rPr lang="zh-CN" altLang="en-US" sz="1400" dirty="0"/>
              <a:t>语言编码器，得到语言 </a:t>
            </a:r>
            <a:r>
              <a:rPr lang="en-US" altLang="zh-CN" sz="1400" dirty="0"/>
              <a:t>token </a:t>
            </a:r>
            <a:r>
              <a:rPr lang="zh-CN" altLang="en-US" sz="1400" dirty="0"/>
              <a:t>表示。</a:t>
            </a:r>
            <a:endParaRPr lang="zh-CN" altLang="en-US" sz="1400" dirty="0"/>
          </a:p>
          <a:p>
            <a:pPr indent="457200">
              <a:lnSpc>
                <a:spcPct val="150000"/>
              </a:lnSpc>
            </a:pPr>
            <a:r>
              <a:rPr lang="en-US" altLang="zh-CN" sz="1400" dirty="0"/>
              <a:t>  - landmark </a:t>
            </a:r>
            <a:r>
              <a:rPr lang="zh-CN" altLang="en-US" sz="1400" dirty="0"/>
              <a:t>先验：不是简单“</a:t>
            </a:r>
            <a:r>
              <a:rPr lang="en-US" altLang="zh-CN" sz="1400" dirty="0"/>
              <a:t>landmark </a:t>
            </a:r>
            <a:r>
              <a:rPr lang="zh-CN" altLang="en-US" sz="1400" dirty="0"/>
              <a:t>和 </a:t>
            </a:r>
            <a:r>
              <a:rPr lang="en-US" altLang="zh-CN" sz="1400" dirty="0"/>
              <a:t>BERT </a:t>
            </a:r>
            <a:r>
              <a:rPr lang="zh-CN" altLang="en-US" sz="1400" dirty="0"/>
              <a:t>匹配找到该去哪”，而是根据指令中提到的 </a:t>
            </a:r>
            <a:r>
              <a:rPr lang="en-US" altLang="zh-CN" sz="1400" dirty="0"/>
              <a:t>landmark，</a:t>
            </a:r>
            <a:r>
              <a:rPr lang="zh-CN" altLang="en-US" sz="1400" dirty="0"/>
              <a:t>从预定义 </a:t>
            </a:r>
            <a:r>
              <a:rPr lang="en-US" altLang="zh-CN" sz="1400" dirty="0"/>
              <a:t>CityRefer </a:t>
            </a:r>
            <a:r>
              <a:rPr lang="zh-CN" altLang="en-US" sz="1400" dirty="0"/>
              <a:t>地标库里生成 </a:t>
            </a:r>
            <a:r>
              <a:rPr lang="en-US" altLang="zh-CN" sz="1400" dirty="0"/>
              <a:t>landmark map，</a:t>
            </a:r>
            <a:r>
              <a:rPr lang="zh-CN" altLang="en-US" sz="1400" dirty="0"/>
              <a:t>然后和语言、历史记忆一起送进 </a:t>
            </a:r>
            <a:r>
              <a:rPr lang="en-US" altLang="zh-CN" sz="1400" dirty="0"/>
              <a:t>Transformer。</a:t>
            </a:r>
            <a:endParaRPr lang="en-US" altLang="zh-CN" sz="1400" dirty="0"/>
          </a:p>
          <a:p>
            <a:pPr indent="457200">
              <a:lnSpc>
                <a:spcPct val="150000"/>
              </a:lnSpc>
            </a:pPr>
            <a:r>
              <a:rPr lang="zh-CN" altLang="en-US" sz="1400" dirty="0"/>
              <a:t>  - 粗粒度阶段：模型融合 指令 + </a:t>
            </a:r>
            <a:r>
              <a:rPr lang="en-US" altLang="zh-CN" sz="1400" dirty="0"/>
              <a:t>landmark map + </a:t>
            </a:r>
            <a:r>
              <a:rPr lang="zh-CN" altLang="en-US" sz="1400" dirty="0"/>
              <a:t>历史网格记忆，预测一个全局归一化目标位置/目标网格，也就是大概应该往地图哪个区域走。</a:t>
            </a:r>
            <a:endParaRPr lang="en-US" altLang="zh-CN" sz="1400" dirty="0"/>
          </a:p>
        </p:txBody>
      </p:sp>
      <p:pic>
        <p:nvPicPr>
          <p:cNvPr id="6" name="图片 5"/>
          <p:cNvPicPr>
            <a:picLocks noChangeAspect="1"/>
          </p:cNvPicPr>
          <p:nvPr/>
        </p:nvPicPr>
        <p:blipFill>
          <a:blip r:embed="rId2"/>
          <a:stretch>
            <a:fillRect/>
          </a:stretch>
        </p:blipFill>
        <p:spPr>
          <a:xfrm>
            <a:off x="2047240" y="3736975"/>
            <a:ext cx="7432675" cy="295656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a:off x="0" y="155115"/>
            <a:ext cx="1655328" cy="257314"/>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矩形 17"/>
          <p:cNvSpPr/>
          <p:nvPr/>
        </p:nvSpPr>
        <p:spPr>
          <a:xfrm>
            <a:off x="0" y="1614"/>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4" name="文本框 13"/>
          <p:cNvSpPr txBox="1"/>
          <p:nvPr/>
        </p:nvSpPr>
        <p:spPr>
          <a:xfrm>
            <a:off x="142816" y="65238"/>
            <a:ext cx="2095500" cy="369332"/>
          </a:xfrm>
          <a:prstGeom prst="rect">
            <a:avLst/>
          </a:prstGeom>
          <a:noFill/>
        </p:spPr>
        <p:txBody>
          <a:bodyPr wrap="square" rtlCol="0">
            <a:spAutoFit/>
          </a:bodyPr>
          <a:lstStyle/>
          <a:p>
            <a:r>
              <a:rPr lang="en-US" altLang="zh-CN" dirty="0">
                <a:solidFill>
                  <a:schemeClr val="bg1"/>
                </a:solidFill>
                <a:cs typeface="+mn-ea"/>
                <a:sym typeface="+mn-lt"/>
              </a:rPr>
              <a:t>Presentation</a:t>
            </a:r>
            <a:endParaRPr lang="zh-CN" altLang="en-US" dirty="0">
              <a:solidFill>
                <a:schemeClr val="bg1"/>
              </a:solidFill>
              <a:cs typeface="+mn-ea"/>
              <a:sym typeface="+mn-lt"/>
            </a:endParaRPr>
          </a:p>
        </p:txBody>
      </p:sp>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329917" y="617901"/>
            <a:ext cx="915835" cy="867277"/>
          </a:xfrm>
          <a:prstGeom prst="rect">
            <a:avLst/>
          </a:prstGeom>
        </p:spPr>
      </p:pic>
      <p:sp>
        <p:nvSpPr>
          <p:cNvPr id="3" name="文本框 2"/>
          <p:cNvSpPr txBox="1"/>
          <p:nvPr/>
        </p:nvSpPr>
        <p:spPr>
          <a:xfrm>
            <a:off x="600330" y="759151"/>
            <a:ext cx="375008" cy="583565"/>
          </a:xfrm>
          <a:prstGeom prst="rect">
            <a:avLst/>
          </a:prstGeom>
          <a:noFill/>
        </p:spPr>
        <p:txBody>
          <a:bodyPr wrap="square" rtlCol="0">
            <a:spAutoFit/>
          </a:bodyPr>
          <a:lstStyle/>
          <a:p>
            <a:r>
              <a:rPr lang="en-US" altLang="zh-CN" sz="3200" dirty="0">
                <a:solidFill>
                  <a:schemeClr val="accent1">
                    <a:lumMod val="75000"/>
                  </a:schemeClr>
                </a:solidFill>
                <a:cs typeface="+mn-ea"/>
                <a:sym typeface="+mn-lt"/>
              </a:rPr>
              <a:t>1</a:t>
            </a:r>
            <a:endParaRPr lang="zh-CN" altLang="en-US" sz="3200" dirty="0">
              <a:solidFill>
                <a:schemeClr val="accent1">
                  <a:lumMod val="75000"/>
                </a:schemeClr>
              </a:solidFill>
              <a:cs typeface="+mn-ea"/>
              <a:sym typeface="+mn-lt"/>
            </a:endParaRPr>
          </a:p>
        </p:txBody>
      </p:sp>
      <p:sp>
        <p:nvSpPr>
          <p:cNvPr id="26" name="文本框 25"/>
          <p:cNvSpPr txBox="1"/>
          <p:nvPr/>
        </p:nvSpPr>
        <p:spPr>
          <a:xfrm>
            <a:off x="1655328" y="666828"/>
            <a:ext cx="2330156" cy="583565"/>
          </a:xfrm>
          <a:prstGeom prst="rect">
            <a:avLst/>
          </a:prstGeom>
          <a:noFill/>
          <a:ln>
            <a:noFill/>
          </a:ln>
        </p:spPr>
        <p:style>
          <a:lnRef idx="0">
            <a:scrgbClr r="0" g="0" b="0"/>
          </a:lnRef>
          <a:fillRef idx="0">
            <a:scrgbClr r="0" g="0" b="0"/>
          </a:fillRef>
          <a:effectRef idx="0">
            <a:scrgbClr r="0" g="0" b="0"/>
          </a:effectRef>
          <a:fontRef idx="minor">
            <a:schemeClr val="accent6"/>
          </a:fontRef>
        </p:style>
        <p:txBody>
          <a:bodyPr wrap="square" rtlCol="0">
            <a:spAutoFit/>
          </a:bodyPr>
          <a:lstStyle/>
          <a:p>
            <a:r>
              <a:rPr lang="en-US" altLang="zh-CN" sz="3200" dirty="0">
                <a:solidFill>
                  <a:srgbClr val="0070C0"/>
                </a:solidFill>
                <a:cs typeface="+mn-ea"/>
                <a:sym typeface="+mn-lt"/>
              </a:rPr>
              <a:t>Introduction</a:t>
            </a:r>
            <a:endParaRPr lang="en-US" altLang="zh-CN" sz="3200" dirty="0">
              <a:solidFill>
                <a:srgbClr val="0070C0"/>
              </a:solidFill>
              <a:cs typeface="+mn-ea"/>
              <a:sym typeface="+mn-lt"/>
            </a:endParaRPr>
          </a:p>
        </p:txBody>
      </p:sp>
      <p:sp>
        <p:nvSpPr>
          <p:cNvPr id="19" name="矩形 18"/>
          <p:cNvSpPr/>
          <p:nvPr/>
        </p:nvSpPr>
        <p:spPr>
          <a:xfrm>
            <a:off x="0" y="6693452"/>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 name="文本框 3"/>
          <p:cNvSpPr txBox="1"/>
          <p:nvPr/>
        </p:nvSpPr>
        <p:spPr>
          <a:xfrm>
            <a:off x="774700" y="1222375"/>
            <a:ext cx="11106150" cy="2445385"/>
          </a:xfrm>
          <a:prstGeom prst="rect">
            <a:avLst/>
          </a:prstGeom>
          <a:ln>
            <a:noFill/>
          </a:ln>
        </p:spPr>
        <p:style>
          <a:lnRef idx="2">
            <a:schemeClr val="accent6"/>
          </a:lnRef>
          <a:fillRef idx="1">
            <a:schemeClr val="lt1"/>
          </a:fillRef>
          <a:effectRef idx="0">
            <a:schemeClr val="accent6"/>
          </a:effectRef>
          <a:fontRef idx="minor">
            <a:schemeClr val="dk1"/>
          </a:fontRef>
        </p:style>
        <p:txBody>
          <a:bodyPr wrap="square" rtlCol="0">
            <a:spAutoFit/>
          </a:bodyPr>
          <a:lstStyle/>
          <a:p>
            <a:pPr>
              <a:lnSpc>
                <a:spcPct val="150000"/>
              </a:lnSpc>
            </a:pPr>
            <a:r>
              <a:rPr lang="zh-CN" altLang="en-US" b="1" dirty="0"/>
              <a:t>双阶段导航框架</a:t>
            </a:r>
            <a:r>
              <a:rPr lang="zh-CN" altLang="en-US" dirty="0"/>
              <a:t>：</a:t>
            </a:r>
            <a:endParaRPr lang="zh-CN" altLang="en-US" dirty="0"/>
          </a:p>
          <a:p>
            <a:pPr>
              <a:lnSpc>
                <a:spcPct val="150000"/>
              </a:lnSpc>
            </a:pPr>
            <a:r>
              <a:rPr lang="zh-CN" altLang="en-US" sz="1400" dirty="0">
                <a:sym typeface="+mn-ea"/>
              </a:rPr>
              <a:t>细粒度阶段：接近目标区域后，模型结合当前裁剪 </a:t>
            </a:r>
            <a:r>
              <a:rPr lang="en-US" altLang="zh-CN" sz="1400" dirty="0">
                <a:sym typeface="+mn-ea"/>
              </a:rPr>
              <a:t>RGB、</a:t>
            </a:r>
            <a:r>
              <a:rPr lang="zh-CN" altLang="en-US" sz="1400" dirty="0">
                <a:sym typeface="+mn-ea"/>
              </a:rPr>
              <a:t>指令、</a:t>
            </a:r>
            <a:r>
              <a:rPr lang="en-US" altLang="zh-CN" sz="1400" dirty="0">
                <a:sym typeface="+mn-ea"/>
              </a:rPr>
              <a:t>pose、</a:t>
            </a:r>
            <a:r>
              <a:rPr lang="zh-CN" altLang="en-US" sz="1400" dirty="0">
                <a:sym typeface="+mn-ea"/>
              </a:rPr>
              <a:t>历史记忆、</a:t>
            </a:r>
            <a:r>
              <a:rPr lang="en-US" altLang="zh-CN" sz="1400" dirty="0">
                <a:sym typeface="+mn-ea"/>
              </a:rPr>
              <a:t>landmark map，</a:t>
            </a:r>
            <a:r>
              <a:rPr lang="zh-CN" altLang="en-US" sz="1400" dirty="0">
                <a:sym typeface="+mn-ea"/>
              </a:rPr>
              <a:t>再预测细粒度动作和是否停止。</a:t>
            </a:r>
            <a:endParaRPr lang="zh-CN" altLang="en-US" sz="1400" dirty="0">
              <a:sym typeface="+mn-ea"/>
            </a:endParaRPr>
          </a:p>
          <a:p>
            <a:pPr>
              <a:lnSpc>
                <a:spcPct val="150000"/>
              </a:lnSpc>
            </a:pPr>
            <a:r>
              <a:rPr lang="zh-CN" altLang="en-US" sz="1400" dirty="0">
                <a:sym typeface="+mn-ea"/>
              </a:rPr>
              <a:t>循环更新：每走一步，都会根据新位姿重新裁剪当前 </a:t>
            </a:r>
            <a:r>
              <a:rPr lang="en-US" altLang="zh-CN" sz="1400" dirty="0">
                <a:sym typeface="+mn-ea"/>
              </a:rPr>
              <a:t>RGB </a:t>
            </a:r>
            <a:r>
              <a:rPr lang="zh-CN" altLang="en-US" sz="1400" dirty="0">
                <a:sym typeface="+mn-ea"/>
              </a:rPr>
              <a:t>图，同时把当前视觉特征写入历史网格图，下一步继续用。</a:t>
            </a:r>
            <a:endParaRPr lang="zh-CN" altLang="en-US" sz="1400" dirty="0"/>
          </a:p>
          <a:p>
            <a:pPr>
              <a:lnSpc>
                <a:spcPct val="150000"/>
              </a:lnSpc>
            </a:pPr>
            <a:r>
              <a:rPr lang="en-US" altLang="zh-CN" sz="1400" dirty="0">
                <a:sym typeface="+mn-ea"/>
              </a:rPr>
              <a:t>- STOP   </a:t>
            </a:r>
            <a:endParaRPr lang="en-US" altLang="zh-CN" sz="1400" dirty="0">
              <a:sym typeface="+mn-ea"/>
            </a:endParaRPr>
          </a:p>
          <a:p>
            <a:pPr>
              <a:lnSpc>
                <a:spcPct val="150000"/>
              </a:lnSpc>
            </a:pPr>
            <a:r>
              <a:rPr lang="en-US" altLang="zh-CN" sz="1400" dirty="0">
                <a:sym typeface="+mn-ea"/>
              </a:rPr>
              <a:t>- MOVE_FORWARD 5m   </a:t>
            </a:r>
            <a:endParaRPr lang="en-US" altLang="zh-CN" sz="1400" dirty="0">
              <a:sym typeface="+mn-ea"/>
            </a:endParaRPr>
          </a:p>
          <a:p>
            <a:pPr>
              <a:lnSpc>
                <a:spcPct val="150000"/>
              </a:lnSpc>
            </a:pPr>
            <a:r>
              <a:rPr lang="en-US" altLang="zh-CN" sz="1400" dirty="0">
                <a:sym typeface="+mn-ea"/>
              </a:rPr>
              <a:t>- TURN_RIGHT 30°   </a:t>
            </a:r>
            <a:endParaRPr lang="en-US" altLang="zh-CN" sz="1400" dirty="0">
              <a:sym typeface="+mn-ea"/>
            </a:endParaRPr>
          </a:p>
          <a:p>
            <a:pPr>
              <a:lnSpc>
                <a:spcPct val="150000"/>
              </a:lnSpc>
            </a:pPr>
            <a:r>
              <a:rPr lang="en-US" altLang="zh-CN" sz="1400" dirty="0">
                <a:sym typeface="+mn-ea"/>
              </a:rPr>
              <a:t>- TURN_LEFT 30°</a:t>
            </a:r>
            <a:endParaRPr lang="en-US" altLang="zh-CN" sz="1400" dirty="0"/>
          </a:p>
        </p:txBody>
      </p:sp>
      <p:pic>
        <p:nvPicPr>
          <p:cNvPr id="6" name="图片 5"/>
          <p:cNvPicPr>
            <a:picLocks noChangeAspect="1"/>
          </p:cNvPicPr>
          <p:nvPr/>
        </p:nvPicPr>
        <p:blipFill>
          <a:blip r:embed="rId2"/>
          <a:stretch>
            <a:fillRect/>
          </a:stretch>
        </p:blipFill>
        <p:spPr>
          <a:xfrm>
            <a:off x="2760345" y="3679190"/>
            <a:ext cx="7432675" cy="295656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nvSpPr>
        <p:spPr>
          <a:xfrm>
            <a:off x="330200" y="1191260"/>
            <a:ext cx="10571480" cy="2076450"/>
          </a:xfrm>
          <a:prstGeom prst="rect">
            <a:avLst/>
          </a:prstGeom>
          <a:solidFill>
            <a:schemeClr val="lt1"/>
          </a:solidFill>
          <a:ln w="12700" cap="flat" cmpd="sng" algn="ctr">
            <a:solidFill>
              <a:srgbClr val="FFFFFF"/>
            </a:solidFill>
            <a:prstDash val="solid"/>
            <a:miter lim="800000"/>
          </a:ln>
          <a:effectLst/>
        </p:spPr>
        <p:style>
          <a:lnRef idx="2">
            <a:schemeClr val="accent6"/>
          </a:lnRef>
          <a:fillRef idx="1">
            <a:schemeClr val="lt1"/>
          </a:fillRef>
          <a:effectRef idx="0">
            <a:schemeClr val="accent6"/>
          </a:effectRef>
          <a:fontRef idx="minor">
            <a:schemeClr val="dk1"/>
          </a:fontRef>
        </p:style>
        <p:txBody>
          <a:bodyPr wrap="square">
            <a:spAutoFit/>
          </a:bodyPr>
          <a:lstStyle/>
          <a:p>
            <a:pPr algn="l">
              <a:lnSpc>
                <a:spcPct val="150000"/>
              </a:lnSpc>
            </a:pPr>
            <a:r>
              <a:rPr lang="en-US" altLang="zh-CN" sz="1600" b="1" dirty="0">
                <a:solidFill>
                  <a:schemeClr val="tx1"/>
                </a:solidFill>
                <a:latin typeface="Arial" panose="020B0604020202020204" pitchFamily="34" charset="0"/>
              </a:rPr>
              <a:t>   </a:t>
            </a:r>
            <a:r>
              <a:rPr lang="en-US" altLang="zh-CN" sz="1400" b="1" dirty="0">
                <a:solidFill>
                  <a:schemeClr val="tx1"/>
                </a:solidFill>
                <a:latin typeface="Arial" panose="020B0604020202020204" pitchFamily="34" charset="0"/>
              </a:rPr>
              <a:t> </a:t>
            </a:r>
            <a:r>
              <a:rPr lang="zh-CN" altLang="en-US" sz="1400" b="0" i="0" dirty="0">
                <a:solidFill>
                  <a:schemeClr val="tx1"/>
                </a:solidFill>
                <a:effectLst/>
                <a:latin typeface="Arial" panose="020B0604020202020204" pitchFamily="34" charset="0"/>
              </a:rPr>
              <a:t>假设指挥中心给无人机下达了一条指令：“找到停在 </a:t>
            </a:r>
            <a:r>
              <a:rPr lang="en-US" altLang="zh-CN" sz="1400" b="0" i="0" dirty="0">
                <a:solidFill>
                  <a:schemeClr val="tx1"/>
                </a:solidFill>
                <a:effectLst/>
                <a:latin typeface="Arial" panose="020B0604020202020204" pitchFamily="34" charset="0"/>
              </a:rPr>
              <a:t>Walsall </a:t>
            </a:r>
            <a:r>
              <a:rPr lang="zh-CN" altLang="en-US" sz="1400" b="0" i="0" dirty="0">
                <a:solidFill>
                  <a:schemeClr val="tx1"/>
                </a:solidFill>
                <a:effectLst/>
                <a:latin typeface="Arial" panose="020B0604020202020204" pitchFamily="34" charset="0"/>
              </a:rPr>
              <a:t>路 </a:t>
            </a:r>
            <a:r>
              <a:rPr lang="en-US" altLang="zh-CN" sz="1400" b="0" i="0" dirty="0">
                <a:solidFill>
                  <a:schemeClr val="tx1"/>
                </a:solidFill>
                <a:effectLst/>
                <a:latin typeface="Arial" panose="020B0604020202020204" pitchFamily="34" charset="0"/>
              </a:rPr>
              <a:t>BMTR </a:t>
            </a:r>
            <a:r>
              <a:rPr lang="zh-CN" altLang="en-US" sz="1400" b="0" i="0" dirty="0">
                <a:solidFill>
                  <a:schemeClr val="tx1"/>
                </a:solidFill>
                <a:effectLst/>
                <a:latin typeface="Arial" panose="020B0604020202020204" pitchFamily="34" charset="0"/>
              </a:rPr>
              <a:t>大楼前，一辆白色轿车和灰色轿车中间的那辆红色嫌疑车辆。” </a:t>
            </a:r>
            <a:endParaRPr lang="zh-CN" altLang="en-US" sz="1400" b="0" i="0" dirty="0">
              <a:solidFill>
                <a:schemeClr val="tx1"/>
              </a:solidFill>
              <a:effectLst/>
              <a:latin typeface="Arial" panose="020B0604020202020204" pitchFamily="34" charset="0"/>
            </a:endParaRPr>
          </a:p>
          <a:p>
            <a:pPr algn="l">
              <a:lnSpc>
                <a:spcPct val="150000"/>
              </a:lnSpc>
            </a:pPr>
            <a:r>
              <a:rPr lang="en-US" altLang="zh-CN" sz="1400" b="0" i="0" dirty="0">
                <a:solidFill>
                  <a:schemeClr val="tx1"/>
                </a:solidFill>
                <a:effectLst/>
                <a:latin typeface="Arial" panose="020B0604020202020204" pitchFamily="34" charset="0"/>
              </a:rPr>
              <a:t>HETT </a:t>
            </a:r>
            <a:r>
              <a:rPr lang="zh-CN" altLang="en-US" sz="1400" b="0" i="0" dirty="0">
                <a:solidFill>
                  <a:schemeClr val="tx1"/>
                </a:solidFill>
                <a:effectLst/>
                <a:latin typeface="Arial" panose="020B0604020202020204" pitchFamily="34" charset="0"/>
              </a:rPr>
              <a:t>是这样分两步执行任务的：第一阶段：粗粒度目标预测动作： 无人机起飞后，它不会立刻低头去寻找“红车”，而是先进行全局空间推理 。内部计算： 目标解码器 (</a:t>
            </a:r>
            <a:r>
              <a:rPr lang="en-US" altLang="zh-CN" sz="1400" b="0" i="0" dirty="0">
                <a:solidFill>
                  <a:schemeClr val="tx1"/>
                </a:solidFill>
                <a:effectLst/>
                <a:latin typeface="Arial" panose="020B0604020202020204" pitchFamily="34" charset="0"/>
              </a:rPr>
              <a:t>Target Decoder) </a:t>
            </a:r>
            <a:r>
              <a:rPr lang="zh-CN" altLang="en-US" sz="1400" b="0" i="0" dirty="0">
                <a:solidFill>
                  <a:schemeClr val="tx1"/>
                </a:solidFill>
                <a:effectLst/>
                <a:latin typeface="Arial" panose="020B0604020202020204" pitchFamily="34" charset="0"/>
              </a:rPr>
              <a:t>提取了指令中的关键地标特征</a:t>
            </a:r>
            <a:r>
              <a:rPr lang="en-US" altLang="zh-CN" sz="1400" b="0" i="0" dirty="0">
                <a:solidFill>
                  <a:schemeClr val="tx1"/>
                </a:solidFill>
                <a:effectLst/>
                <a:latin typeface="Arial" panose="020B0604020202020204" pitchFamily="34" charset="0"/>
              </a:rPr>
              <a:t>L（</a:t>
            </a:r>
            <a:r>
              <a:rPr lang="zh-CN" altLang="en-US" sz="1400" b="0" i="0" dirty="0">
                <a:solidFill>
                  <a:schemeClr val="tx1"/>
                </a:solidFill>
                <a:effectLst/>
                <a:latin typeface="Arial" panose="020B0604020202020204" pitchFamily="34" charset="0"/>
              </a:rPr>
              <a:t>即“</a:t>
            </a:r>
            <a:r>
              <a:rPr lang="en-US" altLang="zh-CN" sz="1400" b="0" i="0" dirty="0">
                <a:solidFill>
                  <a:schemeClr val="tx1"/>
                </a:solidFill>
                <a:effectLst/>
                <a:latin typeface="Arial" panose="020B0604020202020204" pitchFamily="34" charset="0"/>
              </a:rPr>
              <a:t>BMTR </a:t>
            </a:r>
            <a:r>
              <a:rPr lang="zh-CN" altLang="en-US" sz="1400" b="0" i="0" dirty="0">
                <a:solidFill>
                  <a:schemeClr val="tx1"/>
                </a:solidFill>
                <a:effectLst/>
                <a:latin typeface="Arial" panose="020B0604020202020204" pitchFamily="34" charset="0"/>
              </a:rPr>
              <a:t>大楼”的地理轮廓）。结合历史网格地图 和指令语义</a:t>
            </a:r>
            <a:r>
              <a:rPr lang="en-US" altLang="zh-CN" sz="1400" b="0" i="0" dirty="0">
                <a:solidFill>
                  <a:schemeClr val="tx1"/>
                </a:solidFill>
                <a:effectLst/>
                <a:latin typeface="Arial" panose="020B0604020202020204" pitchFamily="34" charset="0"/>
              </a:rPr>
              <a:t>E，</a:t>
            </a:r>
            <a:r>
              <a:rPr lang="zh-CN" altLang="en-US" sz="1400" b="0" i="0" dirty="0">
                <a:solidFill>
                  <a:schemeClr val="tx1"/>
                </a:solidFill>
                <a:effectLst/>
                <a:latin typeface="Arial" panose="020B0604020202020204" pitchFamily="34" charset="0"/>
              </a:rPr>
              <a:t>模型推断出：“嫌疑车辆大概率在地图东北方向 800 米处的建筑区”。输出： 输出一个全局目标坐标</a:t>
            </a:r>
            <a:r>
              <a:rPr lang="en-US" altLang="zh-CN" sz="1400" b="0" i="0" dirty="0">
                <a:solidFill>
                  <a:schemeClr val="tx1"/>
                </a:solidFill>
                <a:effectLst/>
                <a:latin typeface="Arial" panose="020B0604020202020204" pitchFamily="34" charset="0"/>
              </a:rPr>
              <a:t>。</a:t>
            </a:r>
            <a:r>
              <a:rPr lang="zh-CN" altLang="en-US" sz="1400" b="0" i="0" dirty="0">
                <a:solidFill>
                  <a:schemeClr val="tx1"/>
                </a:solidFill>
                <a:effectLst/>
                <a:latin typeface="Arial" panose="020B0604020202020204" pitchFamily="34" charset="0"/>
              </a:rPr>
              <a:t>实际表现： 无人机朝着该目标区域（</a:t>
            </a:r>
            <a:r>
              <a:rPr lang="en-US" altLang="zh-CN" sz="1400" b="0" i="0" dirty="0">
                <a:solidFill>
                  <a:schemeClr val="tx1"/>
                </a:solidFill>
                <a:effectLst/>
                <a:latin typeface="Arial" panose="020B0604020202020204" pitchFamily="34" charset="0"/>
              </a:rPr>
              <a:t>BMTR </a:t>
            </a:r>
            <a:r>
              <a:rPr lang="zh-CN" altLang="en-US" sz="1400" b="0" i="0" dirty="0">
                <a:solidFill>
                  <a:schemeClr val="tx1"/>
                </a:solidFill>
                <a:effectLst/>
                <a:latin typeface="Arial" panose="020B0604020202020204" pitchFamily="34" charset="0"/>
              </a:rPr>
              <a:t>大楼附近）拉出一条长距离的直线飞行轨迹 。</a:t>
            </a:r>
            <a:endParaRPr lang="zh-CN" altLang="en-US" sz="1400" b="0" i="0" dirty="0">
              <a:solidFill>
                <a:schemeClr val="tx1"/>
              </a:solidFill>
              <a:effectLst/>
              <a:latin typeface="Arial" panose="020B0604020202020204" pitchFamily="34" charset="0"/>
            </a:endParaRPr>
          </a:p>
        </p:txBody>
      </p:sp>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329917" y="366441"/>
            <a:ext cx="915835" cy="867277"/>
          </a:xfrm>
          <a:prstGeom prst="rect">
            <a:avLst/>
          </a:prstGeom>
        </p:spPr>
      </p:pic>
      <p:sp>
        <p:nvSpPr>
          <p:cNvPr id="3" name="文本框 2"/>
          <p:cNvSpPr txBox="1"/>
          <p:nvPr/>
        </p:nvSpPr>
        <p:spPr>
          <a:xfrm>
            <a:off x="600330" y="514676"/>
            <a:ext cx="375008" cy="584775"/>
          </a:xfrm>
          <a:prstGeom prst="rect">
            <a:avLst/>
          </a:prstGeom>
          <a:noFill/>
        </p:spPr>
        <p:txBody>
          <a:bodyPr wrap="square" rtlCol="0">
            <a:spAutoFit/>
          </a:bodyPr>
          <a:lstStyle/>
          <a:p>
            <a:r>
              <a:rPr lang="en-US" altLang="zh-CN" sz="3200" dirty="0">
                <a:solidFill>
                  <a:schemeClr val="accent1">
                    <a:lumMod val="75000"/>
                  </a:schemeClr>
                </a:solidFill>
                <a:cs typeface="+mn-ea"/>
                <a:sym typeface="+mn-lt"/>
              </a:rPr>
              <a:t>2</a:t>
            </a:r>
            <a:endParaRPr lang="zh-CN" altLang="en-US" sz="3200" dirty="0">
              <a:solidFill>
                <a:schemeClr val="accent1">
                  <a:lumMod val="75000"/>
                </a:schemeClr>
              </a:solidFill>
              <a:cs typeface="+mn-ea"/>
              <a:sym typeface="+mn-lt"/>
            </a:endParaRPr>
          </a:p>
        </p:txBody>
      </p:sp>
      <p:sp>
        <p:nvSpPr>
          <p:cNvPr id="16" name="矩形 15"/>
          <p:cNvSpPr/>
          <p:nvPr/>
        </p:nvSpPr>
        <p:spPr>
          <a:xfrm>
            <a:off x="0" y="155115"/>
            <a:ext cx="1655328" cy="257314"/>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矩形 17"/>
          <p:cNvSpPr/>
          <p:nvPr/>
        </p:nvSpPr>
        <p:spPr>
          <a:xfrm>
            <a:off x="0" y="1614"/>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9" name="矩形 18"/>
          <p:cNvSpPr/>
          <p:nvPr/>
        </p:nvSpPr>
        <p:spPr>
          <a:xfrm>
            <a:off x="0" y="6693452"/>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4" name="文本框 13"/>
          <p:cNvSpPr txBox="1"/>
          <p:nvPr/>
        </p:nvSpPr>
        <p:spPr>
          <a:xfrm>
            <a:off x="142816" y="65238"/>
            <a:ext cx="2095500" cy="369332"/>
          </a:xfrm>
          <a:prstGeom prst="rect">
            <a:avLst/>
          </a:prstGeom>
          <a:noFill/>
        </p:spPr>
        <p:txBody>
          <a:bodyPr wrap="square" rtlCol="0">
            <a:spAutoFit/>
          </a:bodyPr>
          <a:lstStyle/>
          <a:p>
            <a:r>
              <a:rPr lang="en-US" altLang="zh-CN" dirty="0">
                <a:solidFill>
                  <a:schemeClr val="bg1"/>
                </a:solidFill>
                <a:cs typeface="+mn-ea"/>
                <a:sym typeface="+mn-lt"/>
              </a:rPr>
              <a:t>Presentation</a:t>
            </a:r>
            <a:endParaRPr lang="zh-CN" altLang="en-US" dirty="0">
              <a:solidFill>
                <a:schemeClr val="bg1"/>
              </a:solidFill>
              <a:cs typeface="+mn-ea"/>
              <a:sym typeface="+mn-lt"/>
            </a:endParaRPr>
          </a:p>
        </p:txBody>
      </p:sp>
      <p:sp>
        <p:nvSpPr>
          <p:cNvPr id="26" name="文本框 25"/>
          <p:cNvSpPr txBox="1"/>
          <p:nvPr/>
        </p:nvSpPr>
        <p:spPr>
          <a:xfrm>
            <a:off x="1655328" y="521413"/>
            <a:ext cx="2330156" cy="583565"/>
          </a:xfrm>
          <a:prstGeom prst="rect">
            <a:avLst/>
          </a:prstGeom>
          <a:noFill/>
          <a:ln>
            <a:noFill/>
          </a:ln>
        </p:spPr>
        <p:style>
          <a:lnRef idx="0">
            <a:scrgbClr r="0" g="0" b="0"/>
          </a:lnRef>
          <a:fillRef idx="0">
            <a:scrgbClr r="0" g="0" b="0"/>
          </a:fillRef>
          <a:effectRef idx="0">
            <a:scrgbClr r="0" g="0" b="0"/>
          </a:effectRef>
          <a:fontRef idx="minor">
            <a:schemeClr val="accent6"/>
          </a:fontRef>
        </p:style>
        <p:txBody>
          <a:bodyPr wrap="square" rtlCol="0">
            <a:spAutoFit/>
          </a:bodyPr>
          <a:lstStyle/>
          <a:p>
            <a:r>
              <a:rPr lang="en-US" altLang="zh-CN" sz="3200" dirty="0">
                <a:solidFill>
                  <a:srgbClr val="0070C0"/>
                </a:solidFill>
                <a:cs typeface="+mn-ea"/>
                <a:sym typeface="+mn-lt"/>
              </a:rPr>
              <a:t>Method</a:t>
            </a:r>
            <a:endParaRPr lang="zh-CN" altLang="en-US" sz="3200" dirty="0">
              <a:solidFill>
                <a:srgbClr val="0070C0"/>
              </a:solidFill>
              <a:cs typeface="+mn-ea"/>
              <a:sym typeface="+mn-lt"/>
            </a:endParaRPr>
          </a:p>
        </p:txBody>
      </p:sp>
      <p:pic>
        <p:nvPicPr>
          <p:cNvPr id="4" name="图片 3"/>
          <p:cNvPicPr>
            <a:picLocks noChangeAspect="1"/>
          </p:cNvPicPr>
          <p:nvPr/>
        </p:nvPicPr>
        <p:blipFill>
          <a:blip r:embed="rId2"/>
          <a:stretch>
            <a:fillRect/>
          </a:stretch>
        </p:blipFill>
        <p:spPr>
          <a:xfrm>
            <a:off x="1655445" y="3883660"/>
            <a:ext cx="8898890" cy="249174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nvSpPr>
        <p:spPr>
          <a:xfrm>
            <a:off x="271780" y="1644015"/>
            <a:ext cx="10571480" cy="2030095"/>
          </a:xfrm>
          <a:prstGeom prst="rect">
            <a:avLst/>
          </a:prstGeom>
          <a:solidFill>
            <a:schemeClr val="lt1"/>
          </a:solidFill>
          <a:ln w="12700" cap="flat" cmpd="sng" algn="ctr">
            <a:solidFill>
              <a:srgbClr val="FFFFFF"/>
            </a:solidFill>
            <a:prstDash val="solid"/>
            <a:miter lim="800000"/>
          </a:ln>
          <a:effectLst/>
        </p:spPr>
        <p:style>
          <a:lnRef idx="2">
            <a:schemeClr val="accent6"/>
          </a:lnRef>
          <a:fillRef idx="1">
            <a:schemeClr val="lt1"/>
          </a:fillRef>
          <a:effectRef idx="0">
            <a:schemeClr val="accent6"/>
          </a:effectRef>
          <a:fontRef idx="minor">
            <a:schemeClr val="dk1"/>
          </a:fontRef>
        </p:style>
        <p:txBody>
          <a:bodyPr wrap="square">
            <a:spAutoFit/>
          </a:bodyPr>
          <a:lstStyle/>
          <a:p>
            <a:pPr algn="l">
              <a:lnSpc>
                <a:spcPct val="150000"/>
              </a:lnSpc>
            </a:pPr>
            <a:r>
              <a:rPr lang="en-US" altLang="zh-CN" sz="1400" b="1" dirty="0">
                <a:solidFill>
                  <a:schemeClr val="tx1"/>
                </a:solidFill>
                <a:latin typeface="Arial" panose="020B0604020202020204" pitchFamily="34" charset="0"/>
              </a:rPr>
              <a:t>    </a:t>
            </a:r>
            <a:r>
              <a:rPr lang="zh-CN" altLang="en-US" sz="1400" dirty="0">
                <a:solidFill>
                  <a:schemeClr val="tx1"/>
                </a:solidFill>
                <a:effectLst/>
                <a:latin typeface="Arial" panose="020B0604020202020204" pitchFamily="34" charset="0"/>
                <a:sym typeface="+mn-ea"/>
              </a:rPr>
              <a:t>第二阶段：细粒度动作细化触发转变： 当无人机飞抵“</a:t>
            </a:r>
            <a:r>
              <a:rPr lang="en-US" altLang="zh-CN" sz="1400" dirty="0">
                <a:solidFill>
                  <a:schemeClr val="tx1"/>
                </a:solidFill>
                <a:effectLst/>
                <a:latin typeface="Arial" panose="020B0604020202020204" pitchFamily="34" charset="0"/>
                <a:sym typeface="+mn-ea"/>
              </a:rPr>
              <a:t>BMTR </a:t>
            </a:r>
            <a:r>
              <a:rPr lang="zh-CN" altLang="en-US" sz="1400" dirty="0">
                <a:solidFill>
                  <a:schemeClr val="tx1"/>
                </a:solidFill>
                <a:effectLst/>
                <a:latin typeface="Arial" panose="020B0604020202020204" pitchFamily="34" charset="0"/>
                <a:sym typeface="+mn-ea"/>
              </a:rPr>
              <a:t>大楼”附近时，环境变得复杂（有很多车和建筑），单纯依赖全局坐标已经不够了，模型进入精细动作细化阶段 。动作： 无人机开始高度依赖其当前的俯视 </a:t>
            </a:r>
            <a:r>
              <a:rPr lang="en-US" altLang="zh-CN" sz="1400" dirty="0">
                <a:solidFill>
                  <a:schemeClr val="tx1"/>
                </a:solidFill>
                <a:effectLst/>
                <a:latin typeface="Arial" panose="020B0604020202020204" pitchFamily="34" charset="0"/>
                <a:sym typeface="+mn-ea"/>
              </a:rPr>
              <a:t>RGB-D </a:t>
            </a:r>
            <a:r>
              <a:rPr lang="zh-CN" altLang="en-US" sz="1400" dirty="0">
                <a:solidFill>
                  <a:schemeClr val="tx1"/>
                </a:solidFill>
                <a:effectLst/>
                <a:latin typeface="Arial" panose="020B0604020202020204" pitchFamily="34" charset="0"/>
                <a:sym typeface="+mn-ea"/>
              </a:rPr>
              <a:t>摄像头视野 。内部计算： 跨模态注意力机制将指令中的局部细节（“白色和灰色轿车中间的红车”）与当前捕捉到的细粒度</a:t>
            </a:r>
            <a:r>
              <a:rPr lang="zh-CN" altLang="en-US" sz="1400" dirty="0">
                <a:solidFill>
                  <a:schemeClr val="tx1"/>
                </a:solidFill>
                <a:effectLst/>
                <a:highlight>
                  <a:srgbClr val="FFFF00"/>
                </a:highlight>
                <a:latin typeface="Arial" panose="020B0604020202020204" pitchFamily="34" charset="0"/>
                <a:sym typeface="+mn-ea"/>
              </a:rPr>
              <a:t>视觉特征强力对齐</a:t>
            </a:r>
            <a:r>
              <a:rPr lang="zh-CN" altLang="en-US" sz="1400" dirty="0">
                <a:solidFill>
                  <a:schemeClr val="tx1"/>
                </a:solidFill>
                <a:effectLst/>
                <a:latin typeface="Arial" panose="020B0604020202020204" pitchFamily="34" charset="0"/>
                <a:sym typeface="+mn-ea"/>
              </a:rPr>
              <a:t> 。输出： </a:t>
            </a:r>
            <a:r>
              <a:rPr lang="zh-CN" altLang="en-US" sz="1400" dirty="0">
                <a:solidFill>
                  <a:schemeClr val="tx1"/>
                </a:solidFill>
                <a:effectLst/>
                <a:highlight>
                  <a:srgbClr val="FFFF00"/>
                </a:highlight>
                <a:latin typeface="Arial" panose="020B0604020202020204" pitchFamily="34" charset="0"/>
                <a:sym typeface="+mn-ea"/>
              </a:rPr>
              <a:t>方向解码器 输出精确的转向角</a:t>
            </a:r>
            <a:r>
              <a:rPr lang="en-US" altLang="zh-CN" sz="1400" dirty="0">
                <a:solidFill>
                  <a:schemeClr val="tx1"/>
                </a:solidFill>
                <a:effectLst/>
                <a:latin typeface="Arial" panose="020B0604020202020204" pitchFamily="34" charset="0"/>
                <a:sym typeface="+mn-ea"/>
              </a:rPr>
              <a:t>（</a:t>
            </a:r>
            <a:r>
              <a:rPr lang="zh-CN" altLang="en-US" sz="1400" dirty="0">
                <a:solidFill>
                  <a:schemeClr val="tx1"/>
                </a:solidFill>
                <a:effectLst/>
                <a:latin typeface="Arial" panose="020B0604020202020204" pitchFamily="34" charset="0"/>
                <a:sym typeface="+mn-ea"/>
              </a:rPr>
              <a:t>例如：“向左偏航 15 度”以修正偏离路线）；同时，</a:t>
            </a:r>
            <a:r>
              <a:rPr lang="zh-CN" altLang="en-US" sz="1400" dirty="0">
                <a:solidFill>
                  <a:schemeClr val="tx1"/>
                </a:solidFill>
                <a:effectLst/>
                <a:highlight>
                  <a:srgbClr val="FFFF00"/>
                </a:highlight>
                <a:latin typeface="Arial" panose="020B0604020202020204" pitchFamily="34" charset="0"/>
                <a:sym typeface="+mn-ea"/>
              </a:rPr>
              <a:t>进度解码器输出任务进度</a:t>
            </a:r>
            <a:r>
              <a:rPr lang="en-US" altLang="zh-CN" sz="1400" dirty="0">
                <a:solidFill>
                  <a:schemeClr val="tx1"/>
                </a:solidFill>
                <a:effectLst/>
                <a:latin typeface="Arial" panose="020B0604020202020204" pitchFamily="34" charset="0"/>
                <a:sym typeface="+mn-ea"/>
              </a:rPr>
              <a:t>。</a:t>
            </a:r>
            <a:r>
              <a:rPr lang="zh-CN" altLang="en-US" sz="1400" dirty="0">
                <a:solidFill>
                  <a:schemeClr val="tx1"/>
                </a:solidFill>
                <a:effectLst/>
                <a:latin typeface="Arial" panose="020B0604020202020204" pitchFamily="34" charset="0"/>
                <a:sym typeface="+mn-ea"/>
              </a:rPr>
              <a:t>实际表现： 此时无人机的飞行轨迹变得蜿蜒曲折，它在进行不断的局部航向微调 。当它精准悬停在那辆红车正上方，且预测的进度达到预设阈值时，智能体判定任务完成，下达停止动作</a:t>
            </a:r>
            <a:endParaRPr lang="zh-CN" altLang="en-US" sz="1400" b="0" i="0" dirty="0">
              <a:solidFill>
                <a:schemeClr val="tx1"/>
              </a:solidFill>
              <a:effectLst/>
              <a:latin typeface="Arial" panose="020B0604020202020204" pitchFamily="34" charset="0"/>
            </a:endParaRPr>
          </a:p>
        </p:txBody>
      </p:sp>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329917" y="617901"/>
            <a:ext cx="915835" cy="867277"/>
          </a:xfrm>
          <a:prstGeom prst="rect">
            <a:avLst/>
          </a:prstGeom>
        </p:spPr>
      </p:pic>
      <p:sp>
        <p:nvSpPr>
          <p:cNvPr id="3" name="文本框 2"/>
          <p:cNvSpPr txBox="1"/>
          <p:nvPr/>
        </p:nvSpPr>
        <p:spPr>
          <a:xfrm>
            <a:off x="600330" y="759151"/>
            <a:ext cx="375008" cy="584775"/>
          </a:xfrm>
          <a:prstGeom prst="rect">
            <a:avLst/>
          </a:prstGeom>
          <a:noFill/>
        </p:spPr>
        <p:txBody>
          <a:bodyPr wrap="square" rtlCol="0">
            <a:spAutoFit/>
          </a:bodyPr>
          <a:lstStyle/>
          <a:p>
            <a:r>
              <a:rPr lang="en-US" altLang="zh-CN" sz="3200" dirty="0">
                <a:solidFill>
                  <a:schemeClr val="accent1">
                    <a:lumMod val="75000"/>
                  </a:schemeClr>
                </a:solidFill>
                <a:cs typeface="+mn-ea"/>
                <a:sym typeface="+mn-lt"/>
              </a:rPr>
              <a:t>2</a:t>
            </a:r>
            <a:endParaRPr lang="zh-CN" altLang="en-US" sz="3200" dirty="0">
              <a:solidFill>
                <a:schemeClr val="accent1">
                  <a:lumMod val="75000"/>
                </a:schemeClr>
              </a:solidFill>
              <a:cs typeface="+mn-ea"/>
              <a:sym typeface="+mn-lt"/>
            </a:endParaRPr>
          </a:p>
        </p:txBody>
      </p:sp>
      <p:sp>
        <p:nvSpPr>
          <p:cNvPr id="16" name="矩形 15"/>
          <p:cNvSpPr/>
          <p:nvPr/>
        </p:nvSpPr>
        <p:spPr>
          <a:xfrm>
            <a:off x="0" y="155115"/>
            <a:ext cx="1655328" cy="257314"/>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矩形 17"/>
          <p:cNvSpPr/>
          <p:nvPr/>
        </p:nvSpPr>
        <p:spPr>
          <a:xfrm>
            <a:off x="0" y="1614"/>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9" name="矩形 18"/>
          <p:cNvSpPr/>
          <p:nvPr/>
        </p:nvSpPr>
        <p:spPr>
          <a:xfrm>
            <a:off x="0" y="6693452"/>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4" name="文本框 13"/>
          <p:cNvSpPr txBox="1"/>
          <p:nvPr/>
        </p:nvSpPr>
        <p:spPr>
          <a:xfrm>
            <a:off x="142816" y="65238"/>
            <a:ext cx="2095500" cy="369332"/>
          </a:xfrm>
          <a:prstGeom prst="rect">
            <a:avLst/>
          </a:prstGeom>
          <a:noFill/>
        </p:spPr>
        <p:txBody>
          <a:bodyPr wrap="square" rtlCol="0">
            <a:spAutoFit/>
          </a:bodyPr>
          <a:lstStyle/>
          <a:p>
            <a:r>
              <a:rPr lang="en-US" altLang="zh-CN" dirty="0">
                <a:solidFill>
                  <a:schemeClr val="bg1"/>
                </a:solidFill>
                <a:cs typeface="+mn-ea"/>
                <a:sym typeface="+mn-lt"/>
              </a:rPr>
              <a:t>Presentation</a:t>
            </a:r>
            <a:endParaRPr lang="zh-CN" altLang="en-US" dirty="0">
              <a:solidFill>
                <a:schemeClr val="bg1"/>
              </a:solidFill>
              <a:cs typeface="+mn-ea"/>
              <a:sym typeface="+mn-lt"/>
            </a:endParaRPr>
          </a:p>
        </p:txBody>
      </p:sp>
      <p:sp>
        <p:nvSpPr>
          <p:cNvPr id="26" name="文本框 25"/>
          <p:cNvSpPr txBox="1"/>
          <p:nvPr/>
        </p:nvSpPr>
        <p:spPr>
          <a:xfrm>
            <a:off x="1655328" y="793828"/>
            <a:ext cx="2330156" cy="583565"/>
          </a:xfrm>
          <a:prstGeom prst="rect">
            <a:avLst/>
          </a:prstGeom>
          <a:noFill/>
          <a:ln>
            <a:noFill/>
          </a:ln>
        </p:spPr>
        <p:style>
          <a:lnRef idx="0">
            <a:scrgbClr r="0" g="0" b="0"/>
          </a:lnRef>
          <a:fillRef idx="0">
            <a:scrgbClr r="0" g="0" b="0"/>
          </a:fillRef>
          <a:effectRef idx="0">
            <a:scrgbClr r="0" g="0" b="0"/>
          </a:effectRef>
          <a:fontRef idx="minor">
            <a:schemeClr val="accent6"/>
          </a:fontRef>
        </p:style>
        <p:txBody>
          <a:bodyPr wrap="square" rtlCol="0">
            <a:spAutoFit/>
          </a:bodyPr>
          <a:lstStyle/>
          <a:p>
            <a:r>
              <a:rPr lang="en-US" altLang="zh-CN" sz="3200" dirty="0">
                <a:solidFill>
                  <a:srgbClr val="0070C0"/>
                </a:solidFill>
                <a:cs typeface="+mn-ea"/>
                <a:sym typeface="+mn-lt"/>
              </a:rPr>
              <a:t>Method</a:t>
            </a:r>
            <a:endParaRPr lang="zh-CN" altLang="en-US" sz="3200" dirty="0">
              <a:solidFill>
                <a:srgbClr val="0070C0"/>
              </a:solidFill>
              <a:cs typeface="+mn-ea"/>
              <a:sym typeface="+mn-lt"/>
            </a:endParaRPr>
          </a:p>
        </p:txBody>
      </p:sp>
      <p:pic>
        <p:nvPicPr>
          <p:cNvPr id="5" name="图片 4"/>
          <p:cNvPicPr>
            <a:picLocks noChangeAspect="1"/>
          </p:cNvPicPr>
          <p:nvPr/>
        </p:nvPicPr>
        <p:blipFill>
          <a:blip r:embed="rId2"/>
          <a:stretch>
            <a:fillRect/>
          </a:stretch>
        </p:blipFill>
        <p:spPr>
          <a:xfrm>
            <a:off x="1467485" y="3832860"/>
            <a:ext cx="8898890" cy="249174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nvSpPr>
        <p:spPr>
          <a:xfrm>
            <a:off x="329917" y="1522499"/>
            <a:ext cx="11751836" cy="4569460"/>
          </a:xfrm>
          <a:prstGeom prst="rect">
            <a:avLst/>
          </a:prstGeom>
          <a:solidFill>
            <a:schemeClr val="lt1"/>
          </a:solidFill>
          <a:ln w="12700" cap="flat" cmpd="sng" algn="ctr">
            <a:solidFill>
              <a:srgbClr val="FFFFFF"/>
            </a:solidFill>
            <a:prstDash val="solid"/>
            <a:miter lim="800000"/>
          </a:ln>
          <a:effectLst/>
        </p:spPr>
        <p:style>
          <a:lnRef idx="2">
            <a:schemeClr val="accent6"/>
          </a:lnRef>
          <a:fillRef idx="1">
            <a:schemeClr val="lt1"/>
          </a:fillRef>
          <a:effectRef idx="0">
            <a:schemeClr val="accent6"/>
          </a:effectRef>
          <a:fontRef idx="minor">
            <a:schemeClr val="dk1"/>
          </a:fontRef>
        </p:style>
        <p:txBody>
          <a:bodyPr wrap="square">
            <a:spAutoFit/>
          </a:bodyPr>
          <a:lstStyle/>
          <a:p>
            <a:pPr>
              <a:lnSpc>
                <a:spcPct val="150000"/>
              </a:lnSpc>
            </a:pPr>
            <a:r>
              <a:rPr lang="zh-CN" b="1" dirty="0"/>
              <a:t>历史网格</a:t>
            </a:r>
            <a:r>
              <a:rPr lang="zh-CN" altLang="en-US" b="1" dirty="0"/>
              <a:t>：</a:t>
            </a:r>
            <a:endParaRPr lang="en-US" altLang="zh-CN" b="1" dirty="0"/>
          </a:p>
          <a:p>
            <a:pPr indent="457200">
              <a:lnSpc>
                <a:spcPct val="150000"/>
              </a:lnSpc>
            </a:pPr>
            <a:r>
              <a:rPr lang="zh-CN" altLang="en-US" sz="1600" dirty="0"/>
              <a:t>步骤一：在每一个时间步</a:t>
            </a:r>
            <a:r>
              <a:rPr lang="en-US" altLang="zh-CN" sz="1600" dirty="0"/>
              <a:t>，</a:t>
            </a:r>
            <a:r>
              <a:rPr lang="zh-CN" altLang="en-US" sz="1600" dirty="0"/>
              <a:t>无人机不仅提取当前的细粒度视觉特征</a:t>
            </a:r>
            <a:r>
              <a:rPr lang="en-US" altLang="zh-CN" sz="1600" dirty="0"/>
              <a:t>，</a:t>
            </a:r>
            <a:r>
              <a:rPr lang="zh-CN" altLang="en-US" sz="1600" dirty="0"/>
              <a:t>还会记录它当前的空间坐标</a:t>
            </a:r>
            <a:r>
              <a:rPr lang="en-US" altLang="zh-CN" sz="1600" dirty="0"/>
              <a:t>。</a:t>
            </a:r>
            <a:r>
              <a:rPr lang="zh-CN" altLang="en-US" sz="1600" dirty="0"/>
              <a:t>它把这个新的“视觉-坐标”对加入到历史地图 中：</a:t>
            </a:r>
            <a:endParaRPr lang="zh-CN" altLang="en-US" sz="1600" dirty="0"/>
          </a:p>
          <a:p>
            <a:pPr indent="457200">
              <a:lnSpc>
                <a:spcPct val="150000"/>
              </a:lnSpc>
            </a:pPr>
            <a:r>
              <a:rPr lang="zh-CN" altLang="en-US" sz="1600" dirty="0"/>
              <a:t>  </a:t>
            </a:r>
            <a:endParaRPr lang="zh-CN" altLang="en-US" sz="1600" dirty="0"/>
          </a:p>
          <a:p>
            <a:pPr indent="457200">
              <a:lnSpc>
                <a:spcPct val="150000"/>
              </a:lnSpc>
            </a:pPr>
            <a:r>
              <a:rPr lang="zh-CN" altLang="en-US" sz="1600" dirty="0"/>
              <a:t>步骤二：按空间坐标分配到网格，接着，系统会根据每个视觉特征的空间坐标，把它们丢进对应的网格 </a:t>
            </a:r>
            <a:r>
              <a:rPr lang="en-US" altLang="zh-CN" sz="1600" dirty="0"/>
              <a:t>Cell</a:t>
            </a:r>
            <a:r>
              <a:rPr lang="zh-CN" altLang="en-US" sz="1600" dirty="0"/>
              <a:t>里：</a:t>
            </a:r>
            <a:endParaRPr lang="zh-CN" altLang="en-US" sz="1600" dirty="0"/>
          </a:p>
          <a:p>
            <a:pPr indent="457200">
              <a:lnSpc>
                <a:spcPct val="150000"/>
              </a:lnSpc>
            </a:pPr>
            <a:endParaRPr lang="en-US" altLang="zh-CN" sz="1600" dirty="0"/>
          </a:p>
          <a:p>
            <a:pPr indent="457200">
              <a:lnSpc>
                <a:spcPct val="150000"/>
              </a:lnSpc>
            </a:pPr>
            <a:endParaRPr lang="zh-CN" altLang="en-US" sz="1600" dirty="0"/>
          </a:p>
          <a:p>
            <a:pPr indent="457200">
              <a:lnSpc>
                <a:spcPct val="150000"/>
              </a:lnSpc>
            </a:pPr>
            <a:r>
              <a:rPr lang="zh-CN" altLang="en-US" sz="1600" dirty="0"/>
              <a:t>步骤三：计算指令相关性权重并不是档案盒里的所有照片都有用（有些可能是无意义的草地）。模型利用文本指令的特征嵌入与这个格子里的所有视觉特征计算注意力权重：</a:t>
            </a:r>
            <a:endParaRPr lang="zh-CN" altLang="en-US" sz="1600" dirty="0"/>
          </a:p>
          <a:p>
            <a:pPr indent="457200">
              <a:lnSpc>
                <a:spcPct val="150000"/>
              </a:lnSpc>
            </a:pPr>
            <a:endParaRPr lang="zh-CN" altLang="en-US" sz="1600" dirty="0"/>
          </a:p>
          <a:p>
            <a:pPr indent="457200">
              <a:lnSpc>
                <a:spcPct val="150000"/>
              </a:lnSpc>
            </a:pPr>
            <a:r>
              <a:rPr lang="zh-CN" altLang="en-US" sz="1600" dirty="0"/>
              <a:t>步骤四：特征加权聚合 (</a:t>
            </a:r>
            <a:r>
              <a:rPr lang="en-US" altLang="zh-CN" sz="1600" dirty="0"/>
              <a:t>Equation 11)</a:t>
            </a:r>
            <a:r>
              <a:rPr lang="zh-CN" altLang="en-US" sz="1600" dirty="0"/>
              <a:t>最后，根据上一步算出的权重</a:t>
            </a:r>
            <a:r>
              <a:rPr lang="en-US" altLang="zh-CN" sz="1600" dirty="0"/>
              <a:t>，</a:t>
            </a:r>
            <a:r>
              <a:rPr lang="zh-CN" altLang="en-US" sz="1600" dirty="0"/>
              <a:t>把这个格子里的所有特征进行加权求和（</a:t>
            </a:r>
            <a:r>
              <a:rPr lang="en-US" altLang="zh-CN" sz="1600" dirty="0"/>
              <a:t>Weighted Sum）：</a:t>
            </a:r>
            <a:r>
              <a:rPr lang="zh-CN" altLang="en-US" sz="1600" dirty="0"/>
              <a:t>对所有网格都做这个操作后，就得到了一个完整的、结构化的空间记忆张量</a:t>
            </a:r>
            <a:r>
              <a:rPr lang="en-US" altLang="zh-CN" sz="1600" dirty="0"/>
              <a:t>。</a:t>
            </a:r>
            <a:endParaRPr lang="en-US" altLang="zh-CN" sz="1600" dirty="0"/>
          </a:p>
        </p:txBody>
      </p:sp>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329917" y="617901"/>
            <a:ext cx="915835" cy="867277"/>
          </a:xfrm>
          <a:prstGeom prst="rect">
            <a:avLst/>
          </a:prstGeom>
        </p:spPr>
      </p:pic>
      <p:sp>
        <p:nvSpPr>
          <p:cNvPr id="3" name="文本框 2"/>
          <p:cNvSpPr txBox="1"/>
          <p:nvPr/>
        </p:nvSpPr>
        <p:spPr>
          <a:xfrm>
            <a:off x="600330" y="759151"/>
            <a:ext cx="375008" cy="584775"/>
          </a:xfrm>
          <a:prstGeom prst="rect">
            <a:avLst/>
          </a:prstGeom>
          <a:noFill/>
        </p:spPr>
        <p:txBody>
          <a:bodyPr wrap="square" rtlCol="0">
            <a:spAutoFit/>
          </a:bodyPr>
          <a:lstStyle/>
          <a:p>
            <a:r>
              <a:rPr lang="en-US" altLang="zh-CN" sz="3200" dirty="0">
                <a:solidFill>
                  <a:schemeClr val="accent1">
                    <a:lumMod val="75000"/>
                  </a:schemeClr>
                </a:solidFill>
                <a:cs typeface="+mn-ea"/>
                <a:sym typeface="+mn-lt"/>
              </a:rPr>
              <a:t>2</a:t>
            </a:r>
            <a:endParaRPr lang="zh-CN" altLang="en-US" sz="3200" dirty="0">
              <a:solidFill>
                <a:schemeClr val="accent1">
                  <a:lumMod val="75000"/>
                </a:schemeClr>
              </a:solidFill>
              <a:cs typeface="+mn-ea"/>
              <a:sym typeface="+mn-lt"/>
            </a:endParaRPr>
          </a:p>
        </p:txBody>
      </p:sp>
      <p:sp>
        <p:nvSpPr>
          <p:cNvPr id="16" name="矩形 15"/>
          <p:cNvSpPr/>
          <p:nvPr/>
        </p:nvSpPr>
        <p:spPr>
          <a:xfrm>
            <a:off x="0" y="155115"/>
            <a:ext cx="1655328" cy="257314"/>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8" name="矩形 17"/>
          <p:cNvSpPr/>
          <p:nvPr/>
        </p:nvSpPr>
        <p:spPr>
          <a:xfrm>
            <a:off x="0" y="1614"/>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9" name="矩形 18"/>
          <p:cNvSpPr/>
          <p:nvPr/>
        </p:nvSpPr>
        <p:spPr>
          <a:xfrm>
            <a:off x="0" y="6693452"/>
            <a:ext cx="12192000" cy="164287"/>
          </a:xfrm>
          <a:prstGeom prst="rect">
            <a:avLst/>
          </a:prstGeom>
          <a:solidFill>
            <a:srgbClr val="6F8B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4" name="文本框 13"/>
          <p:cNvSpPr txBox="1"/>
          <p:nvPr/>
        </p:nvSpPr>
        <p:spPr>
          <a:xfrm>
            <a:off x="142816" y="65238"/>
            <a:ext cx="2095500" cy="369332"/>
          </a:xfrm>
          <a:prstGeom prst="rect">
            <a:avLst/>
          </a:prstGeom>
          <a:noFill/>
        </p:spPr>
        <p:txBody>
          <a:bodyPr wrap="square" rtlCol="0">
            <a:spAutoFit/>
          </a:bodyPr>
          <a:lstStyle/>
          <a:p>
            <a:r>
              <a:rPr lang="en-US" altLang="zh-CN" dirty="0">
                <a:solidFill>
                  <a:schemeClr val="bg1"/>
                </a:solidFill>
                <a:cs typeface="+mn-ea"/>
                <a:sym typeface="+mn-lt"/>
              </a:rPr>
              <a:t>Presentation</a:t>
            </a:r>
            <a:endParaRPr lang="zh-CN" altLang="en-US" dirty="0">
              <a:solidFill>
                <a:schemeClr val="bg1"/>
              </a:solidFill>
              <a:cs typeface="+mn-ea"/>
              <a:sym typeface="+mn-lt"/>
            </a:endParaRPr>
          </a:p>
        </p:txBody>
      </p:sp>
      <p:sp>
        <p:nvSpPr>
          <p:cNvPr id="26" name="文本框 25"/>
          <p:cNvSpPr txBox="1"/>
          <p:nvPr/>
        </p:nvSpPr>
        <p:spPr>
          <a:xfrm>
            <a:off x="1655328" y="793828"/>
            <a:ext cx="2330156" cy="583565"/>
          </a:xfrm>
          <a:prstGeom prst="rect">
            <a:avLst/>
          </a:prstGeom>
          <a:noFill/>
          <a:ln>
            <a:noFill/>
          </a:ln>
        </p:spPr>
        <p:style>
          <a:lnRef idx="0">
            <a:scrgbClr r="0" g="0" b="0"/>
          </a:lnRef>
          <a:fillRef idx="0">
            <a:scrgbClr r="0" g="0" b="0"/>
          </a:fillRef>
          <a:effectRef idx="0">
            <a:scrgbClr r="0" g="0" b="0"/>
          </a:effectRef>
          <a:fontRef idx="minor">
            <a:schemeClr val="accent6"/>
          </a:fontRef>
        </p:style>
        <p:txBody>
          <a:bodyPr wrap="square" rtlCol="0">
            <a:spAutoFit/>
          </a:bodyPr>
          <a:lstStyle/>
          <a:p>
            <a:r>
              <a:rPr lang="en-US" altLang="zh-CN" sz="3200" dirty="0">
                <a:solidFill>
                  <a:srgbClr val="0070C0"/>
                </a:solidFill>
                <a:cs typeface="+mn-ea"/>
                <a:sym typeface="+mn-lt"/>
              </a:rPr>
              <a:t>Method</a:t>
            </a:r>
            <a:endParaRPr lang="zh-CN" altLang="en-US" sz="3200" dirty="0">
              <a:solidFill>
                <a:srgbClr val="0070C0"/>
              </a:solidFill>
              <a:cs typeface="+mn-ea"/>
              <a:sym typeface="+mn-lt"/>
            </a:endParaRPr>
          </a:p>
        </p:txBody>
      </p:sp>
      <p:pic>
        <p:nvPicPr>
          <p:cNvPr id="4" name="图片 3"/>
          <p:cNvPicPr>
            <a:picLocks noChangeAspect="1"/>
          </p:cNvPicPr>
          <p:nvPr/>
        </p:nvPicPr>
        <p:blipFill>
          <a:blip r:embed="rId2"/>
          <a:stretch>
            <a:fillRect/>
          </a:stretch>
        </p:blipFill>
        <p:spPr>
          <a:xfrm>
            <a:off x="5033010" y="2729865"/>
            <a:ext cx="2125980" cy="426720"/>
          </a:xfrm>
          <a:prstGeom prst="rect">
            <a:avLst/>
          </a:prstGeom>
        </p:spPr>
      </p:pic>
      <p:pic>
        <p:nvPicPr>
          <p:cNvPr id="5" name="图片 4"/>
          <p:cNvPicPr>
            <a:picLocks noChangeAspect="1"/>
          </p:cNvPicPr>
          <p:nvPr/>
        </p:nvPicPr>
        <p:blipFill>
          <a:blip r:embed="rId3"/>
          <a:stretch>
            <a:fillRect/>
          </a:stretch>
        </p:blipFill>
        <p:spPr>
          <a:xfrm>
            <a:off x="4057650" y="3681730"/>
            <a:ext cx="4076700" cy="495300"/>
          </a:xfrm>
          <a:prstGeom prst="rect">
            <a:avLst/>
          </a:prstGeom>
        </p:spPr>
      </p:pic>
      <p:pic>
        <p:nvPicPr>
          <p:cNvPr id="7" name="图片 6"/>
          <p:cNvPicPr>
            <a:picLocks noChangeAspect="1"/>
          </p:cNvPicPr>
          <p:nvPr/>
        </p:nvPicPr>
        <p:blipFill>
          <a:blip r:embed="rId4"/>
          <a:srcRect t="13438" b="7083"/>
          <a:stretch>
            <a:fillRect/>
          </a:stretch>
        </p:blipFill>
        <p:spPr>
          <a:xfrm>
            <a:off x="4852670" y="4784090"/>
            <a:ext cx="4076700" cy="484505"/>
          </a:xfrm>
          <a:prstGeom prst="rect">
            <a:avLst/>
          </a:prstGeom>
        </p:spPr>
      </p:pic>
      <p:pic>
        <p:nvPicPr>
          <p:cNvPr id="8" name="图片 7"/>
          <p:cNvPicPr>
            <a:picLocks noChangeAspect="1"/>
          </p:cNvPicPr>
          <p:nvPr/>
        </p:nvPicPr>
        <p:blipFill>
          <a:blip r:embed="rId5"/>
          <a:stretch>
            <a:fillRect/>
          </a:stretch>
        </p:blipFill>
        <p:spPr>
          <a:xfrm>
            <a:off x="4715510" y="6020435"/>
            <a:ext cx="3261360" cy="525780"/>
          </a:xfrm>
          <a:prstGeom prst="rect">
            <a:avLst/>
          </a:prstGeom>
        </p:spPr>
      </p:pic>
    </p:spTree>
  </p:cSld>
  <p:clrMapOvr>
    <a:masterClrMapping/>
  </p:clrMapOvr>
</p:sld>
</file>

<file path=ppt/tags/tag1.xml><?xml version="1.0" encoding="utf-8"?>
<p:tagLst xmlns:p="http://schemas.openxmlformats.org/presentationml/2006/main">
  <p:tag name="KSO_WM_UNIT_PLACING_PICTURE_USER_VIEWPORT" val="{&quot;height&quot;:1890.2818897637794,&quot;width&quot;:4112.418897637795}"/>
</p:tagLst>
</file>

<file path=ppt/tags/tag2.xml><?xml version="1.0" encoding="utf-8"?>
<p:tagLst xmlns:p="http://schemas.openxmlformats.org/presentationml/2006/main">
  <p:tag name="COMMONDATA" val="eyJoZGlkIjoiOTRkNGU4MDkyYjk4OTYxOGJjMTQ3OThhYjg3ZDAxOWU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yafgyjid">
      <a:majorFont>
        <a:latin typeface="Times New Roman"/>
        <a:ea typeface="微软雅黑"/>
        <a:cs typeface=""/>
      </a:majorFont>
      <a:minorFont>
        <a:latin typeface="Times New Roman"/>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spAutoFit/>
      </a:bodyPr>
      <a:lstStyle>
        <a:defPPr>
          <a:defRPr lang="zh-CN" altLang="en-US" sz="1400" dirty="0"/>
        </a:defPPr>
      </a:lstStyle>
      <a:style>
        <a:lnRef idx="2">
          <a:schemeClr val="accent6"/>
        </a:lnRef>
        <a:fillRef idx="1">
          <a:schemeClr val="lt1"/>
        </a:fillRef>
        <a:effectRef idx="0">
          <a:schemeClr val="accent6"/>
        </a:effectRef>
        <a:fontRef idx="minor">
          <a:schemeClr val="dk1"/>
        </a:fontRef>
      </a: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5384</Words>
  <Application>WPS 演示</Application>
  <PresentationFormat>宽屏</PresentationFormat>
  <Paragraphs>189</Paragraphs>
  <Slides>16</Slides>
  <Notes>16</Notes>
  <HiddenSlides>0</HiddenSlides>
  <MMClips>0</MMClips>
  <ScaleCrop>false</ScaleCrop>
  <HeadingPairs>
    <vt:vector size="6" baseType="variant">
      <vt:variant>
        <vt:lpstr>已用的字体</vt:lpstr>
      </vt:variant>
      <vt:variant>
        <vt:i4>17</vt:i4>
      </vt:variant>
      <vt:variant>
        <vt:lpstr>主题</vt:lpstr>
      </vt:variant>
      <vt:variant>
        <vt:i4>1</vt:i4>
      </vt:variant>
      <vt:variant>
        <vt:lpstr>幻灯片标题</vt:lpstr>
      </vt:variant>
      <vt:variant>
        <vt:i4>16</vt:i4>
      </vt:variant>
    </vt:vector>
  </HeadingPairs>
  <TitlesOfParts>
    <vt:vector size="34" baseType="lpstr">
      <vt:lpstr>Arial</vt:lpstr>
      <vt:lpstr>宋体</vt:lpstr>
      <vt:lpstr>Wingdings</vt:lpstr>
      <vt:lpstr>-apple-system</vt:lpstr>
      <vt:lpstr>Segoe Print</vt:lpstr>
      <vt:lpstr>Wingdings</vt:lpstr>
      <vt:lpstr>微软雅黑</vt:lpstr>
      <vt:lpstr>Inter</vt:lpstr>
      <vt:lpstr>quote-cjk-patch</vt:lpstr>
      <vt:lpstr>Times New Roman</vt:lpstr>
      <vt:lpstr>Arial Unicode MS</vt:lpstr>
      <vt:lpstr>等线</vt:lpstr>
      <vt:lpstr>Calibri</vt:lpstr>
      <vt:lpstr>-apple-system</vt:lpstr>
      <vt:lpstr>Inter</vt:lpstr>
      <vt:lpstr>quote-cjk-patch</vt:lpstr>
      <vt:lpstr>Be Happy</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supreyurime</dc:creator>
  <cp:lastModifiedBy>volim te</cp:lastModifiedBy>
  <cp:revision>2467</cp:revision>
  <dcterms:created xsi:type="dcterms:W3CDTF">2021-07-12T00:37:00Z</dcterms:created>
  <dcterms:modified xsi:type="dcterms:W3CDTF">2026-05-05T11:37:35Z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2052-12.1.0.25865</vt:lpwstr>
  </property>
  <property fmtid="{D5CDD505-2E9C-101B-9397-08002B2CF9AE}" pid="3" name="KSORubyTemplateID">
    <vt:lpwstr>13</vt:lpwstr>
  </property>
  <property fmtid="{D5CDD505-2E9C-101B-9397-08002B2CF9AE}" pid="4" name="ICV">
    <vt:lpwstr>1690E9667E5A42188B7C9177A307CD66_13</vt:lpwstr>
  </property>
</Properties>
</file>