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80" r:id="rId3"/>
    <p:sldId id="513" r:id="rId5"/>
    <p:sldId id="514" r:id="rId6"/>
    <p:sldId id="516" r:id="rId7"/>
    <p:sldId id="517" r:id="rId8"/>
    <p:sldId id="488" r:id="rId9"/>
    <p:sldId id="518" r:id="rId10"/>
    <p:sldId id="519" r:id="rId11"/>
    <p:sldId id="508" r:id="rId12"/>
    <p:sldId id="520" r:id="rId13"/>
    <p:sldId id="521" r:id="rId14"/>
    <p:sldId id="511" r:id="rId15"/>
    <p:sldId id="259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n jack" initials="sj" lastIdx="1" clrIdx="0"/>
  <p:cmAuthor id="2" name="ry root" initials="rr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FFFFFF"/>
    <a:srgbClr val="FBFCFD"/>
    <a:srgbClr val="6F8BBE"/>
    <a:srgbClr val="7CA3C6"/>
    <a:srgbClr val="AFC7DD"/>
    <a:srgbClr val="727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71" autoAdjust="0"/>
    <p:restoredTop sz="91635" autoAdjust="0"/>
  </p:normalViewPr>
  <p:slideViewPr>
    <p:cSldViewPr snapToGrid="0" showGuides="1">
      <p:cViewPr varScale="1">
        <p:scale>
          <a:sx n="100" d="100"/>
          <a:sy n="100" d="100"/>
        </p:scale>
        <p:origin x="10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gs" Target="tags/tag2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F5BD2-C27D-4F3F-95DF-498D73E9F1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 flipV="1">
            <a:off x="300250" y="3108966"/>
            <a:ext cx="6673755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平行四边形 16"/>
          <p:cNvSpPr/>
          <p:nvPr/>
        </p:nvSpPr>
        <p:spPr>
          <a:xfrm>
            <a:off x="7113896" y="3005515"/>
            <a:ext cx="99060" cy="182880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7307240" y="3005516"/>
            <a:ext cx="99060" cy="182880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5" t="9160" r="23350"/>
          <a:stretch>
            <a:fillRect/>
          </a:stretch>
        </p:blipFill>
        <p:spPr>
          <a:xfrm>
            <a:off x="8839200" y="83757"/>
            <a:ext cx="3421380" cy="672045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6697897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"/>
            </p:custDataLst>
          </p:nvPr>
        </p:nvSpPr>
        <p:spPr>
          <a:xfrm>
            <a:off x="4794922" y="5284930"/>
            <a:ext cx="2611386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cs typeface="+mn-ea"/>
                <a:sym typeface="+mn-lt"/>
              </a:rPr>
              <a:t>主讲人：阮媛</a:t>
            </a:r>
            <a:br>
              <a:rPr lang="zh-CN" altLang="en-US" sz="2400" b="1" dirty="0">
                <a:solidFill>
                  <a:srgbClr val="0070C0"/>
                </a:solidFill>
                <a:cs typeface="+mn-ea"/>
                <a:sym typeface="+mn-lt"/>
              </a:rPr>
            </a:br>
            <a:r>
              <a:rPr lang="zh-CN" altLang="en-US" sz="2400" b="1" dirty="0">
                <a:solidFill>
                  <a:srgbClr val="0070C0"/>
                </a:solidFill>
                <a:cs typeface="+mn-ea"/>
                <a:sym typeface="+mn-lt"/>
              </a:rPr>
              <a:t>日期：</a:t>
            </a:r>
            <a:r>
              <a:rPr lang="en-US" altLang="zh-CN" sz="2400" b="1" dirty="0">
                <a:solidFill>
                  <a:srgbClr val="0070C0"/>
                </a:solidFill>
                <a:cs typeface="+mn-ea"/>
                <a:sym typeface="+mn-lt"/>
              </a:rPr>
              <a:t>2026.6</a:t>
            </a:r>
            <a:endParaRPr lang="en-US" altLang="zh-CN" sz="24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5" y="2021840"/>
            <a:ext cx="8378825" cy="889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55" y="3243580"/>
            <a:ext cx="7106285" cy="16116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Introduction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1485265"/>
            <a:ext cx="4613910" cy="19018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" y="3495040"/>
            <a:ext cx="5814695" cy="31692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08675" y="2164080"/>
            <a:ext cx="2621915" cy="267652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动机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：大语言模型在很多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NLP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任务上随规模变大而变强，但在数学题、常识推理、符号推理这类需要多步推理的任务上仍然容易失败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主要贡献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：把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显式中间推理链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确立为一种有效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prompting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方法。论文证明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CoT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在复杂推理任务上显著提升性能，并指出这种能力主要在足够大的模型上才明显出现。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1710" y="260350"/>
            <a:ext cx="3322955" cy="63379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Introduction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85305" y="4639945"/>
            <a:ext cx="4383405" cy="18662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动机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：依赖人工写好的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few-shot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推理样例，准备样例麻烦，而且不同任务可能要设计不同示例。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主要贡献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：简单提示能显著提升多个推理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benchmark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zero-shot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表现。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CoT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的效果不完全来自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few-shot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样例学习，大模型本身已经具备一定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按步骤推理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的潜力，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prompt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只是把这种能力激发出来。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" y="1645285"/>
            <a:ext cx="4215765" cy="16776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8220" y="220345"/>
            <a:ext cx="5916930" cy="41573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" y="3510280"/>
            <a:ext cx="5922010" cy="29959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Introduction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0200" y="4116070"/>
            <a:ext cx="5710555" cy="14097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动机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：传统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CoT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主要面向文本推理，无法可靠处理图文混合推理的问题，小模型生成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rationale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时容易出现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hallucinated rationales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主要贡献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：把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CoT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扩展到多模态推理场景；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提出两阶段推理框架；引入视觉特征来约束推理链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1584960"/>
            <a:ext cx="4263390" cy="25482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570" y="904240"/>
            <a:ext cx="6198235" cy="267525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74650" y="5283835"/>
            <a:ext cx="6809740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ts val="132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en-US" altLang="zh-CN" sz="1400" i="0">
                <a:solidFill>
                  <a:srgbClr val="C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Training</a:t>
            </a:r>
            <a:r>
              <a:rPr lang="zh-CN" altLang="en-US" sz="1400" i="0">
                <a:solidFill>
                  <a:srgbClr val="1A1C1F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：</a:t>
            </a:r>
            <a:endParaRPr lang="zh-CN" altLang="en-US" sz="1400" i="0">
              <a:solidFill>
                <a:srgbClr val="1A1C1F"/>
              </a:solidFill>
              <a:latin typeface="Times New Roman" panose="02020603050405020304" charset="0"/>
              <a:ea typeface="-apple-system"/>
              <a:cs typeface="Times New Roman" panose="02020603050405020304" charset="0"/>
            </a:endParaRPr>
          </a:p>
          <a:p>
            <a:pPr marL="0" lvl="1" indent="0">
              <a:lnSpc>
                <a:spcPts val="132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zh-CN" altLang="en-US" sz="1400" i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ICL = in-context learning，不训练模型，只在 prompt 里给例子；</a:t>
            </a:r>
            <a:endParaRPr lang="zh-CN" altLang="en-US" sz="1400" i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lvl="1" indent="0">
              <a:lnSpc>
                <a:spcPts val="132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zh-CN" altLang="en-US" sz="1400" i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FT = fine-tuning，微调模型；</a:t>
            </a:r>
            <a:endParaRPr lang="zh-CN" altLang="en-US" sz="1400" i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lvl="1" indent="0">
              <a:lnSpc>
                <a:spcPts val="132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zh-CN" altLang="en-US" sz="1400" i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KD = knowledge distillation，用大模型生成的推理链来训练小模型。</a:t>
            </a:r>
            <a:endParaRPr lang="zh-CN" altLang="en-US" sz="1400" i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4650" y="6094730"/>
            <a:ext cx="7183120" cy="598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ts val="132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en-US" altLang="zh-CN" sz="1400" i="0">
                <a:solidFill>
                  <a:srgbClr val="C00000"/>
                </a:solidFill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CoT Role</a:t>
            </a:r>
            <a:r>
              <a:rPr lang="zh-CN" altLang="en-US" sz="1600" i="0">
                <a:solidFill>
                  <a:srgbClr val="1A1C1F"/>
                </a:solidFill>
                <a:latin typeface="-apple-system"/>
                <a:ea typeface="-apple-system"/>
              </a:rPr>
              <a:t>：</a:t>
            </a:r>
            <a:endParaRPr lang="zh-CN" altLang="en-US" sz="1600" i="0">
              <a:solidFill>
                <a:srgbClr val="1A1C1F"/>
              </a:solidFill>
              <a:latin typeface="-apple-system"/>
              <a:ea typeface="-apple-system"/>
            </a:endParaRPr>
          </a:p>
          <a:p>
            <a:pPr marL="0" lvl="1" indent="0" algn="l">
              <a:lnSpc>
                <a:spcPts val="1320"/>
              </a:lnSpc>
              <a:buClrTx/>
              <a:buSzTx/>
              <a:buFont typeface="Arial" panose="020B0604020202020204"/>
              <a:buNone/>
            </a:pPr>
            <a:r>
              <a:rPr lang="zh-CN" altLang="en-US" sz="1400" i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Reasoning：CoT 是回答前的推理依据；</a:t>
            </a:r>
            <a:endParaRPr lang="zh-CN" altLang="en-US" sz="1400" i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lvl="1" indent="0" algn="l">
              <a:lnSpc>
                <a:spcPts val="1320"/>
              </a:lnSpc>
              <a:buClrTx/>
              <a:buSzTx/>
              <a:buFont typeface="Arial" panose="020B0604020202020204"/>
              <a:buNone/>
            </a:pPr>
            <a:r>
              <a:rPr lang="zh-CN" altLang="en-US" sz="1400" i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Explanation：CoT 更像答案之后的解释，不一定真正帮助模型选答案。</a:t>
            </a:r>
            <a:endParaRPr lang="zh-CN" altLang="en-US" sz="1400" i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795" y="165735"/>
            <a:ext cx="5887085" cy="7556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4870" y="3579495"/>
            <a:ext cx="6199505" cy="28562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Introduction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90566" y="1927384"/>
            <a:ext cx="9286934" cy="313932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问题与动机：</a:t>
            </a:r>
            <a:endParaRPr lang="en-US" altLang="zh-CN" b="1" dirty="0">
              <a:solidFill>
                <a:srgbClr val="C00000"/>
              </a:solidFill>
            </a:endParaRPr>
          </a:p>
          <a:p>
            <a:r>
              <a:rPr lang="zh-CN" altLang="en-US" b="1" dirty="0"/>
              <a:t>如何在不依赖大量人工标注的情况下，构造高质量长链视觉推理数据，并设计有效训练框架，让多模态大模型学会稳定的复杂视觉推理。</a:t>
            </a:r>
            <a:endParaRPr lang="en-US" altLang="zh-C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视觉推理比文本推理多了一层感知难度</a:t>
            </a:r>
            <a:endParaRPr lang="en-US" altLang="zh-C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长链推理数据在多模态领域更稀缺</a:t>
            </a:r>
            <a:endParaRPr lang="en-US" altLang="zh-C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单个模型同时负责推理和作答并不理想</a:t>
            </a:r>
            <a:endParaRPr lang="en-US" altLang="zh-CN" b="1" dirty="0"/>
          </a:p>
          <a:p>
            <a:endParaRPr lang="en-US" altLang="zh-CN" b="1" dirty="0"/>
          </a:p>
          <a:p>
            <a:r>
              <a:rPr lang="zh-CN" altLang="en-US" b="1" dirty="0">
                <a:solidFill>
                  <a:srgbClr val="C00000"/>
                </a:solidFill>
              </a:rPr>
              <a:t>贡献：</a:t>
            </a:r>
            <a:endParaRPr lang="en-US" altLang="zh-CN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提出长链视觉推理数据生成</a:t>
            </a:r>
            <a:r>
              <a:rPr lang="en-US" altLang="zh-CN" b="1" dirty="0"/>
              <a:t>pipeline</a:t>
            </a:r>
            <a:endParaRPr lang="en-US" altLang="zh-C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提出 </a:t>
            </a:r>
            <a:r>
              <a:rPr lang="en-US" altLang="zh-CN" b="1" dirty="0"/>
              <a:t>reasoning agent + summary agent </a:t>
            </a:r>
            <a:r>
              <a:rPr lang="zh-CN" altLang="en-US" b="1" dirty="0"/>
              <a:t>的多智能体系统</a:t>
            </a:r>
            <a:endParaRPr lang="en-US" altLang="zh-C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/>
              <a:t>设计两阶段训练流程，并引入 </a:t>
            </a:r>
            <a:r>
              <a:rPr lang="en-US" altLang="zh-CN" b="1" dirty="0"/>
              <a:t>iterative DPO </a:t>
            </a:r>
            <a:r>
              <a:rPr lang="zh-CN" altLang="en-US" b="1" dirty="0"/>
              <a:t>优化推理质量</a:t>
            </a:r>
            <a:endParaRPr lang="en-US" altLang="zh-C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b="27319"/>
          <a:stretch>
            <a:fillRect/>
          </a:stretch>
        </p:blipFill>
        <p:spPr>
          <a:xfrm>
            <a:off x="329917" y="1886237"/>
            <a:ext cx="6071225" cy="343923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231570" y="900944"/>
            <a:ext cx="2760191" cy="369332"/>
          </a:xfrm>
          <a:prstGeom prst="rect">
            <a:avLst/>
          </a:prstGeom>
          <a:solidFill>
            <a:schemeClr val="l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b="1" dirty="0"/>
              <a:t>D</a:t>
            </a:r>
            <a:r>
              <a:rPr lang="zh-CN" altLang="en-US" b="1" dirty="0"/>
              <a:t>ata generation pipeline</a:t>
            </a:r>
            <a:endParaRPr lang="zh-CN" altLang="en-US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1245751" y="1336140"/>
            <a:ext cx="10616332" cy="338554"/>
          </a:xfrm>
          <a:prstGeom prst="rect">
            <a:avLst/>
          </a:prstGeom>
          <a:solidFill>
            <a:schemeClr val="l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1600" dirty="0"/>
              <a:t>训练 </a:t>
            </a:r>
            <a:r>
              <a:rPr lang="en-US" altLang="zh-CN" sz="1600" dirty="0"/>
              <a:t>MLLM </a:t>
            </a:r>
            <a:r>
              <a:rPr lang="zh-CN" altLang="en-US" sz="1600" dirty="0"/>
              <a:t>进行长链推理，首先要有高质量数据，人工标注视觉推理链成本太高</a:t>
            </a:r>
            <a:r>
              <a:rPr lang="en-US" altLang="zh-CN" sz="1600" dirty="0">
                <a:sym typeface="Wingdings" panose="05000000000000000000" pitchFamily="2" charset="2"/>
              </a:rPr>
              <a:t></a:t>
            </a:r>
            <a:r>
              <a:rPr lang="zh-CN" altLang="en-US" sz="1600" dirty="0"/>
              <a:t>设计了一个自动化数据生成流程</a:t>
            </a:r>
            <a:endParaRPr lang="zh-CN" altLang="en-US" sz="16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826" y="5325476"/>
            <a:ext cx="4175408" cy="98569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938" y="1828158"/>
            <a:ext cx="5513145" cy="39360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31570" y="900944"/>
            <a:ext cx="2760191" cy="369332"/>
          </a:xfrm>
          <a:prstGeom prst="rect">
            <a:avLst/>
          </a:prstGeom>
          <a:solidFill>
            <a:schemeClr val="l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b="1" dirty="0"/>
              <a:t>Model Design</a:t>
            </a:r>
            <a:endParaRPr lang="zh-CN" altLang="en-US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1245751" y="1336140"/>
            <a:ext cx="10616332" cy="338554"/>
          </a:xfrm>
          <a:prstGeom prst="rect">
            <a:avLst/>
          </a:prstGeom>
          <a:solidFill>
            <a:schemeClr val="l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1600" dirty="0"/>
              <a:t>直接让同一个模型生成 </a:t>
            </a:r>
            <a:r>
              <a:rPr lang="en-US" altLang="zh-CN" sz="1600" dirty="0"/>
              <a:t>reasoning </a:t>
            </a:r>
            <a:r>
              <a:rPr lang="zh-CN" altLang="en-US" sz="1600" dirty="0"/>
              <a:t>后立刻给答案，模型往往会顺着自己的错误推理继续走，最终答案被带偏</a:t>
            </a:r>
            <a:endParaRPr lang="zh-CN" altLang="en-US" sz="16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17" y="2112436"/>
            <a:ext cx="5423183" cy="429441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753100" y="1988515"/>
            <a:ext cx="6108983" cy="3692525"/>
          </a:xfrm>
          <a:prstGeom prst="rect">
            <a:avLst/>
          </a:prstGeom>
          <a:solidFill>
            <a:schemeClr val="l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b="1" i="0" dirty="0">
                <a:solidFill>
                  <a:srgbClr val="1A1C1F"/>
                </a:solidFill>
                <a:effectLst/>
                <a:latin typeface="-apple-system"/>
              </a:rPr>
              <a:t>先用高质量 </a:t>
            </a:r>
            <a:r>
              <a:rPr lang="en-US" altLang="zh-CN" b="1" i="0" dirty="0"/>
              <a:t>reasoning </a:t>
            </a:r>
            <a:r>
              <a:rPr lang="zh-CN" altLang="en-US" b="1" i="0" dirty="0">
                <a:solidFill>
                  <a:srgbClr val="1A1C1F"/>
                </a:solidFill>
                <a:effectLst/>
                <a:latin typeface="-apple-system"/>
              </a:rPr>
              <a:t>数据教模型怎么推理，再用 </a:t>
            </a:r>
            <a:r>
              <a:rPr lang="en-US" altLang="zh-CN" b="1" i="0" dirty="0"/>
              <a:t>iterative</a:t>
            </a:r>
            <a:r>
              <a:rPr lang="en-US" altLang="zh-CN" i="0" dirty="0"/>
              <a:t> </a:t>
            </a:r>
            <a:r>
              <a:rPr lang="en-US" altLang="zh-CN" b="1" i="0" dirty="0"/>
              <a:t>DPO</a:t>
            </a:r>
            <a:r>
              <a:rPr lang="en-US" altLang="zh-CN" i="0" dirty="0"/>
              <a:t> </a:t>
            </a:r>
            <a:r>
              <a:rPr lang="zh-CN" altLang="en-US" b="1" i="0" dirty="0">
                <a:solidFill>
                  <a:srgbClr val="1A1C1F"/>
                </a:solidFill>
                <a:effectLst/>
                <a:latin typeface="-apple-system"/>
              </a:rPr>
              <a:t>继续优化推理链质量。</a:t>
            </a:r>
            <a:endParaRPr lang="en-US" altLang="zh-CN" b="1" i="0" dirty="0">
              <a:solidFill>
                <a:srgbClr val="1A1C1F"/>
              </a:solidFill>
              <a:effectLst/>
              <a:latin typeface="-apple-system"/>
            </a:endParaRPr>
          </a:p>
          <a:p>
            <a:r>
              <a:rPr lang="zh-CN" altLang="en-US" b="1" dirty="0"/>
              <a:t>然后</a:t>
            </a:r>
            <a:r>
              <a:rPr lang="en-US" altLang="zh-CN" b="1" dirty="0"/>
              <a:t>summary</a:t>
            </a:r>
            <a:r>
              <a:rPr lang="zh-CN" altLang="en-US" b="1" dirty="0"/>
              <a:t>阶段判断推理是否可靠，并选择性利用 </a:t>
            </a:r>
            <a:r>
              <a:rPr lang="en-US" altLang="zh-CN" b="1" dirty="0"/>
              <a:t>reasoning </a:t>
            </a:r>
            <a:r>
              <a:rPr lang="zh-CN" altLang="en-US" b="1" dirty="0"/>
              <a:t>得出答案。</a:t>
            </a:r>
            <a:endParaRPr lang="en-US" altLang="zh-CN" b="1" dirty="0"/>
          </a:p>
          <a:p>
            <a:endParaRPr lang="en-US" altLang="zh-CN" b="1" dirty="0"/>
          </a:p>
          <a:p>
            <a:r>
              <a:rPr lang="zh-CN" altLang="en-US" b="1" dirty="0"/>
              <a:t>最终答案要结合图像和问题判断</a:t>
            </a:r>
            <a:endParaRPr lang="en-US" altLang="zh-CN" b="1" dirty="0"/>
          </a:p>
          <a:p>
            <a:r>
              <a:rPr lang="en-US" altLang="zh-CN" b="1" dirty="0">
                <a:solidFill>
                  <a:srgbClr val="C00000"/>
                </a:solidFill>
              </a:rPr>
              <a:t>Summary dataset</a:t>
            </a:r>
            <a:r>
              <a:rPr lang="en-US" altLang="zh-CN" b="1" dirty="0"/>
              <a:t>:</a:t>
            </a:r>
            <a:r>
              <a:rPr lang="zh-CN" altLang="en-US" dirty="0"/>
              <a:t>图像 </a:t>
            </a:r>
            <a:r>
              <a:rPr lang="en-US" altLang="zh-CN" dirty="0"/>
              <a:t>+ </a:t>
            </a:r>
            <a:r>
              <a:rPr lang="zh-CN" altLang="en-US" dirty="0"/>
              <a:t>问题 </a:t>
            </a:r>
            <a:r>
              <a:rPr lang="en-US" altLang="zh-CN" dirty="0"/>
              <a:t>+ reasoning → </a:t>
            </a:r>
            <a:r>
              <a:rPr lang="zh-CN" altLang="en-US" dirty="0"/>
              <a:t>最终答案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好的 </a:t>
            </a:r>
            <a:r>
              <a:rPr lang="en-US" altLang="zh-CN" dirty="0"/>
              <a:t>reasoning </a:t>
            </a:r>
            <a:r>
              <a:rPr lang="zh-CN" altLang="en-US" dirty="0"/>
              <a:t>可以利用</a:t>
            </a:r>
            <a:endParaRPr lang="zh-CN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低质量 </a:t>
            </a:r>
            <a:r>
              <a:rPr lang="en-US" altLang="zh-CN" dirty="0"/>
              <a:t>reasoning </a:t>
            </a:r>
            <a:r>
              <a:rPr lang="zh-CN" altLang="en-US" dirty="0"/>
              <a:t>要谨慎</a:t>
            </a:r>
            <a:endParaRPr lang="zh-CN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错误 </a:t>
            </a:r>
            <a:r>
              <a:rPr lang="en-US" altLang="zh-CN" dirty="0"/>
              <a:t>reasoning </a:t>
            </a:r>
            <a:r>
              <a:rPr lang="zh-CN" altLang="en-US" dirty="0"/>
              <a:t>不能盲信</a:t>
            </a:r>
            <a:endParaRPr lang="zh-CN" altLang="en-US" dirty="0"/>
          </a:p>
          <a:p>
            <a:endParaRPr lang="zh-CN" altLang="en-US" dirty="0"/>
          </a:p>
          <a:p>
            <a:r>
              <a:rPr lang="en-US" altLang="zh-CN" b="1" dirty="0">
                <a:solidFill>
                  <a:srgbClr val="C00000"/>
                </a:solidFill>
              </a:rPr>
              <a:t>SFT dataset</a:t>
            </a:r>
            <a:r>
              <a:rPr lang="en-US" altLang="zh-CN" b="1" dirty="0"/>
              <a:t>:</a:t>
            </a:r>
            <a:r>
              <a:rPr lang="zh-CN" altLang="en-US" dirty="0"/>
              <a:t>图像 </a:t>
            </a:r>
            <a:r>
              <a:rPr lang="en-US" altLang="zh-CN" dirty="0"/>
              <a:t>+ </a:t>
            </a:r>
            <a:r>
              <a:rPr lang="zh-CN" altLang="en-US" dirty="0"/>
              <a:t>问题 → 答案</a:t>
            </a:r>
            <a:endParaRPr lang="en-US" altLang="zh-CN" dirty="0"/>
          </a:p>
          <a:p>
            <a:r>
              <a:rPr lang="zh-CN" altLang="en-US" dirty="0"/>
              <a:t>避免过度依赖 </a:t>
            </a:r>
            <a:r>
              <a:rPr lang="en-US" altLang="zh-CN" dirty="0"/>
              <a:t>reasoning</a:t>
            </a:r>
            <a:r>
              <a:rPr lang="zh-CN" altLang="en-US" dirty="0"/>
              <a:t>，</a:t>
            </a:r>
            <a:r>
              <a:rPr lang="zh-CN" altLang="en-US" b="1" dirty="0"/>
              <a:t>保留其原始的视觉感知能力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31570" y="900944"/>
            <a:ext cx="2760191" cy="645160"/>
          </a:xfrm>
          <a:prstGeom prst="rect">
            <a:avLst/>
          </a:prstGeom>
          <a:solidFill>
            <a:schemeClr val="l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b="1" dirty="0"/>
              <a:t>Training Pipeline</a:t>
            </a:r>
            <a:endParaRPr lang="en-US" altLang="zh-CN" b="1" dirty="0"/>
          </a:p>
          <a:p>
            <a:endParaRPr lang="en-US" altLang="zh-CN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330200" y="1668780"/>
            <a:ext cx="10957560" cy="4030980"/>
          </a:xfrm>
          <a:prstGeom prst="rect">
            <a:avLst/>
          </a:prstGeom>
        </p:spPr>
        <p:txBody>
          <a:bodyPr wrap="square">
            <a:spAutoFit/>
          </a:bodyPr>
          <a:p>
            <a:pPr indent="0">
              <a:buFont typeface="Arial" panose="020B0604020202020204" pitchFamily="34" charset="0"/>
              <a:buNone/>
            </a:pPr>
            <a:endParaRPr lang="zh-CN" altLang="en-US" sz="1600" b="0" i="0" dirty="0">
              <a:solidFill>
                <a:schemeClr val="dk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chemeClr val="dk1"/>
                </a:solidFill>
              </a:rPr>
              <a:t>SFT</a:t>
            </a:r>
            <a:r>
              <a:rPr lang="zh-CN" altLang="en-US" sz="1600" b="0" i="0" dirty="0">
                <a:solidFill>
                  <a:schemeClr val="dk1"/>
                </a:solidFill>
              </a:rPr>
              <a:t>数据集</a:t>
            </a:r>
            <a:r>
              <a:rPr lang="zh-CN" altLang="en-US" sz="1600" b="0" i="0" dirty="0">
                <a:solidFill>
                  <a:schemeClr val="dk1"/>
                </a:solidFill>
              </a:rPr>
              <a:t>来自LLaVA NeXT、Cauldron和Cambrian-1</a:t>
            </a:r>
            <a:endParaRPr lang="zh-CN" altLang="en-US" sz="1600" b="0" i="0" dirty="0">
              <a:solidFill>
                <a:schemeClr val="dk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b="0" i="0" dirty="0">
                <a:solidFill>
                  <a:schemeClr val="dk1"/>
                </a:solidFill>
              </a:rPr>
              <a:t>监督微调两个</a:t>
            </a:r>
            <a:r>
              <a:rPr lang="en-US" altLang="zh-CN" sz="1600" b="0" i="0" dirty="0">
                <a:solidFill>
                  <a:schemeClr val="dk1"/>
                </a:solidFill>
              </a:rPr>
              <a:t>agent</a:t>
            </a:r>
            <a:endParaRPr lang="en-US" altLang="zh-CN" sz="1600" b="0" i="0" dirty="0">
              <a:solidFill>
                <a:schemeClr val="dk1"/>
              </a:solidFill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zh-CN" altLang="en-US" sz="1600" b="0" i="0" dirty="0">
                <a:solidFill>
                  <a:schemeClr val="dk1"/>
                </a:solidFill>
              </a:rPr>
              <a:t>对于</a:t>
            </a:r>
            <a:r>
              <a:rPr lang="en-US" altLang="zh-CN" sz="1600" b="0" i="0" dirty="0">
                <a:solidFill>
                  <a:schemeClr val="dk1"/>
                </a:solidFill>
              </a:rPr>
              <a:t>summary agent</a:t>
            </a:r>
            <a:r>
              <a:rPr lang="zh-CN" altLang="en-US" sz="1600" b="0" i="0" dirty="0">
                <a:solidFill>
                  <a:schemeClr val="dk1"/>
                </a:solidFill>
              </a:rPr>
              <a:t>，</a:t>
            </a:r>
            <a:r>
              <a:rPr lang="zh-CN" altLang="en-US" sz="1600" b="0" i="0" dirty="0">
                <a:solidFill>
                  <a:schemeClr val="dk1"/>
                </a:solidFill>
              </a:rPr>
              <a:t>从用于基础模型的数据集中抽取了大约</a:t>
            </a:r>
            <a:r>
              <a:rPr lang="en-US" altLang="zh-CN" sz="1600" b="0" i="0" dirty="0">
                <a:solidFill>
                  <a:schemeClr val="dk1"/>
                </a:solidFill>
              </a:rPr>
              <a:t>100</a:t>
            </a:r>
            <a:r>
              <a:rPr lang="zh-CN" altLang="en-US" sz="1600" b="0" i="0" dirty="0">
                <a:solidFill>
                  <a:schemeClr val="dk1"/>
                </a:solidFill>
              </a:rPr>
              <a:t>万对通用图像</a:t>
            </a:r>
            <a:r>
              <a:rPr lang="en-US" altLang="zh-CN" sz="1600" b="0" i="0" dirty="0">
                <a:solidFill>
                  <a:schemeClr val="dk1"/>
                </a:solidFill>
              </a:rPr>
              <a:t>-</a:t>
            </a:r>
            <a:r>
              <a:rPr lang="zh-CN" altLang="en-US" sz="1600" b="0" i="0" dirty="0">
                <a:solidFill>
                  <a:schemeClr val="dk1"/>
                </a:solidFill>
              </a:rPr>
              <a:t>文本对</a:t>
            </a:r>
            <a:endParaRPr lang="zh-CN" altLang="en-US" sz="1600" b="0" i="0" dirty="0">
              <a:solidFill>
                <a:schemeClr val="dk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b="0" i="0" dirty="0">
                <a:solidFill>
                  <a:schemeClr val="dk1"/>
                </a:solidFill>
              </a:rPr>
              <a:t>RL</a:t>
            </a:r>
            <a:r>
              <a:rPr lang="zh-CN" altLang="en-US" sz="1600" b="0" i="0" dirty="0">
                <a:solidFill>
                  <a:schemeClr val="dk1"/>
                </a:solidFill>
              </a:rPr>
              <a:t>增强</a:t>
            </a:r>
            <a:r>
              <a:rPr lang="zh-CN" altLang="en-US" sz="1600" b="0" i="0" dirty="0">
                <a:solidFill>
                  <a:schemeClr val="dk1"/>
                </a:solidFill>
              </a:rPr>
              <a:t>推理</a:t>
            </a:r>
            <a:endParaRPr lang="zh-CN" altLang="en-US" sz="1600" b="0" i="0" dirty="0">
              <a:solidFill>
                <a:schemeClr val="dk1"/>
              </a:solidFill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zh-CN" altLang="en-US" sz="1600" b="1" i="0" dirty="0">
                <a:solidFill>
                  <a:srgbClr val="C00000"/>
                </a:solidFill>
              </a:rPr>
              <a:t>动机</a:t>
            </a:r>
            <a:r>
              <a:rPr lang="zh-CN" altLang="en-US" sz="1600" b="0" i="0" dirty="0">
                <a:solidFill>
                  <a:srgbClr val="C00000"/>
                </a:solidFill>
              </a:rPr>
              <a:t>：</a:t>
            </a:r>
            <a:r>
              <a:rPr lang="zh-CN" altLang="en-US" sz="1600" b="0" i="0" dirty="0">
                <a:solidFill>
                  <a:schemeClr val="dk1"/>
                </a:solidFill>
              </a:rPr>
              <a:t>通过偏好学习和迭代</a:t>
            </a:r>
            <a:r>
              <a:rPr lang="en-US" altLang="zh-CN" sz="1600" b="0" i="0" dirty="0">
                <a:solidFill>
                  <a:schemeClr val="dk1"/>
                </a:solidFill>
              </a:rPr>
              <a:t> DPO</a:t>
            </a:r>
            <a:r>
              <a:rPr lang="zh-CN" altLang="en-US" sz="1600" b="0" i="0" dirty="0">
                <a:solidFill>
                  <a:schemeClr val="dk1"/>
                </a:solidFill>
              </a:rPr>
              <a:t>来提升多模态大模型的推理能力，</a:t>
            </a:r>
            <a:r>
              <a:rPr lang="zh-CN" altLang="en-US" sz="1600" dirty="0">
                <a:solidFill>
                  <a:schemeClr val="dk1"/>
                </a:solidFill>
                <a:sym typeface="+mn-ea"/>
              </a:rPr>
              <a:t>让模型学会区分</a:t>
            </a:r>
            <a:r>
              <a:rPr lang="en-US" altLang="zh-CN" sz="1600" dirty="0">
                <a:solidFill>
                  <a:schemeClr val="dk1"/>
                </a:solidFill>
                <a:sym typeface="+mn-ea"/>
              </a:rPr>
              <a:t>“</a:t>
            </a:r>
            <a:r>
              <a:rPr lang="zh-CN" altLang="en-US" sz="1600" dirty="0">
                <a:solidFill>
                  <a:schemeClr val="dk1"/>
                </a:solidFill>
                <a:sym typeface="+mn-ea"/>
              </a:rPr>
              <a:t>好的推理链</a:t>
            </a:r>
            <a:r>
              <a:rPr lang="en-US" altLang="zh-CN" sz="1600" dirty="0">
                <a:solidFill>
                  <a:schemeClr val="dk1"/>
                </a:solidFill>
                <a:sym typeface="+mn-ea"/>
              </a:rPr>
              <a:t>”</a:t>
            </a:r>
            <a:r>
              <a:rPr lang="zh-CN" altLang="en-US" sz="1600" dirty="0">
                <a:solidFill>
                  <a:schemeClr val="dk1"/>
                </a:solidFill>
                <a:sym typeface="+mn-ea"/>
              </a:rPr>
              <a:t>和</a:t>
            </a:r>
            <a:r>
              <a:rPr lang="en-US" altLang="zh-CN" sz="1600" dirty="0">
                <a:solidFill>
                  <a:schemeClr val="dk1"/>
                </a:solidFill>
                <a:sym typeface="+mn-ea"/>
              </a:rPr>
              <a:t>“</a:t>
            </a:r>
            <a:r>
              <a:rPr lang="zh-CN" altLang="en-US" sz="1600" dirty="0">
                <a:solidFill>
                  <a:schemeClr val="dk1"/>
                </a:solidFill>
                <a:sym typeface="+mn-ea"/>
              </a:rPr>
              <a:t>差的推理链</a:t>
            </a:r>
            <a:r>
              <a:rPr lang="en-US" altLang="zh-CN" sz="1600" dirty="0">
                <a:solidFill>
                  <a:schemeClr val="dk1"/>
                </a:solidFill>
                <a:sym typeface="+mn-ea"/>
              </a:rPr>
              <a:t>”</a:t>
            </a:r>
            <a:r>
              <a:rPr lang="zh-CN" altLang="en-US" sz="1600" dirty="0">
                <a:solidFill>
                  <a:schemeClr val="dk1"/>
                </a:solidFill>
                <a:sym typeface="+mn-ea"/>
              </a:rPr>
              <a:t>，并更倾向于生成好的那些</a:t>
            </a:r>
            <a:endParaRPr lang="zh-CN" altLang="en-US" sz="1600" dirty="0">
              <a:solidFill>
                <a:schemeClr val="dk1"/>
              </a:solidFill>
              <a:sym typeface="+mn-ea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dk1"/>
                </a:solidFill>
                <a:sym typeface="+mn-ea"/>
              </a:rPr>
              <a:t>1.</a:t>
            </a:r>
            <a:r>
              <a:rPr lang="zh-CN" altLang="en-US" sz="1600" dirty="0">
                <a:solidFill>
                  <a:schemeClr val="dk1"/>
                </a:solidFill>
                <a:sym typeface="+mn-ea"/>
              </a:rPr>
              <a:t>构建</a:t>
            </a:r>
            <a:r>
              <a:rPr lang="zh-CN" altLang="en-US" sz="1600" b="0" i="0" dirty="0">
                <a:solidFill>
                  <a:schemeClr val="dk1"/>
                </a:solidFill>
              </a:rPr>
              <a:t>偏好</a:t>
            </a:r>
            <a:r>
              <a:rPr lang="zh-CN" altLang="en-US" sz="1600" b="0" i="0" dirty="0">
                <a:solidFill>
                  <a:schemeClr val="dk1"/>
                </a:solidFill>
              </a:rPr>
              <a:t>数据</a:t>
            </a:r>
            <a:endParaRPr lang="zh-CN" altLang="en-US" sz="1600" b="0" i="0" dirty="0">
              <a:solidFill>
                <a:schemeClr val="dk1"/>
              </a:solidFill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1600" b="0" i="0" dirty="0">
                <a:solidFill>
                  <a:schemeClr val="dk1"/>
                </a:solidFill>
              </a:rPr>
              <a:t>2.</a:t>
            </a:r>
            <a:r>
              <a:rPr lang="zh-CN" altLang="en-US" sz="1600" b="0" i="0" dirty="0">
                <a:solidFill>
                  <a:schemeClr val="dk1"/>
                </a:solidFill>
              </a:rPr>
              <a:t>构建</a:t>
            </a:r>
            <a:r>
              <a:rPr lang="en-US" altLang="zh-CN" sz="1600" b="0" i="0" dirty="0">
                <a:solidFill>
                  <a:schemeClr val="dk1"/>
                </a:solidFill>
              </a:rPr>
              <a:t>BT</a:t>
            </a:r>
            <a:r>
              <a:rPr lang="zh-CN" altLang="en-US" sz="1600" b="0" i="0" dirty="0">
                <a:solidFill>
                  <a:schemeClr val="dk1"/>
                </a:solidFill>
              </a:rPr>
              <a:t>模型</a:t>
            </a:r>
            <a:endParaRPr lang="zh-CN" altLang="en-US" sz="1600" b="0" i="0" dirty="0">
              <a:solidFill>
                <a:schemeClr val="dk1"/>
              </a:solidFill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US" altLang="zh-CN" sz="1600" b="0" i="0" dirty="0">
                <a:solidFill>
                  <a:schemeClr val="dk1"/>
                </a:solidFill>
              </a:rPr>
              <a:t>3.</a:t>
            </a:r>
            <a:r>
              <a:rPr lang="zh-CN" altLang="en-US" sz="1600" b="0" i="0" dirty="0">
                <a:solidFill>
                  <a:schemeClr val="dk1"/>
                </a:solidFill>
              </a:rPr>
              <a:t>迭代</a:t>
            </a:r>
            <a:r>
              <a:rPr lang="en-US" altLang="zh-CN" sz="1600" b="0" i="0" dirty="0">
                <a:solidFill>
                  <a:schemeClr val="dk1"/>
                </a:solidFill>
              </a:rPr>
              <a:t>DPO</a:t>
            </a:r>
            <a:endParaRPr lang="en-US" altLang="zh-CN" sz="1600" b="0" i="0" dirty="0">
              <a:solidFill>
                <a:schemeClr val="dk1"/>
              </a:solidFill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zh-CN" altLang="en-US" sz="1600" b="0" i="0" dirty="0">
                <a:solidFill>
                  <a:schemeClr val="dk1"/>
                </a:solidFill>
              </a:rPr>
              <a:t>传统</a:t>
            </a:r>
            <a:r>
              <a:rPr lang="en-US" altLang="zh-CN" sz="1600" b="0" i="0" dirty="0">
                <a:solidFill>
                  <a:schemeClr val="dk1"/>
                </a:solidFill>
              </a:rPr>
              <a:t>DPO</a:t>
            </a:r>
            <a:r>
              <a:rPr lang="zh-CN" altLang="en-US" sz="1600" b="0" i="0" dirty="0">
                <a:solidFill>
                  <a:schemeClr val="dk1"/>
                </a:solidFill>
              </a:rPr>
              <a:t>使用预先固定的偏好数据集，随着模型参数更新，旧数据集不再代表当前模型的输出分布</a:t>
            </a:r>
            <a:endParaRPr lang="zh-CN" altLang="en-US" sz="1600" b="0" i="0" dirty="0">
              <a:solidFill>
                <a:schemeClr val="dk1"/>
              </a:solidFill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zh-CN" altLang="en-US" sz="1600" b="0" i="0" dirty="0">
                <a:solidFill>
                  <a:schemeClr val="dk1"/>
                </a:solidFill>
              </a:rPr>
              <a:t>每一轮的数据都与当前模型的分布更匹配，近似在线学习</a:t>
            </a:r>
            <a:endParaRPr lang="zh-CN" altLang="en-US" sz="1600" b="0" i="0" dirty="0">
              <a:solidFill>
                <a:schemeClr val="dk1"/>
              </a:solidFill>
            </a:endParaRPr>
          </a:p>
          <a:p>
            <a:pPr indent="0">
              <a:buFont typeface="Arial" panose="020B0604020202020204" pitchFamily="34" charset="0"/>
              <a:buNone/>
            </a:pPr>
            <a:endParaRPr lang="en-US" altLang="zh-CN" sz="1600" b="0" i="0" dirty="0">
              <a:solidFill>
                <a:schemeClr val="dk1"/>
              </a:solidFill>
            </a:endParaRPr>
          </a:p>
          <a:p>
            <a:pPr indent="0">
              <a:buFont typeface="Arial" panose="020B0604020202020204" pitchFamily="34" charset="0"/>
              <a:buNone/>
            </a:pPr>
            <a:endParaRPr lang="en-US" altLang="zh-CN" sz="1600" b="0" i="0" dirty="0">
              <a:solidFill>
                <a:schemeClr val="dk1"/>
              </a:solidFill>
            </a:endParaRPr>
          </a:p>
          <a:p>
            <a:pPr indent="0">
              <a:buFont typeface="Arial" panose="020B0604020202020204" pitchFamily="34" charset="0"/>
              <a:buNone/>
            </a:pPr>
            <a:endParaRPr lang="zh-CN" altLang="en-US" sz="1600" b="0" i="0" dirty="0">
              <a:solidFill>
                <a:schemeClr val="dk1"/>
              </a:solidFill>
            </a:endParaRPr>
          </a:p>
          <a:p>
            <a:pPr indent="0">
              <a:buFont typeface="Arial" panose="020B0604020202020204" pitchFamily="34" charset="0"/>
              <a:buNone/>
            </a:pPr>
            <a:endParaRPr lang="zh-CN" altLang="en-US" sz="1600" b="0" i="0" dirty="0">
              <a:solidFill>
                <a:schemeClr val="dk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070" y="3281680"/>
            <a:ext cx="2769235" cy="2959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590" y="3239135"/>
            <a:ext cx="3235325" cy="6483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7210" y="3647440"/>
            <a:ext cx="3601720" cy="24003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30200" y="4692650"/>
            <a:ext cx="4827270" cy="749300"/>
            <a:chOff x="520" y="7743"/>
            <a:chExt cx="9446" cy="1858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0" y="7743"/>
              <a:ext cx="9447" cy="1859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3869" y="8209"/>
              <a:ext cx="2208" cy="474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661" y="8633"/>
              <a:ext cx="5525" cy="474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93845" y="929640"/>
            <a:ext cx="2599055" cy="31178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noAutofit/>
          </a:bodyPr>
          <a:p>
            <a:r>
              <a:rPr lang="en-US" altLang="zh-CN" sz="1800" b="1" dirty="0"/>
              <a:t>Implementation Details</a:t>
            </a:r>
            <a:endParaRPr lang="en-US" altLang="zh-CN" sz="1800" b="1" dirty="0"/>
          </a:p>
          <a:p>
            <a:endParaRPr lang="zh-CN" altLang="en-US" sz="1400" dirty="0"/>
          </a:p>
        </p:txBody>
      </p:sp>
      <p:sp>
        <p:nvSpPr>
          <p:cNvPr id="5" name="文本框 4"/>
          <p:cNvSpPr txBox="1"/>
          <p:nvPr/>
        </p:nvSpPr>
        <p:spPr>
          <a:xfrm>
            <a:off x="596900" y="1561465"/>
            <a:ext cx="6096000" cy="276161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noAutofit/>
          </a:bodyPr>
          <a:p>
            <a:r>
              <a:rPr lang="en-US" altLang="zh-CN" sz="1400" dirty="0"/>
              <a:t>base model</a:t>
            </a:r>
            <a:r>
              <a:rPr lang="zh-CN" altLang="en-US" sz="1400" dirty="0"/>
              <a:t>：</a:t>
            </a:r>
            <a:r>
              <a:rPr lang="en-US" altLang="zh-CN" sz="1400" dirty="0"/>
              <a:t>Qwen-2.5-7B 558K </a:t>
            </a:r>
            <a:r>
              <a:rPr lang="zh-CN" altLang="en-US" sz="1400" dirty="0"/>
              <a:t>图像</a:t>
            </a:r>
            <a:r>
              <a:rPr lang="en-US" altLang="zh-CN" sz="1400" dirty="0"/>
              <a:t>-</a:t>
            </a:r>
            <a:r>
              <a:rPr lang="zh-CN" altLang="en-US" sz="1400" dirty="0"/>
              <a:t>文本对</a:t>
            </a:r>
            <a:endParaRPr lang="en-US" altLang="zh-CN" sz="1400" dirty="0"/>
          </a:p>
          <a:p>
            <a:r>
              <a:rPr lang="en-US" altLang="zh-CN" sz="1400" dirty="0"/>
              <a:t>reasoning agent</a:t>
            </a:r>
            <a:r>
              <a:rPr lang="zh-CN" altLang="en-US" sz="1400" dirty="0"/>
              <a:t>：</a:t>
            </a:r>
            <a:r>
              <a:rPr lang="en-US" altLang="zh-CN" sz="1400" dirty="0"/>
              <a:t>200K images, 2 epochs, 5e-6</a:t>
            </a:r>
            <a:endParaRPr lang="en-US" altLang="zh-CN" sz="1400" dirty="0"/>
          </a:p>
          <a:p>
            <a:r>
              <a:rPr lang="en-US" altLang="zh-CN" sz="1400" dirty="0"/>
              <a:t>summary agent</a:t>
            </a:r>
            <a:r>
              <a:rPr lang="zh-CN" altLang="en-US" sz="1400" dirty="0"/>
              <a:t>：</a:t>
            </a:r>
            <a:r>
              <a:rPr lang="en-US" altLang="zh-CN" sz="1400" dirty="0"/>
              <a:t>1.2 million images, 1 epoch, 1e-5</a:t>
            </a:r>
            <a:endParaRPr lang="en-US" altLang="zh-CN" sz="1400" dirty="0"/>
          </a:p>
          <a:p>
            <a:r>
              <a:rPr lang="en-US" altLang="zh-CN" sz="1400" dirty="0"/>
              <a:t>DPO:15K preference data, 1 epoch , 5e-7, 3 rounds</a:t>
            </a:r>
            <a:endParaRPr lang="en-US" altLang="zh-CN" sz="1400" dirty="0"/>
          </a:p>
          <a:p>
            <a:endParaRPr lang="en-US" altLang="zh-CN" sz="1400" dirty="0"/>
          </a:p>
          <a:p>
            <a:endParaRPr lang="en-US" altLang="zh-CN" sz="1400" dirty="0"/>
          </a:p>
          <a:p>
            <a:endParaRPr lang="en-US" altLang="zh-CN" sz="1400" dirty="0"/>
          </a:p>
          <a:p>
            <a:endParaRPr lang="en-US" altLang="zh-CN" sz="1400" dirty="0"/>
          </a:p>
          <a:p>
            <a:endParaRPr lang="en-US" altLang="zh-CN" sz="1400" dirty="0"/>
          </a:p>
          <a:p>
            <a:endParaRPr lang="en-US" altLang="zh-CN" sz="1400" dirty="0"/>
          </a:p>
          <a:p>
            <a:endParaRPr lang="en-US" altLang="zh-CN" sz="1400" dirty="0"/>
          </a:p>
          <a:p>
            <a:endParaRPr lang="zh-CN" altLang="en-US" sz="1400" dirty="0"/>
          </a:p>
        </p:txBody>
      </p:sp>
      <p:graphicFrame>
        <p:nvGraphicFramePr>
          <p:cNvPr id="7" name="表格 6"/>
          <p:cNvGraphicFramePr/>
          <p:nvPr/>
        </p:nvGraphicFramePr>
        <p:xfrm>
          <a:off x="596900" y="2705100"/>
          <a:ext cx="8533765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6565"/>
                <a:gridCol w="426656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benchmark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eval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MMMU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专家级多学科多模态理解与推理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MMMU-Pro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MMMU </a:t>
                      </a:r>
                      <a:r>
                        <a:rPr lang="zh-CN" altLang="en-US"/>
                        <a:t>的增强版，更具鲁棒性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MMBench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图像理解评估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MME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14 </a:t>
                      </a:r>
                      <a:r>
                        <a:rPr lang="zh-CN" altLang="en-US"/>
                        <a:t>个挑战性子任务（感知</a:t>
                      </a:r>
                      <a:r>
                        <a:rPr lang="en-US" altLang="zh-CN"/>
                        <a:t>+</a:t>
                      </a:r>
                      <a:r>
                        <a:rPr lang="zh-CN" altLang="en-US"/>
                        <a:t>认知）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ChartQA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图表的逻辑推理问答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MathVista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数学问题</a:t>
                      </a:r>
                      <a:r>
                        <a:rPr lang="zh-CN" altLang="en-US"/>
                        <a:t>解决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MMStar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多难度级别的多任务测试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" y="1668780"/>
            <a:ext cx="9199245" cy="43256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1883410"/>
            <a:ext cx="5139690" cy="26663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445" y="793750"/>
            <a:ext cx="5605780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Conclusion &amp; Limitations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09418" y="2801073"/>
            <a:ext cx="5856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Thanks!</a:t>
            </a:r>
            <a:endParaRPr lang="zh-CN" altLang="en-US" sz="54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194613" y="3724403"/>
            <a:ext cx="392381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0" y="6697897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5" t="9160" r="23350"/>
          <a:stretch>
            <a:fillRect/>
          </a:stretch>
        </p:blipFill>
        <p:spPr>
          <a:xfrm>
            <a:off x="8839200" y="83757"/>
            <a:ext cx="3421380" cy="672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890.2818897637794,&quot;width&quot;:4112.418897637795}"/>
</p:tagLst>
</file>

<file path=ppt/tags/tag2.xml><?xml version="1.0" encoding="utf-8"?>
<p:tagLst xmlns:p="http://schemas.openxmlformats.org/presentationml/2006/main">
  <p:tag name="COMMONDATA" val="eyJoZGlkIjoiOTRkNGU4MDkyYjk4OTYxOGJjMTQ3OThhYjg3ZDAxOW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yafgyjid">
      <a:majorFont>
        <a:latin typeface="Times New Roman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>
          <a:defRPr lang="zh-CN" altLang="en-US" sz="1400" dirty="0"/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2153</Words>
  <Application>WPS 演示</Application>
  <PresentationFormat>宽屏</PresentationFormat>
  <Paragraphs>193</Paragraphs>
  <Slides>13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Arial</vt:lpstr>
      <vt:lpstr>Times New Roman</vt:lpstr>
      <vt:lpstr>-apple-system</vt:lpstr>
      <vt:lpstr>Segoe Print</vt:lpstr>
      <vt:lpstr>Arial Unicode MS</vt:lpstr>
      <vt:lpstr>等线</vt:lpstr>
      <vt:lpstr>quote-cjk-patch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supreyurime</dc:creator>
  <cp:lastModifiedBy>阮媛</cp:lastModifiedBy>
  <cp:revision>2317</cp:revision>
  <dcterms:created xsi:type="dcterms:W3CDTF">2021-07-12T00:37:00Z</dcterms:created>
  <dcterms:modified xsi:type="dcterms:W3CDTF">2026-06-01T13:39:11Z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2052-12.1.0.23542</vt:lpwstr>
  </property>
  <property fmtid="{D5CDD505-2E9C-101B-9397-08002B2CF9AE}" pid="3" name="KSORubyTemplateID">
    <vt:lpwstr>13</vt:lpwstr>
  </property>
  <property fmtid="{D5CDD505-2E9C-101B-9397-08002B2CF9AE}" pid="4" name="ICV">
    <vt:lpwstr>B05E08F2A58B4AEB9FA1F277CD5C9C84_13</vt:lpwstr>
  </property>
</Properties>
</file>