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handoutMasterIdLst>
    <p:handoutMasterId r:id="rId22"/>
  </p:handoutMasterIdLst>
  <p:sldIdLst>
    <p:sldId id="480" r:id="rId4"/>
    <p:sldId id="525" r:id="rId6"/>
    <p:sldId id="589" r:id="rId7"/>
    <p:sldId id="611" r:id="rId8"/>
    <p:sldId id="612" r:id="rId9"/>
    <p:sldId id="613" r:id="rId10"/>
    <p:sldId id="592" r:id="rId11"/>
    <p:sldId id="610" r:id="rId12"/>
    <p:sldId id="603" r:id="rId13"/>
    <p:sldId id="604" r:id="rId14"/>
    <p:sldId id="605" r:id="rId15"/>
    <p:sldId id="606" r:id="rId16"/>
    <p:sldId id="593" r:id="rId17"/>
    <p:sldId id="608" r:id="rId18"/>
    <p:sldId id="609" r:id="rId19"/>
    <p:sldId id="538" r:id="rId20"/>
    <p:sldId id="259" r:id="rId21"/>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9"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n jack" initials="s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70C0"/>
    <a:srgbClr val="2585C9"/>
    <a:srgbClr val="FBFCFD"/>
    <a:srgbClr val="6F8BBE"/>
    <a:srgbClr val="7CA3C6"/>
    <a:srgbClr val="AFC7DD"/>
    <a:srgbClr val="7272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71" autoAdjust="0"/>
    <p:restoredTop sz="91635" autoAdjust="0"/>
  </p:normalViewPr>
  <p:slideViewPr>
    <p:cSldViewPr snapToGrid="0" showGuides="1">
      <p:cViewPr varScale="1">
        <p:scale>
          <a:sx n="101" d="100"/>
          <a:sy n="101" d="100"/>
        </p:scale>
        <p:origin x="476" y="64"/>
      </p:cViewPr>
      <p:guideLst>
        <p:guide orient="horz" pos="2169"/>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7" Type="http://schemas.openxmlformats.org/officeDocument/2006/relationships/tags" Target="tags/tag2.xml"/><Relationship Id="rId26" Type="http://schemas.openxmlformats.org/officeDocument/2006/relationships/commentAuthors" Target="commentAuthors.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handoutMaster" Target="handoutMasters/handoutMaster1.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5F5BD2-C27D-4F3F-95DF-498D73E9F14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FFF0D-1DCA-4802-ADAD-E8DD53D69C1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7EFFF0D-1DCA-4802-ADAD-E8DD53D69C1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None/>
            </a:pPr>
            <a:endParaRPr lang="zh-CN" altLang="en-US" dirty="0"/>
          </a:p>
        </p:txBody>
      </p:sp>
      <p:sp>
        <p:nvSpPr>
          <p:cNvPr id="4" name="灯片编号占位符 3"/>
          <p:cNvSpPr>
            <a:spLocks noGrp="1"/>
          </p:cNvSpPr>
          <p:nvPr>
            <p:ph type="sldNum" sz="quarter" idx="5"/>
          </p:nvPr>
        </p:nvSpPr>
        <p:spPr/>
        <p:txBody>
          <a:bodyPr/>
          <a:lstStyle/>
          <a:p>
            <a:fld id="{07EFFF0D-1DCA-4802-ADAD-E8DD53D69C1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7EFFF0D-1DCA-4802-ADAD-E8DD53D69C1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B54AB0-D4A0-4A2F-8CCB-B10D0CDEE3A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930493-C828-4274-AE4B-A249225A4B3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B54AB0-D4A0-4A2F-8CCB-B10D0CDEE3A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930493-C828-4274-AE4B-A249225A4B3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tags" Target="../tags/tag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8.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8.xml"/><Relationship Id="rId2" Type="http://schemas.openxmlformats.org/officeDocument/2006/relationships/image" Target="../media/image4.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9" Type="http://schemas.openxmlformats.org/officeDocument/2006/relationships/image" Target="../media/image13.png"/><Relationship Id="rId8" Type="http://schemas.openxmlformats.org/officeDocument/2006/relationships/image" Target="../media/image12.png"/><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5" Type="http://schemas.openxmlformats.org/officeDocument/2006/relationships/notesSlide" Target="../notesSlides/notesSlide7.xml"/><Relationship Id="rId14" Type="http://schemas.openxmlformats.org/officeDocument/2006/relationships/slideLayout" Target="../slideLayouts/slideLayout18.xml"/><Relationship Id="rId13" Type="http://schemas.openxmlformats.org/officeDocument/2006/relationships/image" Target="../media/image17.png"/><Relationship Id="rId12" Type="http://schemas.openxmlformats.org/officeDocument/2006/relationships/image" Target="../media/image16.png"/><Relationship Id="rId11" Type="http://schemas.openxmlformats.org/officeDocument/2006/relationships/image" Target="../media/image15.png"/><Relationship Id="rId10" Type="http://schemas.openxmlformats.org/officeDocument/2006/relationships/image" Target="../media/image14.pn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image" Target="../media/image18.pn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7.xml"/><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7.xml"/><Relationship Id="rId3"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7.xml"/><Relationship Id="rId4" Type="http://schemas.openxmlformats.org/officeDocument/2006/relationships/image" Target="../media/image27.png"/><Relationship Id="rId3" Type="http://schemas.microsoft.com/office/2007/relationships/media" Target="../media/media1.mp4"/><Relationship Id="rId2" Type="http://schemas.openxmlformats.org/officeDocument/2006/relationships/video" Target="../media/media1.mp4"/><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8.xml"/><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7.xml"/><Relationship Id="rId7" Type="http://schemas.openxmlformats.org/officeDocument/2006/relationships/image" Target="../media/image32.png"/><Relationship Id="rId6" Type="http://schemas.microsoft.com/office/2007/relationships/media" Target="../media/media3.mp4"/><Relationship Id="rId5" Type="http://schemas.openxmlformats.org/officeDocument/2006/relationships/video" Target="../media/media3.mp4"/><Relationship Id="rId4" Type="http://schemas.openxmlformats.org/officeDocument/2006/relationships/image" Target="../media/image31.png"/><Relationship Id="rId3" Type="http://schemas.microsoft.com/office/2007/relationships/media" Target="../media/media2.mp4"/><Relationship Id="rId2" Type="http://schemas.openxmlformats.org/officeDocument/2006/relationships/video" Target="../media/media2.mp4"/><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7.xml"/><Relationship Id="rId4" Type="http://schemas.openxmlformats.org/officeDocument/2006/relationships/image" Target="../media/image33.png"/><Relationship Id="rId3" Type="http://schemas.microsoft.com/office/2007/relationships/media" Target="../media/media4.mp4"/><Relationship Id="rId2" Type="http://schemas.openxmlformats.org/officeDocument/2006/relationships/video" Target="../media/media4.mp4"/><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8.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flipV="1">
            <a:off x="300250" y="3108966"/>
            <a:ext cx="6673755"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平行四边形 16"/>
          <p:cNvSpPr/>
          <p:nvPr/>
        </p:nvSpPr>
        <p:spPr>
          <a:xfrm>
            <a:off x="7113896" y="3005515"/>
            <a:ext cx="99060" cy="182880"/>
          </a:xfrm>
          <a:prstGeom prst="parallelogram">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平行四边形 17"/>
          <p:cNvSpPr/>
          <p:nvPr/>
        </p:nvSpPr>
        <p:spPr>
          <a:xfrm>
            <a:off x="7307240" y="3005516"/>
            <a:ext cx="99060" cy="182880"/>
          </a:xfrm>
          <a:prstGeom prst="parallelogram">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文本框 19"/>
          <p:cNvSpPr txBox="1"/>
          <p:nvPr/>
        </p:nvSpPr>
        <p:spPr>
          <a:xfrm>
            <a:off x="142875" y="1551940"/>
            <a:ext cx="8995410" cy="2162810"/>
          </a:xfrm>
          <a:prstGeom prst="rect">
            <a:avLst/>
          </a:prstGeom>
          <a:noFill/>
        </p:spPr>
        <p:txBody>
          <a:bodyPr wrap="square" rtlCol="0">
            <a:noAutofit/>
          </a:bodyPr>
          <a:lstStyle/>
          <a:p>
            <a:r>
              <a:rPr lang="en-US" altLang="zh-CN" sz="3200" b="1" dirty="0">
                <a:solidFill>
                  <a:schemeClr val="accent1">
                    <a:lumMod val="75000"/>
                  </a:schemeClr>
                </a:solidFill>
                <a:cs typeface="+mn-ea"/>
                <a:sym typeface="+mn-lt"/>
              </a:rPr>
              <a:t>HY-World 2.0: A Multi-Modal World Model for Reconstructing,Generating, and Simulating 3D Worlds</a:t>
            </a:r>
            <a:endParaRPr lang="en-US" altLang="zh-CN" sz="3200" b="1" dirty="0">
              <a:solidFill>
                <a:schemeClr val="accent1">
                  <a:lumMod val="75000"/>
                </a:schemeClr>
              </a:solidFill>
              <a:cs typeface="+mn-ea"/>
              <a:sym typeface="+mn-lt"/>
            </a:endParaRPr>
          </a:p>
        </p:txBody>
      </p:sp>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17265" t="9160" r="23350"/>
          <a:stretch>
            <a:fillRect/>
          </a:stretch>
        </p:blipFill>
        <p:spPr>
          <a:xfrm>
            <a:off x="8839200" y="83757"/>
            <a:ext cx="3421380" cy="6720450"/>
          </a:xfrm>
          <a:prstGeom prst="rect">
            <a:avLst/>
          </a:prstGeom>
        </p:spPr>
      </p:pic>
      <p:sp>
        <p:nvSpPr>
          <p:cNvPr id="21" name="矩形 20"/>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文本框 23"/>
          <p:cNvSpPr txBox="1"/>
          <p:nvPr/>
        </p:nvSpPr>
        <p:spPr>
          <a:xfrm>
            <a:off x="142816" y="65238"/>
            <a:ext cx="2095500" cy="369332"/>
          </a:xfrm>
          <a:prstGeom prst="rect">
            <a:avLst/>
          </a:prstGeom>
          <a:noFill/>
        </p:spPr>
        <p:txBody>
          <a:bodyPr wrap="square" rtlCol="0">
            <a:spAutoFit/>
          </a:bodyPr>
          <a:lstStyle/>
          <a:p>
            <a:r>
              <a:rPr lang="en-US" altLang="zh-CN" dirty="0">
                <a:solidFill>
                  <a:schemeClr val="bg1"/>
                </a:solidFill>
                <a:cs typeface="+mn-ea"/>
                <a:sym typeface="+mn-lt"/>
              </a:rPr>
              <a:t>Presentation</a:t>
            </a:r>
            <a:endParaRPr lang="zh-CN" altLang="en-US" dirty="0">
              <a:solidFill>
                <a:schemeClr val="bg1"/>
              </a:solidFill>
              <a:cs typeface="+mn-ea"/>
              <a:sym typeface="+mn-lt"/>
            </a:endParaRPr>
          </a:p>
        </p:txBody>
      </p:sp>
      <p:sp>
        <p:nvSpPr>
          <p:cNvPr id="26" name="矩形 25"/>
          <p:cNvSpPr/>
          <p:nvPr/>
        </p:nvSpPr>
        <p:spPr>
          <a:xfrm>
            <a:off x="0" y="6697897"/>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文本框 22"/>
          <p:cNvSpPr txBox="1"/>
          <p:nvPr>
            <p:custDataLst>
              <p:tags r:id="rId2"/>
            </p:custDataLst>
          </p:nvPr>
        </p:nvSpPr>
        <p:spPr>
          <a:xfrm>
            <a:off x="5598002" y="5529842"/>
            <a:ext cx="2611386" cy="829945"/>
          </a:xfrm>
          <a:prstGeom prst="rect">
            <a:avLst/>
          </a:prstGeom>
          <a:noFill/>
        </p:spPr>
        <p:txBody>
          <a:bodyPr wrap="square" rtlCol="0">
            <a:spAutoFit/>
          </a:bodyPr>
          <a:lstStyle/>
          <a:p>
            <a:pPr algn="ctr"/>
            <a:r>
              <a:rPr lang="zh-CN" altLang="en-US" sz="2400" b="1" dirty="0">
                <a:solidFill>
                  <a:srgbClr val="0070C0"/>
                </a:solidFill>
                <a:cs typeface="+mn-ea"/>
                <a:sym typeface="+mn-lt"/>
              </a:rPr>
              <a:t>汇报人：李欣</a:t>
            </a:r>
            <a:br>
              <a:rPr lang="zh-CN" altLang="en-US" sz="2400" b="1" dirty="0">
                <a:solidFill>
                  <a:srgbClr val="0070C0"/>
                </a:solidFill>
                <a:cs typeface="+mn-ea"/>
                <a:sym typeface="+mn-lt"/>
              </a:rPr>
            </a:br>
            <a:r>
              <a:rPr lang="zh-CN" altLang="en-US" sz="2400" b="1" dirty="0">
                <a:solidFill>
                  <a:srgbClr val="0070C0"/>
                </a:solidFill>
                <a:cs typeface="+mn-ea"/>
                <a:sym typeface="+mn-lt"/>
              </a:rPr>
              <a:t>日期：</a:t>
            </a:r>
            <a:r>
              <a:rPr lang="en-US" altLang="zh-CN" sz="2400" b="1" dirty="0">
                <a:solidFill>
                  <a:srgbClr val="0070C0"/>
                </a:solidFill>
                <a:cs typeface="+mn-ea"/>
                <a:sym typeface="+mn-lt"/>
              </a:rPr>
              <a:t>2026.06.10</a:t>
            </a:r>
            <a:endParaRPr lang="zh-CN" altLang="en-US" sz="2400" b="1" dirty="0">
              <a:solidFill>
                <a:srgbClr val="0070C0"/>
              </a:solidFill>
              <a:cs typeface="+mn-ea"/>
              <a:sym typeface="+mn-lt"/>
            </a:endParaRPr>
          </a:p>
        </p:txBody>
      </p:sp>
      <p:pic>
        <p:nvPicPr>
          <p:cNvPr id="4" name="图片 3"/>
          <p:cNvPicPr>
            <a:picLocks noChangeAspect="1"/>
          </p:cNvPicPr>
          <p:nvPr/>
        </p:nvPicPr>
        <p:blipFill>
          <a:blip r:embed="rId3"/>
          <a:stretch>
            <a:fillRect/>
          </a:stretch>
        </p:blipFill>
        <p:spPr>
          <a:xfrm>
            <a:off x="459740" y="3429000"/>
            <a:ext cx="3820795" cy="78359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p:cNvSpPr txBox="1"/>
          <p:nvPr/>
        </p:nvSpPr>
        <p:spPr>
          <a:xfrm>
            <a:off x="600330" y="759151"/>
            <a:ext cx="375008"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rPr>
              <a:t>1</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endParaRPr>
          </a:p>
        </p:txBody>
      </p:sp>
      <p:sp>
        <p:nvSpPr>
          <p:cNvPr id="26" name="文本框 25"/>
          <p:cNvSpPr txBox="1"/>
          <p:nvPr/>
        </p:nvSpPr>
        <p:spPr>
          <a:xfrm>
            <a:off x="1655445" y="793750"/>
            <a:ext cx="2764155"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rPr>
              <a:t>Introduction</a:t>
            </a:r>
            <a:endParaRPr kumimoji="0" lang="en-US" altLang="zh-CN" sz="32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4" name="文本框 3"/>
          <p:cNvSpPr txBox="1"/>
          <p:nvPr/>
        </p:nvSpPr>
        <p:spPr>
          <a:xfrm>
            <a:off x="515620" y="1550035"/>
            <a:ext cx="11160760" cy="4707890"/>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apple-system"/>
                <a:ea typeface="微软雅黑" panose="020B0503020204020204" charset="-122"/>
                <a:cs typeface="+mn-cs"/>
              </a:rPr>
              <a:t>研究背景</a:t>
            </a:r>
            <a:r>
              <a:rPr kumimoji="0" lang="zh-CN" altLang="en-US" sz="2400" b="0" i="0" u="none" strike="noStrike" kern="1200" cap="none" spc="0" normalizeH="0" baseline="0" noProof="0" dirty="0">
                <a:ln>
                  <a:noFill/>
                </a:ln>
                <a:solidFill>
                  <a:prstClr val="black"/>
                </a:solidFill>
                <a:effectLst/>
                <a:uLnTx/>
                <a:uFillTx/>
                <a:latin typeface="-apple-system"/>
                <a:ea typeface="微软雅黑" panose="020B0503020204020204" charset="-122"/>
                <a:cs typeface="+mn-cs"/>
              </a:rPr>
              <a:t>：</a:t>
            </a:r>
            <a:endParaRPr kumimoji="0" lang="en-US" altLang="zh-CN" sz="2400" b="0" i="0" u="none" strike="noStrike" kern="1200" cap="none" spc="0" normalizeH="0" baseline="0" noProof="0" dirty="0">
              <a:ln>
                <a:noFill/>
              </a:ln>
              <a:solidFill>
                <a:prstClr val="black"/>
              </a:solidFill>
              <a:effectLst/>
              <a:uLnTx/>
              <a:uFillTx/>
              <a:latin typeface="-apple-system"/>
              <a:ea typeface="微软雅黑" panose="020B0503020204020204" charset="-122"/>
              <a:cs typeface="+mn-cs"/>
            </a:endParaRPr>
          </a:p>
          <a:p>
            <a:pPr marL="0" marR="0" lvl="0" indent="457200" algn="just" defTabSz="914400" rtl="0" eaLnBrk="1" fontAlgn="auto" latinLnBrk="0" hangingPunct="1">
              <a:lnSpc>
                <a:spcPct val="200000"/>
              </a:lnSpc>
              <a:spcBef>
                <a:spcPts val="0"/>
              </a:spcBef>
              <a:spcAft>
                <a:spcPts val="0"/>
              </a:spcAft>
              <a:buClrTx/>
              <a:buSzTx/>
              <a:buFontTx/>
              <a:buNone/>
              <a:defRPr/>
            </a:pPr>
            <a:r>
              <a:rPr kumimoji="0" lang="zh-CN" altLang="en-US" b="0" i="0" u="none" strike="noStrike" kern="1200" cap="none" spc="0" normalizeH="0" baseline="0" noProof="0" dirty="0">
                <a:ln>
                  <a:noFill/>
                </a:ln>
                <a:solidFill>
                  <a:prstClr val="black"/>
                </a:solidFill>
                <a:effectLst/>
                <a:uLnTx/>
                <a:uFillTx/>
                <a:latin typeface="Times New Roman" panose="02020603050405020304"/>
                <a:ea typeface="微软雅黑" panose="020B0503020204020204" charset="-122"/>
                <a:cs typeface="+mn-cs"/>
              </a:rPr>
              <a:t>当前3</a:t>
            </a:r>
            <a:r>
              <a:rPr kumimoji="0" lang="en-US" altLang="zh-CN" b="0" i="0" u="none" strike="noStrike" kern="1200" cap="none" spc="0" normalizeH="0" baseline="0" noProof="0" dirty="0">
                <a:ln>
                  <a:noFill/>
                </a:ln>
                <a:solidFill>
                  <a:prstClr val="black"/>
                </a:solidFill>
                <a:effectLst/>
                <a:uLnTx/>
                <a:uFillTx/>
                <a:latin typeface="Times New Roman" panose="02020603050405020304"/>
                <a:ea typeface="微软雅黑" panose="020B0503020204020204" charset="-122"/>
                <a:cs typeface="+mn-cs"/>
              </a:rPr>
              <a:t>D</a:t>
            </a:r>
            <a:r>
              <a:rPr kumimoji="0" lang="zh-CN" altLang="en-US" b="0" i="0" u="none" strike="noStrike" kern="1200" cap="none" spc="0" normalizeH="0" baseline="0" noProof="0" dirty="0">
                <a:ln>
                  <a:noFill/>
                </a:ln>
                <a:solidFill>
                  <a:prstClr val="black"/>
                </a:solidFill>
                <a:effectLst/>
                <a:uLnTx/>
                <a:uFillTx/>
                <a:latin typeface="Times New Roman" panose="02020603050405020304"/>
                <a:ea typeface="微软雅黑" panose="020B0503020204020204" charset="-122"/>
                <a:cs typeface="+mn-cs"/>
              </a:rPr>
              <a:t>世界模型领域存在生成与重建任务分离的问题：生成式方法擅长从文本或单视图图像等稀疏输入合成令人印象深刻的、可探索的场景，但通常难以保持严格的重建精度。相反，重建方法侧重于从密集的多视角图像或视频中恢复精确的3</a:t>
            </a:r>
            <a:r>
              <a:rPr kumimoji="0" lang="en-US" altLang="zh-CN" b="0" i="0" u="none" strike="noStrike" kern="1200" cap="none" spc="0" normalizeH="0" baseline="0" noProof="0" dirty="0">
                <a:ln>
                  <a:noFill/>
                </a:ln>
                <a:solidFill>
                  <a:prstClr val="black"/>
                </a:solidFill>
                <a:effectLst/>
                <a:uLnTx/>
                <a:uFillTx/>
                <a:latin typeface="Times New Roman" panose="02020603050405020304"/>
                <a:ea typeface="微软雅黑" panose="020B0503020204020204" charset="-122"/>
                <a:cs typeface="+mn-cs"/>
              </a:rPr>
              <a:t>D</a:t>
            </a:r>
            <a:r>
              <a:rPr kumimoji="0" lang="zh-CN" altLang="en-US" b="0" i="0" u="none" strike="noStrike" kern="1200" cap="none" spc="0" normalizeH="0" baseline="0" noProof="0" dirty="0">
                <a:ln>
                  <a:noFill/>
                </a:ln>
                <a:solidFill>
                  <a:prstClr val="black"/>
                </a:solidFill>
                <a:effectLst/>
                <a:uLnTx/>
                <a:uFillTx/>
                <a:latin typeface="Times New Roman" panose="02020603050405020304"/>
                <a:ea typeface="微软雅黑" panose="020B0503020204020204" charset="-122"/>
                <a:cs typeface="+mn-cs"/>
              </a:rPr>
              <a:t>结构(例如，深度、法线和点云)，但它们缺乏产生</a:t>
            </a:r>
            <a:r>
              <a:rPr kumimoji="0" lang="zh-CN" altLang="en-US" b="0" i="0" u="none" strike="noStrike" kern="1200" cap="none" spc="0" normalizeH="0" baseline="0" noProof="0" dirty="0">
                <a:ln>
                  <a:noFill/>
                </a:ln>
                <a:solidFill>
                  <a:prstClr val="black"/>
                </a:solidFill>
                <a:effectLst/>
                <a:uLnTx/>
                <a:uFillTx/>
                <a:latin typeface="Times New Roman" panose="02020603050405020304"/>
                <a:ea typeface="微软雅黑" panose="020B0503020204020204" charset="-122"/>
                <a:cs typeface="+mn-cs"/>
              </a:rPr>
              <a:t>未见区域所必需的生成先验。</a:t>
            </a:r>
            <a:r>
              <a:rPr kumimoji="0" lang="zh-CN" altLang="en-US" b="0" i="0" u="none" strike="noStrike" kern="1200" cap="none" spc="0" normalizeH="0" baseline="0" noProof="0" dirty="0">
                <a:ln>
                  <a:noFill/>
                </a:ln>
                <a:solidFill>
                  <a:prstClr val="black"/>
                </a:solidFill>
                <a:effectLst/>
                <a:uLnTx/>
                <a:uFillTx/>
                <a:latin typeface="Times New Roman" panose="02020603050405020304"/>
                <a:ea typeface="微软雅黑" panose="020B0503020204020204" charset="-122"/>
                <a:cs typeface="+mn-cs"/>
              </a:rPr>
              <a:t>虽有闭源模型尝试统一任务，但开源社区缺乏综合的多模态基础世界模型。此外，现有方法在全景生成质量、轨迹规划的场景覆盖、多视图一致性及3</a:t>
            </a:r>
            <a:r>
              <a:rPr kumimoji="0" lang="en-US" altLang="zh-CN" b="0" i="0" u="none" strike="noStrike" kern="1200" cap="none" spc="0" normalizeH="0" baseline="0" noProof="0" dirty="0">
                <a:ln>
                  <a:noFill/>
                </a:ln>
                <a:solidFill>
                  <a:prstClr val="black"/>
                </a:solidFill>
                <a:effectLst/>
                <a:uLnTx/>
                <a:uFillTx/>
                <a:latin typeface="Times New Roman" panose="02020603050405020304"/>
                <a:ea typeface="微软雅黑" panose="020B0503020204020204" charset="-122"/>
                <a:cs typeface="+mn-cs"/>
              </a:rPr>
              <a:t>D</a:t>
            </a:r>
            <a:r>
              <a:rPr kumimoji="0" lang="zh-CN" altLang="en-US" b="0" i="0" u="none" strike="noStrike" kern="1200" cap="none" spc="0" normalizeH="0" baseline="0" noProof="0" dirty="0">
                <a:ln>
                  <a:noFill/>
                </a:ln>
                <a:solidFill>
                  <a:prstClr val="black"/>
                </a:solidFill>
                <a:effectLst/>
                <a:uLnTx/>
                <a:uFillTx/>
                <a:latin typeface="Times New Roman" panose="02020603050405020304"/>
                <a:ea typeface="微软雅黑" panose="020B0503020204020204" charset="-122"/>
                <a:cs typeface="+mn-cs"/>
              </a:rPr>
              <a:t>重建效率等方面存在局限。</a:t>
            </a:r>
            <a:endParaRPr kumimoji="0" lang="zh-CN" altLang="en-US" b="0" i="0" u="none" strike="noStrike" kern="1200" cap="none" spc="0" normalizeH="0" baseline="0" noProof="0" dirty="0">
              <a:ln>
                <a:noFill/>
              </a:ln>
              <a:solidFill>
                <a:prstClr val="black"/>
              </a:solidFill>
              <a:effectLst/>
              <a:uLnTx/>
              <a:uFillTx/>
              <a:latin typeface="Times New Roman" panose="02020603050405020304"/>
              <a:ea typeface="微软雅黑" panose="020B0503020204020204" charset="-122"/>
              <a:cs typeface="+mn-cs"/>
            </a:endParaRPr>
          </a:p>
          <a:p>
            <a:pPr marR="0" lvl="0" indent="0" algn="just" defTabSz="914400" rtl="0" fontAlgn="auto">
              <a:lnSpc>
                <a:spcPct val="2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apple-system"/>
                <a:ea typeface="微软雅黑" panose="020B0503020204020204" charset="-122"/>
                <a:cs typeface="+mn-cs"/>
              </a:rPr>
              <a:t>研究动机：</a:t>
            </a:r>
            <a:endParaRPr kumimoji="0" lang="zh-CN" altLang="en-US" sz="2400" b="1" i="0" u="none" strike="noStrike" kern="1200" cap="none" spc="0" normalizeH="0" baseline="0" noProof="0" dirty="0">
              <a:ln>
                <a:noFill/>
              </a:ln>
              <a:solidFill>
                <a:prstClr val="black"/>
              </a:solidFill>
              <a:effectLst/>
              <a:uLnTx/>
              <a:uFillTx/>
              <a:latin typeface="-apple-system"/>
              <a:ea typeface="微软雅黑" panose="020B0503020204020204" charset="-122"/>
              <a:cs typeface="+mn-cs"/>
            </a:endParaRPr>
          </a:p>
          <a:p>
            <a:pPr marR="0" lvl="0" indent="457200" algn="just" defTabSz="914400" rtl="0" fontAlgn="auto">
              <a:lnSpc>
                <a:spcPct val="200000"/>
              </a:lnSpc>
              <a:spcBef>
                <a:spcPts val="0"/>
              </a:spcBef>
              <a:spcAft>
                <a:spcPts val="0"/>
              </a:spcAft>
              <a:buClrTx/>
              <a:buSzTx/>
              <a:buFontTx/>
              <a:buNone/>
              <a:defRPr/>
            </a:pPr>
            <a:r>
              <a:rPr lang="zh-CN" altLang="en-US" noProof="0" dirty="0">
                <a:ln>
                  <a:noFill/>
                </a:ln>
                <a:solidFill>
                  <a:prstClr val="black"/>
                </a:solidFill>
                <a:effectLst/>
                <a:uLnTx/>
                <a:uFillTx/>
                <a:latin typeface="Times New Roman" panose="02020603050405020304"/>
                <a:ea typeface="微软雅黑" panose="020B0503020204020204" charset="-122"/>
                <a:sym typeface="+mn-ea"/>
              </a:rPr>
              <a:t>本文旨在构建开源的多模态世界模型，桥接生成与重建，提升3</a:t>
            </a:r>
            <a:r>
              <a:rPr lang="en-US" altLang="zh-CN" noProof="0" dirty="0">
                <a:ln>
                  <a:noFill/>
                </a:ln>
                <a:solidFill>
                  <a:prstClr val="black"/>
                </a:solidFill>
                <a:effectLst/>
                <a:uLnTx/>
                <a:uFillTx/>
                <a:latin typeface="Times New Roman" panose="02020603050405020304"/>
                <a:ea typeface="微软雅黑" panose="020B0503020204020204" charset="-122"/>
                <a:sym typeface="+mn-ea"/>
              </a:rPr>
              <a:t>D</a:t>
            </a:r>
            <a:r>
              <a:rPr lang="zh-CN" altLang="en-US" noProof="0" dirty="0">
                <a:ln>
                  <a:noFill/>
                </a:ln>
                <a:solidFill>
                  <a:prstClr val="black"/>
                </a:solidFill>
                <a:effectLst/>
                <a:uLnTx/>
                <a:uFillTx/>
                <a:latin typeface="Times New Roman" panose="02020603050405020304"/>
                <a:ea typeface="微软雅黑" panose="020B0503020204020204" charset="-122"/>
                <a:sym typeface="+mn-ea"/>
              </a:rPr>
              <a:t>世界建模的完整性与实用性。</a:t>
            </a:r>
            <a:endParaRPr kumimoji="0" lang="zh-CN" altLang="en-US" i="0" u="none" strike="noStrike" kern="1200" cap="none" spc="0" normalizeH="0" baseline="0" noProof="0" dirty="0">
              <a:ln>
                <a:noFill/>
              </a:ln>
              <a:solidFill>
                <a:prstClr val="black"/>
              </a:solidFill>
              <a:effectLst/>
              <a:uLnTx/>
              <a:uFillTx/>
              <a:latin typeface="Times New Roman" panose="02020603050405020304"/>
              <a:ea typeface="微软雅黑" panose="020B0503020204020204" charset="-122"/>
              <a:cs typeface="+mn-cs"/>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p:cNvSpPr txBox="1"/>
          <p:nvPr/>
        </p:nvSpPr>
        <p:spPr>
          <a:xfrm>
            <a:off x="600330" y="759151"/>
            <a:ext cx="375008"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rPr>
              <a:t>1</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endParaRPr>
          </a:p>
        </p:txBody>
      </p:sp>
      <p:sp>
        <p:nvSpPr>
          <p:cNvPr id="26" name="文本框 25"/>
          <p:cNvSpPr txBox="1"/>
          <p:nvPr/>
        </p:nvSpPr>
        <p:spPr>
          <a:xfrm>
            <a:off x="1655445" y="793750"/>
            <a:ext cx="2764155"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rPr>
              <a:t>Introduction</a:t>
            </a:r>
            <a:endParaRPr kumimoji="0" lang="en-US" altLang="zh-CN" sz="32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pic>
        <p:nvPicPr>
          <p:cNvPr id="5" name="图片 4"/>
          <p:cNvPicPr>
            <a:picLocks noChangeAspect="1"/>
          </p:cNvPicPr>
          <p:nvPr/>
        </p:nvPicPr>
        <p:blipFill>
          <a:blip r:embed="rId2"/>
          <a:stretch>
            <a:fillRect/>
          </a:stretch>
        </p:blipFill>
        <p:spPr>
          <a:xfrm>
            <a:off x="4166235" y="193040"/>
            <a:ext cx="7740650" cy="3930650"/>
          </a:xfrm>
          <a:prstGeom prst="rect">
            <a:avLst/>
          </a:prstGeom>
        </p:spPr>
      </p:pic>
      <p:sp>
        <p:nvSpPr>
          <p:cNvPr id="6" name="文本框 5"/>
          <p:cNvSpPr txBox="1"/>
          <p:nvPr/>
        </p:nvSpPr>
        <p:spPr>
          <a:xfrm>
            <a:off x="187960" y="4135755"/>
            <a:ext cx="12004040" cy="2371090"/>
          </a:xfrm>
          <a:prstGeom prst="rect">
            <a:avLst/>
          </a:prstGeom>
          <a:ln>
            <a:noFill/>
          </a:ln>
        </p:spPr>
        <p:style>
          <a:lnRef idx="2">
            <a:schemeClr val="accent6"/>
          </a:lnRef>
          <a:fillRef idx="1">
            <a:schemeClr val="lt1"/>
          </a:fillRef>
          <a:effectRef idx="0">
            <a:schemeClr val="accent6"/>
          </a:effectRef>
          <a:fontRef idx="minor">
            <a:schemeClr val="dk1"/>
          </a:fontRef>
        </p:style>
        <p:txBody>
          <a:bodyPr vertOverflow="overflow" horzOverflow="overflow" vert="horz" wrap="square" numCol="2" spcCol="0" rtlCol="0" fromWordArt="0" anchor="ctr" anchorCtr="0" forceAA="0" compatLnSpc="1">
            <a:noAutofit/>
          </a:bodyPr>
          <a:lstStyle/>
          <a:p>
            <a:pPr lvl="0" algn="just">
              <a:lnSpc>
                <a:spcPct val="150000"/>
              </a:lnSpc>
              <a:spcBef>
                <a:spcPts val="0"/>
              </a:spcBef>
              <a:spcAft>
                <a:spcPts val="0"/>
              </a:spcAft>
              <a:buClrTx/>
              <a:buSzTx/>
              <a:buFontTx/>
              <a:defRPr/>
            </a:pPr>
            <a:r>
              <a:rPr lang="zh-CN" altLang="en-US" sz="1800" noProof="0" dirty="0">
                <a:ln>
                  <a:noFill/>
                </a:ln>
                <a:solidFill>
                  <a:prstClr val="black"/>
                </a:solidFill>
                <a:effectLst/>
                <a:uLnTx/>
                <a:uFillTx/>
                <a:latin typeface="Times New Roman" panose="02020603050405020304"/>
                <a:ea typeface="微软雅黑" panose="020B0503020204020204" charset="-122"/>
                <a:sym typeface="+mn-ea"/>
              </a:rPr>
              <a:t>本文</a:t>
            </a:r>
            <a:r>
              <a:rPr lang="zh-CN" altLang="en-US" sz="1800" noProof="0" dirty="0">
                <a:ln>
                  <a:noFill/>
                </a:ln>
                <a:solidFill>
                  <a:prstClr val="black"/>
                </a:solidFill>
                <a:effectLst/>
                <a:uLnTx/>
                <a:uFillTx/>
                <a:latin typeface="Times New Roman" panose="02020603050405020304"/>
                <a:ea typeface="微软雅黑" panose="020B0503020204020204" charset="-122"/>
                <a:sym typeface="+mn-ea"/>
              </a:rPr>
              <a:t>设计四阶段 </a:t>
            </a:r>
            <a:r>
              <a:rPr lang="zh-CN" altLang="en-US" sz="1800" noProof="0" dirty="0">
                <a:ln>
                  <a:noFill/>
                </a:ln>
                <a:solidFill>
                  <a:prstClr val="black"/>
                </a:solidFill>
                <a:effectLst/>
                <a:uLnTx/>
                <a:uFillTx/>
                <a:latin typeface="Times New Roman" panose="02020603050405020304"/>
                <a:ea typeface="微软雅黑" panose="020B0503020204020204" charset="-122"/>
                <a:sym typeface="+mn-ea"/>
              </a:rPr>
              <a:t>pipeline，</a:t>
            </a:r>
            <a:r>
              <a:rPr lang="zh-CN" altLang="en-US" sz="1800" noProof="0" dirty="0">
                <a:ln>
                  <a:noFill/>
                </a:ln>
                <a:solidFill>
                  <a:prstClr val="black"/>
                </a:solidFill>
                <a:effectLst/>
                <a:uLnTx/>
                <a:uFillTx/>
                <a:latin typeface="Times New Roman" panose="02020603050405020304"/>
                <a:ea typeface="微软雅黑" panose="020B0503020204020204" charset="-122"/>
                <a:sym typeface="+mn-ea"/>
              </a:rPr>
              <a:t>包括</a:t>
            </a:r>
            <a:r>
              <a:rPr lang="zh-CN" altLang="en-US" sz="1800" noProof="0" dirty="0">
                <a:ln>
                  <a:noFill/>
                </a:ln>
                <a:solidFill>
                  <a:prstClr val="black"/>
                </a:solidFill>
                <a:effectLst/>
                <a:uLnTx/>
                <a:uFillTx/>
                <a:latin typeface="Times New Roman" panose="02020603050405020304"/>
                <a:ea typeface="微软雅黑" panose="020B0503020204020204" charset="-122"/>
                <a:sym typeface="+mn-ea"/>
              </a:rPr>
              <a:t>：</a:t>
            </a:r>
            <a:endParaRPr lang="zh-CN" altLang="en-US" sz="1800" noProof="0" dirty="0">
              <a:ln>
                <a:noFill/>
              </a:ln>
              <a:solidFill>
                <a:prstClr val="black"/>
              </a:solidFill>
              <a:effectLst/>
              <a:uLnTx/>
              <a:uFillTx/>
              <a:latin typeface="Times New Roman" panose="02020603050405020304"/>
              <a:ea typeface="微软雅黑" panose="020B0503020204020204" charset="-122"/>
              <a:sym typeface="+mn-ea"/>
            </a:endParaRPr>
          </a:p>
          <a:p>
            <a:pPr marL="285750" lvl="0" indent="-285750" algn="just">
              <a:lnSpc>
                <a:spcPct val="150000"/>
              </a:lnSpc>
              <a:spcBef>
                <a:spcPts val="0"/>
              </a:spcBef>
              <a:spcAft>
                <a:spcPts val="0"/>
              </a:spcAft>
              <a:buClrTx/>
              <a:buSzTx/>
              <a:buFont typeface="Arial" panose="020B0604020202020204" pitchFamily="34" charset="0"/>
              <a:buChar char="•"/>
              <a:defRPr/>
            </a:pPr>
            <a:r>
              <a:rPr lang="zh-CN" altLang="en-US" sz="1800" b="1" noProof="0" dirty="0">
                <a:ln>
                  <a:noFill/>
                </a:ln>
                <a:solidFill>
                  <a:prstClr val="black"/>
                </a:solidFill>
                <a:effectLst/>
                <a:uLnTx/>
                <a:uFillTx/>
                <a:latin typeface="Times New Roman" panose="02020603050405020304"/>
                <a:ea typeface="微软雅黑" panose="020B0503020204020204" charset="-122"/>
                <a:sym typeface="+mn-ea"/>
              </a:rPr>
              <a:t>全景生成</a:t>
            </a:r>
            <a:r>
              <a:rPr lang="zh-CN" altLang="en-US" b="1" noProof="0" dirty="0">
                <a:ln>
                  <a:noFill/>
                </a:ln>
                <a:solidFill>
                  <a:prstClr val="black"/>
                </a:solidFill>
                <a:effectLst/>
                <a:uLnTx/>
                <a:uFillTx/>
                <a:latin typeface="Times New Roman" panose="02020603050405020304"/>
                <a:ea typeface="微软雅黑" panose="020B0503020204020204" charset="-122"/>
                <a:sym typeface="+mn-ea"/>
              </a:rPr>
              <a:t>HY-Pano 2.0</a:t>
            </a:r>
            <a:endParaRPr lang="zh-CN" altLang="en-US" b="1" noProof="0" dirty="0">
              <a:ln>
                <a:noFill/>
              </a:ln>
              <a:solidFill>
                <a:prstClr val="black"/>
              </a:solidFill>
              <a:effectLst/>
              <a:uLnTx/>
              <a:uFillTx/>
              <a:latin typeface="Times New Roman" panose="02020603050405020304"/>
              <a:ea typeface="微软雅黑" panose="020B0503020204020204" charset="-122"/>
              <a:sym typeface="+mn-ea"/>
            </a:endParaRPr>
          </a:p>
          <a:p>
            <a:pPr marL="269875" lvl="0" indent="0" algn="just" defTabSz="914400" fontAlgn="auto">
              <a:lnSpc>
                <a:spcPct val="150000"/>
              </a:lnSpc>
              <a:spcBef>
                <a:spcPts val="0"/>
              </a:spcBef>
              <a:spcAft>
                <a:spcPts val="0"/>
              </a:spcAft>
              <a:buClrTx/>
              <a:buSzTx/>
              <a:buFont typeface="Arial" panose="020B0604020202020204" pitchFamily="34" charset="0"/>
              <a:buNone/>
              <a:tabLst>
                <a:tab pos="268605" algn="l"/>
              </a:tabLst>
              <a:defRPr/>
            </a:pPr>
            <a:r>
              <a:rPr lang="zh-CN" altLang="en-US" noProof="0" dirty="0">
                <a:ln>
                  <a:noFill/>
                </a:ln>
                <a:solidFill>
                  <a:prstClr val="black"/>
                </a:solidFill>
                <a:effectLst/>
                <a:uLnTx/>
                <a:uFillTx/>
                <a:latin typeface="Times New Roman" panose="02020603050405020304"/>
                <a:ea typeface="微软雅黑" panose="020B0503020204020204" charset="-122"/>
                <a:sym typeface="+mn-ea"/>
              </a:rPr>
              <a:t>将任意文本或图像输入转换为高保真360◦世界初始化</a:t>
            </a:r>
            <a:endParaRPr lang="zh-CN" altLang="en-US" noProof="0" dirty="0">
              <a:ln>
                <a:noFill/>
              </a:ln>
              <a:solidFill>
                <a:prstClr val="black"/>
              </a:solidFill>
              <a:effectLst/>
              <a:uLnTx/>
              <a:uFillTx/>
              <a:latin typeface="Times New Roman" panose="02020603050405020304"/>
              <a:ea typeface="微软雅黑" panose="020B0503020204020204" charset="-122"/>
              <a:sym typeface="+mn-ea"/>
            </a:endParaRPr>
          </a:p>
          <a:p>
            <a:pPr marL="285750" lvl="0" indent="-285750" algn="just">
              <a:lnSpc>
                <a:spcPct val="150000"/>
              </a:lnSpc>
              <a:spcBef>
                <a:spcPts val="0"/>
              </a:spcBef>
              <a:spcAft>
                <a:spcPts val="0"/>
              </a:spcAft>
              <a:buClrTx/>
              <a:buSzTx/>
              <a:buFont typeface="Arial" panose="020B0604020202020204" pitchFamily="34" charset="0"/>
              <a:buChar char="•"/>
              <a:defRPr/>
            </a:pPr>
            <a:r>
              <a:rPr lang="zh-CN" altLang="en-US" sz="1800" b="1" noProof="0" dirty="0">
                <a:ln>
                  <a:noFill/>
                </a:ln>
                <a:solidFill>
                  <a:prstClr val="black"/>
                </a:solidFill>
                <a:effectLst/>
                <a:uLnTx/>
                <a:uFillTx/>
                <a:latin typeface="Times New Roman" panose="02020603050405020304"/>
                <a:ea typeface="微软雅黑" panose="020B0503020204020204" charset="-122"/>
                <a:sym typeface="+mn-ea"/>
              </a:rPr>
              <a:t>轨迹规划</a:t>
            </a:r>
            <a:r>
              <a:rPr lang="zh-CN" altLang="en-US" b="1" noProof="0" dirty="0">
                <a:ln>
                  <a:noFill/>
                </a:ln>
                <a:solidFill>
                  <a:prstClr val="black"/>
                </a:solidFill>
                <a:effectLst/>
                <a:uLnTx/>
                <a:uFillTx/>
                <a:latin typeface="Times New Roman" panose="02020603050405020304"/>
                <a:ea typeface="微软雅黑" panose="020B0503020204020204" charset="-122"/>
                <a:sym typeface="+mn-ea"/>
              </a:rPr>
              <a:t>WorldNav</a:t>
            </a:r>
            <a:endParaRPr lang="zh-CN" altLang="en-US" b="1" noProof="0" dirty="0">
              <a:ln>
                <a:noFill/>
              </a:ln>
              <a:solidFill>
                <a:prstClr val="black"/>
              </a:solidFill>
              <a:effectLst/>
              <a:uLnTx/>
              <a:uFillTx/>
              <a:latin typeface="Times New Roman" panose="02020603050405020304"/>
              <a:ea typeface="微软雅黑" panose="020B0503020204020204" charset="-122"/>
              <a:sym typeface="+mn-ea"/>
            </a:endParaRPr>
          </a:p>
          <a:p>
            <a:pPr marL="269875" lvl="0" indent="0" algn="just" fontAlgn="auto">
              <a:lnSpc>
                <a:spcPct val="150000"/>
              </a:lnSpc>
              <a:spcBef>
                <a:spcPts val="0"/>
              </a:spcBef>
              <a:spcAft>
                <a:spcPts val="0"/>
              </a:spcAft>
              <a:buClrTx/>
              <a:buSzTx/>
              <a:buFont typeface="Arial" panose="020B0604020202020204" pitchFamily="34" charset="0"/>
              <a:buNone/>
              <a:defRPr/>
            </a:pPr>
            <a:r>
              <a:rPr lang="zh-CN" altLang="en-US" noProof="0" dirty="0">
                <a:ln>
                  <a:noFill/>
                </a:ln>
                <a:solidFill>
                  <a:prstClr val="black"/>
                </a:solidFill>
                <a:effectLst/>
                <a:uLnTx/>
                <a:uFillTx/>
                <a:latin typeface="Times New Roman" panose="02020603050405020304"/>
                <a:ea typeface="微软雅黑" panose="020B0503020204020204" charset="-122"/>
                <a:sym typeface="+mn-ea"/>
              </a:rPr>
              <a:t>对初始化后的世界进行解析和理解，得到最优且信息丰富的观察路径</a:t>
            </a:r>
            <a:endParaRPr lang="zh-CN" altLang="en-US" noProof="0" dirty="0">
              <a:ln>
                <a:noFill/>
              </a:ln>
              <a:solidFill>
                <a:prstClr val="black"/>
              </a:solidFill>
              <a:effectLst/>
              <a:uLnTx/>
              <a:uFillTx/>
              <a:latin typeface="Times New Roman" panose="02020603050405020304"/>
              <a:ea typeface="微软雅黑" panose="020B0503020204020204" charset="-122"/>
              <a:sym typeface="+mn-ea"/>
            </a:endParaRPr>
          </a:p>
          <a:p>
            <a:pPr marL="285750" lvl="0" indent="-285750" algn="just">
              <a:lnSpc>
                <a:spcPct val="150000"/>
              </a:lnSpc>
              <a:spcBef>
                <a:spcPts val="0"/>
              </a:spcBef>
              <a:spcAft>
                <a:spcPts val="0"/>
              </a:spcAft>
              <a:buClrTx/>
              <a:buSzTx/>
              <a:buFont typeface="Arial" panose="020B0604020202020204" pitchFamily="34" charset="0"/>
              <a:buChar char="•"/>
              <a:defRPr/>
            </a:pPr>
            <a:r>
              <a:rPr lang="zh-CN" altLang="en-US" sz="1800" b="1" noProof="0" dirty="0">
                <a:ln>
                  <a:noFill/>
                </a:ln>
                <a:solidFill>
                  <a:prstClr val="black"/>
                </a:solidFill>
                <a:effectLst/>
                <a:uLnTx/>
                <a:uFillTx/>
                <a:latin typeface="Times New Roman" panose="02020603050405020304"/>
                <a:ea typeface="微软雅黑" panose="020B0503020204020204" charset="-122"/>
                <a:sym typeface="+mn-ea"/>
              </a:rPr>
              <a:t>世界扩展</a:t>
            </a:r>
            <a:r>
              <a:rPr lang="zh-CN" altLang="en-US" b="1" noProof="0" dirty="0">
                <a:ln>
                  <a:noFill/>
                </a:ln>
                <a:solidFill>
                  <a:prstClr val="black"/>
                </a:solidFill>
                <a:effectLst/>
                <a:uLnTx/>
                <a:uFillTx/>
                <a:latin typeface="Times New Roman" panose="02020603050405020304"/>
                <a:ea typeface="微软雅黑" panose="020B0503020204020204" charset="-122"/>
                <a:sym typeface="+mn-ea"/>
              </a:rPr>
              <a:t>WorldStereo 2.0</a:t>
            </a:r>
            <a:endParaRPr lang="zh-CN" altLang="en-US" b="1" noProof="0" dirty="0">
              <a:ln>
                <a:noFill/>
              </a:ln>
              <a:solidFill>
                <a:prstClr val="black"/>
              </a:solidFill>
              <a:effectLst/>
              <a:uLnTx/>
              <a:uFillTx/>
              <a:latin typeface="Times New Roman" panose="02020603050405020304"/>
              <a:ea typeface="微软雅黑" panose="020B0503020204020204" charset="-122"/>
              <a:sym typeface="+mn-ea"/>
            </a:endParaRPr>
          </a:p>
          <a:p>
            <a:pPr marL="269875" lvl="0" indent="0" algn="just" fontAlgn="auto">
              <a:lnSpc>
                <a:spcPct val="150000"/>
              </a:lnSpc>
              <a:spcBef>
                <a:spcPts val="0"/>
              </a:spcBef>
              <a:spcAft>
                <a:spcPts val="0"/>
              </a:spcAft>
              <a:buClrTx/>
              <a:buSzTx/>
              <a:buFont typeface="Arial" panose="020B0604020202020204" pitchFamily="34" charset="0"/>
              <a:buNone/>
              <a:defRPr/>
            </a:pPr>
            <a:r>
              <a:rPr lang="zh-CN" altLang="en-US" noProof="0" dirty="0">
                <a:ln>
                  <a:noFill/>
                </a:ln>
                <a:solidFill>
                  <a:prstClr val="black"/>
                </a:solidFill>
                <a:effectLst/>
                <a:uLnTx/>
                <a:uFillTx/>
                <a:latin typeface="Times New Roman" panose="02020603050405020304"/>
                <a:ea typeface="微软雅黑" panose="020B0503020204020204" charset="-122"/>
                <a:sym typeface="+mn-ea"/>
              </a:rPr>
              <a:t>使用内存更新机制，确保精确的摄像头控制和生成的关键帧的多视角一致性</a:t>
            </a:r>
            <a:endParaRPr lang="zh-CN" altLang="en-US" noProof="0" dirty="0">
              <a:ln>
                <a:noFill/>
              </a:ln>
              <a:solidFill>
                <a:prstClr val="black"/>
              </a:solidFill>
              <a:effectLst/>
              <a:uLnTx/>
              <a:uFillTx/>
              <a:latin typeface="Times New Roman" panose="02020603050405020304"/>
              <a:ea typeface="微软雅黑" panose="020B0503020204020204" charset="-122"/>
              <a:sym typeface="+mn-ea"/>
            </a:endParaRPr>
          </a:p>
          <a:p>
            <a:pPr marL="285750" lvl="0" indent="-285750" algn="just">
              <a:lnSpc>
                <a:spcPct val="150000"/>
              </a:lnSpc>
              <a:spcBef>
                <a:spcPts val="0"/>
              </a:spcBef>
              <a:spcAft>
                <a:spcPts val="0"/>
              </a:spcAft>
              <a:buClrTx/>
              <a:buSzTx/>
              <a:buFont typeface="Arial" panose="020B0604020202020204" pitchFamily="34" charset="0"/>
              <a:buChar char="•"/>
              <a:defRPr/>
            </a:pPr>
            <a:r>
              <a:rPr lang="zh-CN" altLang="en-US" sz="1800" b="1" noProof="0" dirty="0">
                <a:ln>
                  <a:noFill/>
                </a:ln>
                <a:solidFill>
                  <a:prstClr val="black"/>
                </a:solidFill>
                <a:effectLst/>
                <a:uLnTx/>
                <a:uFillTx/>
                <a:latin typeface="Times New Roman" panose="02020603050405020304"/>
                <a:ea typeface="微软雅黑" panose="020B0503020204020204" charset="-122"/>
                <a:sym typeface="+mn-ea"/>
              </a:rPr>
              <a:t>世界合成WorldMirror 2.0</a:t>
            </a:r>
            <a:endParaRPr lang="zh-CN" altLang="en-US" sz="1800" noProof="0" dirty="0">
              <a:ln>
                <a:noFill/>
              </a:ln>
              <a:solidFill>
                <a:prstClr val="black"/>
              </a:solidFill>
              <a:effectLst/>
              <a:uLnTx/>
              <a:uFillTx/>
              <a:latin typeface="Times New Roman" panose="02020603050405020304"/>
              <a:ea typeface="微软雅黑" panose="020B0503020204020204" charset="-122"/>
              <a:sym typeface="+mn-ea"/>
            </a:endParaRPr>
          </a:p>
          <a:p>
            <a:pPr marL="269875" lvl="0" indent="0" algn="just" fontAlgn="auto">
              <a:lnSpc>
                <a:spcPct val="150000"/>
              </a:lnSpc>
              <a:spcBef>
                <a:spcPts val="0"/>
              </a:spcBef>
              <a:spcAft>
                <a:spcPts val="0"/>
              </a:spcAft>
              <a:buClrTx/>
              <a:buSzTx/>
              <a:buFont typeface="Arial" panose="020B0604020202020204" pitchFamily="34" charset="0"/>
              <a:buNone/>
              <a:defRPr/>
            </a:pPr>
            <a:r>
              <a:rPr lang="zh-CN" altLang="en-US" sz="1800" noProof="0" dirty="0">
                <a:ln>
                  <a:noFill/>
                </a:ln>
                <a:solidFill>
                  <a:prstClr val="black"/>
                </a:solidFill>
                <a:effectLst/>
                <a:uLnTx/>
                <a:uFillTx/>
                <a:latin typeface="Times New Roman" panose="02020603050405020304"/>
                <a:ea typeface="微软雅黑" panose="020B0503020204020204" charset="-122"/>
                <a:sym typeface="+mn-ea"/>
              </a:rPr>
              <a:t>稳健的3</a:t>
            </a:r>
            <a:r>
              <a:rPr lang="en-US" altLang="zh-CN" sz="1800" noProof="0" dirty="0">
                <a:ln>
                  <a:noFill/>
                </a:ln>
                <a:solidFill>
                  <a:prstClr val="black"/>
                </a:solidFill>
                <a:effectLst/>
                <a:uLnTx/>
                <a:uFillTx/>
                <a:latin typeface="Times New Roman" panose="02020603050405020304"/>
                <a:ea typeface="微软雅黑" panose="020B0503020204020204" charset="-122"/>
                <a:sym typeface="+mn-ea"/>
              </a:rPr>
              <a:t>D</a:t>
            </a:r>
            <a:r>
              <a:rPr lang="zh-CN" altLang="en-US" sz="1800" noProof="0" dirty="0">
                <a:ln>
                  <a:noFill/>
                </a:ln>
                <a:solidFill>
                  <a:prstClr val="black"/>
                </a:solidFill>
                <a:effectLst/>
                <a:uLnTx/>
                <a:uFillTx/>
                <a:latin typeface="Times New Roman" panose="02020603050405020304"/>
                <a:ea typeface="微软雅黑" panose="020B0503020204020204" charset="-122"/>
                <a:sym typeface="+mn-ea"/>
              </a:rPr>
              <a:t>重建，然后是定制的3</a:t>
            </a:r>
            <a:r>
              <a:rPr lang="en-US" altLang="zh-CN" sz="1800" noProof="0" dirty="0">
                <a:ln>
                  <a:noFill/>
                </a:ln>
                <a:solidFill>
                  <a:prstClr val="black"/>
                </a:solidFill>
                <a:effectLst/>
                <a:uLnTx/>
                <a:uFillTx/>
                <a:latin typeface="Times New Roman" panose="02020603050405020304"/>
                <a:ea typeface="微软雅黑" panose="020B0503020204020204" charset="-122"/>
                <a:sym typeface="+mn-ea"/>
              </a:rPr>
              <a:t>DGS</a:t>
            </a:r>
            <a:r>
              <a:rPr lang="zh-CN" altLang="en-US" sz="1800" noProof="0" dirty="0">
                <a:ln>
                  <a:noFill/>
                </a:ln>
                <a:solidFill>
                  <a:prstClr val="black"/>
                </a:solidFill>
                <a:effectLst/>
                <a:uLnTx/>
                <a:uFillTx/>
                <a:latin typeface="Times New Roman" panose="02020603050405020304"/>
                <a:ea typeface="微软雅黑" panose="020B0503020204020204" charset="-122"/>
                <a:sym typeface="+mn-ea"/>
              </a:rPr>
              <a:t>优化，以产生身临其境的3</a:t>
            </a:r>
            <a:r>
              <a:rPr lang="en-US" altLang="zh-CN" sz="1800" noProof="0" dirty="0">
                <a:ln>
                  <a:noFill/>
                </a:ln>
                <a:solidFill>
                  <a:prstClr val="black"/>
                </a:solidFill>
                <a:effectLst/>
                <a:uLnTx/>
                <a:uFillTx/>
                <a:latin typeface="Times New Roman" panose="02020603050405020304"/>
                <a:ea typeface="微软雅黑" panose="020B0503020204020204" charset="-122"/>
                <a:sym typeface="+mn-ea"/>
              </a:rPr>
              <a:t>D</a:t>
            </a:r>
            <a:r>
              <a:rPr lang="zh-CN" altLang="en-US" sz="1800" noProof="0" dirty="0">
                <a:ln>
                  <a:noFill/>
                </a:ln>
                <a:solidFill>
                  <a:prstClr val="black"/>
                </a:solidFill>
                <a:effectLst/>
                <a:uLnTx/>
                <a:uFillTx/>
                <a:latin typeface="Times New Roman" panose="02020603050405020304"/>
                <a:ea typeface="微软雅黑" panose="020B0503020204020204" charset="-122"/>
                <a:sym typeface="+mn-ea"/>
              </a:rPr>
              <a:t>世界</a:t>
            </a:r>
            <a:endParaRPr lang="zh-CN" altLang="en-US" sz="1800" noProof="0" dirty="0">
              <a:ln>
                <a:noFill/>
              </a:ln>
              <a:solidFill>
                <a:prstClr val="black"/>
              </a:solidFill>
              <a:effectLst/>
              <a:uLnTx/>
              <a:uFillTx/>
              <a:latin typeface="Times New Roman" panose="02020603050405020304"/>
              <a:ea typeface="微软雅黑" panose="020B0503020204020204" charset="-122"/>
              <a:sym typeface="+mn-ea"/>
            </a:endParaRPr>
          </a:p>
        </p:txBody>
      </p:sp>
      <p:sp>
        <p:nvSpPr>
          <p:cNvPr id="8" name="文本框 7"/>
          <p:cNvSpPr txBox="1"/>
          <p:nvPr/>
        </p:nvSpPr>
        <p:spPr>
          <a:xfrm>
            <a:off x="330200" y="1758950"/>
            <a:ext cx="2893060" cy="645160"/>
          </a:xfrm>
          <a:prstGeom prst="rect">
            <a:avLst/>
          </a:prstGeom>
          <a:ln>
            <a:noFill/>
          </a:ln>
        </p:spPr>
        <p:style>
          <a:lnRef idx="2">
            <a:schemeClr val="accent6"/>
          </a:lnRef>
          <a:fillRef idx="1">
            <a:schemeClr val="lt1"/>
          </a:fillRef>
          <a:effectRef idx="0">
            <a:schemeClr val="accent6"/>
          </a:effectRef>
          <a:fontRef idx="minor">
            <a:schemeClr val="dk1"/>
          </a:fontRef>
        </p:style>
        <p:txBody>
          <a:bodyPr vertOverflow="overflow" horzOverflow="overflow" vert="horz" wrap="square" numCol="1" spcCol="0" rtlCol="0" fromWordArt="0" anchor="ctr" anchorCtr="0" forceAA="0" compatLnSpc="1">
            <a:spAutoFit/>
          </a:bodyPr>
          <a:lstStyle/>
          <a:p>
            <a:pPr lvl="0" algn="just">
              <a:lnSpc>
                <a:spcPct val="150000"/>
              </a:lnSpc>
              <a:spcBef>
                <a:spcPts val="0"/>
              </a:spcBef>
              <a:spcAft>
                <a:spcPts val="0"/>
              </a:spcAft>
              <a:buClrTx/>
              <a:buSzTx/>
              <a:buFontTx/>
              <a:defRPr/>
            </a:pPr>
            <a:r>
              <a:rPr lang="zh-CN" altLang="en-US" sz="2400" b="1" noProof="0" dirty="0">
                <a:ln>
                  <a:noFill/>
                </a:ln>
                <a:solidFill>
                  <a:prstClr val="black"/>
                </a:solidFill>
                <a:effectLst/>
                <a:uLnTx/>
                <a:uFillTx/>
                <a:latin typeface="-apple-system"/>
                <a:ea typeface="微软雅黑" panose="020B0503020204020204" charset="-122"/>
                <a:sym typeface="+mn-ea"/>
              </a:rPr>
              <a:t>研究框架</a:t>
            </a:r>
            <a:endParaRPr lang="zh-CN" altLang="en-US" sz="2400" b="1" noProof="0" dirty="0">
              <a:ln>
                <a:noFill/>
              </a:ln>
              <a:solidFill>
                <a:prstClr val="black"/>
              </a:solidFill>
              <a:effectLst/>
              <a:uLnTx/>
              <a:uFillTx/>
              <a:latin typeface="-apple-system"/>
              <a:ea typeface="微软雅黑" panose="020B0503020204020204" charset="-122"/>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p:cNvSpPr txBox="1"/>
          <p:nvPr/>
        </p:nvSpPr>
        <p:spPr>
          <a:xfrm>
            <a:off x="600330" y="759151"/>
            <a:ext cx="375008"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rPr>
              <a:t>2</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endParaRPr>
          </a:p>
        </p:txBody>
      </p:sp>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26" name="文本框 25"/>
          <p:cNvSpPr txBox="1"/>
          <p:nvPr/>
        </p:nvSpPr>
        <p:spPr>
          <a:xfrm>
            <a:off x="1516165" y="820705"/>
            <a:ext cx="7627569" cy="46037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rPr>
              <a:t>World Generation Stage I: Panorama Generation</a:t>
            </a:r>
            <a:endPar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endParaRPr>
          </a:p>
        </p:txBody>
      </p:sp>
      <p:pic>
        <p:nvPicPr>
          <p:cNvPr id="5" name="图片 4"/>
          <p:cNvPicPr>
            <a:picLocks noChangeAspect="1"/>
          </p:cNvPicPr>
          <p:nvPr/>
        </p:nvPicPr>
        <p:blipFill>
          <a:blip r:embed="rId2"/>
          <a:stretch>
            <a:fillRect/>
          </a:stretch>
        </p:blipFill>
        <p:spPr>
          <a:xfrm>
            <a:off x="142875" y="1482090"/>
            <a:ext cx="6278880" cy="5181600"/>
          </a:xfrm>
          <a:prstGeom prst="rect">
            <a:avLst/>
          </a:prstGeom>
        </p:spPr>
      </p:pic>
      <p:sp>
        <p:nvSpPr>
          <p:cNvPr id="6" name="文本框 5"/>
          <p:cNvSpPr txBox="1"/>
          <p:nvPr/>
        </p:nvSpPr>
        <p:spPr>
          <a:xfrm>
            <a:off x="6489700" y="1666875"/>
            <a:ext cx="5080000" cy="4587240"/>
          </a:xfrm>
          <a:prstGeom prst="rect">
            <a:avLst/>
          </a:prstGeom>
          <a:ln>
            <a:noFill/>
          </a:ln>
        </p:spPr>
        <p:style>
          <a:lnRef idx="2">
            <a:schemeClr val="accent6"/>
          </a:lnRef>
          <a:fillRef idx="1">
            <a:schemeClr val="lt1"/>
          </a:fillRef>
          <a:effectRef idx="0">
            <a:schemeClr val="accent6"/>
          </a:effectRef>
          <a:fontRef idx="minor">
            <a:schemeClr val="dk1"/>
          </a:fontRef>
        </p:style>
        <p:txBody>
          <a:bodyPr vertOverflow="overflow" horzOverflow="overflow" vert="horz" wrap="square" numCol="1" spcCol="0" rtlCol="0" fromWordArt="0" anchor="ctr" anchorCtr="0" forceAA="0" compatLnSpc="1">
            <a:noAutofit/>
          </a:bodyPr>
          <a:lstStyle/>
          <a:p>
            <a:pPr lvl="0" algn="just">
              <a:lnSpc>
                <a:spcPct val="150000"/>
              </a:lnSpc>
              <a:spcBef>
                <a:spcPts val="0"/>
              </a:spcBef>
              <a:spcAft>
                <a:spcPts val="0"/>
              </a:spcAft>
              <a:buClrTx/>
              <a:buSzTx/>
              <a:buFontTx/>
              <a:defRPr/>
            </a:pPr>
            <a:r>
              <a:rPr lang="zh-CN" altLang="en-US" noProof="0" dirty="0">
                <a:ln>
                  <a:noFill/>
                </a:ln>
                <a:solidFill>
                  <a:prstClr val="black"/>
                </a:solidFill>
                <a:effectLst/>
                <a:uLnTx/>
                <a:uFillTx/>
                <a:latin typeface="Times New Roman" panose="02020603050405020304"/>
                <a:ea typeface="微软雅黑" panose="020B0503020204020204" charset="-122"/>
                <a:sym typeface="+mn-ea"/>
              </a:rPr>
              <a:t>HY-Pano 2.0</a:t>
            </a:r>
            <a:r>
              <a:rPr lang="zh-CN" altLang="en-US" noProof="0" dirty="0">
                <a:ln>
                  <a:noFill/>
                </a:ln>
                <a:solidFill>
                  <a:prstClr val="black"/>
                </a:solidFill>
                <a:effectLst/>
                <a:uLnTx/>
                <a:uFillTx/>
                <a:latin typeface="Times New Roman" panose="02020603050405020304"/>
                <a:ea typeface="微软雅黑" panose="020B0503020204020204" charset="-122"/>
                <a:sym typeface="+mn-ea"/>
              </a:rPr>
              <a:t>的目标是从包括文本和单视图在内的多模式条件下合成高保真全景图。为了实现这一目标，我们优化了我们在两个正交维度上的生成管道：</a:t>
            </a:r>
            <a:endParaRPr lang="zh-CN" altLang="en-US" noProof="0" dirty="0">
              <a:ln>
                <a:noFill/>
              </a:ln>
              <a:solidFill>
                <a:prstClr val="black"/>
              </a:solidFill>
              <a:effectLst/>
              <a:uLnTx/>
              <a:uFillTx/>
              <a:latin typeface="Times New Roman" panose="02020603050405020304"/>
              <a:ea typeface="微软雅黑" panose="020B0503020204020204" charset="-122"/>
              <a:sym typeface="+mn-ea"/>
            </a:endParaRPr>
          </a:p>
          <a:p>
            <a:pPr lvl="0" algn="just">
              <a:lnSpc>
                <a:spcPct val="150000"/>
              </a:lnSpc>
              <a:spcBef>
                <a:spcPts val="0"/>
              </a:spcBef>
              <a:spcAft>
                <a:spcPts val="0"/>
              </a:spcAft>
              <a:buClrTx/>
              <a:buSzTx/>
              <a:buFontTx/>
              <a:defRPr/>
            </a:pPr>
            <a:r>
              <a:rPr lang="zh-CN" altLang="en-US" noProof="0" dirty="0">
                <a:ln>
                  <a:noFill/>
                </a:ln>
                <a:solidFill>
                  <a:prstClr val="black"/>
                </a:solidFill>
                <a:effectLst/>
                <a:uLnTx/>
                <a:uFillTx/>
                <a:latin typeface="Times New Roman" panose="02020603050405020304"/>
                <a:ea typeface="微软雅黑" panose="020B0503020204020204" charset="-122"/>
                <a:sym typeface="+mn-ea"/>
              </a:rPr>
              <a:t>(1)实施先进的数据精选管道，通过精选高分辨率和多样化的样本来克服全景数据固有的稀缺性；</a:t>
            </a:r>
            <a:endParaRPr lang="zh-CN" altLang="en-US" noProof="0" dirty="0">
              <a:ln>
                <a:noFill/>
              </a:ln>
              <a:solidFill>
                <a:prstClr val="black"/>
              </a:solidFill>
              <a:effectLst/>
              <a:uLnTx/>
              <a:uFillTx/>
              <a:latin typeface="Times New Roman" panose="02020603050405020304"/>
              <a:ea typeface="微软雅黑" panose="020B0503020204020204" charset="-122"/>
              <a:sym typeface="+mn-ea"/>
            </a:endParaRPr>
          </a:p>
          <a:p>
            <a:pPr lvl="0" algn="just">
              <a:lnSpc>
                <a:spcPct val="150000"/>
              </a:lnSpc>
              <a:spcBef>
                <a:spcPts val="0"/>
              </a:spcBef>
              <a:spcAft>
                <a:spcPts val="0"/>
              </a:spcAft>
              <a:buClrTx/>
              <a:buSzTx/>
              <a:buFontTx/>
              <a:defRPr/>
            </a:pPr>
            <a:r>
              <a:rPr lang="zh-CN" altLang="en-US" noProof="0" dirty="0">
                <a:ln>
                  <a:noFill/>
                </a:ln>
                <a:solidFill>
                  <a:prstClr val="black"/>
                </a:solidFill>
                <a:effectLst/>
                <a:uLnTx/>
                <a:uFillTx/>
                <a:latin typeface="Times New Roman" panose="02020603050405020304"/>
                <a:ea typeface="微软雅黑" panose="020B0503020204020204" charset="-122"/>
                <a:sym typeface="+mn-ea"/>
              </a:rPr>
              <a:t>(2)引入专用的360◦生成模型，以无几何图形的方式隐式学习透视输入和全景目标之间的空间映射，促进结构连贯环境的合成，而不需要显式的相机元数据。</a:t>
            </a:r>
            <a:endParaRPr lang="zh-CN" altLang="en-US" noProof="0" dirty="0">
              <a:ln>
                <a:noFill/>
              </a:ln>
              <a:solidFill>
                <a:prstClr val="black"/>
              </a:solidFill>
              <a:effectLst/>
              <a:uLnTx/>
              <a:uFillTx/>
              <a:latin typeface="Times New Roman" panose="02020603050405020304"/>
              <a:ea typeface="微软雅黑" panose="020B0503020204020204"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p:cNvSpPr txBox="1"/>
          <p:nvPr/>
        </p:nvSpPr>
        <p:spPr>
          <a:xfrm>
            <a:off x="600330" y="759151"/>
            <a:ext cx="375008"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rPr>
              <a:t>2</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endParaRPr>
          </a:p>
        </p:txBody>
      </p:sp>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26" name="文本框 25"/>
          <p:cNvSpPr txBox="1"/>
          <p:nvPr/>
        </p:nvSpPr>
        <p:spPr>
          <a:xfrm>
            <a:off x="1516165" y="820705"/>
            <a:ext cx="7627569" cy="46037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rPr>
              <a:t>World Generation Stage I: Panorama Generation</a:t>
            </a:r>
            <a:endPar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endParaRPr>
          </a:p>
        </p:txBody>
      </p:sp>
      <p:pic>
        <p:nvPicPr>
          <p:cNvPr id="5" name="图片 4"/>
          <p:cNvPicPr>
            <a:picLocks noChangeAspect="1"/>
          </p:cNvPicPr>
          <p:nvPr/>
        </p:nvPicPr>
        <p:blipFill>
          <a:blip r:embed="rId2"/>
          <a:stretch>
            <a:fillRect/>
          </a:stretch>
        </p:blipFill>
        <p:spPr>
          <a:xfrm>
            <a:off x="142875" y="1482090"/>
            <a:ext cx="6278880" cy="5181600"/>
          </a:xfrm>
          <a:prstGeom prst="rect">
            <a:avLst/>
          </a:prstGeom>
        </p:spPr>
      </p:pic>
      <p:sp>
        <p:nvSpPr>
          <p:cNvPr id="6" name="文本框 5"/>
          <p:cNvSpPr txBox="1"/>
          <p:nvPr/>
        </p:nvSpPr>
        <p:spPr>
          <a:xfrm>
            <a:off x="6489700" y="1666875"/>
            <a:ext cx="5080000" cy="4587240"/>
          </a:xfrm>
          <a:prstGeom prst="rect">
            <a:avLst/>
          </a:prstGeom>
          <a:ln>
            <a:noFill/>
          </a:ln>
        </p:spPr>
        <p:style>
          <a:lnRef idx="2">
            <a:schemeClr val="accent6"/>
          </a:lnRef>
          <a:fillRef idx="1">
            <a:schemeClr val="lt1"/>
          </a:fillRef>
          <a:effectRef idx="0">
            <a:schemeClr val="accent6"/>
          </a:effectRef>
          <a:fontRef idx="minor">
            <a:schemeClr val="dk1"/>
          </a:fontRef>
        </p:style>
        <p:txBody>
          <a:bodyPr vertOverflow="overflow" horzOverflow="overflow" vert="horz" wrap="square" numCol="1" spcCol="0" rtlCol="0" fromWordArt="0" anchor="ctr" anchorCtr="0" forceAA="0" compatLnSpc="1">
            <a:noAutofit/>
          </a:bodyPr>
          <a:lstStyle/>
          <a:p>
            <a:pPr lvl="0" algn="just">
              <a:lnSpc>
                <a:spcPct val="150000"/>
              </a:lnSpc>
              <a:spcBef>
                <a:spcPts val="0"/>
              </a:spcBef>
              <a:spcAft>
                <a:spcPts val="0"/>
              </a:spcAft>
              <a:buClrTx/>
              <a:buSzTx/>
              <a:buFontTx/>
              <a:defRPr/>
            </a:pPr>
            <a:r>
              <a:rPr lang="zh-CN" altLang="en-US" noProof="0" dirty="0">
                <a:ln>
                  <a:noFill/>
                </a:ln>
                <a:solidFill>
                  <a:prstClr val="black"/>
                </a:solidFill>
                <a:effectLst/>
                <a:uLnTx/>
                <a:uFillTx/>
                <a:latin typeface="Times New Roman" panose="02020603050405020304"/>
                <a:ea typeface="微软雅黑" panose="020B0503020204020204" charset="-122"/>
                <a:sym typeface="+mn-ea"/>
              </a:rPr>
              <a:t>HY-Pano 2.0</a:t>
            </a:r>
            <a:r>
              <a:rPr lang="zh-CN" altLang="en-US" noProof="0" dirty="0">
                <a:ln>
                  <a:noFill/>
                </a:ln>
                <a:solidFill>
                  <a:prstClr val="black"/>
                </a:solidFill>
                <a:effectLst/>
                <a:uLnTx/>
                <a:uFillTx/>
                <a:latin typeface="Times New Roman" panose="02020603050405020304"/>
                <a:ea typeface="微软雅黑" panose="020B0503020204020204" charset="-122"/>
                <a:sym typeface="+mn-ea"/>
              </a:rPr>
              <a:t>的目标是从包括文本和单视图在内的多模式条件下合成高保真全景图。为了实现这一目标，我们优化了我们在两个正交维度上的生成管道：</a:t>
            </a:r>
            <a:endParaRPr lang="zh-CN" altLang="en-US" noProof="0" dirty="0">
              <a:ln>
                <a:noFill/>
              </a:ln>
              <a:solidFill>
                <a:prstClr val="black"/>
              </a:solidFill>
              <a:effectLst/>
              <a:uLnTx/>
              <a:uFillTx/>
              <a:latin typeface="Times New Roman" panose="02020603050405020304"/>
              <a:ea typeface="微软雅黑" panose="020B0503020204020204" charset="-122"/>
              <a:sym typeface="+mn-ea"/>
            </a:endParaRPr>
          </a:p>
          <a:p>
            <a:pPr lvl="0" algn="just">
              <a:lnSpc>
                <a:spcPct val="150000"/>
              </a:lnSpc>
              <a:spcBef>
                <a:spcPts val="0"/>
              </a:spcBef>
              <a:spcAft>
                <a:spcPts val="0"/>
              </a:spcAft>
              <a:buClrTx/>
              <a:buSzTx/>
              <a:buFontTx/>
              <a:defRPr/>
            </a:pPr>
            <a:r>
              <a:rPr lang="zh-CN" altLang="en-US" noProof="0" dirty="0">
                <a:ln>
                  <a:noFill/>
                </a:ln>
                <a:solidFill>
                  <a:prstClr val="black"/>
                </a:solidFill>
                <a:effectLst/>
                <a:uLnTx/>
                <a:uFillTx/>
                <a:latin typeface="Times New Roman" panose="02020603050405020304"/>
                <a:ea typeface="微软雅黑" panose="020B0503020204020204" charset="-122"/>
                <a:sym typeface="+mn-ea"/>
              </a:rPr>
              <a:t>(1)实施先进的数据精选管道，通过精选高分辨率和多样化的样本来克服全景数据固有的稀缺性；</a:t>
            </a:r>
            <a:endParaRPr lang="zh-CN" altLang="en-US" noProof="0" dirty="0">
              <a:ln>
                <a:noFill/>
              </a:ln>
              <a:solidFill>
                <a:prstClr val="black"/>
              </a:solidFill>
              <a:effectLst/>
              <a:uLnTx/>
              <a:uFillTx/>
              <a:latin typeface="Times New Roman" panose="02020603050405020304"/>
              <a:ea typeface="微软雅黑" panose="020B0503020204020204" charset="-122"/>
              <a:sym typeface="+mn-ea"/>
            </a:endParaRPr>
          </a:p>
          <a:p>
            <a:pPr lvl="0" algn="just">
              <a:lnSpc>
                <a:spcPct val="150000"/>
              </a:lnSpc>
              <a:spcBef>
                <a:spcPts val="0"/>
              </a:spcBef>
              <a:spcAft>
                <a:spcPts val="0"/>
              </a:spcAft>
              <a:buClrTx/>
              <a:buSzTx/>
              <a:buFontTx/>
              <a:defRPr/>
            </a:pPr>
            <a:r>
              <a:rPr lang="zh-CN" altLang="en-US" noProof="0" dirty="0">
                <a:ln>
                  <a:noFill/>
                </a:ln>
                <a:solidFill>
                  <a:prstClr val="black"/>
                </a:solidFill>
                <a:effectLst/>
                <a:uLnTx/>
                <a:uFillTx/>
                <a:latin typeface="Times New Roman" panose="02020603050405020304"/>
                <a:ea typeface="微软雅黑" panose="020B0503020204020204" charset="-122"/>
                <a:sym typeface="+mn-ea"/>
              </a:rPr>
              <a:t>(2)引入专用的360◦生成模型，以无几何图形的方式隐式学习透视输入和全景目标之间的空间映射，促进结构连贯环境的合成，而不需要显式的相机元数据。</a:t>
            </a:r>
            <a:endParaRPr lang="zh-CN" altLang="en-US" noProof="0" dirty="0">
              <a:ln>
                <a:noFill/>
              </a:ln>
              <a:solidFill>
                <a:prstClr val="black"/>
              </a:solidFill>
              <a:effectLst/>
              <a:uLnTx/>
              <a:uFillTx/>
              <a:latin typeface="Times New Roman" panose="02020603050405020304"/>
              <a:ea typeface="微软雅黑" panose="020B0503020204020204"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p:cNvSpPr txBox="1"/>
          <p:nvPr/>
        </p:nvSpPr>
        <p:spPr>
          <a:xfrm>
            <a:off x="600330" y="759151"/>
            <a:ext cx="375008"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rPr>
              <a:t>2</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endParaRPr>
          </a:p>
        </p:txBody>
      </p:sp>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26" name="文本框 25"/>
          <p:cNvSpPr txBox="1"/>
          <p:nvPr/>
        </p:nvSpPr>
        <p:spPr>
          <a:xfrm>
            <a:off x="1516165" y="820705"/>
            <a:ext cx="7627569" cy="46037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rPr>
              <a:t>World Generation Stage I: Panorama Generation</a:t>
            </a:r>
            <a:endPar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endParaRPr>
          </a:p>
        </p:txBody>
      </p:sp>
      <p:pic>
        <p:nvPicPr>
          <p:cNvPr id="5" name="图片 4"/>
          <p:cNvPicPr>
            <a:picLocks noChangeAspect="1"/>
          </p:cNvPicPr>
          <p:nvPr/>
        </p:nvPicPr>
        <p:blipFill>
          <a:blip r:embed="rId2"/>
          <a:stretch>
            <a:fillRect/>
          </a:stretch>
        </p:blipFill>
        <p:spPr>
          <a:xfrm>
            <a:off x="142875" y="1482090"/>
            <a:ext cx="6278880" cy="5181600"/>
          </a:xfrm>
          <a:prstGeom prst="rect">
            <a:avLst/>
          </a:prstGeom>
        </p:spPr>
      </p:pic>
      <p:sp>
        <p:nvSpPr>
          <p:cNvPr id="6" name="文本框 5"/>
          <p:cNvSpPr txBox="1"/>
          <p:nvPr/>
        </p:nvSpPr>
        <p:spPr>
          <a:xfrm>
            <a:off x="6489700" y="1666875"/>
            <a:ext cx="5080000" cy="4587240"/>
          </a:xfrm>
          <a:prstGeom prst="rect">
            <a:avLst/>
          </a:prstGeom>
          <a:ln>
            <a:noFill/>
          </a:ln>
        </p:spPr>
        <p:style>
          <a:lnRef idx="2">
            <a:schemeClr val="accent6"/>
          </a:lnRef>
          <a:fillRef idx="1">
            <a:schemeClr val="lt1"/>
          </a:fillRef>
          <a:effectRef idx="0">
            <a:schemeClr val="accent6"/>
          </a:effectRef>
          <a:fontRef idx="minor">
            <a:schemeClr val="dk1"/>
          </a:fontRef>
        </p:style>
        <p:txBody>
          <a:bodyPr vertOverflow="overflow" horzOverflow="overflow" vert="horz" wrap="square" numCol="1" spcCol="0" rtlCol="0" fromWordArt="0" anchor="ctr" anchorCtr="0" forceAA="0" compatLnSpc="1">
            <a:noAutofit/>
          </a:bodyPr>
          <a:lstStyle/>
          <a:p>
            <a:pPr lvl="0" algn="just">
              <a:lnSpc>
                <a:spcPct val="150000"/>
              </a:lnSpc>
              <a:spcBef>
                <a:spcPts val="0"/>
              </a:spcBef>
              <a:spcAft>
                <a:spcPts val="0"/>
              </a:spcAft>
              <a:buClrTx/>
              <a:buSzTx/>
              <a:buFontTx/>
              <a:defRPr/>
            </a:pPr>
            <a:r>
              <a:rPr lang="zh-CN" altLang="en-US" noProof="0" dirty="0">
                <a:ln>
                  <a:noFill/>
                </a:ln>
                <a:solidFill>
                  <a:prstClr val="black"/>
                </a:solidFill>
                <a:effectLst/>
                <a:uLnTx/>
                <a:uFillTx/>
                <a:latin typeface="Times New Roman" panose="02020603050405020304"/>
                <a:ea typeface="微软雅黑" panose="020B0503020204020204" charset="-122"/>
                <a:sym typeface="+mn-ea"/>
              </a:rPr>
              <a:t>HY-Pano 2.0</a:t>
            </a:r>
            <a:r>
              <a:rPr lang="zh-CN" altLang="en-US" noProof="0" dirty="0">
                <a:ln>
                  <a:noFill/>
                </a:ln>
                <a:solidFill>
                  <a:prstClr val="black"/>
                </a:solidFill>
                <a:effectLst/>
                <a:uLnTx/>
                <a:uFillTx/>
                <a:latin typeface="Times New Roman" panose="02020603050405020304"/>
                <a:ea typeface="微软雅黑" panose="020B0503020204020204" charset="-122"/>
                <a:sym typeface="+mn-ea"/>
              </a:rPr>
              <a:t>的目标是从包括文本和单视图在内的多模式条件下合成高保真全景图。为了实现这一目标，我们优化了我们在两个正交维度上的生成管道：</a:t>
            </a:r>
            <a:endParaRPr lang="zh-CN" altLang="en-US" noProof="0" dirty="0">
              <a:ln>
                <a:noFill/>
              </a:ln>
              <a:solidFill>
                <a:prstClr val="black"/>
              </a:solidFill>
              <a:effectLst/>
              <a:uLnTx/>
              <a:uFillTx/>
              <a:latin typeface="Times New Roman" panose="02020603050405020304"/>
              <a:ea typeface="微软雅黑" panose="020B0503020204020204" charset="-122"/>
              <a:sym typeface="+mn-ea"/>
            </a:endParaRPr>
          </a:p>
          <a:p>
            <a:pPr lvl="0" algn="just">
              <a:lnSpc>
                <a:spcPct val="150000"/>
              </a:lnSpc>
              <a:spcBef>
                <a:spcPts val="0"/>
              </a:spcBef>
              <a:spcAft>
                <a:spcPts val="0"/>
              </a:spcAft>
              <a:buClrTx/>
              <a:buSzTx/>
              <a:buFontTx/>
              <a:defRPr/>
            </a:pPr>
            <a:r>
              <a:rPr lang="zh-CN" altLang="en-US" noProof="0" dirty="0">
                <a:ln>
                  <a:noFill/>
                </a:ln>
                <a:solidFill>
                  <a:prstClr val="black"/>
                </a:solidFill>
                <a:effectLst/>
                <a:uLnTx/>
                <a:uFillTx/>
                <a:latin typeface="Times New Roman" panose="02020603050405020304"/>
                <a:ea typeface="微软雅黑" panose="020B0503020204020204" charset="-122"/>
                <a:sym typeface="+mn-ea"/>
              </a:rPr>
              <a:t>(1)实施先进的数据精选管道，通过精选高分辨率和多样化的样本来克服全景数据固有的稀缺性；</a:t>
            </a:r>
            <a:endParaRPr lang="zh-CN" altLang="en-US" noProof="0" dirty="0">
              <a:ln>
                <a:noFill/>
              </a:ln>
              <a:solidFill>
                <a:prstClr val="black"/>
              </a:solidFill>
              <a:effectLst/>
              <a:uLnTx/>
              <a:uFillTx/>
              <a:latin typeface="Times New Roman" panose="02020603050405020304"/>
              <a:ea typeface="微软雅黑" panose="020B0503020204020204" charset="-122"/>
              <a:sym typeface="+mn-ea"/>
            </a:endParaRPr>
          </a:p>
          <a:p>
            <a:pPr lvl="0" algn="just">
              <a:lnSpc>
                <a:spcPct val="150000"/>
              </a:lnSpc>
              <a:spcBef>
                <a:spcPts val="0"/>
              </a:spcBef>
              <a:spcAft>
                <a:spcPts val="0"/>
              </a:spcAft>
              <a:buClrTx/>
              <a:buSzTx/>
              <a:buFontTx/>
              <a:defRPr/>
            </a:pPr>
            <a:r>
              <a:rPr lang="zh-CN" altLang="en-US" noProof="0" dirty="0">
                <a:ln>
                  <a:noFill/>
                </a:ln>
                <a:solidFill>
                  <a:prstClr val="black"/>
                </a:solidFill>
                <a:effectLst/>
                <a:uLnTx/>
                <a:uFillTx/>
                <a:latin typeface="Times New Roman" panose="02020603050405020304"/>
                <a:ea typeface="微软雅黑" panose="020B0503020204020204" charset="-122"/>
                <a:sym typeface="+mn-ea"/>
              </a:rPr>
              <a:t>(2)引入专用的360◦生成模型，以无几何图形的方式隐式学习透视输入和全景目标之间的空间映射，促进结构连贯环境的合成，而不需要显式的相机元数据。</a:t>
            </a:r>
            <a:endParaRPr lang="zh-CN" altLang="en-US" noProof="0" dirty="0">
              <a:ln>
                <a:noFill/>
              </a:ln>
              <a:solidFill>
                <a:prstClr val="black"/>
              </a:solidFill>
              <a:effectLst/>
              <a:uLnTx/>
              <a:uFillTx/>
              <a:latin typeface="Times New Roman" panose="02020603050405020304"/>
              <a:ea typeface="微软雅黑" panose="020B050302020402020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圆角 15"/>
          <p:cNvSpPr/>
          <p:nvPr/>
        </p:nvSpPr>
        <p:spPr>
          <a:xfrm>
            <a:off x="255905" y="1914208"/>
            <a:ext cx="1870075" cy="895985"/>
          </a:xfrm>
          <a:prstGeom prst="roundRect">
            <a:avLst>
              <a:gd name="adj" fmla="val 15237"/>
            </a:avLst>
          </a:prstGeom>
          <a:gradFill>
            <a:gsLst>
              <a:gs pos="0">
                <a:srgbClr val="0070C0"/>
              </a:gs>
              <a:gs pos="100000">
                <a:srgbClr val="002060"/>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数据与</a:t>
            </a:r>
            <a:endPar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endParaRPr>
          </a:p>
          <a:p>
            <a:pPr algn="ct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动作定义</a:t>
            </a:r>
            <a:endPar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p:cNvSpPr txBox="1"/>
          <p:nvPr/>
        </p:nvSpPr>
        <p:spPr>
          <a:xfrm>
            <a:off x="600330" y="759151"/>
            <a:ext cx="375008"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rPr>
              <a:t>2</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endParaRPr>
          </a:p>
        </p:txBody>
      </p:sp>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26" name="文本框 25"/>
          <p:cNvSpPr txBox="1"/>
          <p:nvPr/>
        </p:nvSpPr>
        <p:spPr>
          <a:xfrm>
            <a:off x="1516165" y="820705"/>
            <a:ext cx="7627569" cy="46037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rPr>
              <a:t>World Generation Stage I: Panorama Generation</a:t>
            </a:r>
            <a:endPar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endParaRPr>
          </a:p>
        </p:txBody>
      </p:sp>
      <p:sp>
        <p:nvSpPr>
          <p:cNvPr id="9" name="文本框 8"/>
          <p:cNvSpPr txBox="1"/>
          <p:nvPr/>
        </p:nvSpPr>
        <p:spPr>
          <a:xfrm>
            <a:off x="2238375" y="1767205"/>
            <a:ext cx="9090025" cy="1066165"/>
          </a:xfrm>
          <a:prstGeom prst="roundRect">
            <a:avLst>
              <a:gd name="adj" fmla="val 9409"/>
            </a:avLst>
          </a:prstGeom>
          <a:solidFill>
            <a:schemeClr val="lt1"/>
          </a:solidFill>
          <a:ln w="28575" cap="flat" cmpd="sng" algn="ctr">
            <a:solidFill>
              <a:schemeClr val="accent1">
                <a:shade val="50000"/>
              </a:schemeClr>
            </a:solid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noAutofit/>
          </a:bodyPr>
          <a:lstStyle/>
          <a:p>
            <a:pPr indent="0" fontAlgn="auto">
              <a:lnSpc>
                <a:spcPct val="150000"/>
              </a:lnSpc>
            </a:pPr>
            <a:r>
              <a:rPr lang="en-US" altLang="zh-CN" sz="1400">
                <a:solidFill>
                  <a:srgbClr val="0F1115"/>
                </a:solidFill>
                <a:latin typeface="Times New Roman" panose="02020603050405020304" charset="0"/>
                <a:ea typeface="微软雅黑" panose="020B0503020204020204" charset="-122"/>
                <a:cs typeface="Times New Roman" panose="02020603050405020304" charset="0"/>
                <a:sym typeface="+mn-ea"/>
              </a:rPr>
              <a:t>NWM</a:t>
            </a:r>
            <a:r>
              <a:rPr lang="zh-CN" altLang="en-US" sz="1400">
                <a:solidFill>
                  <a:srgbClr val="0F1115"/>
                </a:solidFill>
                <a:latin typeface="Times New Roman" panose="02020603050405020304" charset="0"/>
                <a:ea typeface="微软雅黑" panose="020B0503020204020204" charset="-122"/>
                <a:cs typeface="Times New Roman" panose="02020603050405020304" charset="0"/>
                <a:sym typeface="+mn-ea"/>
              </a:rPr>
              <a:t>数据集由大量第一人称视频片段组成，其中包含智能体的导航动作</a:t>
            </a:r>
            <a:r>
              <a:rPr lang="en-US" altLang="zh-CN" sz="1400">
                <a:solidFill>
                  <a:srgbClr val="0F1115"/>
                </a:solidFill>
                <a:latin typeface="Times New Roman" panose="02020603050405020304" charset="0"/>
                <a:ea typeface="微软雅黑" panose="020B0503020204020204" charset="-122"/>
                <a:cs typeface="Times New Roman" panose="02020603050405020304" charset="0"/>
                <a:sym typeface="+mn-ea"/>
              </a:rPr>
              <a:t> </a:t>
            </a:r>
            <a:r>
              <a:rPr lang="en-US" altLang="zh-CN" sz="1400">
                <a:solidFill>
                  <a:schemeClr val="bg1"/>
                </a:solidFill>
                <a:latin typeface="Times New Roman" panose="02020603050405020304" charset="0"/>
                <a:ea typeface="微软雅黑" panose="020B0503020204020204" charset="-122"/>
                <a:cs typeface="Times New Roman" panose="02020603050405020304" charset="0"/>
                <a:sym typeface="+mn-ea"/>
              </a:rPr>
              <a:t>D={(x0,a0,…,xT,aT)}i=1n</a:t>
            </a:r>
            <a:r>
              <a:rPr lang="zh-CN" altLang="en-US" sz="1400">
                <a:solidFill>
                  <a:srgbClr val="0F1115"/>
                </a:solidFill>
                <a:latin typeface="Times New Roman" panose="02020603050405020304" charset="0"/>
                <a:ea typeface="微软雅黑" panose="020B0503020204020204" charset="-122"/>
                <a:cs typeface="Times New Roman" panose="02020603050405020304" charset="0"/>
                <a:sym typeface="+mn-ea"/>
              </a:rPr>
              <a:t>，其中</a:t>
            </a:r>
            <a:r>
              <a:rPr lang="en-US" altLang="zh-CN" sz="1400">
                <a:solidFill>
                  <a:schemeClr val="bg1"/>
                </a:solidFill>
                <a:latin typeface="Times New Roman" panose="02020603050405020304" charset="0"/>
                <a:ea typeface="微软雅黑" panose="020B0503020204020204" charset="-122"/>
                <a:cs typeface="Times New Roman" panose="02020603050405020304" charset="0"/>
                <a:sym typeface="+mn-ea"/>
              </a:rPr>
              <a:t> xi∈RH×W×3 </a:t>
            </a:r>
            <a:r>
              <a:rPr lang="zh-CN" altLang="en-US" sz="1400">
                <a:solidFill>
                  <a:schemeClr val="tx1"/>
                </a:solidFill>
                <a:latin typeface="Times New Roman" panose="02020603050405020304" charset="0"/>
                <a:ea typeface="微软雅黑" panose="020B0503020204020204" charset="-122"/>
                <a:cs typeface="Times New Roman" panose="02020603050405020304" charset="0"/>
                <a:sym typeface="+mn-ea"/>
              </a:rPr>
              <a:t>是</a:t>
            </a:r>
            <a:r>
              <a:rPr lang="zh-CN" altLang="en-US" sz="1400">
                <a:solidFill>
                  <a:srgbClr val="0F1115"/>
                </a:solidFill>
                <a:latin typeface="Times New Roman" panose="02020603050405020304" charset="0"/>
                <a:ea typeface="微软雅黑" panose="020B0503020204020204" charset="-122"/>
                <a:cs typeface="Times New Roman" panose="02020603050405020304" charset="0"/>
                <a:sym typeface="+mn-ea"/>
              </a:rPr>
              <a:t>一张图像，</a:t>
            </a:r>
            <a:r>
              <a:rPr lang="en-US" altLang="zh-CN" sz="1400">
                <a:solidFill>
                  <a:schemeClr val="bg1"/>
                </a:solidFill>
                <a:latin typeface="Times New Roman" panose="02020603050405020304" charset="0"/>
                <a:ea typeface="微软雅黑" panose="020B0503020204020204" charset="-122"/>
                <a:cs typeface="Times New Roman" panose="02020603050405020304" charset="0"/>
                <a:sym typeface="+mn-ea"/>
              </a:rPr>
              <a:t>ai=(u,ϕ)</a:t>
            </a:r>
            <a:r>
              <a:rPr lang="zh-CN" altLang="en-US" sz="1400">
                <a:solidFill>
                  <a:srgbClr val="0F1115"/>
                </a:solidFill>
                <a:latin typeface="Times New Roman" panose="02020603050405020304" charset="0"/>
                <a:ea typeface="微软雅黑" panose="020B0503020204020204" charset="-122"/>
                <a:cs typeface="Times New Roman" panose="02020603050405020304" charset="0"/>
                <a:sym typeface="+mn-ea"/>
              </a:rPr>
              <a:t>是一个导航指令，由平移参数</a:t>
            </a:r>
            <a:r>
              <a:rPr lang="en-US" altLang="zh-CN" sz="1400">
                <a:solidFill>
                  <a:srgbClr val="0F1115"/>
                </a:solidFill>
                <a:latin typeface="Times New Roman" panose="02020603050405020304" charset="0"/>
                <a:ea typeface="微软雅黑" panose="020B0503020204020204" charset="-122"/>
                <a:cs typeface="Times New Roman" panose="02020603050405020304" charset="0"/>
                <a:sym typeface="+mn-ea"/>
              </a:rPr>
              <a:t> </a:t>
            </a:r>
            <a:r>
              <a:rPr lang="en-US" altLang="zh-CN" sz="1400">
                <a:solidFill>
                  <a:schemeClr val="bg1"/>
                </a:solidFill>
                <a:latin typeface="Times New Roman" panose="02020603050405020304" charset="0"/>
                <a:ea typeface="微软雅黑" panose="020B0503020204020204" charset="-122"/>
                <a:cs typeface="Times New Roman" panose="02020603050405020304" charset="0"/>
                <a:sym typeface="+mn-ea"/>
              </a:rPr>
              <a:t>u∈R2</a:t>
            </a:r>
            <a:r>
              <a:rPr lang="zh-CN" altLang="en-US" sz="1400">
                <a:solidFill>
                  <a:srgbClr val="0F1115"/>
                </a:solidFill>
                <a:latin typeface="Times New Roman" panose="02020603050405020304" charset="0"/>
                <a:ea typeface="微软雅黑" panose="020B0503020204020204" charset="-122"/>
                <a:cs typeface="Times New Roman" panose="02020603050405020304" charset="0"/>
                <a:sym typeface="+mn-ea"/>
              </a:rPr>
              <a:t>（控制前进</a:t>
            </a:r>
            <a:r>
              <a:rPr lang="en-US" altLang="zh-CN" sz="1400">
                <a:solidFill>
                  <a:srgbClr val="0F1115"/>
                </a:solidFill>
                <a:latin typeface="Times New Roman" panose="02020603050405020304" charset="0"/>
                <a:ea typeface="微软雅黑" panose="020B0503020204020204" charset="-122"/>
                <a:cs typeface="Times New Roman" panose="02020603050405020304" charset="0"/>
                <a:sym typeface="+mn-ea"/>
              </a:rPr>
              <a:t>/</a:t>
            </a:r>
            <a:r>
              <a:rPr lang="zh-CN" altLang="en-US" sz="1400">
                <a:solidFill>
                  <a:srgbClr val="0F1115"/>
                </a:solidFill>
                <a:latin typeface="Times New Roman" panose="02020603050405020304" charset="0"/>
                <a:ea typeface="微软雅黑" panose="020B0503020204020204" charset="-122"/>
                <a:cs typeface="Times New Roman" panose="02020603050405020304" charset="0"/>
                <a:sym typeface="+mn-ea"/>
              </a:rPr>
              <a:t>后退和左右移动的变化）以及</a:t>
            </a:r>
            <a:r>
              <a:rPr lang="en-US" altLang="zh-CN" sz="1400">
                <a:solidFill>
                  <a:srgbClr val="0F1115"/>
                </a:solidFill>
                <a:latin typeface="Times New Roman" panose="02020603050405020304" charset="0"/>
                <a:ea typeface="微软雅黑" panose="020B0503020204020204" charset="-122"/>
                <a:cs typeface="Times New Roman" panose="02020603050405020304" charset="0"/>
                <a:sym typeface="+mn-ea"/>
              </a:rPr>
              <a:t> </a:t>
            </a:r>
            <a:r>
              <a:rPr lang="en-US" altLang="zh-CN" sz="1400">
                <a:solidFill>
                  <a:schemeClr val="bg1"/>
                </a:solidFill>
                <a:latin typeface="Times New Roman" panose="02020603050405020304" charset="0"/>
                <a:ea typeface="微软雅黑" panose="020B0503020204020204" charset="-122"/>
                <a:cs typeface="Times New Roman" panose="02020603050405020304" charset="0"/>
                <a:sym typeface="+mn-ea"/>
              </a:rPr>
              <a:t>ϕ∈R</a:t>
            </a:r>
            <a:r>
              <a:rPr lang="zh-CN" altLang="en-US" sz="1400">
                <a:solidFill>
                  <a:srgbClr val="0F1115"/>
                </a:solidFill>
                <a:latin typeface="Times New Roman" panose="02020603050405020304" charset="0"/>
                <a:ea typeface="微软雅黑" panose="020B0503020204020204" charset="-122"/>
                <a:cs typeface="Times New Roman" panose="02020603050405020304" charset="0"/>
                <a:sym typeface="+mn-ea"/>
              </a:rPr>
              <a:t>（控制偏航旋转角度的变化）组成。</a:t>
            </a:r>
            <a:endParaRPr lang="en-US" altLang="zh-CN" sz="1400" b="0" i="0">
              <a:solidFill>
                <a:srgbClr val="0F1115"/>
              </a:solidFill>
              <a:latin typeface="Times New Roman" panose="02020603050405020304" charset="0"/>
              <a:ea typeface="微软雅黑" panose="020B0503020204020204" charset="-122"/>
              <a:cs typeface="Times New Roman" panose="02020603050405020304" charset="0"/>
            </a:endParaRPr>
          </a:p>
          <a:p>
            <a:endParaRPr lang="en-US" altLang="zh-CN" sz="1400" b="0" i="0" dirty="0">
              <a:solidFill>
                <a:srgbClr val="0F1115"/>
              </a:solidFill>
              <a:latin typeface="Times New Roman" panose="02020603050405020304" charset="0"/>
              <a:ea typeface="微软雅黑" panose="020B0503020204020204" charset="-122"/>
              <a:cs typeface="Times New Roman" panose="02020603050405020304" charset="0"/>
            </a:endParaRPr>
          </a:p>
        </p:txBody>
      </p:sp>
      <p:sp>
        <p:nvSpPr>
          <p:cNvPr id="10" name="文本框 9"/>
          <p:cNvSpPr txBox="1"/>
          <p:nvPr/>
        </p:nvSpPr>
        <p:spPr>
          <a:xfrm>
            <a:off x="2238375" y="2946400"/>
            <a:ext cx="9090025" cy="1066165"/>
          </a:xfrm>
          <a:prstGeom prst="roundRect">
            <a:avLst>
              <a:gd name="adj" fmla="val 9409"/>
            </a:avLst>
          </a:prstGeom>
          <a:solidFill>
            <a:schemeClr val="lt1"/>
          </a:solidFill>
          <a:ln w="28575" cap="flat" cmpd="sng" algn="ctr">
            <a:solidFill>
              <a:schemeClr val="accent1">
                <a:shade val="50000"/>
              </a:schemeClr>
            </a:solid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noAutofit/>
          </a:bodyPr>
          <a:lstStyle/>
          <a:p>
            <a:pPr indent="0" fontAlgn="auto">
              <a:lnSpc>
                <a:spcPct val="150000"/>
              </a:lnSpc>
            </a:pPr>
            <a:r>
              <a:rPr lang="zh-CN" altLang="en-US" sz="1400" b="0" i="0" dirty="0">
                <a:solidFill>
                  <a:srgbClr val="0F1115"/>
                </a:solidFill>
                <a:latin typeface="Times New Roman" panose="02020603050405020304" charset="0"/>
                <a:ea typeface="微软雅黑" panose="020B0503020204020204" charset="-122"/>
                <a:cs typeface="Times New Roman" panose="02020603050405020304" charset="0"/>
              </a:rPr>
              <a:t>用预训练的 </a:t>
            </a:r>
            <a:r>
              <a:rPr lang="en-US" altLang="zh-CN" sz="1400" b="0" i="0" dirty="0">
                <a:solidFill>
                  <a:srgbClr val="0F1115"/>
                </a:solidFill>
                <a:latin typeface="Times New Roman" panose="02020603050405020304" charset="0"/>
                <a:ea typeface="微软雅黑" panose="020B0503020204020204" charset="-122"/>
                <a:cs typeface="Times New Roman" panose="02020603050405020304" charset="0"/>
              </a:rPr>
              <a:t>VAE </a:t>
            </a:r>
            <a:r>
              <a:rPr lang="zh-CN" altLang="en-US" sz="1400" b="0" i="0" dirty="0">
                <a:solidFill>
                  <a:srgbClr val="0F1115"/>
                </a:solidFill>
                <a:latin typeface="Times New Roman" panose="02020603050405020304" charset="0"/>
                <a:ea typeface="微软雅黑" panose="020B0503020204020204" charset="-122"/>
                <a:cs typeface="Times New Roman" panose="02020603050405020304" charset="0"/>
              </a:rPr>
              <a:t>编码器将图像 压缩为潜在向量。世界模型</a:t>
            </a:r>
            <a:r>
              <a:rPr lang="en-US" altLang="zh-CN" sz="1400" b="0" i="0" dirty="0">
                <a:solidFill>
                  <a:schemeClr val="bg1"/>
                </a:solidFill>
                <a:latin typeface="Times New Roman" panose="02020603050405020304" charset="0"/>
                <a:ea typeface="微软雅黑" panose="020B0503020204020204" charset="-122"/>
                <a:cs typeface="Times New Roman" panose="02020603050405020304" charset="0"/>
              </a:rPr>
              <a:t>F θ</a:t>
            </a:r>
            <a:r>
              <a:rPr lang="zh-CN" altLang="en-US" sz="1400" b="0" i="0" dirty="0">
                <a:solidFill>
                  <a:srgbClr val="0F1115"/>
                </a:solidFill>
                <a:latin typeface="Times New Roman" panose="02020603050405020304" charset="0"/>
                <a:ea typeface="微软雅黑" panose="020B0503020204020204" charset="-122"/>
                <a:cs typeface="Times New Roman" panose="02020603050405020304" charset="0"/>
              </a:rPr>
              <a:t>根据过去</a:t>
            </a:r>
            <a:r>
              <a:rPr lang="en-US" altLang="zh-CN" sz="1400" b="0" i="1" dirty="0">
                <a:solidFill>
                  <a:srgbClr val="0F1115"/>
                </a:solidFill>
                <a:latin typeface="Times New Roman" panose="02020603050405020304" charset="0"/>
                <a:ea typeface="微软雅黑" panose="020B0503020204020204" charset="-122"/>
                <a:cs typeface="Times New Roman" panose="02020603050405020304" charset="0"/>
              </a:rPr>
              <a:t>m</a:t>
            </a:r>
            <a:r>
              <a:rPr lang="zh-CN" altLang="en-US" sz="1400" b="0" i="0" dirty="0">
                <a:solidFill>
                  <a:srgbClr val="0F1115"/>
                </a:solidFill>
                <a:latin typeface="Times New Roman" panose="02020603050405020304" charset="0"/>
                <a:ea typeface="微软雅黑" panose="020B0503020204020204" charset="-122"/>
                <a:cs typeface="Times New Roman" panose="02020603050405020304" charset="0"/>
              </a:rPr>
              <a:t>个潜在状态</a:t>
            </a:r>
            <a:r>
              <a:rPr lang="en-US" altLang="zh-CN" sz="1400" b="0" i="0" dirty="0">
                <a:solidFill>
                  <a:srgbClr val="0F1115"/>
                </a:solidFill>
                <a:latin typeface="Times New Roman" panose="02020603050405020304" charset="0"/>
                <a:ea typeface="微软雅黑" panose="020B0503020204020204" charset="-122"/>
                <a:cs typeface="Times New Roman" panose="02020603050405020304" charset="0"/>
              </a:rPr>
              <a:t>      </a:t>
            </a:r>
            <a:r>
              <a:rPr lang="zh-CN" altLang="en-US" sz="1400" b="0" i="0" dirty="0">
                <a:solidFill>
                  <a:srgbClr val="0F1115"/>
                </a:solidFill>
                <a:latin typeface="Times New Roman" panose="02020603050405020304" charset="0"/>
                <a:ea typeface="微软雅黑" panose="020B0503020204020204" charset="-122"/>
                <a:cs typeface="Times New Roman" panose="02020603050405020304" charset="0"/>
              </a:rPr>
              <a:t>和当前动作</a:t>
            </a:r>
            <a:r>
              <a:rPr lang="en-US" altLang="zh-CN" sz="1400" b="0" i="0" dirty="0">
                <a:solidFill>
                  <a:srgbClr val="0F1115"/>
                </a:solidFill>
                <a:latin typeface="Times New Roman" panose="02020603050405020304" charset="0"/>
                <a:ea typeface="微软雅黑" panose="020B0503020204020204" charset="-122"/>
                <a:cs typeface="Times New Roman" panose="02020603050405020304" charset="0"/>
              </a:rPr>
              <a:t>     </a:t>
            </a:r>
            <a:r>
              <a:rPr lang="zh-CN" altLang="en-US" sz="1400" b="0" i="0" dirty="0">
                <a:solidFill>
                  <a:srgbClr val="0F1115"/>
                </a:solidFill>
                <a:latin typeface="Times New Roman" panose="02020603050405020304" charset="0"/>
                <a:ea typeface="微软雅黑" panose="020B0503020204020204" charset="-122"/>
                <a:cs typeface="Times New Roman" panose="02020603050405020304" charset="0"/>
              </a:rPr>
              <a:t>，预测下一潜在状态</a:t>
            </a:r>
            <a:r>
              <a:rPr lang="en-US" altLang="zh-CN" sz="1400" b="0" i="0" dirty="0">
                <a:solidFill>
                  <a:srgbClr val="0F1115"/>
                </a:solidFill>
                <a:latin typeface="Times New Roman" panose="02020603050405020304" charset="0"/>
                <a:ea typeface="微软雅黑" panose="020B0503020204020204" charset="-122"/>
                <a:cs typeface="Times New Roman" panose="02020603050405020304" charset="0"/>
              </a:rPr>
              <a:t>         :   ​</a:t>
            </a:r>
            <a:endParaRPr lang="en-US" altLang="zh-CN" sz="1400" b="0" i="0" dirty="0">
              <a:solidFill>
                <a:srgbClr val="0F1115"/>
              </a:solidFill>
              <a:latin typeface="Times New Roman" panose="02020603050405020304" charset="0"/>
              <a:ea typeface="微软雅黑" panose="020B0503020204020204" charset="-122"/>
              <a:cs typeface="Times New Roman" panose="02020603050405020304" charset="0"/>
            </a:endParaRPr>
          </a:p>
          <a:p>
            <a:pPr indent="0" fontAlgn="auto">
              <a:lnSpc>
                <a:spcPct val="150000"/>
              </a:lnSpc>
            </a:pPr>
            <a:r>
              <a:rPr lang="zh-CN" altLang="en-US" sz="1400" b="0" i="0" dirty="0">
                <a:solidFill>
                  <a:srgbClr val="0F1115"/>
                </a:solidFill>
                <a:latin typeface="Times New Roman" panose="02020603050405020304" charset="0"/>
                <a:ea typeface="微软雅黑" panose="020B0503020204020204" charset="-122"/>
                <a:cs typeface="Times New Roman" panose="02020603050405020304" charset="0"/>
              </a:rPr>
              <a:t>使用 </a:t>
            </a:r>
            <a:r>
              <a:rPr lang="en-US" altLang="zh-CN" sz="1400" b="0" i="0" dirty="0">
                <a:solidFill>
                  <a:srgbClr val="0F1115"/>
                </a:solidFill>
                <a:latin typeface="Times New Roman" panose="02020603050405020304" charset="0"/>
                <a:ea typeface="微软雅黑" panose="020B0503020204020204" charset="-122"/>
                <a:cs typeface="Times New Roman" panose="02020603050405020304" charset="0"/>
              </a:rPr>
              <a:t>VAE </a:t>
            </a:r>
            <a:r>
              <a:rPr lang="zh-CN" altLang="en-US" sz="1400" b="0" i="0" dirty="0">
                <a:solidFill>
                  <a:srgbClr val="0F1115"/>
                </a:solidFill>
                <a:latin typeface="Times New Roman" panose="02020603050405020304" charset="0"/>
                <a:ea typeface="微软雅黑" panose="020B0503020204020204" charset="-122"/>
                <a:cs typeface="Times New Roman" panose="02020603050405020304" charset="0"/>
              </a:rPr>
              <a:t>有助于压缩表示，便于解码回图像进行可视化。</a:t>
            </a:r>
            <a:endParaRPr lang="zh-CN" altLang="en-US" sz="1400" b="0" i="0" dirty="0">
              <a:solidFill>
                <a:srgbClr val="0F1115"/>
              </a:solidFill>
              <a:latin typeface="Times New Roman" panose="02020603050405020304" charset="0"/>
              <a:ea typeface="微软雅黑" panose="020B0503020204020204" charset="-122"/>
              <a:cs typeface="Times New Roman" panose="02020603050405020304" charset="0"/>
            </a:endParaRPr>
          </a:p>
        </p:txBody>
      </p:sp>
      <p:sp>
        <p:nvSpPr>
          <p:cNvPr id="11" name="文本框 10"/>
          <p:cNvSpPr txBox="1"/>
          <p:nvPr/>
        </p:nvSpPr>
        <p:spPr>
          <a:xfrm>
            <a:off x="2238375" y="4125595"/>
            <a:ext cx="9090025" cy="1099185"/>
          </a:xfrm>
          <a:prstGeom prst="roundRect">
            <a:avLst>
              <a:gd name="adj" fmla="val 9409"/>
            </a:avLst>
          </a:prstGeom>
          <a:solidFill>
            <a:schemeClr val="lt1"/>
          </a:solidFill>
          <a:ln w="28575" cap="flat" cmpd="sng" algn="ctr">
            <a:solidFill>
              <a:schemeClr val="accent1">
                <a:shade val="50000"/>
              </a:schemeClr>
            </a:solid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noAutofit/>
          </a:bodyPr>
          <a:lstStyle/>
          <a:p>
            <a:pPr indent="0" fontAlgn="auto">
              <a:lnSpc>
                <a:spcPct val="150000"/>
              </a:lnSpc>
            </a:pPr>
            <a:r>
              <a:rPr lang="zh-CN" altLang="en-US" sz="1400" b="0" i="0" dirty="0">
                <a:solidFill>
                  <a:srgbClr val="0F1115"/>
                </a:solidFill>
                <a:latin typeface="Times New Roman" panose="02020603050405020304" charset="0"/>
                <a:ea typeface="微软雅黑" panose="020B0503020204020204" charset="-122"/>
                <a:cs typeface="Times New Roman" panose="02020603050405020304" charset="0"/>
              </a:rPr>
              <a:t>原公式只能建模“走一步”的动态，无法控制跳到更远的未来或回退。本文在动作中增加一个时间偏移</a:t>
            </a:r>
            <a:r>
              <a:rPr lang="zh-CN" altLang="en-US" sz="1400" b="0" i="1" dirty="0">
                <a:solidFill>
                  <a:srgbClr val="0F1115"/>
                </a:solidFill>
                <a:latin typeface="Times New Roman" panose="02020603050405020304" charset="0"/>
                <a:ea typeface="微软雅黑" panose="020B0503020204020204" charset="-122"/>
                <a:cs typeface="Times New Roman" panose="02020603050405020304" charset="0"/>
              </a:rPr>
              <a:t> </a:t>
            </a:r>
            <a:r>
              <a:rPr lang="en-US" altLang="zh-CN" sz="1400" b="0" i="1" dirty="0">
                <a:solidFill>
                  <a:srgbClr val="0F1115"/>
                </a:solidFill>
                <a:latin typeface="Times New Roman" panose="02020603050405020304" charset="0"/>
                <a:ea typeface="微软雅黑" panose="020B0503020204020204" charset="-122"/>
                <a:cs typeface="Times New Roman" panose="02020603050405020304" charset="0"/>
              </a:rPr>
              <a:t>k</a:t>
            </a:r>
            <a:r>
              <a:rPr lang="zh-CN" altLang="en-US" sz="1400" b="0" i="0" dirty="0">
                <a:solidFill>
                  <a:srgbClr val="0F1115"/>
                </a:solidFill>
                <a:latin typeface="Times New Roman" panose="02020603050405020304" charset="0"/>
                <a:ea typeface="微软雅黑" panose="020B0503020204020204" charset="-122"/>
                <a:cs typeface="Times New Roman" panose="02020603050405020304" charset="0"/>
              </a:rPr>
              <a:t>，即 </a:t>
            </a:r>
            <a:r>
              <a:rPr lang="en-US" altLang="zh-CN" sz="1400" b="0" i="0" dirty="0">
                <a:solidFill>
                  <a:schemeClr val="bg1"/>
                </a:solidFill>
                <a:latin typeface="Times New Roman" panose="02020603050405020304" charset="0"/>
                <a:ea typeface="微软雅黑" panose="020B0503020204020204" charset="-122"/>
                <a:cs typeface="Times New Roman" panose="02020603050405020304" charset="0"/>
              </a:rPr>
              <a:t>aτ=(u,</a:t>
            </a:r>
            <a:r>
              <a:rPr lang="en-US" altLang="en-US" sz="1400" b="0" i="0" dirty="0">
                <a:solidFill>
                  <a:schemeClr val="bg1"/>
                </a:solidFill>
                <a:latin typeface="Times New Roman" panose="02020603050405020304" charset="0"/>
                <a:ea typeface="微软雅黑" panose="020B0503020204020204" charset="-122"/>
                <a:cs typeface="Times New Roman" panose="02020603050405020304" charset="0"/>
              </a:rPr>
              <a:t>ϕ,</a:t>
            </a:r>
            <a:r>
              <a:rPr lang="en-US" sz="1400" b="0" i="0" dirty="0">
                <a:solidFill>
                  <a:schemeClr val="bg1"/>
                </a:solidFill>
                <a:latin typeface="Times New Roman" panose="02020603050405020304" charset="0"/>
                <a:ea typeface="微软雅黑" panose="020B0503020204020204" charset="-122"/>
                <a:cs typeface="Times New Roman" panose="02020603050405020304" charset="0"/>
              </a:rPr>
              <a:t>  </a:t>
            </a:r>
            <a:r>
              <a:rPr lang="en-US" altLang="zh-CN" sz="1400" b="0" i="0" dirty="0">
                <a:solidFill>
                  <a:schemeClr val="bg1"/>
                </a:solidFill>
                <a:latin typeface="Times New Roman" panose="02020603050405020304" charset="0"/>
                <a:ea typeface="微软雅黑" panose="020B0503020204020204" charset="-122"/>
                <a:cs typeface="Times New Roman" panose="02020603050405020304" charset="0"/>
              </a:rPr>
              <a:t>k)</a:t>
            </a:r>
            <a:r>
              <a:rPr lang="en-US" altLang="zh-CN" sz="1400" b="0" i="0" dirty="0">
                <a:solidFill>
                  <a:srgbClr val="0F1115"/>
                </a:solidFill>
                <a:latin typeface="Times New Roman" panose="02020603050405020304" charset="0"/>
                <a:ea typeface="微软雅黑" panose="020B0503020204020204" charset="-122"/>
                <a:cs typeface="Times New Roman" panose="02020603050405020304" charset="0"/>
              </a:rPr>
              <a:t>。</a:t>
            </a:r>
            <a:r>
              <a:rPr lang="zh-CN" altLang="en-US" sz="1400" b="0" i="0" dirty="0">
                <a:solidFill>
                  <a:srgbClr val="0F1115"/>
                </a:solidFill>
                <a:latin typeface="Times New Roman" panose="02020603050405020304" charset="0"/>
                <a:ea typeface="微软雅黑" panose="020B0503020204020204" charset="-122"/>
                <a:cs typeface="Times New Roman" panose="02020603050405020304" charset="0"/>
              </a:rPr>
              <a:t>训练时，随机选取</a:t>
            </a:r>
            <a:r>
              <a:rPr lang="en-US" altLang="zh-CN" sz="1400" b="0" i="1" dirty="0">
                <a:solidFill>
                  <a:srgbClr val="0F1115"/>
                </a:solidFill>
                <a:latin typeface="Times New Roman" panose="02020603050405020304" charset="0"/>
                <a:ea typeface="微软雅黑" panose="020B0503020204020204" charset="-122"/>
                <a:cs typeface="Times New Roman" panose="02020603050405020304" charset="0"/>
              </a:rPr>
              <a:t>k</a:t>
            </a:r>
            <a:r>
              <a:rPr lang="en-US" altLang="zh-CN" sz="1400" b="0" i="0" dirty="0">
                <a:solidFill>
                  <a:srgbClr val="0F1115"/>
                </a:solidFill>
                <a:latin typeface="Times New Roman" panose="02020603050405020304" charset="0"/>
                <a:ea typeface="微软雅黑" panose="020B0503020204020204" charset="-122"/>
                <a:cs typeface="Times New Roman" panose="02020603050405020304" charset="0"/>
              </a:rPr>
              <a:t>，</a:t>
            </a:r>
            <a:r>
              <a:rPr lang="zh-CN" altLang="en-US" sz="1400" b="0" i="0" dirty="0">
                <a:solidFill>
                  <a:srgbClr val="0F1115"/>
                </a:solidFill>
                <a:latin typeface="Times New Roman" panose="02020603050405020304" charset="0"/>
                <a:ea typeface="微软雅黑" panose="020B0503020204020204" charset="-122"/>
                <a:cs typeface="Times New Roman" panose="02020603050405020304" charset="0"/>
              </a:rPr>
              <a:t>直接把相隔</a:t>
            </a:r>
            <a:r>
              <a:rPr lang="en-US" altLang="zh-CN" sz="1400" b="0" i="1" dirty="0">
                <a:solidFill>
                  <a:srgbClr val="0F1115"/>
                </a:solidFill>
                <a:latin typeface="Times New Roman" panose="02020603050405020304" charset="0"/>
                <a:ea typeface="微软雅黑" panose="020B0503020204020204" charset="-122"/>
                <a:cs typeface="Times New Roman" panose="02020603050405020304" charset="0"/>
              </a:rPr>
              <a:t>k</a:t>
            </a:r>
            <a:r>
              <a:rPr lang="zh-CN" altLang="en-US" sz="1400" b="0" i="0" dirty="0">
                <a:solidFill>
                  <a:srgbClr val="0F1115"/>
                </a:solidFill>
                <a:latin typeface="Times New Roman" panose="02020603050405020304" charset="0"/>
                <a:ea typeface="微软雅黑" panose="020B0503020204020204" charset="-122"/>
                <a:cs typeface="Times New Roman" panose="02020603050405020304" charset="0"/>
              </a:rPr>
              <a:t>步的视频帧当作目标状态</a:t>
            </a:r>
            <a:r>
              <a:rPr lang="zh-CN" altLang="en-US" sz="1400" b="0" i="0" dirty="0">
                <a:solidFill>
                  <a:schemeClr val="bg1"/>
                </a:solidFill>
                <a:latin typeface="Times New Roman" panose="02020603050405020304" charset="0"/>
                <a:ea typeface="微软雅黑" panose="020B0503020204020204" charset="-122"/>
                <a:cs typeface="Times New Roman" panose="02020603050405020304" charset="0"/>
              </a:rPr>
              <a:t> </a:t>
            </a:r>
            <a:r>
              <a:rPr lang="en-US" altLang="zh-CN" sz="1400" b="0" i="0" dirty="0">
                <a:solidFill>
                  <a:schemeClr val="bg1"/>
                </a:solidFill>
                <a:latin typeface="Times New Roman" panose="02020603050405020304" charset="0"/>
                <a:ea typeface="微软雅黑" panose="020B0503020204020204" charset="-122"/>
                <a:cs typeface="Times New Roman" panose="02020603050405020304" charset="0"/>
              </a:rPr>
              <a:t>sτ+1 </a:t>
            </a:r>
            <a:r>
              <a:rPr lang="en-US" altLang="zh-CN" sz="1400" b="0" i="0" dirty="0">
                <a:solidFill>
                  <a:srgbClr val="0F1115"/>
                </a:solidFill>
                <a:latin typeface="Times New Roman" panose="02020603050405020304" charset="0"/>
                <a:ea typeface="微软雅黑" panose="020B0503020204020204" charset="-122"/>
                <a:cs typeface="Times New Roman" panose="02020603050405020304" charset="0"/>
              </a:rPr>
              <a:t>。</a:t>
            </a:r>
            <a:r>
              <a:rPr lang="zh-CN" altLang="en-US" sz="1400" b="0" i="0" dirty="0">
                <a:solidFill>
                  <a:srgbClr val="0F1115"/>
                </a:solidFill>
                <a:latin typeface="Times New Roman" panose="02020603050405020304" charset="0"/>
                <a:ea typeface="微软雅黑" panose="020B0503020204020204" charset="-122"/>
                <a:cs typeface="Times New Roman" panose="02020603050405020304" charset="0"/>
              </a:rPr>
              <a:t>对应的导航位移和转角由中间所有动作的累积和近似：</a:t>
            </a:r>
            <a:endParaRPr lang="zh-CN" altLang="en-US" sz="1400" b="0" i="0" dirty="0">
              <a:solidFill>
                <a:srgbClr val="0F1115"/>
              </a:solidFill>
              <a:latin typeface="Times New Roman" panose="02020603050405020304" charset="0"/>
              <a:ea typeface="微软雅黑" panose="020B0503020204020204" charset="-122"/>
              <a:cs typeface="Times New Roman" panose="02020603050405020304" charset="0"/>
            </a:endParaRPr>
          </a:p>
        </p:txBody>
      </p:sp>
      <p:sp>
        <p:nvSpPr>
          <p:cNvPr id="15" name="文本框 14"/>
          <p:cNvSpPr txBox="1"/>
          <p:nvPr/>
        </p:nvSpPr>
        <p:spPr>
          <a:xfrm>
            <a:off x="2238375" y="5304790"/>
            <a:ext cx="9090025" cy="1066165"/>
          </a:xfrm>
          <a:prstGeom prst="roundRect">
            <a:avLst>
              <a:gd name="adj" fmla="val 9409"/>
            </a:avLst>
          </a:prstGeom>
          <a:solidFill>
            <a:schemeClr val="lt1"/>
          </a:solidFill>
          <a:ln w="28575" cap="flat" cmpd="sng" algn="ctr">
            <a:solidFill>
              <a:schemeClr val="accent1">
                <a:shade val="50000"/>
              </a:schemeClr>
            </a:solidFill>
            <a:prstDash val="solid"/>
            <a:miter lim="800000"/>
          </a:ln>
          <a:effectLst/>
        </p:spPr>
        <p:style>
          <a:lnRef idx="2">
            <a:schemeClr val="accent6"/>
          </a:lnRef>
          <a:fillRef idx="1">
            <a:schemeClr val="lt1"/>
          </a:fillRef>
          <a:effectRef idx="0">
            <a:schemeClr val="accent6"/>
          </a:effectRef>
          <a:fontRef idx="minor">
            <a:schemeClr val="dk1"/>
          </a:fontRef>
        </p:style>
        <p:txBody>
          <a:bodyPr vertOverflow="overflow" horzOverflow="overflow" vert="horz" wrap="square" numCol="1" spcCol="0" rtlCol="0" fromWordArt="0" anchor="ctr" anchorCtr="0" forceAA="0" compatLnSpc="1">
            <a:noAutofit/>
          </a:bodyPr>
          <a:lstStyle/>
          <a:p>
            <a:pPr lvl="0" algn="l">
              <a:lnSpc>
                <a:spcPct val="150000"/>
              </a:lnSpc>
              <a:buClrTx/>
              <a:buSzTx/>
              <a:buFontTx/>
            </a:pPr>
            <a:r>
              <a:rPr lang="zh-CN" altLang="en-US" sz="1400" dirty="0">
                <a:solidFill>
                  <a:srgbClr val="0F1115"/>
                </a:solidFill>
                <a:latin typeface="Times New Roman" panose="02020603050405020304" charset="0"/>
                <a:ea typeface="微软雅黑" panose="020B0503020204020204" charset="-122"/>
                <a:cs typeface="Times New Roman" panose="02020603050405020304" charset="0"/>
                <a:sym typeface="+mn-ea"/>
              </a:rPr>
              <a:t>利用数据中自然的反事实（不同时间到达同一地点），训练时对同一状态采样多个不同的目标帧，迫使模型依赖动作而非单纯的时间。</a:t>
            </a:r>
            <a:endParaRPr lang="zh-CN" altLang="en-US" sz="1400" dirty="0">
              <a:solidFill>
                <a:srgbClr val="0F1115"/>
              </a:solidFill>
              <a:latin typeface="Times New Roman" panose="02020603050405020304" charset="0"/>
              <a:ea typeface="微软雅黑" panose="020B0503020204020204" charset="-122"/>
              <a:cs typeface="Times New Roman" panose="02020603050405020304" charset="0"/>
              <a:sym typeface="+mn-ea"/>
            </a:endParaRPr>
          </a:p>
        </p:txBody>
      </p:sp>
      <p:sp>
        <p:nvSpPr>
          <p:cNvPr id="21" name="矩形: 圆角 15"/>
          <p:cNvSpPr/>
          <p:nvPr/>
        </p:nvSpPr>
        <p:spPr>
          <a:xfrm>
            <a:off x="255905" y="3093403"/>
            <a:ext cx="1870075" cy="895985"/>
          </a:xfrm>
          <a:prstGeom prst="roundRect">
            <a:avLst>
              <a:gd name="adj" fmla="val 15237"/>
            </a:avLst>
          </a:prstGeom>
          <a:gradFill>
            <a:gsLst>
              <a:gs pos="0">
                <a:srgbClr val="0070C0"/>
              </a:gs>
              <a:gs pos="100000">
                <a:srgbClr val="002060"/>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世界模型</a:t>
            </a:r>
            <a:endPar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endParaRPr>
          </a:p>
          <a:p>
            <a:pPr algn="ct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数学表述</a:t>
            </a:r>
            <a:endPar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endParaRPr>
          </a:p>
        </p:txBody>
      </p:sp>
      <p:sp>
        <p:nvSpPr>
          <p:cNvPr id="22" name="矩形: 圆角 15"/>
          <p:cNvSpPr/>
          <p:nvPr/>
        </p:nvSpPr>
        <p:spPr>
          <a:xfrm>
            <a:off x="255905" y="4272598"/>
            <a:ext cx="1870075" cy="895985"/>
          </a:xfrm>
          <a:prstGeom prst="roundRect">
            <a:avLst>
              <a:gd name="adj" fmla="val 15237"/>
            </a:avLst>
          </a:prstGeom>
          <a:gradFill>
            <a:gsLst>
              <a:gs pos="0">
                <a:srgbClr val="0070C0"/>
              </a:gs>
              <a:gs pos="100000">
                <a:srgbClr val="002060"/>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时间偏移</a:t>
            </a:r>
            <a:endPar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endParaRPr>
          </a:p>
          <a:p>
            <a:pPr algn="ct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的</a:t>
            </a: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引入</a:t>
            </a:r>
            <a:endPar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endParaRPr>
          </a:p>
        </p:txBody>
      </p:sp>
      <p:sp>
        <p:nvSpPr>
          <p:cNvPr id="23" name="矩形: 圆角 15"/>
          <p:cNvSpPr/>
          <p:nvPr/>
        </p:nvSpPr>
        <p:spPr>
          <a:xfrm>
            <a:off x="255905" y="5389563"/>
            <a:ext cx="1870075" cy="895985"/>
          </a:xfrm>
          <a:prstGeom prst="roundRect">
            <a:avLst>
              <a:gd name="adj" fmla="val 15237"/>
            </a:avLst>
          </a:prstGeom>
          <a:gradFill>
            <a:gsLst>
              <a:gs pos="0">
                <a:srgbClr val="0070C0"/>
              </a:gs>
              <a:gs pos="100000">
                <a:srgbClr val="002060"/>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防止时间</a:t>
            </a:r>
            <a:endPar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endParaRPr>
          </a:p>
          <a:p>
            <a:pPr algn="ct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与动作纠缠</a:t>
            </a:r>
            <a:endPar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endParaRPr>
          </a:p>
        </p:txBody>
      </p:sp>
      <p:pic>
        <p:nvPicPr>
          <p:cNvPr id="24" name="图片 23"/>
          <p:cNvPicPr>
            <a:picLocks noChangeAspect="1"/>
          </p:cNvPicPr>
          <p:nvPr/>
        </p:nvPicPr>
        <p:blipFill>
          <a:blip r:embed="rId2"/>
          <a:stretch>
            <a:fillRect/>
          </a:stretch>
        </p:blipFill>
        <p:spPr>
          <a:xfrm>
            <a:off x="8022590" y="1852295"/>
            <a:ext cx="1822450" cy="294005"/>
          </a:xfrm>
          <a:prstGeom prst="rect">
            <a:avLst/>
          </a:prstGeom>
        </p:spPr>
      </p:pic>
      <p:pic>
        <p:nvPicPr>
          <p:cNvPr id="25" name="图片 24"/>
          <p:cNvPicPr>
            <a:picLocks noChangeAspect="1"/>
          </p:cNvPicPr>
          <p:nvPr/>
        </p:nvPicPr>
        <p:blipFill>
          <a:blip r:embed="rId3"/>
          <a:stretch>
            <a:fillRect/>
          </a:stretch>
        </p:blipFill>
        <p:spPr>
          <a:xfrm>
            <a:off x="2564765" y="2178050"/>
            <a:ext cx="1104900" cy="335280"/>
          </a:xfrm>
          <a:prstGeom prst="rect">
            <a:avLst/>
          </a:prstGeom>
        </p:spPr>
      </p:pic>
      <p:pic>
        <p:nvPicPr>
          <p:cNvPr id="28" name="图片 27"/>
          <p:cNvPicPr>
            <a:picLocks noChangeAspect="1"/>
          </p:cNvPicPr>
          <p:nvPr/>
        </p:nvPicPr>
        <p:blipFill>
          <a:blip r:embed="rId4"/>
          <a:stretch>
            <a:fillRect/>
          </a:stretch>
        </p:blipFill>
        <p:spPr>
          <a:xfrm>
            <a:off x="4677410" y="2232660"/>
            <a:ext cx="678815" cy="226060"/>
          </a:xfrm>
          <a:prstGeom prst="rect">
            <a:avLst/>
          </a:prstGeom>
        </p:spPr>
      </p:pic>
      <p:pic>
        <p:nvPicPr>
          <p:cNvPr id="29" name="图片 28"/>
          <p:cNvPicPr>
            <a:picLocks noChangeAspect="1"/>
          </p:cNvPicPr>
          <p:nvPr/>
        </p:nvPicPr>
        <p:blipFill>
          <a:blip r:embed="rId5"/>
          <a:stretch>
            <a:fillRect/>
          </a:stretch>
        </p:blipFill>
        <p:spPr>
          <a:xfrm>
            <a:off x="7666990" y="2197100"/>
            <a:ext cx="571500" cy="297180"/>
          </a:xfrm>
          <a:prstGeom prst="rect">
            <a:avLst/>
          </a:prstGeom>
        </p:spPr>
      </p:pic>
      <p:pic>
        <p:nvPicPr>
          <p:cNvPr id="30" name="图片 29"/>
          <p:cNvPicPr>
            <a:picLocks noChangeAspect="1"/>
          </p:cNvPicPr>
          <p:nvPr/>
        </p:nvPicPr>
        <p:blipFill>
          <a:blip r:embed="rId6"/>
          <a:stretch>
            <a:fillRect/>
          </a:stretch>
        </p:blipFill>
        <p:spPr>
          <a:xfrm>
            <a:off x="2713990" y="2464435"/>
            <a:ext cx="533400" cy="350520"/>
          </a:xfrm>
          <a:prstGeom prst="rect">
            <a:avLst/>
          </a:prstGeom>
        </p:spPr>
      </p:pic>
      <p:pic>
        <p:nvPicPr>
          <p:cNvPr id="31" name="图片 30"/>
          <p:cNvPicPr>
            <a:picLocks noChangeAspect="1"/>
          </p:cNvPicPr>
          <p:nvPr/>
        </p:nvPicPr>
        <p:blipFill>
          <a:blip r:embed="rId7"/>
          <a:stretch>
            <a:fillRect/>
          </a:stretch>
        </p:blipFill>
        <p:spPr>
          <a:xfrm>
            <a:off x="6921500" y="3075305"/>
            <a:ext cx="196850" cy="255905"/>
          </a:xfrm>
          <a:prstGeom prst="rect">
            <a:avLst/>
          </a:prstGeom>
        </p:spPr>
      </p:pic>
      <p:pic>
        <p:nvPicPr>
          <p:cNvPr id="32" name="图片 31"/>
          <p:cNvPicPr>
            <a:picLocks noChangeAspect="1"/>
          </p:cNvPicPr>
          <p:nvPr/>
        </p:nvPicPr>
        <p:blipFill>
          <a:blip r:embed="rId8"/>
          <a:stretch>
            <a:fillRect/>
          </a:stretch>
        </p:blipFill>
        <p:spPr>
          <a:xfrm>
            <a:off x="8892540" y="3075305"/>
            <a:ext cx="198120" cy="266700"/>
          </a:xfrm>
          <a:prstGeom prst="rect">
            <a:avLst/>
          </a:prstGeom>
        </p:spPr>
      </p:pic>
      <p:pic>
        <p:nvPicPr>
          <p:cNvPr id="33" name="图片 32"/>
          <p:cNvPicPr>
            <a:picLocks noChangeAspect="1"/>
          </p:cNvPicPr>
          <p:nvPr/>
        </p:nvPicPr>
        <p:blipFill>
          <a:blip r:embed="rId9"/>
          <a:stretch>
            <a:fillRect/>
          </a:stretch>
        </p:blipFill>
        <p:spPr>
          <a:xfrm>
            <a:off x="10020300" y="3079750"/>
            <a:ext cx="228600" cy="251460"/>
          </a:xfrm>
          <a:prstGeom prst="rect">
            <a:avLst/>
          </a:prstGeom>
        </p:spPr>
      </p:pic>
      <p:pic>
        <p:nvPicPr>
          <p:cNvPr id="34" name="图片 33"/>
          <p:cNvPicPr>
            <a:picLocks noChangeAspect="1"/>
          </p:cNvPicPr>
          <p:nvPr/>
        </p:nvPicPr>
        <p:blipFill>
          <a:blip r:embed="rId10"/>
          <a:stretch>
            <a:fillRect/>
          </a:stretch>
        </p:blipFill>
        <p:spPr>
          <a:xfrm>
            <a:off x="3064510" y="3397885"/>
            <a:ext cx="373380" cy="266700"/>
          </a:xfrm>
          <a:prstGeom prst="rect">
            <a:avLst/>
          </a:prstGeom>
        </p:spPr>
      </p:pic>
      <p:pic>
        <p:nvPicPr>
          <p:cNvPr id="35" name="图片 34"/>
          <p:cNvPicPr>
            <a:picLocks noChangeAspect="1"/>
          </p:cNvPicPr>
          <p:nvPr/>
        </p:nvPicPr>
        <p:blipFill>
          <a:blip r:embed="rId11">
            <a:clrChange>
              <a:clrFrom>
                <a:srgbClr val="FFFFFF">
                  <a:alpha val="100000"/>
                </a:srgbClr>
              </a:clrFrom>
              <a:clrTo>
                <a:srgbClr val="FFFFFF">
                  <a:alpha val="100000"/>
                  <a:alpha val="0"/>
                </a:srgbClr>
              </a:clrTo>
            </a:clrChange>
          </a:blip>
          <a:stretch>
            <a:fillRect/>
          </a:stretch>
        </p:blipFill>
        <p:spPr>
          <a:xfrm>
            <a:off x="3600133" y="3269615"/>
            <a:ext cx="2057400" cy="419100"/>
          </a:xfrm>
          <a:prstGeom prst="rect">
            <a:avLst/>
          </a:prstGeom>
        </p:spPr>
      </p:pic>
      <p:pic>
        <p:nvPicPr>
          <p:cNvPr id="36" name="图片 35"/>
          <p:cNvPicPr>
            <a:picLocks noChangeAspect="1"/>
          </p:cNvPicPr>
          <p:nvPr/>
        </p:nvPicPr>
        <p:blipFill>
          <a:blip r:embed="rId12"/>
          <a:stretch>
            <a:fillRect/>
          </a:stretch>
        </p:blipFill>
        <p:spPr>
          <a:xfrm>
            <a:off x="2331085" y="4580890"/>
            <a:ext cx="852170" cy="239395"/>
          </a:xfrm>
          <a:prstGeom prst="rect">
            <a:avLst/>
          </a:prstGeom>
        </p:spPr>
      </p:pic>
      <p:pic>
        <p:nvPicPr>
          <p:cNvPr id="37" name="图片 36"/>
          <p:cNvPicPr>
            <a:picLocks noChangeAspect="1"/>
          </p:cNvPicPr>
          <p:nvPr/>
        </p:nvPicPr>
        <p:blipFill>
          <a:blip r:embed="rId10"/>
          <a:stretch>
            <a:fillRect/>
          </a:stretch>
        </p:blipFill>
        <p:spPr>
          <a:xfrm>
            <a:off x="7962265" y="4577715"/>
            <a:ext cx="373380" cy="266700"/>
          </a:xfrm>
          <a:prstGeom prst="rect">
            <a:avLst/>
          </a:prstGeom>
        </p:spPr>
      </p:pic>
      <p:pic>
        <p:nvPicPr>
          <p:cNvPr id="38" name="图片 37"/>
          <p:cNvPicPr>
            <a:picLocks noChangeAspect="1"/>
          </p:cNvPicPr>
          <p:nvPr/>
        </p:nvPicPr>
        <p:blipFill>
          <a:blip r:embed="rId13">
            <a:clrChange>
              <a:clrFrom>
                <a:srgbClr val="FFFFFF">
                  <a:alpha val="100000"/>
                </a:srgbClr>
              </a:clrFrom>
              <a:clrTo>
                <a:srgbClr val="FFFFFF">
                  <a:alpha val="100000"/>
                  <a:alpha val="0"/>
                </a:srgbClr>
              </a:clrTo>
            </a:clrChange>
          </a:blip>
          <a:stretch>
            <a:fillRect/>
          </a:stretch>
        </p:blipFill>
        <p:spPr>
          <a:xfrm>
            <a:off x="4101465" y="4675505"/>
            <a:ext cx="2654935" cy="581025"/>
          </a:xfrm>
          <a:prstGeom prst="rect">
            <a:avLst/>
          </a:prstGeom>
        </p:spPr>
      </p:pic>
      <p:sp>
        <p:nvSpPr>
          <p:cNvPr id="39" name="文本框 38"/>
          <p:cNvSpPr txBox="1"/>
          <p:nvPr/>
        </p:nvSpPr>
        <p:spPr>
          <a:xfrm>
            <a:off x="2238375" y="1345565"/>
            <a:ext cx="9090025" cy="337185"/>
          </a:xfrm>
          <a:prstGeom prst="rect">
            <a:avLst/>
          </a:prstGeom>
        </p:spPr>
        <p:txBody>
          <a:bodyPr wrap="square">
            <a:spAutoFit/>
          </a:bodyPr>
          <a:p>
            <a:pPr marL="0" indent="0">
              <a:spcBef>
                <a:spcPts val="900"/>
              </a:spcBef>
              <a:spcAft>
                <a:spcPts val="900"/>
              </a:spcAft>
            </a:pPr>
            <a:r>
              <a:rPr lang="en-US" altLang="zh-CN" sz="1600" b="0" i="0">
                <a:solidFill>
                  <a:srgbClr val="0F1115"/>
                </a:solidFill>
                <a:latin typeface="Times New Roman" panose="02020603050405020304" charset="0"/>
                <a:ea typeface="微软雅黑" panose="020B0503020204020204" charset="-122"/>
                <a:cs typeface="Times New Roman" panose="02020603050405020304" charset="0"/>
              </a:rPr>
              <a:t>NWM </a:t>
            </a:r>
            <a:r>
              <a:rPr lang="zh-CN" altLang="en-US" sz="1600" b="0" i="0">
                <a:solidFill>
                  <a:srgbClr val="0F1115"/>
                </a:solidFill>
                <a:latin typeface="Times New Roman" panose="02020603050405020304" charset="0"/>
                <a:ea typeface="微软雅黑" panose="020B0503020204020204" charset="-122"/>
                <a:cs typeface="Times New Roman" panose="02020603050405020304" charset="0"/>
              </a:rPr>
              <a:t>是一个根据当前视觉观察和导航指令，预测智能体下一时刻所见画面的模型。</a:t>
            </a:r>
            <a:endParaRPr lang="zh-CN" altLang="en-US" sz="1600" b="0" i="0">
              <a:solidFill>
                <a:srgbClr val="0F1115"/>
              </a:solidFill>
              <a:latin typeface="Times New Roman" panose="02020603050405020304" charset="0"/>
              <a:ea typeface="微软雅黑" panose="020B0503020204020204" charset="-122"/>
              <a:cs typeface="Times New Roman" panose="0202060305040502030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圆角 15"/>
          <p:cNvSpPr/>
          <p:nvPr/>
        </p:nvSpPr>
        <p:spPr>
          <a:xfrm>
            <a:off x="1053465" y="1914208"/>
            <a:ext cx="1870075" cy="895985"/>
          </a:xfrm>
          <a:prstGeom prst="roundRect">
            <a:avLst>
              <a:gd name="adj" fmla="val 15237"/>
            </a:avLst>
          </a:prstGeom>
          <a:gradFill>
            <a:gsLst>
              <a:gs pos="0">
                <a:srgbClr val="0070C0"/>
              </a:gs>
              <a:gs pos="100000">
                <a:srgbClr val="002060"/>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数据与</a:t>
            </a:r>
            <a:endPar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endParaRPr>
          </a:p>
          <a:p>
            <a:pPr algn="ct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动作定义</a:t>
            </a:r>
            <a:endPar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p:cNvSpPr txBox="1"/>
          <p:nvPr/>
        </p:nvSpPr>
        <p:spPr>
          <a:xfrm>
            <a:off x="600330" y="759151"/>
            <a:ext cx="375008"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rPr>
              <a:t>2</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endParaRPr>
          </a:p>
        </p:txBody>
      </p:sp>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26" name="文本框 25"/>
          <p:cNvSpPr txBox="1"/>
          <p:nvPr/>
        </p:nvSpPr>
        <p:spPr>
          <a:xfrm>
            <a:off x="1516165" y="820705"/>
            <a:ext cx="7627569" cy="46037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rPr>
              <a:t>Navigation World Models</a:t>
            </a:r>
            <a:endPar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endParaRPr>
          </a:p>
        </p:txBody>
      </p:sp>
      <p:sp>
        <p:nvSpPr>
          <p:cNvPr id="21" name="矩形: 圆角 15"/>
          <p:cNvSpPr/>
          <p:nvPr/>
        </p:nvSpPr>
        <p:spPr>
          <a:xfrm>
            <a:off x="1053465" y="3093403"/>
            <a:ext cx="1870075" cy="895985"/>
          </a:xfrm>
          <a:prstGeom prst="roundRect">
            <a:avLst>
              <a:gd name="adj" fmla="val 15237"/>
            </a:avLst>
          </a:prstGeom>
          <a:gradFill>
            <a:gsLst>
              <a:gs pos="0">
                <a:srgbClr val="0070C0"/>
              </a:gs>
              <a:gs pos="100000">
                <a:srgbClr val="002060"/>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世界模型</a:t>
            </a:r>
            <a:endPar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endParaRPr>
          </a:p>
          <a:p>
            <a:pPr algn="ct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数学表述</a:t>
            </a:r>
            <a:endPar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endParaRPr>
          </a:p>
        </p:txBody>
      </p:sp>
      <p:sp>
        <p:nvSpPr>
          <p:cNvPr id="22" name="矩形: 圆角 15"/>
          <p:cNvSpPr/>
          <p:nvPr/>
        </p:nvSpPr>
        <p:spPr>
          <a:xfrm>
            <a:off x="1053465" y="4272598"/>
            <a:ext cx="1870075" cy="895985"/>
          </a:xfrm>
          <a:prstGeom prst="roundRect">
            <a:avLst>
              <a:gd name="adj" fmla="val 15237"/>
            </a:avLst>
          </a:prstGeom>
          <a:gradFill>
            <a:gsLst>
              <a:gs pos="0">
                <a:srgbClr val="0070C0"/>
              </a:gs>
              <a:gs pos="100000">
                <a:srgbClr val="002060"/>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时间偏移</a:t>
            </a:r>
            <a:endPar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endParaRPr>
          </a:p>
          <a:p>
            <a:pPr algn="ct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的</a:t>
            </a: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引入</a:t>
            </a:r>
            <a:endPar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endParaRPr>
          </a:p>
        </p:txBody>
      </p:sp>
      <p:sp>
        <p:nvSpPr>
          <p:cNvPr id="23" name="矩形: 圆角 15"/>
          <p:cNvSpPr/>
          <p:nvPr/>
        </p:nvSpPr>
        <p:spPr>
          <a:xfrm>
            <a:off x="1053465" y="5389563"/>
            <a:ext cx="1870075" cy="895985"/>
          </a:xfrm>
          <a:prstGeom prst="roundRect">
            <a:avLst>
              <a:gd name="adj" fmla="val 15237"/>
            </a:avLst>
          </a:prstGeom>
          <a:gradFill>
            <a:gsLst>
              <a:gs pos="0">
                <a:srgbClr val="0070C0"/>
              </a:gs>
              <a:gs pos="100000">
                <a:srgbClr val="002060"/>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防止时间</a:t>
            </a:r>
            <a:endPar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endParaRPr>
          </a:p>
          <a:p>
            <a:pPr algn="ct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与动作纠缠</a:t>
            </a:r>
            <a:endPar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endParaRPr>
          </a:p>
        </p:txBody>
      </p:sp>
      <p:sp>
        <p:nvSpPr>
          <p:cNvPr id="39" name="文本框 38"/>
          <p:cNvSpPr txBox="1"/>
          <p:nvPr/>
        </p:nvSpPr>
        <p:spPr>
          <a:xfrm>
            <a:off x="2238375" y="1345565"/>
            <a:ext cx="9090025" cy="337185"/>
          </a:xfrm>
          <a:prstGeom prst="rect">
            <a:avLst/>
          </a:prstGeom>
        </p:spPr>
        <p:txBody>
          <a:bodyPr wrap="square">
            <a:spAutoFit/>
          </a:bodyPr>
          <a:p>
            <a:pPr marL="0" indent="0">
              <a:spcBef>
                <a:spcPts val="900"/>
              </a:spcBef>
              <a:spcAft>
                <a:spcPts val="900"/>
              </a:spcAft>
            </a:pPr>
            <a:r>
              <a:rPr lang="en-US" altLang="zh-CN" sz="1600" b="0" i="0">
                <a:solidFill>
                  <a:srgbClr val="0F1115"/>
                </a:solidFill>
                <a:latin typeface="Times New Roman" panose="02020603050405020304" charset="0"/>
                <a:ea typeface="微软雅黑" panose="020B0503020204020204" charset="-122"/>
                <a:cs typeface="Times New Roman" panose="02020603050405020304" charset="0"/>
              </a:rPr>
              <a:t>NWM </a:t>
            </a:r>
            <a:r>
              <a:rPr lang="zh-CN" altLang="en-US" sz="1600" b="0" i="0">
                <a:solidFill>
                  <a:srgbClr val="0F1115"/>
                </a:solidFill>
                <a:latin typeface="Times New Roman" panose="02020603050405020304" charset="0"/>
                <a:ea typeface="微软雅黑" panose="020B0503020204020204" charset="-122"/>
                <a:cs typeface="Times New Roman" panose="02020603050405020304" charset="0"/>
              </a:rPr>
              <a:t>是一个根据当前视觉观察和导航指令，预测智能体下一时刻所见画面的模型。</a:t>
            </a:r>
            <a:endParaRPr lang="zh-CN" altLang="en-US" sz="1600" b="0" i="0">
              <a:solidFill>
                <a:srgbClr val="0F1115"/>
              </a:solidFill>
              <a:latin typeface="Times New Roman" panose="02020603050405020304" charset="0"/>
              <a:ea typeface="微软雅黑" panose="020B0503020204020204" charset="-122"/>
              <a:cs typeface="Times New Roman" panose="02020603050405020304" charset="0"/>
            </a:endParaRPr>
          </a:p>
        </p:txBody>
      </p:sp>
      <p:pic>
        <p:nvPicPr>
          <p:cNvPr id="4" name="图片 3"/>
          <p:cNvPicPr>
            <a:picLocks noChangeAspect="1"/>
          </p:cNvPicPr>
          <p:nvPr/>
        </p:nvPicPr>
        <p:blipFill>
          <a:blip r:embed="rId2"/>
          <a:stretch>
            <a:fillRect/>
          </a:stretch>
        </p:blipFill>
        <p:spPr>
          <a:xfrm>
            <a:off x="3566160" y="1854200"/>
            <a:ext cx="6337300" cy="443166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p:cNvSpPr txBox="1"/>
          <p:nvPr/>
        </p:nvSpPr>
        <p:spPr>
          <a:xfrm>
            <a:off x="600330" y="759151"/>
            <a:ext cx="375008"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rPr>
              <a:t>2</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endParaRPr>
          </a:p>
        </p:txBody>
      </p:sp>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26" name="文本框 25"/>
          <p:cNvSpPr txBox="1"/>
          <p:nvPr/>
        </p:nvSpPr>
        <p:spPr>
          <a:xfrm>
            <a:off x="1516165" y="820705"/>
            <a:ext cx="7627569" cy="46037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rPr>
              <a:t>Navigation World Models</a:t>
            </a:r>
            <a:endPar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endParaRPr>
          </a:p>
        </p:txBody>
      </p:sp>
      <p:pic>
        <p:nvPicPr>
          <p:cNvPr id="4" name="图片 3"/>
          <p:cNvPicPr>
            <a:picLocks noChangeAspect="1"/>
          </p:cNvPicPr>
          <p:nvPr/>
        </p:nvPicPr>
        <p:blipFill>
          <a:blip r:embed="rId2"/>
          <a:stretch>
            <a:fillRect/>
          </a:stretch>
        </p:blipFill>
        <p:spPr>
          <a:xfrm>
            <a:off x="351790" y="1471295"/>
            <a:ext cx="3169920" cy="5132705"/>
          </a:xfrm>
          <a:prstGeom prst="rect">
            <a:avLst/>
          </a:prstGeom>
        </p:spPr>
      </p:pic>
      <p:sp>
        <p:nvSpPr>
          <p:cNvPr id="5" name="文本框 4"/>
          <p:cNvSpPr txBox="1"/>
          <p:nvPr/>
        </p:nvSpPr>
        <p:spPr>
          <a:xfrm>
            <a:off x="3449320" y="1471295"/>
            <a:ext cx="6096000" cy="506730"/>
          </a:xfrm>
          <a:prstGeom prst="rect">
            <a:avLst/>
          </a:prstGeom>
          <a:solidFill>
            <a:schemeClr val="lt1"/>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wrap="square" anchor="t">
            <a:spAutoFit/>
          </a:bodyPr>
          <a:p>
            <a:pPr marR="0" lvl="0" indent="0" algn="l" defTabSz="914400" rtl="0" fontAlgn="auto">
              <a:lnSpc>
                <a:spcPct val="150000"/>
              </a:lnSpc>
              <a:spcBef>
                <a:spcPts val="0"/>
              </a:spcBef>
              <a:spcAft>
                <a:spcPts val="0"/>
              </a:spcAft>
              <a:buClrTx/>
              <a:buSzTx/>
              <a:buFontTx/>
              <a:buNone/>
              <a:defRPr/>
            </a:pPr>
            <a:r>
              <a:rPr lang="en-US" altLang="zh-CN" b="1" noProof="0" dirty="0">
                <a:ln>
                  <a:noFill/>
                </a:ln>
                <a:solidFill>
                  <a:prstClr val="black"/>
                </a:solidFill>
                <a:effectLst/>
                <a:uLnTx/>
                <a:uFillTx/>
                <a:latin typeface="Times New Roman" panose="02020603050405020304"/>
                <a:ea typeface="微软雅黑" panose="020B0503020204020204" charset="-122"/>
                <a:sym typeface="+mn-ea"/>
              </a:rPr>
              <a:t>Conditional Diffusion Transformer</a:t>
            </a:r>
            <a:endParaRPr lang="en-US" altLang="zh-CN" b="1" noProof="0" dirty="0" smtClean="0">
              <a:ln>
                <a:noFill/>
              </a:ln>
              <a:solidFill>
                <a:prstClr val="black"/>
              </a:solidFill>
              <a:effectLst/>
              <a:uLnTx/>
              <a:uFillTx/>
              <a:latin typeface="Times New Roman" panose="02020603050405020304"/>
              <a:ea typeface="微软雅黑" panose="020B0503020204020204" charset="-122"/>
              <a:cs typeface="+mn-ea"/>
              <a:sym typeface="+mn-ea"/>
            </a:endParaRPr>
          </a:p>
        </p:txBody>
      </p:sp>
      <p:grpSp>
        <p:nvGrpSpPr>
          <p:cNvPr id="12" name="组合 11"/>
          <p:cNvGrpSpPr/>
          <p:nvPr/>
        </p:nvGrpSpPr>
        <p:grpSpPr>
          <a:xfrm>
            <a:off x="3867785" y="2226945"/>
            <a:ext cx="7722235" cy="3638550"/>
            <a:chOff x="6091" y="3267"/>
            <a:chExt cx="10890" cy="5131"/>
          </a:xfrm>
        </p:grpSpPr>
        <p:pic>
          <p:nvPicPr>
            <p:cNvPr id="7" name="图片 6"/>
            <p:cNvPicPr>
              <a:picLocks noChangeAspect="1"/>
            </p:cNvPicPr>
            <p:nvPr/>
          </p:nvPicPr>
          <p:blipFill>
            <a:blip r:embed="rId3"/>
            <a:stretch>
              <a:fillRect/>
            </a:stretch>
          </p:blipFill>
          <p:spPr>
            <a:xfrm>
              <a:off x="6091" y="3267"/>
              <a:ext cx="10870" cy="4110"/>
            </a:xfrm>
            <a:prstGeom prst="rect">
              <a:avLst/>
            </a:prstGeom>
          </p:spPr>
        </p:pic>
        <p:pic>
          <p:nvPicPr>
            <p:cNvPr id="8" name="图片 7"/>
            <p:cNvPicPr>
              <a:picLocks noChangeAspect="1"/>
            </p:cNvPicPr>
            <p:nvPr/>
          </p:nvPicPr>
          <p:blipFill>
            <a:blip r:embed="rId4"/>
            <a:stretch>
              <a:fillRect/>
            </a:stretch>
          </p:blipFill>
          <p:spPr>
            <a:xfrm>
              <a:off x="6113" y="7448"/>
              <a:ext cx="10868" cy="950"/>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p:cNvSpPr txBox="1"/>
          <p:nvPr/>
        </p:nvSpPr>
        <p:spPr>
          <a:xfrm>
            <a:off x="600330" y="759151"/>
            <a:ext cx="375008"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rPr>
              <a:t>2</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endParaRPr>
          </a:p>
        </p:txBody>
      </p:sp>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26" name="文本框 25"/>
          <p:cNvSpPr txBox="1"/>
          <p:nvPr/>
        </p:nvSpPr>
        <p:spPr>
          <a:xfrm>
            <a:off x="1516165" y="820705"/>
            <a:ext cx="7627569" cy="46037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rPr>
              <a:t>Navigation World Models</a:t>
            </a:r>
            <a:endPar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endParaRPr>
          </a:p>
        </p:txBody>
      </p:sp>
      <p:pic>
        <p:nvPicPr>
          <p:cNvPr id="4" name="图片 3"/>
          <p:cNvPicPr>
            <a:picLocks noChangeAspect="1"/>
          </p:cNvPicPr>
          <p:nvPr/>
        </p:nvPicPr>
        <p:blipFill>
          <a:blip r:embed="rId2"/>
          <a:stretch>
            <a:fillRect/>
          </a:stretch>
        </p:blipFill>
        <p:spPr>
          <a:xfrm>
            <a:off x="351790" y="1471295"/>
            <a:ext cx="3169920" cy="5132705"/>
          </a:xfrm>
          <a:prstGeom prst="rect">
            <a:avLst/>
          </a:prstGeom>
        </p:spPr>
      </p:pic>
      <p:sp>
        <p:nvSpPr>
          <p:cNvPr id="5" name="文本框 4"/>
          <p:cNvSpPr txBox="1"/>
          <p:nvPr/>
        </p:nvSpPr>
        <p:spPr>
          <a:xfrm>
            <a:off x="3449320" y="1471295"/>
            <a:ext cx="6096000" cy="506730"/>
          </a:xfrm>
          <a:prstGeom prst="rect">
            <a:avLst/>
          </a:prstGeom>
          <a:solidFill>
            <a:schemeClr val="lt1"/>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wrap="square" anchor="t">
            <a:spAutoFit/>
          </a:bodyPr>
          <a:p>
            <a:pPr marR="0" lvl="0" indent="0" algn="l" defTabSz="914400" rtl="0" fontAlgn="auto">
              <a:lnSpc>
                <a:spcPct val="150000"/>
              </a:lnSpc>
              <a:spcBef>
                <a:spcPts val="0"/>
              </a:spcBef>
              <a:spcAft>
                <a:spcPts val="0"/>
              </a:spcAft>
              <a:buClrTx/>
              <a:buSzTx/>
              <a:buFontTx/>
              <a:buNone/>
              <a:defRPr/>
            </a:pPr>
            <a:r>
              <a:rPr lang="en-US" altLang="zh-CN" b="1" noProof="0" dirty="0">
                <a:ln>
                  <a:noFill/>
                </a:ln>
                <a:solidFill>
                  <a:prstClr val="black"/>
                </a:solidFill>
                <a:effectLst/>
                <a:uLnTx/>
                <a:uFillTx/>
                <a:latin typeface="Times New Roman" panose="02020603050405020304"/>
                <a:ea typeface="微软雅黑" panose="020B0503020204020204" charset="-122"/>
                <a:sym typeface="+mn-ea"/>
              </a:rPr>
              <a:t>Conditional Diffusion Transformer</a:t>
            </a:r>
            <a:endParaRPr lang="en-US" altLang="zh-CN" b="1" noProof="0" dirty="0" smtClean="0">
              <a:ln>
                <a:noFill/>
              </a:ln>
              <a:solidFill>
                <a:prstClr val="black"/>
              </a:solidFill>
              <a:effectLst/>
              <a:uLnTx/>
              <a:uFillTx/>
              <a:latin typeface="Times New Roman" panose="02020603050405020304"/>
              <a:ea typeface="微软雅黑" panose="020B0503020204020204" charset="-122"/>
              <a:cs typeface="+mn-ea"/>
              <a:sym typeface="+mn-ea"/>
            </a:endParaRPr>
          </a:p>
        </p:txBody>
      </p:sp>
      <p:pic>
        <p:nvPicPr>
          <p:cNvPr id="6" name="图片 5"/>
          <p:cNvPicPr>
            <a:picLocks noChangeAspect="1"/>
          </p:cNvPicPr>
          <p:nvPr/>
        </p:nvPicPr>
        <p:blipFill>
          <a:blip r:embed="rId3"/>
          <a:stretch>
            <a:fillRect/>
          </a:stretch>
        </p:blipFill>
        <p:spPr>
          <a:xfrm>
            <a:off x="3702685" y="2028825"/>
            <a:ext cx="8140065" cy="424053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30200" y="1395095"/>
            <a:ext cx="6096000" cy="506730"/>
          </a:xfrm>
          <a:prstGeom prst="rect">
            <a:avLst/>
          </a:prstGeom>
          <a:solidFill>
            <a:schemeClr val="lt1"/>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wrap="square" anchor="t">
            <a:spAutoFit/>
          </a:bodyPr>
          <a:p>
            <a:pPr marR="0" lvl="0" indent="0" algn="l" defTabSz="914400" rtl="0" fontAlgn="auto">
              <a:lnSpc>
                <a:spcPct val="150000"/>
              </a:lnSpc>
              <a:spcBef>
                <a:spcPts val="0"/>
              </a:spcBef>
              <a:spcAft>
                <a:spcPts val="0"/>
              </a:spcAft>
              <a:buClrTx/>
              <a:buSzTx/>
              <a:buFontTx/>
              <a:buNone/>
              <a:defRPr/>
            </a:pPr>
            <a:r>
              <a:rPr lang="en-US" altLang="zh-CN" b="1" noProof="0" dirty="0" smtClean="0">
                <a:ln>
                  <a:noFill/>
                </a:ln>
                <a:solidFill>
                  <a:prstClr val="black"/>
                </a:solidFill>
                <a:effectLst/>
                <a:uLnTx/>
                <a:uFillTx/>
                <a:latin typeface="Times New Roman" panose="02020603050405020304"/>
                <a:ea typeface="微软雅黑" panose="020B0503020204020204" charset="-122"/>
                <a:cs typeface="+mn-ea"/>
                <a:sym typeface="+mn-ea"/>
              </a:rPr>
              <a:t>Navigation Planning with World Models</a:t>
            </a:r>
            <a:endParaRPr lang="en-US" altLang="zh-CN" b="1" noProof="0" dirty="0" smtClean="0">
              <a:ln>
                <a:noFill/>
              </a:ln>
              <a:solidFill>
                <a:prstClr val="black"/>
              </a:solidFill>
              <a:effectLst/>
              <a:uLnTx/>
              <a:uFillTx/>
              <a:latin typeface="Times New Roman" panose="02020603050405020304"/>
              <a:ea typeface="微软雅黑" panose="020B0503020204020204" charset="-122"/>
              <a:cs typeface="+mn-ea"/>
              <a:sym typeface="+mn-ea"/>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p:cNvSpPr txBox="1"/>
          <p:nvPr/>
        </p:nvSpPr>
        <p:spPr>
          <a:xfrm>
            <a:off x="600330" y="759151"/>
            <a:ext cx="375008"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rPr>
              <a:t>2</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endParaRPr>
          </a:p>
        </p:txBody>
      </p:sp>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26" name="文本框 25"/>
          <p:cNvSpPr txBox="1"/>
          <p:nvPr/>
        </p:nvSpPr>
        <p:spPr>
          <a:xfrm>
            <a:off x="1516165" y="820705"/>
            <a:ext cx="7627569" cy="46037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rPr>
              <a:t>Navigation World Models</a:t>
            </a:r>
            <a:endPar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endParaRPr>
          </a:p>
        </p:txBody>
      </p:sp>
      <p:grpSp>
        <p:nvGrpSpPr>
          <p:cNvPr id="28" name="组合 27"/>
          <p:cNvGrpSpPr/>
          <p:nvPr/>
        </p:nvGrpSpPr>
        <p:grpSpPr>
          <a:xfrm>
            <a:off x="809625" y="1927225"/>
            <a:ext cx="10572750" cy="4636135"/>
            <a:chOff x="403" y="3035"/>
            <a:chExt cx="16650" cy="7301"/>
          </a:xfrm>
        </p:grpSpPr>
        <p:sp>
          <p:nvSpPr>
            <p:cNvPr id="22" name="文本框 21"/>
            <p:cNvSpPr txBox="1"/>
            <p:nvPr/>
          </p:nvSpPr>
          <p:spPr>
            <a:xfrm>
              <a:off x="3621" y="8960"/>
              <a:ext cx="13432" cy="1362"/>
            </a:xfrm>
            <a:prstGeom prst="roundRect">
              <a:avLst>
                <a:gd name="adj" fmla="val 9409"/>
              </a:avLst>
            </a:prstGeom>
            <a:solidFill>
              <a:schemeClr val="lt1"/>
            </a:solidFill>
            <a:ln w="28575" cap="flat" cmpd="sng" algn="ctr">
              <a:solidFill>
                <a:schemeClr val="accent1">
                  <a:shade val="50000"/>
                </a:schemeClr>
              </a:solid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noAutofit/>
            </a:bodyPr>
            <a:lstStyle/>
            <a:p>
              <a:endParaRPr lang="en-US" altLang="zh-CN" sz="1400" b="0" i="0" dirty="0">
                <a:solidFill>
                  <a:srgbClr val="0F1115"/>
                </a:solidFill>
                <a:latin typeface="Times New Roman" panose="02020603050405020304" charset="0"/>
                <a:ea typeface="微软雅黑" panose="020B0503020204020204" charset="-122"/>
                <a:cs typeface="Times New Roman" panose="02020603050405020304" charset="0"/>
              </a:endParaRPr>
            </a:p>
          </p:txBody>
        </p:sp>
        <p:sp>
          <p:nvSpPr>
            <p:cNvPr id="20" name="文本框 19"/>
            <p:cNvSpPr txBox="1"/>
            <p:nvPr/>
          </p:nvSpPr>
          <p:spPr>
            <a:xfrm>
              <a:off x="3621" y="6733"/>
              <a:ext cx="13432" cy="2081"/>
            </a:xfrm>
            <a:prstGeom prst="roundRect">
              <a:avLst>
                <a:gd name="adj" fmla="val 9409"/>
              </a:avLst>
            </a:prstGeom>
            <a:solidFill>
              <a:schemeClr val="lt1"/>
            </a:solidFill>
            <a:ln w="28575" cap="flat" cmpd="sng" algn="ctr">
              <a:solidFill>
                <a:schemeClr val="accent1">
                  <a:shade val="50000"/>
                </a:schemeClr>
              </a:solid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noAutofit/>
            </a:bodyPr>
            <a:lstStyle/>
            <a:p>
              <a:endParaRPr lang="en-US" altLang="zh-CN" sz="1400" b="0" i="0" dirty="0">
                <a:solidFill>
                  <a:srgbClr val="0F1115"/>
                </a:solidFill>
                <a:latin typeface="Times New Roman" panose="02020603050405020304" charset="0"/>
                <a:ea typeface="微软雅黑" panose="020B0503020204020204" charset="-122"/>
                <a:cs typeface="Times New Roman" panose="02020603050405020304" charset="0"/>
              </a:endParaRPr>
            </a:p>
          </p:txBody>
        </p:sp>
        <p:grpSp>
          <p:nvGrpSpPr>
            <p:cNvPr id="8" name="组合 7"/>
            <p:cNvGrpSpPr/>
            <p:nvPr/>
          </p:nvGrpSpPr>
          <p:grpSpPr>
            <a:xfrm>
              <a:off x="3621" y="3035"/>
              <a:ext cx="13432" cy="1678"/>
              <a:chOff x="3201" y="3415"/>
              <a:chExt cx="13432" cy="1678"/>
            </a:xfrm>
          </p:grpSpPr>
          <p:sp>
            <p:nvSpPr>
              <p:cNvPr id="9" name="文本框 8"/>
              <p:cNvSpPr txBox="1"/>
              <p:nvPr/>
            </p:nvSpPr>
            <p:spPr>
              <a:xfrm>
                <a:off x="3201" y="3415"/>
                <a:ext cx="13432" cy="1679"/>
              </a:xfrm>
              <a:prstGeom prst="roundRect">
                <a:avLst>
                  <a:gd name="adj" fmla="val 9409"/>
                </a:avLst>
              </a:prstGeom>
              <a:solidFill>
                <a:schemeClr val="lt1"/>
              </a:solidFill>
              <a:ln w="28575" cap="flat" cmpd="sng" algn="ctr">
                <a:solidFill>
                  <a:schemeClr val="accent1">
                    <a:shade val="50000"/>
                  </a:schemeClr>
                </a:solid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noAutofit/>
              </a:bodyPr>
              <a:lstStyle/>
              <a:p>
                <a:endParaRPr lang="en-US" altLang="zh-CN" sz="1400" b="0" i="0" dirty="0">
                  <a:solidFill>
                    <a:srgbClr val="0F1115"/>
                  </a:solidFill>
                  <a:latin typeface="Times New Roman" panose="02020603050405020304" charset="0"/>
                  <a:ea typeface="微软雅黑" panose="020B0503020204020204" charset="-122"/>
                  <a:cs typeface="Times New Roman" panose="02020603050405020304" charset="0"/>
                </a:endParaRPr>
              </a:p>
            </p:txBody>
          </p:sp>
          <p:pic>
            <p:nvPicPr>
              <p:cNvPr id="7" name="图片 6"/>
              <p:cNvPicPr>
                <a:picLocks noChangeAspect="1"/>
              </p:cNvPicPr>
              <p:nvPr/>
            </p:nvPicPr>
            <p:blipFill>
              <a:blip r:embed="rId2"/>
              <a:stretch>
                <a:fillRect/>
              </a:stretch>
            </p:blipFill>
            <p:spPr>
              <a:xfrm>
                <a:off x="3325" y="3445"/>
                <a:ext cx="13185" cy="1619"/>
              </a:xfrm>
              <a:prstGeom prst="rect">
                <a:avLst/>
              </a:prstGeom>
            </p:spPr>
          </p:pic>
        </p:grpSp>
        <p:sp>
          <p:nvSpPr>
            <p:cNvPr id="11" name="文本框 10"/>
            <p:cNvSpPr txBox="1"/>
            <p:nvPr/>
          </p:nvSpPr>
          <p:spPr>
            <a:xfrm>
              <a:off x="3621" y="4884"/>
              <a:ext cx="13432" cy="1679"/>
            </a:xfrm>
            <a:prstGeom prst="roundRect">
              <a:avLst>
                <a:gd name="adj" fmla="val 9409"/>
              </a:avLst>
            </a:prstGeom>
            <a:solidFill>
              <a:schemeClr val="lt1"/>
            </a:solidFill>
            <a:ln w="28575" cap="flat" cmpd="sng" algn="ctr">
              <a:solidFill>
                <a:schemeClr val="accent1">
                  <a:shade val="50000"/>
                </a:schemeClr>
              </a:solid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noAutofit/>
            </a:bodyPr>
            <a:lstStyle/>
            <a:p>
              <a:endParaRPr lang="en-US" altLang="zh-CN" sz="1400" b="0" i="0" dirty="0">
                <a:solidFill>
                  <a:srgbClr val="0F1115"/>
                </a:solidFill>
                <a:latin typeface="Times New Roman" panose="02020603050405020304" charset="0"/>
                <a:ea typeface="微软雅黑" panose="020B0503020204020204" charset="-122"/>
                <a:cs typeface="Times New Roman" panose="02020603050405020304" charset="0"/>
              </a:endParaRPr>
            </a:p>
          </p:txBody>
        </p:sp>
        <p:pic>
          <p:nvPicPr>
            <p:cNvPr id="13" name="图片 12"/>
            <p:cNvPicPr>
              <a:picLocks noChangeAspect="1"/>
            </p:cNvPicPr>
            <p:nvPr/>
          </p:nvPicPr>
          <p:blipFill>
            <a:blip r:embed="rId3"/>
            <a:srcRect b="55428"/>
            <a:stretch>
              <a:fillRect/>
            </a:stretch>
          </p:blipFill>
          <p:spPr>
            <a:xfrm>
              <a:off x="3743" y="4944"/>
              <a:ext cx="13187" cy="1010"/>
            </a:xfrm>
            <a:prstGeom prst="rect">
              <a:avLst/>
            </a:prstGeom>
          </p:spPr>
        </p:pic>
        <p:pic>
          <p:nvPicPr>
            <p:cNvPr id="15" name="图片 14"/>
            <p:cNvPicPr>
              <a:picLocks noChangeAspect="1"/>
            </p:cNvPicPr>
            <p:nvPr/>
          </p:nvPicPr>
          <p:blipFill>
            <a:blip r:embed="rId3"/>
            <a:srcRect l="24812" t="57855" r="25965"/>
            <a:stretch>
              <a:fillRect/>
            </a:stretch>
          </p:blipFill>
          <p:spPr>
            <a:xfrm>
              <a:off x="7792" y="5500"/>
              <a:ext cx="6491" cy="955"/>
            </a:xfrm>
            <a:prstGeom prst="rect">
              <a:avLst/>
            </a:prstGeom>
          </p:spPr>
        </p:pic>
        <p:pic>
          <p:nvPicPr>
            <p:cNvPr id="17" name="图片 16"/>
            <p:cNvPicPr>
              <a:picLocks noChangeAspect="1"/>
            </p:cNvPicPr>
            <p:nvPr/>
          </p:nvPicPr>
          <p:blipFill>
            <a:blip r:embed="rId4"/>
            <a:stretch>
              <a:fillRect/>
            </a:stretch>
          </p:blipFill>
          <p:spPr>
            <a:xfrm>
              <a:off x="3743" y="6763"/>
              <a:ext cx="13187" cy="2015"/>
            </a:xfrm>
            <a:prstGeom prst="rect">
              <a:avLst/>
            </a:prstGeom>
          </p:spPr>
        </p:pic>
        <p:pic>
          <p:nvPicPr>
            <p:cNvPr id="21" name="图片 20"/>
            <p:cNvPicPr>
              <a:picLocks noChangeAspect="1"/>
            </p:cNvPicPr>
            <p:nvPr/>
          </p:nvPicPr>
          <p:blipFill>
            <a:blip r:embed="rId5">
              <a:clrChange>
                <a:clrFrom>
                  <a:srgbClr val="FFFFFF">
                    <a:alpha val="100000"/>
                  </a:srgbClr>
                </a:clrFrom>
                <a:clrTo>
                  <a:srgbClr val="FFFFFF">
                    <a:alpha val="100000"/>
                    <a:alpha val="0"/>
                  </a:srgbClr>
                </a:clrTo>
              </a:clrChange>
            </a:blip>
            <a:stretch>
              <a:fillRect/>
            </a:stretch>
          </p:blipFill>
          <p:spPr>
            <a:xfrm>
              <a:off x="3743" y="8984"/>
              <a:ext cx="11638" cy="1352"/>
            </a:xfrm>
            <a:prstGeom prst="rect">
              <a:avLst/>
            </a:prstGeom>
          </p:spPr>
        </p:pic>
        <p:sp>
          <p:nvSpPr>
            <p:cNvPr id="23" name="矩形: 圆角 15"/>
            <p:cNvSpPr/>
            <p:nvPr/>
          </p:nvSpPr>
          <p:spPr>
            <a:xfrm>
              <a:off x="403" y="3169"/>
              <a:ext cx="2945" cy="1411"/>
            </a:xfrm>
            <a:prstGeom prst="roundRect">
              <a:avLst>
                <a:gd name="adj" fmla="val 15237"/>
              </a:avLst>
            </a:prstGeom>
            <a:gradFill>
              <a:gsLst>
                <a:gs pos="0">
                  <a:srgbClr val="0070C0"/>
                </a:gs>
                <a:gs pos="100000">
                  <a:srgbClr val="002060"/>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基于世界模型的前向推演</a:t>
              </a:r>
              <a:endPar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endParaRPr>
            </a:p>
          </p:txBody>
        </p:sp>
        <p:sp>
          <p:nvSpPr>
            <p:cNvPr id="24" name="矩形: 圆角 15"/>
            <p:cNvSpPr/>
            <p:nvPr/>
          </p:nvSpPr>
          <p:spPr>
            <a:xfrm>
              <a:off x="403" y="5018"/>
              <a:ext cx="2945" cy="1411"/>
            </a:xfrm>
            <a:prstGeom prst="roundRect">
              <a:avLst>
                <a:gd name="adj" fmla="val 15237"/>
              </a:avLst>
            </a:prstGeom>
            <a:gradFill>
              <a:gsLst>
                <a:gs pos="0">
                  <a:srgbClr val="0070C0"/>
                </a:gs>
                <a:gs pos="100000">
                  <a:srgbClr val="002060"/>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能量函数的设计与约束编码</a:t>
              </a:r>
              <a:endPar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endParaRPr>
            </a:p>
          </p:txBody>
        </p:sp>
        <p:sp>
          <p:nvSpPr>
            <p:cNvPr id="25" name="矩形: 圆角 15"/>
            <p:cNvSpPr/>
            <p:nvPr/>
          </p:nvSpPr>
          <p:spPr>
            <a:xfrm>
              <a:off x="403" y="7065"/>
              <a:ext cx="2945" cy="1411"/>
            </a:xfrm>
            <a:prstGeom prst="roundRect">
              <a:avLst>
                <a:gd name="adj" fmla="val 15237"/>
              </a:avLst>
            </a:prstGeom>
            <a:gradFill>
              <a:gsLst>
                <a:gs pos="0">
                  <a:srgbClr val="0070C0"/>
                </a:gs>
                <a:gs pos="100000">
                  <a:srgbClr val="002060"/>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动作序列</a:t>
              </a:r>
              <a:endPar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endParaRPr>
            </a:p>
            <a:p>
              <a:pPr algn="ct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的优化求解</a:t>
              </a:r>
              <a:endPar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endParaRPr>
            </a:p>
          </p:txBody>
        </p:sp>
        <p:sp>
          <p:nvSpPr>
            <p:cNvPr id="27" name="矩形: 圆角 15"/>
            <p:cNvSpPr/>
            <p:nvPr/>
          </p:nvSpPr>
          <p:spPr>
            <a:xfrm>
              <a:off x="403" y="8925"/>
              <a:ext cx="2945" cy="1411"/>
            </a:xfrm>
            <a:prstGeom prst="roundRect">
              <a:avLst>
                <a:gd name="adj" fmla="val 15237"/>
              </a:avLst>
            </a:prstGeom>
            <a:gradFill>
              <a:gsLst>
                <a:gs pos="0">
                  <a:srgbClr val="0070C0"/>
                </a:gs>
                <a:gs pos="100000">
                  <a:srgbClr val="002060"/>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轨迹评估</a:t>
              </a:r>
              <a:endPar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endParaRPr>
            </a:p>
            <a:p>
              <a:pPr algn="ctr"/>
              <a:r>
                <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rPr>
                <a:t>与排序</a:t>
              </a:r>
              <a:endParaRPr lang="zh-CN" altLang="en-US" sz="2000" b="1" dirty="0">
                <a:gradFill>
                  <a:gsLst>
                    <a:gs pos="0">
                      <a:schemeClr val="bg1"/>
                    </a:gs>
                    <a:gs pos="100000">
                      <a:schemeClr val="accent4">
                        <a:lumMod val="60000"/>
                        <a:lumOff val="40000"/>
                      </a:schemeClr>
                    </a:gs>
                  </a:gsLst>
                  <a:lin ang="2700000" scaled="1"/>
                </a:gradFill>
                <a:latin typeface="微软雅黑" panose="020B0503020204020204" charset="-122"/>
                <a:ea typeface="微软雅黑" panose="020B0503020204020204" charset="-122"/>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p:cNvSpPr txBox="1"/>
          <p:nvPr/>
        </p:nvSpPr>
        <p:spPr>
          <a:xfrm>
            <a:off x="600330" y="759151"/>
            <a:ext cx="37500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rPr>
              <a:t>3</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endParaRPr>
          </a:p>
        </p:txBody>
      </p:sp>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26" name="文本框 25"/>
          <p:cNvSpPr txBox="1"/>
          <p:nvPr/>
        </p:nvSpPr>
        <p:spPr>
          <a:xfrm>
            <a:off x="1516165" y="820705"/>
            <a:ext cx="7627569" cy="46037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rPr>
              <a:t>Experiments and Results</a:t>
            </a:r>
            <a:endPar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endParaRPr>
          </a:p>
        </p:txBody>
      </p:sp>
      <p:sp>
        <p:nvSpPr>
          <p:cNvPr id="8" name="文本框 7"/>
          <p:cNvSpPr txBox="1"/>
          <p:nvPr/>
        </p:nvSpPr>
        <p:spPr>
          <a:xfrm>
            <a:off x="264795" y="1546225"/>
            <a:ext cx="11663045" cy="630555"/>
          </a:xfrm>
          <a:prstGeom prst="rect">
            <a:avLst/>
          </a:prstGeom>
        </p:spPr>
        <p:txBody>
          <a:bodyPr wrap="square">
            <a:noAutofit/>
          </a:bodyPr>
          <a:lstStyle/>
          <a:p>
            <a:pPr lvl="0" indent="355600" algn="l" fontAlgn="auto">
              <a:spcBef>
                <a:spcPts val="0"/>
              </a:spcBef>
              <a:spcAft>
                <a:spcPts val="0"/>
              </a:spcAft>
              <a:buClrTx/>
              <a:buSzTx/>
              <a:buFontTx/>
              <a:extLst>
                <a:ext uri="{35155182-B16C-46BC-9424-99874614C6A1}">
                  <wpsdc:indentchars xmlns:wpsdc="http://www.wps.cn/officeDocument/2017/drawingmlCustomData" val="200" checksum="3837665281"/>
                </a:ext>
              </a:extLst>
            </a:pPr>
            <a:r>
              <a:rPr lang="zh-CN" altLang="en-US" sz="1400" dirty="0">
                <a:solidFill>
                  <a:schemeClr val="dk1"/>
                </a:solidFill>
                <a:sym typeface="+mn-ea"/>
              </a:rPr>
              <a:t>对于所有机器人数据集（</a:t>
            </a:r>
            <a:r>
              <a:rPr lang="zh-CN" altLang="en-US" sz="1400" dirty="0">
                <a:solidFill>
                  <a:schemeClr val="dk1"/>
                </a:solidFill>
                <a:sym typeface="+mn-ea"/>
              </a:rPr>
              <a:t>SCAND、TartanDrive、RECON</a:t>
            </a:r>
            <a:r>
              <a:rPr lang="zh-CN" altLang="en-US" sz="1400" dirty="0">
                <a:solidFill>
                  <a:schemeClr val="dk1"/>
                </a:solidFill>
                <a:sym typeface="+mn-ea"/>
              </a:rPr>
              <a:t>和 </a:t>
            </a:r>
            <a:r>
              <a:rPr lang="zh-CN" altLang="en-US" sz="1400" dirty="0">
                <a:solidFill>
                  <a:schemeClr val="dk1"/>
                </a:solidFill>
                <a:sym typeface="+mn-ea"/>
              </a:rPr>
              <a:t>HuRoN），</a:t>
            </a:r>
            <a:r>
              <a:rPr lang="zh-CN" altLang="en-US" sz="1400" dirty="0">
                <a:solidFill>
                  <a:schemeClr val="dk1"/>
                </a:solidFill>
                <a:sym typeface="+mn-ea"/>
              </a:rPr>
              <a:t>本文访问机器人的位置和旋转信息，从而能够推断出相对于当前位置的相对动作。为了标准化不同智能体的步长，我们将智能体在帧间移动的距离除以它们的平均步长，以确保不同智能体的动作空间相似。</a:t>
            </a:r>
            <a:endParaRPr lang="zh-CN" altLang="en-US" sz="1400" dirty="0">
              <a:solidFill>
                <a:schemeClr val="dk1"/>
              </a:solidFill>
              <a:sym typeface="+mn-ea"/>
            </a:endParaRPr>
          </a:p>
        </p:txBody>
      </p:sp>
      <p:sp>
        <p:nvSpPr>
          <p:cNvPr id="6" name="文本框 5"/>
          <p:cNvSpPr txBox="1"/>
          <p:nvPr/>
        </p:nvSpPr>
        <p:spPr>
          <a:xfrm>
            <a:off x="330200" y="2334895"/>
            <a:ext cx="6096000" cy="506730"/>
          </a:xfrm>
          <a:prstGeom prst="rect">
            <a:avLst/>
          </a:prstGeom>
          <a:solidFill>
            <a:schemeClr val="lt1"/>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wrap="square" anchor="t">
            <a:spAutoFit/>
          </a:bodyPr>
          <a:p>
            <a:pPr marR="0" lvl="0" indent="0" algn="l" defTabSz="914400" rtl="0" fontAlgn="auto">
              <a:lnSpc>
                <a:spcPct val="150000"/>
              </a:lnSpc>
              <a:spcBef>
                <a:spcPts val="0"/>
              </a:spcBef>
              <a:spcAft>
                <a:spcPts val="0"/>
              </a:spcAft>
              <a:buClrTx/>
              <a:buSzTx/>
              <a:buFontTx/>
              <a:buNone/>
              <a:defRPr/>
            </a:pPr>
            <a:r>
              <a:rPr lang="en-US" altLang="zh-CN" b="1" noProof="0" dirty="0" smtClean="0">
                <a:ln>
                  <a:noFill/>
                </a:ln>
                <a:solidFill>
                  <a:prstClr val="black"/>
                </a:solidFill>
                <a:effectLst/>
                <a:uLnTx/>
                <a:uFillTx/>
                <a:latin typeface="Times New Roman" panose="02020603050405020304"/>
                <a:ea typeface="微软雅黑" panose="020B0503020204020204" charset="-122"/>
                <a:cs typeface="+mn-ea"/>
                <a:sym typeface="+mn-ea"/>
              </a:rPr>
              <a:t>Ablations</a:t>
            </a:r>
            <a:endParaRPr lang="en-US" altLang="zh-CN" b="1" noProof="0" dirty="0" smtClean="0">
              <a:ln>
                <a:noFill/>
              </a:ln>
              <a:solidFill>
                <a:prstClr val="black"/>
              </a:solidFill>
              <a:effectLst/>
              <a:uLnTx/>
              <a:uFillTx/>
              <a:latin typeface="Times New Roman" panose="02020603050405020304"/>
              <a:ea typeface="微软雅黑" panose="020B0503020204020204" charset="-122"/>
              <a:cs typeface="+mn-ea"/>
              <a:sym typeface="+mn-ea"/>
            </a:endParaRPr>
          </a:p>
        </p:txBody>
      </p:sp>
      <p:pic>
        <p:nvPicPr>
          <p:cNvPr id="7" name="1">
            <a:hlinkClick r:id="" action="ppaction://media"/>
          </p:cNvPr>
          <p:cNvPicPr/>
          <p:nvPr>
            <a:videoFile r:link="rId2"/>
            <p:extLst>
              <p:ext uri="{DAA4B4D4-6D71-4841-9C94-3DE7FCFB9230}">
                <p14:media xmlns:p14="http://schemas.microsoft.com/office/powerpoint/2010/main" r:embed="rId3"/>
              </p:ext>
            </p:extLst>
          </p:nvPr>
        </p:nvPicPr>
        <p:blipFill>
          <a:blip r:embed="rId4"/>
          <a:stretch>
            <a:fillRect/>
          </a:stretch>
        </p:blipFill>
        <p:spPr>
          <a:xfrm>
            <a:off x="6018530" y="2539365"/>
            <a:ext cx="6000750" cy="3194050"/>
          </a:xfrm>
          <a:prstGeom prst="rect">
            <a:avLst/>
          </a:prstGeom>
        </p:spPr>
      </p:pic>
      <p:sp>
        <p:nvSpPr>
          <p:cNvPr id="9" name="文本框 8"/>
          <p:cNvSpPr txBox="1"/>
          <p:nvPr/>
        </p:nvSpPr>
        <p:spPr>
          <a:xfrm>
            <a:off x="330200" y="2841625"/>
            <a:ext cx="5688330" cy="2891790"/>
          </a:xfrm>
          <a:prstGeom prst="rect">
            <a:avLst/>
          </a:prstGeom>
        </p:spPr>
        <p:txBody>
          <a:bodyPr wrap="square">
            <a:spAutoFit/>
          </a:bodyPr>
          <a:p>
            <a:pPr indent="0" fontAlgn="auto">
              <a:spcBef>
                <a:spcPts val="0"/>
              </a:spcBef>
              <a:spcAft>
                <a:spcPts val="0"/>
              </a:spcAft>
            </a:pPr>
            <a:r>
              <a:rPr lang="zh-CN" altLang="en-US" sz="1400" b="0" i="0" dirty="0">
                <a:solidFill>
                  <a:schemeClr val="dk1"/>
                </a:solidFill>
              </a:rPr>
              <a:t>模型在已知环境 RECON 的验证集轨迹上，对 4 秒后的未来单步预测进行评估。</a:t>
            </a:r>
            <a:endParaRPr lang="zh-CN" altLang="en-US" sz="1400" b="0" i="0" dirty="0">
              <a:solidFill>
                <a:schemeClr val="dk1"/>
              </a:solidFill>
            </a:endParaRPr>
          </a:p>
          <a:p>
            <a:pPr indent="0" fontAlgn="auto">
              <a:spcBef>
                <a:spcPts val="0"/>
              </a:spcBef>
              <a:spcAft>
                <a:spcPts val="0"/>
              </a:spcAft>
            </a:pPr>
            <a:r>
              <a:rPr lang="zh-CN" altLang="en-US" sz="1400" b="1" i="0" dirty="0">
                <a:solidFill>
                  <a:schemeClr val="dk1"/>
                </a:solidFill>
              </a:rPr>
              <a:t>模型规模与 CDiT</a:t>
            </a:r>
            <a:endParaRPr lang="zh-CN" altLang="en-US" sz="1400" b="1" i="0" dirty="0">
              <a:solidFill>
                <a:schemeClr val="dk1"/>
              </a:solidFill>
            </a:endParaRPr>
          </a:p>
          <a:p>
            <a:pPr indent="0" fontAlgn="auto">
              <a:spcBef>
                <a:spcPts val="0"/>
              </a:spcBef>
              <a:spcAft>
                <a:spcPts val="0"/>
              </a:spcAft>
            </a:pPr>
            <a:r>
              <a:rPr lang="zh-CN" altLang="en-US" sz="1400" b="0" i="0" dirty="0">
                <a:solidFill>
                  <a:schemeClr val="dk1"/>
                </a:solidFill>
              </a:rPr>
              <a:t>将 CDiT与标准 DiT进行比较。CDiT在高达10亿参数的模型上确实表现更好，同时消耗不到 2 倍的 FLOPs。</a:t>
            </a:r>
            <a:endParaRPr lang="zh-CN" altLang="en-US" sz="1400" b="0" i="0" dirty="0">
              <a:solidFill>
                <a:schemeClr val="dk1"/>
              </a:solidFill>
            </a:endParaRPr>
          </a:p>
          <a:p>
            <a:pPr indent="0" fontAlgn="auto">
              <a:spcBef>
                <a:spcPts val="0"/>
              </a:spcBef>
              <a:spcAft>
                <a:spcPts val="0"/>
              </a:spcAft>
            </a:pPr>
            <a:r>
              <a:rPr lang="zh-CN" altLang="en-US" sz="1400" b="1" i="0" dirty="0">
                <a:solidFill>
                  <a:schemeClr val="dk1"/>
                </a:solidFill>
              </a:rPr>
              <a:t>目标数量</a:t>
            </a:r>
            <a:endParaRPr lang="zh-CN" altLang="en-US" sz="1400" b="1" i="0" dirty="0">
              <a:solidFill>
                <a:schemeClr val="dk1"/>
              </a:solidFill>
            </a:endParaRPr>
          </a:p>
          <a:p>
            <a:pPr indent="0" fontAlgn="auto">
              <a:spcBef>
                <a:spcPts val="0"/>
              </a:spcBef>
              <a:spcAft>
                <a:spcPts val="0"/>
              </a:spcAft>
            </a:pPr>
            <a:r>
              <a:rPr lang="zh-CN" altLang="en-US" sz="1400" b="0" i="0" dirty="0">
                <a:solidFill>
                  <a:schemeClr val="dk1"/>
                </a:solidFill>
              </a:rPr>
              <a:t>在固定上下文的情况下，使用不同数量的目标状态训练模型。每个目标在当前状态周围 ±16 秒窗口内随机选择。</a:t>
            </a:r>
            <a:endParaRPr lang="zh-CN" altLang="en-US" sz="1400" b="0" i="0" dirty="0">
              <a:solidFill>
                <a:schemeClr val="dk1"/>
              </a:solidFill>
            </a:endParaRPr>
          </a:p>
          <a:p>
            <a:pPr indent="0" fontAlgn="auto">
              <a:spcBef>
                <a:spcPts val="0"/>
              </a:spcBef>
              <a:spcAft>
                <a:spcPts val="0"/>
              </a:spcAft>
            </a:pPr>
            <a:r>
              <a:rPr lang="zh-CN" altLang="en-US" sz="1400" b="1" i="0" dirty="0">
                <a:solidFill>
                  <a:schemeClr val="dk1"/>
                </a:solidFill>
              </a:rPr>
              <a:t>上下文大小</a:t>
            </a:r>
            <a:endParaRPr lang="zh-CN" altLang="en-US" sz="1400" b="1" i="0" dirty="0">
              <a:solidFill>
                <a:schemeClr val="dk1"/>
              </a:solidFill>
            </a:endParaRPr>
          </a:p>
          <a:p>
            <a:pPr indent="0" fontAlgn="auto">
              <a:spcBef>
                <a:spcPts val="0"/>
              </a:spcBef>
              <a:spcAft>
                <a:spcPts val="0"/>
              </a:spcAft>
            </a:pPr>
            <a:r>
              <a:rPr lang="zh-CN" altLang="en-US" sz="1400" b="0" i="0" dirty="0">
                <a:solidFill>
                  <a:schemeClr val="dk1"/>
                </a:solidFill>
              </a:rPr>
              <a:t>本文改变条件帧的数量来训练模型。</a:t>
            </a:r>
            <a:endParaRPr lang="zh-CN" altLang="en-US" sz="1400" b="0" i="0" dirty="0">
              <a:solidFill>
                <a:schemeClr val="dk1"/>
              </a:solidFill>
            </a:endParaRPr>
          </a:p>
          <a:p>
            <a:pPr indent="0" fontAlgn="auto">
              <a:spcBef>
                <a:spcPts val="0"/>
              </a:spcBef>
              <a:spcAft>
                <a:spcPts val="0"/>
              </a:spcAft>
            </a:pPr>
            <a:r>
              <a:rPr lang="zh-CN" altLang="en-US" sz="1400" b="1" i="0" dirty="0">
                <a:solidFill>
                  <a:schemeClr val="dk1"/>
                </a:solidFill>
              </a:rPr>
              <a:t>时间与动作条件</a:t>
            </a:r>
            <a:endParaRPr lang="zh-CN" altLang="en-US" sz="1400" b="0" i="0" dirty="0">
              <a:solidFill>
                <a:schemeClr val="dk1"/>
              </a:solidFill>
            </a:endParaRPr>
          </a:p>
          <a:p>
            <a:pPr indent="0" fontAlgn="auto">
              <a:spcBef>
                <a:spcPts val="0"/>
              </a:spcBef>
              <a:spcAft>
                <a:spcPts val="0"/>
              </a:spcAft>
            </a:pPr>
            <a:r>
              <a:rPr lang="zh-CN" altLang="en-US" sz="1400" b="0" i="0" dirty="0">
                <a:solidFill>
                  <a:schemeClr val="dk1"/>
                </a:solidFill>
              </a:rPr>
              <a:t>我们同时使用时间和动作条件训练模型，并测试每个输入对预测性能的贡献程度。</a:t>
            </a:r>
            <a:endParaRPr lang="zh-CN" altLang="en-US" sz="1400" b="0" i="0" dirty="0">
              <a:solidFill>
                <a:schemeClr val="dk1"/>
              </a:solidFill>
            </a:endParaRPr>
          </a:p>
        </p:txBody>
      </p:sp>
    </p:spTree>
  </p:cSld>
  <p:clrMapOvr>
    <a:masterClrMapping/>
  </p:clrMapOvr>
  <p:timing>
    <p:tnLst>
      <p:par>
        <p:cTn id="1" dur="indefinite" restart="never" nodeType="tmRoot">
          <p:childTnLst>
            <p:video fullScrn="0">
              <p:cMediaNode>
                <p:cTn id="2" fill="hold" display="1">
                  <p:stCondLst>
                    <p:cond delay="indefinite"/>
                  </p:stCondLst>
                </p:cTn>
                <p:tgtEl>
                  <p:spTgt spid="7"/>
                </p:tgtEl>
              </p:cMediaNode>
            </p:video>
            <p:seq concurrent="1" nextAc="seek">
              <p:cTn id="3" restart="whenNotActive" fill="hold" evtFilter="cancelBubble" nodeType="interactiveSeq">
                <p:stCondLst>
                  <p:cond evt="onClick" delay="0">
                    <p:tgtEl>
                      <p:spTgt spid="7"/>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p:cNvSpPr txBox="1"/>
          <p:nvPr/>
        </p:nvSpPr>
        <p:spPr>
          <a:xfrm>
            <a:off x="600330" y="759151"/>
            <a:ext cx="37500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rPr>
              <a:t>3</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endParaRPr>
          </a:p>
        </p:txBody>
      </p:sp>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26" name="文本框 25"/>
          <p:cNvSpPr txBox="1"/>
          <p:nvPr/>
        </p:nvSpPr>
        <p:spPr>
          <a:xfrm>
            <a:off x="1516165" y="820705"/>
            <a:ext cx="7627569" cy="46037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rPr>
              <a:t>Experiments and Results</a:t>
            </a:r>
            <a:endPar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endParaRPr>
          </a:p>
        </p:txBody>
      </p:sp>
      <p:sp>
        <p:nvSpPr>
          <p:cNvPr id="6" name="文本框 5"/>
          <p:cNvSpPr txBox="1"/>
          <p:nvPr/>
        </p:nvSpPr>
        <p:spPr>
          <a:xfrm>
            <a:off x="330200" y="2341245"/>
            <a:ext cx="6096000" cy="506730"/>
          </a:xfrm>
          <a:prstGeom prst="rect">
            <a:avLst/>
          </a:prstGeom>
          <a:solidFill>
            <a:schemeClr val="lt1"/>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wrap="square" anchor="t">
            <a:spAutoFit/>
          </a:bodyPr>
          <a:p>
            <a:pPr marR="0" lvl="0" indent="0" algn="l" defTabSz="914400" rtl="0" fontAlgn="auto">
              <a:lnSpc>
                <a:spcPct val="150000"/>
              </a:lnSpc>
              <a:spcBef>
                <a:spcPts val="0"/>
              </a:spcBef>
              <a:spcAft>
                <a:spcPts val="0"/>
              </a:spcAft>
              <a:buClrTx/>
              <a:buSzTx/>
              <a:buFontTx/>
              <a:buNone/>
              <a:defRPr/>
            </a:pPr>
            <a:r>
              <a:rPr lang="en-US" altLang="zh-CN" b="1" noProof="0" dirty="0" smtClean="0">
                <a:ln>
                  <a:noFill/>
                </a:ln>
                <a:solidFill>
                  <a:prstClr val="black"/>
                </a:solidFill>
                <a:effectLst/>
                <a:uLnTx/>
                <a:uFillTx/>
                <a:latin typeface="Times New Roman" panose="02020603050405020304"/>
                <a:ea typeface="微软雅黑" panose="020B0503020204020204" charset="-122"/>
                <a:cs typeface="+mn-ea"/>
                <a:sym typeface="+mn-ea"/>
              </a:rPr>
              <a:t>Ablations</a:t>
            </a:r>
            <a:endParaRPr lang="en-US" altLang="zh-CN" b="1" noProof="0" dirty="0" smtClean="0">
              <a:ln>
                <a:noFill/>
              </a:ln>
              <a:solidFill>
                <a:prstClr val="black"/>
              </a:solidFill>
              <a:effectLst/>
              <a:uLnTx/>
              <a:uFillTx/>
              <a:latin typeface="Times New Roman" panose="02020603050405020304"/>
              <a:ea typeface="微软雅黑" panose="020B0503020204020204" charset="-122"/>
              <a:cs typeface="+mn-ea"/>
              <a:sym typeface="+mn-ea"/>
            </a:endParaRPr>
          </a:p>
        </p:txBody>
      </p:sp>
      <p:sp>
        <p:nvSpPr>
          <p:cNvPr id="11" name="文本框 10"/>
          <p:cNvSpPr txBox="1"/>
          <p:nvPr/>
        </p:nvSpPr>
        <p:spPr>
          <a:xfrm>
            <a:off x="264795" y="1546225"/>
            <a:ext cx="11663045" cy="630555"/>
          </a:xfrm>
          <a:prstGeom prst="rect">
            <a:avLst/>
          </a:prstGeom>
        </p:spPr>
        <p:txBody>
          <a:bodyPr wrap="square">
            <a:noAutofit/>
          </a:bodyPr>
          <a:lstStyle/>
          <a:p>
            <a:pPr lvl="0" indent="355600" algn="l" fontAlgn="auto">
              <a:lnSpc>
                <a:spcPct val="150000"/>
              </a:lnSpc>
              <a:spcBef>
                <a:spcPts val="0"/>
              </a:spcBef>
              <a:spcAft>
                <a:spcPts val="0"/>
              </a:spcAft>
              <a:buClrTx/>
              <a:buSzTx/>
              <a:buFontTx/>
              <a:extLst>
                <a:ext uri="{35155182-B16C-46BC-9424-99874614C6A1}">
                  <wpsdc:indentchars xmlns:wpsdc="http://www.wps.cn/officeDocument/2017/drawingmlCustomData" val="200" checksum="3837665281"/>
                </a:ext>
              </a:extLst>
            </a:pPr>
            <a:r>
              <a:rPr lang="zh-CN" altLang="en-US" sz="1400" dirty="0">
                <a:solidFill>
                  <a:schemeClr val="dk1"/>
                </a:solidFill>
                <a:sym typeface="+mn-ea"/>
              </a:rPr>
              <a:t>对于所有机器人数据集（</a:t>
            </a:r>
            <a:r>
              <a:rPr lang="zh-CN" altLang="en-US" sz="1400" dirty="0">
                <a:solidFill>
                  <a:schemeClr val="dk1"/>
                </a:solidFill>
                <a:sym typeface="+mn-ea"/>
              </a:rPr>
              <a:t>SCAND、TartanDrive、RECON</a:t>
            </a:r>
            <a:r>
              <a:rPr lang="zh-CN" altLang="en-US" sz="1400" dirty="0">
                <a:solidFill>
                  <a:schemeClr val="dk1"/>
                </a:solidFill>
                <a:sym typeface="+mn-ea"/>
              </a:rPr>
              <a:t>和 </a:t>
            </a:r>
            <a:r>
              <a:rPr lang="zh-CN" altLang="en-US" sz="1400" dirty="0">
                <a:solidFill>
                  <a:schemeClr val="dk1"/>
                </a:solidFill>
                <a:sym typeface="+mn-ea"/>
              </a:rPr>
              <a:t>HuRoN），</a:t>
            </a:r>
            <a:r>
              <a:rPr lang="zh-CN" altLang="en-US" sz="1400" dirty="0">
                <a:solidFill>
                  <a:schemeClr val="dk1"/>
                </a:solidFill>
                <a:sym typeface="+mn-ea"/>
              </a:rPr>
              <a:t>本文访问机器人的位置和旋转信息，从而能够推断出相对于当前位置的相对动作。为了标准化不同智能体的步长，我们将智能体在帧间移动的距离除以它们的平均步长，以确保不同智能体的动作空间相似。</a:t>
            </a:r>
            <a:endParaRPr lang="zh-CN" altLang="en-US" sz="1400" dirty="0">
              <a:solidFill>
                <a:schemeClr val="dk1"/>
              </a:solidFill>
              <a:sym typeface="+mn-ea"/>
            </a:endParaRPr>
          </a:p>
        </p:txBody>
      </p:sp>
      <p:grpSp>
        <p:nvGrpSpPr>
          <p:cNvPr id="24" name="组合 23"/>
          <p:cNvGrpSpPr/>
          <p:nvPr/>
        </p:nvGrpSpPr>
        <p:grpSpPr>
          <a:xfrm>
            <a:off x="1227138" y="2747645"/>
            <a:ext cx="9737725" cy="3823335"/>
            <a:chOff x="717" y="4327"/>
            <a:chExt cx="15335" cy="6021"/>
          </a:xfrm>
        </p:grpSpPr>
        <p:pic>
          <p:nvPicPr>
            <p:cNvPr id="10" name="图片 9"/>
            <p:cNvPicPr>
              <a:picLocks noChangeAspect="1"/>
            </p:cNvPicPr>
            <p:nvPr/>
          </p:nvPicPr>
          <p:blipFill>
            <a:blip r:embed="rId2"/>
            <a:stretch>
              <a:fillRect/>
            </a:stretch>
          </p:blipFill>
          <p:spPr>
            <a:xfrm>
              <a:off x="717" y="4432"/>
              <a:ext cx="6469" cy="2889"/>
            </a:xfrm>
            <a:prstGeom prst="rect">
              <a:avLst/>
            </a:prstGeom>
          </p:spPr>
        </p:pic>
        <p:grpSp>
          <p:nvGrpSpPr>
            <p:cNvPr id="20" name="组合 19"/>
            <p:cNvGrpSpPr/>
            <p:nvPr/>
          </p:nvGrpSpPr>
          <p:grpSpPr>
            <a:xfrm>
              <a:off x="718" y="7782"/>
              <a:ext cx="6468" cy="2567"/>
              <a:chOff x="718" y="7502"/>
              <a:chExt cx="6468" cy="2567"/>
            </a:xfrm>
          </p:grpSpPr>
          <p:pic>
            <p:nvPicPr>
              <p:cNvPr id="12" name="图片 11"/>
              <p:cNvPicPr>
                <a:picLocks noChangeAspect="1"/>
              </p:cNvPicPr>
              <p:nvPr/>
            </p:nvPicPr>
            <p:blipFill>
              <a:blip r:embed="rId3"/>
              <a:stretch>
                <a:fillRect/>
              </a:stretch>
            </p:blipFill>
            <p:spPr>
              <a:xfrm>
                <a:off x="718" y="7502"/>
                <a:ext cx="6468" cy="2117"/>
              </a:xfrm>
              <a:prstGeom prst="rect">
                <a:avLst/>
              </a:prstGeom>
            </p:spPr>
          </p:pic>
          <p:sp>
            <p:nvSpPr>
              <p:cNvPr id="17" name="文本框 16"/>
              <p:cNvSpPr txBox="1"/>
              <p:nvPr/>
            </p:nvSpPr>
            <p:spPr>
              <a:xfrm>
                <a:off x="1661" y="9587"/>
                <a:ext cx="4582" cy="483"/>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nchor="t">
                <a:spAutoFit/>
              </a:bodyPr>
              <a:p>
                <a:pPr algn="ctr"/>
                <a:r>
                  <a:rPr lang="zh-CN" altLang="en-US" sz="1400" b="1" dirty="0">
                    <a:sym typeface="+mn-ea"/>
                  </a:rPr>
                  <a:t>上下文大小</a:t>
                </a:r>
                <a:endParaRPr lang="zh-CN" altLang="en-US" sz="1400" b="1" dirty="0">
                  <a:sym typeface="+mn-ea"/>
                </a:endParaRPr>
              </a:p>
            </p:txBody>
          </p:sp>
        </p:grpSp>
        <p:sp>
          <p:nvSpPr>
            <p:cNvPr id="21" name="文本框 20"/>
            <p:cNvSpPr txBox="1"/>
            <p:nvPr/>
          </p:nvSpPr>
          <p:spPr>
            <a:xfrm>
              <a:off x="1497" y="7271"/>
              <a:ext cx="4910" cy="483"/>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nchor="t">
              <a:spAutoFit/>
            </a:bodyPr>
            <a:p>
              <a:pPr indent="0" algn="ctr" fontAlgn="auto">
                <a:spcBef>
                  <a:spcPts val="0"/>
                </a:spcBef>
                <a:spcAft>
                  <a:spcPts val="0"/>
                </a:spcAft>
              </a:pPr>
              <a:r>
                <a:rPr lang="zh-CN" altLang="en-US" sz="1400" b="1" dirty="0">
                  <a:sym typeface="+mn-ea"/>
                </a:rPr>
                <a:t>目标数量、时间与动作条件</a:t>
              </a:r>
              <a:endParaRPr lang="en-US" altLang="zh-CN" sz="1400" b="1" dirty="0">
                <a:sym typeface="+mn-ea"/>
              </a:endParaRPr>
            </a:p>
          </p:txBody>
        </p:sp>
        <p:grpSp>
          <p:nvGrpSpPr>
            <p:cNvPr id="23" name="组合 22"/>
            <p:cNvGrpSpPr/>
            <p:nvPr/>
          </p:nvGrpSpPr>
          <p:grpSpPr>
            <a:xfrm>
              <a:off x="9074" y="4327"/>
              <a:ext cx="6978" cy="5797"/>
              <a:chOff x="7524" y="4432"/>
              <a:chExt cx="6978" cy="5797"/>
            </a:xfrm>
          </p:grpSpPr>
          <p:pic>
            <p:nvPicPr>
              <p:cNvPr id="15" name="图片 14"/>
              <p:cNvPicPr>
                <a:picLocks noChangeAspect="1"/>
              </p:cNvPicPr>
              <p:nvPr/>
            </p:nvPicPr>
            <p:blipFill>
              <a:blip r:embed="rId4"/>
              <a:stretch>
                <a:fillRect/>
              </a:stretch>
            </p:blipFill>
            <p:spPr>
              <a:xfrm>
                <a:off x="7524" y="4432"/>
                <a:ext cx="6978" cy="5315"/>
              </a:xfrm>
              <a:prstGeom prst="rect">
                <a:avLst/>
              </a:prstGeom>
            </p:spPr>
          </p:pic>
          <p:sp>
            <p:nvSpPr>
              <p:cNvPr id="22" name="文本框 21"/>
              <p:cNvSpPr txBox="1"/>
              <p:nvPr/>
            </p:nvSpPr>
            <p:spPr>
              <a:xfrm>
                <a:off x="9507" y="9747"/>
                <a:ext cx="3012" cy="483"/>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nchor="t">
                <a:spAutoFit/>
              </a:bodyPr>
              <a:p>
                <a:pPr indent="0" algn="ctr" fontAlgn="auto">
                  <a:spcBef>
                    <a:spcPts val="0"/>
                  </a:spcBef>
                  <a:spcAft>
                    <a:spcPts val="0"/>
                  </a:spcAft>
                </a:pPr>
                <a:r>
                  <a:rPr lang="zh-CN" altLang="en-US" sz="1400" b="1" dirty="0">
                    <a:sym typeface="+mn-ea"/>
                  </a:rPr>
                  <a:t>模型规模与 CDiT</a:t>
                </a:r>
                <a:endParaRPr lang="zh-CN" altLang="en-US" sz="1400" b="1" dirty="0">
                  <a:sym typeface="+mn-ea"/>
                </a:endParaRPr>
              </a:p>
            </p:txBody>
          </p:sp>
        </p:gr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30200" y="1280795"/>
            <a:ext cx="6096000" cy="506730"/>
          </a:xfrm>
          <a:prstGeom prst="rect">
            <a:avLst/>
          </a:prstGeom>
          <a:solidFill>
            <a:schemeClr val="lt1"/>
          </a:solidFill>
          <a:ln w="12700" cap="flat" cmpd="sng" algn="ctr">
            <a:noFill/>
            <a:prstDash val="solid"/>
            <a:miter lim="800000"/>
          </a:ln>
        </p:spPr>
        <p:style>
          <a:lnRef idx="2">
            <a:schemeClr val="accent6"/>
          </a:lnRef>
          <a:fillRef idx="1">
            <a:schemeClr val="lt1"/>
          </a:fillRef>
          <a:effectRef idx="0">
            <a:schemeClr val="accent6"/>
          </a:effectRef>
          <a:fontRef idx="minor">
            <a:schemeClr val="dk1"/>
          </a:fontRef>
        </p:style>
        <p:txBody>
          <a:bodyPr wrap="square" anchor="t">
            <a:spAutoFit/>
          </a:bodyPr>
          <a:p>
            <a:pPr marR="0" lvl="0" indent="0" algn="l" defTabSz="914400" rtl="0" fontAlgn="auto">
              <a:lnSpc>
                <a:spcPct val="150000"/>
              </a:lnSpc>
              <a:spcBef>
                <a:spcPts val="0"/>
              </a:spcBef>
              <a:spcAft>
                <a:spcPts val="0"/>
              </a:spcAft>
              <a:buClrTx/>
              <a:buSzTx/>
              <a:buFontTx/>
              <a:buNone/>
              <a:defRPr/>
            </a:pPr>
            <a:r>
              <a:rPr lang="en-US" altLang="zh-CN" b="1" noProof="0" dirty="0" smtClean="0">
                <a:ln>
                  <a:noFill/>
                </a:ln>
                <a:solidFill>
                  <a:prstClr val="black"/>
                </a:solidFill>
                <a:effectLst/>
                <a:uLnTx/>
                <a:uFillTx/>
                <a:latin typeface="Times New Roman" panose="02020603050405020304"/>
                <a:ea typeface="微软雅黑" panose="020B0503020204020204" charset="-122"/>
                <a:cs typeface="+mn-ea"/>
                <a:sym typeface="+mn-ea"/>
              </a:rPr>
              <a:t>Planning Using a Navigation World Model</a:t>
            </a:r>
            <a:endParaRPr lang="en-US" altLang="zh-CN" b="1" noProof="0" dirty="0" smtClean="0">
              <a:ln>
                <a:noFill/>
              </a:ln>
              <a:solidFill>
                <a:prstClr val="black"/>
              </a:solidFill>
              <a:effectLst/>
              <a:uLnTx/>
              <a:uFillTx/>
              <a:latin typeface="Times New Roman" panose="02020603050405020304"/>
              <a:ea typeface="微软雅黑" panose="020B0503020204020204" charset="-122"/>
              <a:cs typeface="+mn-ea"/>
              <a:sym typeface="+mn-ea"/>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p:cNvSpPr txBox="1"/>
          <p:nvPr/>
        </p:nvSpPr>
        <p:spPr>
          <a:xfrm>
            <a:off x="600330" y="759151"/>
            <a:ext cx="37500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rPr>
              <a:t>3</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endParaRPr>
          </a:p>
        </p:txBody>
      </p:sp>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26" name="文本框 25"/>
          <p:cNvSpPr txBox="1"/>
          <p:nvPr/>
        </p:nvSpPr>
        <p:spPr>
          <a:xfrm>
            <a:off x="1516165" y="820705"/>
            <a:ext cx="7627569" cy="46037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rPr>
              <a:t>Experiments and Results</a:t>
            </a:r>
            <a:endPar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endParaRPr>
          </a:p>
        </p:txBody>
      </p:sp>
      <p:pic>
        <p:nvPicPr>
          <p:cNvPr id="4" name="recon_nomad_480p">
            <a:hlinkClick r:id="" action="ppaction://media"/>
          </p:cNvPr>
          <p:cNvPicPr/>
          <p:nvPr>
            <a:videoFile r:link="rId2"/>
            <p:extLst>
              <p:ext uri="{DAA4B4D4-6D71-4841-9C94-3DE7FCFB9230}">
                <p14:media xmlns:p14="http://schemas.microsoft.com/office/powerpoint/2010/main" r:embed="rId3"/>
              </p:ext>
            </p:extLst>
          </p:nvPr>
        </p:nvPicPr>
        <p:blipFill>
          <a:blip r:embed="rId4"/>
          <a:stretch>
            <a:fillRect/>
          </a:stretch>
        </p:blipFill>
        <p:spPr>
          <a:xfrm>
            <a:off x="694690" y="3813175"/>
            <a:ext cx="10094595" cy="2880360"/>
          </a:xfrm>
          <a:prstGeom prst="rect">
            <a:avLst/>
          </a:prstGeom>
        </p:spPr>
      </p:pic>
      <p:pic>
        <p:nvPicPr>
          <p:cNvPr id="8" name="tartan_drive_nomad">
            <a:hlinkClick r:id="" action="ppaction://media"/>
          </p:cNvPr>
          <p:cNvPicPr/>
          <p:nvPr>
            <a:videoFile r:link="rId5"/>
            <p:extLst>
              <p:ext uri="{DAA4B4D4-6D71-4841-9C94-3DE7FCFB9230}">
                <p14:media xmlns:p14="http://schemas.microsoft.com/office/powerpoint/2010/main" r:embed="rId6"/>
              </p:ext>
            </p:extLst>
          </p:nvPr>
        </p:nvPicPr>
        <p:blipFill>
          <a:blip r:embed="rId7"/>
          <a:stretch>
            <a:fillRect/>
          </a:stretch>
        </p:blipFill>
        <p:spPr>
          <a:xfrm>
            <a:off x="695325" y="1891665"/>
            <a:ext cx="10093960" cy="2242820"/>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4"/>
                </p:tgtEl>
              </p:cMediaNode>
            </p:video>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4"/>
                                        </p:tgtEl>
                                      </p:cBhvr>
                                    </p:cmd>
                                  </p:childTnLst>
                                </p:cTn>
                              </p:par>
                            </p:childTnLst>
                          </p:cTn>
                        </p:par>
                      </p:childTnLst>
                    </p:cTn>
                  </p:par>
                </p:childTnLst>
              </p:cTn>
              <p:nextCondLst>
                <p:cond evt="onClick" delay="0">
                  <p:tgtEl>
                    <p:spTgt spid="4"/>
                  </p:tgtEl>
                </p:cond>
              </p:nextCondLst>
            </p:seq>
            <p:video fullScrn="0">
              <p:cMediaNode>
                <p:cTn id="8" fill="hold" display="1">
                  <p:stCondLst>
                    <p:cond delay="indefinite"/>
                  </p:stCondLst>
                </p:cTn>
                <p:tgtEl>
                  <p:spTgt spid="8"/>
                </p:tgtEl>
              </p:cMediaNode>
            </p:video>
            <p:seq concurrent="1" nextAc="seek">
              <p:cTn id="9" restart="whenNotActive" fill="hold" evtFilter="cancelBubble" nodeType="interactiveSeq">
                <p:stCondLst>
                  <p:cond evt="onClick" delay="0">
                    <p:tgtEl>
                      <p:spTgt spid="8"/>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additive="base">
                                        <p:cTn id="13"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p:cNvSpPr txBox="1"/>
          <p:nvPr/>
        </p:nvSpPr>
        <p:spPr>
          <a:xfrm>
            <a:off x="600330" y="759151"/>
            <a:ext cx="375008"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rPr>
              <a:t>4</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panose="02020603050405020304"/>
              <a:ea typeface="微软雅黑" panose="020B0503020204020204" charset="-122"/>
              <a:cs typeface="+mn-ea"/>
              <a:sym typeface="+mn-lt"/>
            </a:endParaRPr>
          </a:p>
        </p:txBody>
      </p:sp>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panose="02020603050405020304"/>
              <a:ea typeface="微软雅黑" panose="020B0503020204020204" charset="-122"/>
              <a:cs typeface="+mn-ea"/>
              <a:sym typeface="+mn-lt"/>
            </a:endParaRPr>
          </a:p>
        </p:txBody>
      </p:sp>
      <p:sp>
        <p:nvSpPr>
          <p:cNvPr id="26" name="文本框 25"/>
          <p:cNvSpPr txBox="1"/>
          <p:nvPr/>
        </p:nvSpPr>
        <p:spPr>
          <a:xfrm>
            <a:off x="1516165" y="820705"/>
            <a:ext cx="7627569" cy="46037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rPr>
              <a:t>Limitations</a:t>
            </a:r>
            <a:endParaRPr kumimoji="0" lang="en-US" altLang="zh-CN" sz="2400" b="0" i="0" u="none" strike="noStrike" kern="1200" cap="none" spc="0" normalizeH="0" baseline="0" noProof="0" dirty="0">
              <a:ln>
                <a:noFill/>
              </a:ln>
              <a:solidFill>
                <a:srgbClr val="0070C0"/>
              </a:solidFill>
              <a:effectLst/>
              <a:uLnTx/>
              <a:uFillTx/>
              <a:latin typeface="Times New Roman" panose="02020603050405020304"/>
              <a:ea typeface="微软雅黑" panose="020B0503020204020204" charset="-122"/>
              <a:cs typeface="+mn-ea"/>
              <a:sym typeface="+mn-lt"/>
            </a:endParaRPr>
          </a:p>
        </p:txBody>
      </p:sp>
      <p:sp>
        <p:nvSpPr>
          <p:cNvPr id="9" name="文本框 8"/>
          <p:cNvSpPr txBox="1"/>
          <p:nvPr/>
        </p:nvSpPr>
        <p:spPr>
          <a:xfrm>
            <a:off x="600075" y="4385945"/>
            <a:ext cx="5169535" cy="1696085"/>
          </a:xfrm>
          <a:prstGeom prst="roundRect">
            <a:avLst>
              <a:gd name="adj" fmla="val 9409"/>
            </a:avLst>
          </a:prstGeom>
          <a:solidFill>
            <a:schemeClr val="lt1"/>
          </a:solidFill>
          <a:ln w="28575" cap="flat" cmpd="sng" algn="ctr">
            <a:solidFill>
              <a:schemeClr val="accent1">
                <a:shade val="50000"/>
              </a:schemeClr>
            </a:solid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noAutofit/>
          </a:bodyPr>
          <a:lstStyle/>
          <a:p>
            <a:r>
              <a:rPr lang="zh-CN" altLang="en-US">
                <a:solidFill>
                  <a:srgbClr val="0F1115"/>
                </a:solidFill>
                <a:latin typeface="Times New Roman" panose="02020603050405020304" charset="0"/>
                <a:ea typeface="quote-cjk-patch"/>
                <a:sym typeface="+mn-ea"/>
              </a:rPr>
              <a:t>首先，当应用于分布外数据时，模型倾向于慢慢丢失上下文，并生成类似于训练数据的下一个状态，这是一种在图像生成中观察到的现象，称为模式坍塌</a:t>
            </a:r>
            <a:endParaRPr lang="zh-CN" altLang="en-US" b="0" i="0" dirty="0">
              <a:solidFill>
                <a:srgbClr val="0F1115"/>
              </a:solidFill>
              <a:latin typeface="Times New Roman" panose="02020603050405020304" charset="0"/>
              <a:ea typeface="quote-cjk-patch"/>
              <a:cs typeface="Times New Roman" panose="02020603050405020304" charset="0"/>
              <a:sym typeface="+mn-ea"/>
            </a:endParaRPr>
          </a:p>
        </p:txBody>
      </p:sp>
      <p:sp>
        <p:nvSpPr>
          <p:cNvPr id="7" name="文本框 6"/>
          <p:cNvSpPr txBox="1"/>
          <p:nvPr/>
        </p:nvSpPr>
        <p:spPr>
          <a:xfrm>
            <a:off x="6193790" y="4385945"/>
            <a:ext cx="5543550" cy="1696085"/>
          </a:xfrm>
          <a:prstGeom prst="roundRect">
            <a:avLst>
              <a:gd name="adj" fmla="val 9409"/>
            </a:avLst>
          </a:prstGeom>
          <a:solidFill>
            <a:schemeClr val="lt1"/>
          </a:solidFill>
          <a:ln w="28575" cap="flat" cmpd="sng" algn="ctr">
            <a:solidFill>
              <a:schemeClr val="accent1">
                <a:shade val="50000"/>
              </a:schemeClr>
            </a:solid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noAutofit/>
          </a:bodyPr>
          <a:lstStyle/>
          <a:p>
            <a:pPr algn="l"/>
            <a:r>
              <a:rPr lang="zh-CN" altLang="en-US">
                <a:solidFill>
                  <a:srgbClr val="0F1115"/>
                </a:solidFill>
                <a:latin typeface="Times New Roman" panose="02020603050405020304" charset="0"/>
                <a:ea typeface="quote-cjk-patch"/>
                <a:sym typeface="+mn-ea"/>
              </a:rPr>
              <a:t>虽然模型可以规划，但它在模拟时间动态（如行人运动）方面存在困难（尽管在某些情况下它可以做到）。</a:t>
            </a:r>
            <a:endParaRPr lang="zh-CN" altLang="en-US" b="0" i="0" dirty="0">
              <a:solidFill>
                <a:srgbClr val="0F1115"/>
              </a:solidFill>
              <a:latin typeface="Times New Roman" panose="02020603050405020304" charset="0"/>
              <a:ea typeface="quote-cjk-patch"/>
              <a:cs typeface="Times New Roman" panose="02020603050405020304" charset="0"/>
              <a:sym typeface="+mn-ea"/>
            </a:endParaRPr>
          </a:p>
        </p:txBody>
      </p:sp>
      <p:pic>
        <p:nvPicPr>
          <p:cNvPr id="11" name="1 (1)">
            <a:hlinkClick r:id="" action="ppaction://media"/>
          </p:cNvPr>
          <p:cNvPicPr/>
          <p:nvPr>
            <a:videoFile r:link="rId2"/>
            <p:extLst>
              <p:ext uri="{DAA4B4D4-6D71-4841-9C94-3DE7FCFB9230}">
                <p14:media xmlns:p14="http://schemas.microsoft.com/office/powerpoint/2010/main" r:embed="rId3"/>
              </p:ext>
            </p:extLst>
          </p:nvPr>
        </p:nvPicPr>
        <p:blipFill>
          <a:blip r:embed="rId4"/>
          <a:stretch>
            <a:fillRect/>
          </a:stretch>
        </p:blipFill>
        <p:spPr>
          <a:xfrm>
            <a:off x="2438400" y="2136140"/>
            <a:ext cx="7315200" cy="1798320"/>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11"/>
                </p:tgtEl>
              </p:cMediaNode>
            </p:video>
            <p:seq concurrent="1" nextAc="seek">
              <p:cTn id="3" restart="whenNotActive" fill="hold" evtFilter="cancelBubble" nodeType="interactiveSeq">
                <p:stCondLst>
                  <p:cond evt="onClick" delay="0">
                    <p:tgtEl>
                      <p:spTgt spid="11"/>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p:cNvSpPr txBox="1"/>
          <p:nvPr/>
        </p:nvSpPr>
        <p:spPr>
          <a:xfrm>
            <a:off x="600330" y="759151"/>
            <a:ext cx="375008" cy="583565"/>
          </a:xfrm>
          <a:prstGeom prst="rect">
            <a:avLst/>
          </a:prstGeom>
          <a:noFill/>
        </p:spPr>
        <p:txBody>
          <a:bodyPr wrap="square" rtlCol="0">
            <a:spAutoFit/>
          </a:bodyPr>
          <a:lstStyle/>
          <a:p>
            <a:r>
              <a:rPr lang="en-US" altLang="zh-CN" sz="3200" dirty="0">
                <a:solidFill>
                  <a:schemeClr val="accent1">
                    <a:lumMod val="75000"/>
                  </a:schemeClr>
                </a:solidFill>
                <a:cs typeface="+mn-ea"/>
                <a:sym typeface="+mn-lt"/>
              </a:rPr>
              <a:t>5</a:t>
            </a:r>
            <a:endParaRPr lang="zh-CN" altLang="en-US" sz="3200" dirty="0">
              <a:solidFill>
                <a:schemeClr val="accent1">
                  <a:lumMod val="75000"/>
                </a:schemeClr>
              </a:solidFill>
              <a:cs typeface="+mn-ea"/>
              <a:sym typeface="+mn-lt"/>
            </a:endParaRPr>
          </a:p>
        </p:txBody>
      </p:sp>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r>
              <a:rPr lang="en-US" altLang="zh-CN" dirty="0">
                <a:solidFill>
                  <a:schemeClr val="bg1"/>
                </a:solidFill>
                <a:cs typeface="+mn-ea"/>
                <a:sym typeface="+mn-lt"/>
              </a:rPr>
              <a:t>Presentation</a:t>
            </a:r>
            <a:endParaRPr lang="zh-CN" altLang="en-US" dirty="0">
              <a:solidFill>
                <a:schemeClr val="bg1"/>
              </a:solidFill>
              <a:cs typeface="+mn-ea"/>
              <a:sym typeface="+mn-lt"/>
            </a:endParaRPr>
          </a:p>
        </p:txBody>
      </p:sp>
      <p:sp>
        <p:nvSpPr>
          <p:cNvPr id="26" name="文本框 25"/>
          <p:cNvSpPr txBox="1"/>
          <p:nvPr/>
        </p:nvSpPr>
        <p:spPr>
          <a:xfrm>
            <a:off x="1655445" y="793750"/>
            <a:ext cx="5605780"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r>
              <a:rPr lang="en-US" altLang="zh-CN" sz="3200" dirty="0">
                <a:solidFill>
                  <a:srgbClr val="0070C0"/>
                </a:solidFill>
                <a:cs typeface="+mn-ea"/>
                <a:sym typeface="+mn-lt"/>
              </a:rPr>
              <a:t>Conclusion </a:t>
            </a:r>
            <a:endParaRPr lang="en-US" altLang="zh-CN" sz="3200" dirty="0">
              <a:solidFill>
                <a:srgbClr val="0070C0"/>
              </a:solidFill>
              <a:cs typeface="+mn-ea"/>
              <a:sym typeface="+mn-lt"/>
            </a:endParaRPr>
          </a:p>
        </p:txBody>
      </p:sp>
      <p:sp>
        <p:nvSpPr>
          <p:cNvPr id="5" name="文本框 4"/>
          <p:cNvSpPr txBox="1"/>
          <p:nvPr/>
        </p:nvSpPr>
        <p:spPr>
          <a:xfrm>
            <a:off x="975360" y="1668780"/>
            <a:ext cx="10231120" cy="1568450"/>
          </a:xfrm>
          <a:prstGeom prst="rect">
            <a:avLst/>
          </a:prstGeom>
        </p:spPr>
        <p:txBody>
          <a:bodyPr wrap="square">
            <a:spAutoFit/>
          </a:bodyPr>
          <a:p>
            <a:pPr marL="0" indent="0">
              <a:spcBef>
                <a:spcPct val="0"/>
              </a:spcBef>
              <a:spcAft>
                <a:spcPct val="0"/>
              </a:spcAft>
            </a:pPr>
            <a:r>
              <a:rPr lang="en-US" altLang="zh-CN" sz="1600" b="0" i="0">
                <a:solidFill>
                  <a:srgbClr val="0D0D0D"/>
                </a:solidFill>
                <a:latin typeface="微软雅黑" panose="020B0503020204020204" charset="-122"/>
                <a:ea typeface="微软雅黑" panose="020B0503020204020204" charset="-122"/>
              </a:rPr>
              <a:t>NWM </a:t>
            </a:r>
            <a:r>
              <a:rPr lang="zh-CN" altLang="en-US" sz="1600" b="0" i="0">
                <a:solidFill>
                  <a:srgbClr val="0D0D0D"/>
                </a:solidFill>
                <a:latin typeface="微软雅黑" panose="020B0503020204020204" charset="-122"/>
                <a:ea typeface="微软雅黑" panose="020B0503020204020204" charset="-122"/>
              </a:rPr>
              <a:t>通过 </a:t>
            </a:r>
            <a:r>
              <a:rPr lang="en-US" altLang="zh-CN" sz="1600" b="0" i="0">
                <a:solidFill>
                  <a:srgbClr val="0D0D0D"/>
                </a:solidFill>
                <a:latin typeface="微软雅黑" panose="020B0503020204020204" charset="-122"/>
                <a:ea typeface="微软雅黑" panose="020B0503020204020204" charset="-122"/>
              </a:rPr>
              <a:t>CDiT </a:t>
            </a:r>
            <a:r>
              <a:rPr lang="zh-CN" altLang="en-US" sz="1600" b="0" i="0">
                <a:solidFill>
                  <a:srgbClr val="0D0D0D"/>
                </a:solidFill>
                <a:latin typeface="微软雅黑" panose="020B0503020204020204" charset="-122"/>
                <a:ea typeface="微软雅黑" panose="020B0503020204020204" charset="-122"/>
              </a:rPr>
              <a:t>架构和大规模多环境训练，首次实现了：</a:t>
            </a:r>
            <a:endParaRPr lang="zh-CN" altLang="en-US" sz="1600" b="0" i="0">
              <a:solidFill>
                <a:srgbClr val="0D0D0D"/>
              </a:solidFill>
              <a:latin typeface="微软雅黑" panose="020B0503020204020204" charset="-122"/>
              <a:ea typeface="微软雅黑" panose="020B0503020204020204" charset="-122"/>
            </a:endParaRPr>
          </a:p>
          <a:p>
            <a:pPr marL="0" indent="0">
              <a:spcBef>
                <a:spcPct val="0"/>
              </a:spcBef>
              <a:spcAft>
                <a:spcPct val="0"/>
              </a:spcAft>
            </a:pPr>
            <a:endParaRPr lang="zh-CN" altLang="en-US" sz="1600" b="0" i="0">
              <a:solidFill>
                <a:srgbClr val="0D0D0D"/>
              </a:solidFill>
              <a:latin typeface="微软雅黑" panose="020B0503020204020204" charset="-122"/>
              <a:ea typeface="微软雅黑" panose="020B0503020204020204" charset="-122"/>
            </a:endParaRPr>
          </a:p>
          <a:p>
            <a:pPr marL="342900" indent="-342900">
              <a:spcBef>
                <a:spcPct val="0"/>
              </a:spcBef>
              <a:spcAft>
                <a:spcPct val="0"/>
              </a:spcAft>
              <a:buAutoNum type="arabicPeriod"/>
            </a:pPr>
            <a:r>
              <a:rPr lang="zh-CN" altLang="en-US" sz="1600" b="0" i="0">
                <a:solidFill>
                  <a:srgbClr val="0D0D0D"/>
                </a:solidFill>
                <a:latin typeface="微软雅黑" panose="020B0503020204020204" charset="-122"/>
                <a:ea typeface="微软雅黑" panose="020B0503020204020204" charset="-122"/>
              </a:rPr>
              <a:t>与</a:t>
            </a:r>
            <a:r>
              <a:rPr lang="en-US" altLang="zh-CN" sz="1600" b="0" i="0">
                <a:solidFill>
                  <a:srgbClr val="0D0D0D"/>
                </a:solidFill>
                <a:latin typeface="微软雅黑" panose="020B0503020204020204" charset="-122"/>
                <a:ea typeface="微软雅黑" panose="020B0503020204020204" charset="-122"/>
              </a:rPr>
              <a:t>SOTA</a:t>
            </a:r>
            <a:r>
              <a:rPr lang="zh-CN" altLang="en-US" sz="1600" b="0" i="0">
                <a:solidFill>
                  <a:srgbClr val="0D0D0D"/>
                </a:solidFill>
                <a:latin typeface="微软雅黑" panose="020B0503020204020204" charset="-122"/>
                <a:ea typeface="微软雅黑" panose="020B0503020204020204" charset="-122"/>
              </a:rPr>
              <a:t>导航策略可比甚至更优的导航性能；</a:t>
            </a:r>
            <a:endParaRPr lang="zh-CN" altLang="en-US" sz="1600" b="0" i="0">
              <a:solidFill>
                <a:srgbClr val="0D0D0D"/>
              </a:solidFill>
              <a:latin typeface="微软雅黑" panose="020B0503020204020204" charset="-122"/>
              <a:ea typeface="微软雅黑" panose="020B0503020204020204" charset="-122"/>
            </a:endParaRPr>
          </a:p>
          <a:p>
            <a:pPr marL="342900" indent="-342900">
              <a:spcBef>
                <a:spcPct val="0"/>
              </a:spcBef>
              <a:spcAft>
                <a:spcPct val="0"/>
              </a:spcAft>
              <a:buAutoNum type="arabicPeriod"/>
            </a:pPr>
            <a:r>
              <a:rPr lang="zh-CN" altLang="en-US" sz="1600" b="0" i="0">
                <a:solidFill>
                  <a:srgbClr val="0D0D0D"/>
                </a:solidFill>
                <a:latin typeface="微软雅黑" panose="020B0503020204020204" charset="-122"/>
                <a:ea typeface="微软雅黑" panose="020B0503020204020204" charset="-122"/>
              </a:rPr>
              <a:t>灵活的约束规划能力；</a:t>
            </a:r>
            <a:endParaRPr lang="zh-CN" altLang="en-US" sz="1600" b="0" i="0">
              <a:solidFill>
                <a:srgbClr val="0D0D0D"/>
              </a:solidFill>
              <a:latin typeface="微软雅黑" panose="020B0503020204020204" charset="-122"/>
              <a:ea typeface="微软雅黑" panose="020B0503020204020204" charset="-122"/>
            </a:endParaRPr>
          </a:p>
          <a:p>
            <a:pPr marL="342900" indent="-342900">
              <a:spcBef>
                <a:spcPct val="0"/>
              </a:spcBef>
              <a:spcAft>
                <a:spcPct val="0"/>
              </a:spcAft>
              <a:buAutoNum type="arabicPeriod"/>
            </a:pPr>
            <a:r>
              <a:rPr lang="zh-CN" altLang="en-US" sz="1600" b="0" i="0">
                <a:solidFill>
                  <a:srgbClr val="0D0D0D"/>
                </a:solidFill>
                <a:latin typeface="微软雅黑" panose="020B0503020204020204" charset="-122"/>
                <a:ea typeface="微软雅黑" panose="020B0503020204020204" charset="-122"/>
              </a:rPr>
              <a:t>从单张图像在未知环境中</a:t>
            </a:r>
            <a:r>
              <a:rPr lang="en-US" altLang="zh-CN" sz="1600" b="0" i="0">
                <a:solidFill>
                  <a:srgbClr val="0D0D0D"/>
                </a:solidFill>
                <a:latin typeface="微软雅黑" panose="020B0503020204020204" charset="-122"/>
                <a:ea typeface="微软雅黑" panose="020B0503020204020204" charset="-122"/>
              </a:rPr>
              <a:t>"</a:t>
            </a:r>
            <a:r>
              <a:rPr lang="zh-CN" altLang="en-US" sz="1600" b="0" i="0">
                <a:solidFill>
                  <a:srgbClr val="0D0D0D"/>
                </a:solidFill>
                <a:latin typeface="微软雅黑" panose="020B0503020204020204" charset="-122"/>
                <a:ea typeface="微软雅黑" panose="020B0503020204020204" charset="-122"/>
              </a:rPr>
              <a:t>想象</a:t>
            </a:r>
            <a:r>
              <a:rPr lang="en-US" altLang="zh-CN" sz="1600" b="0" i="0">
                <a:solidFill>
                  <a:srgbClr val="0D0D0D"/>
                </a:solidFill>
                <a:latin typeface="微软雅黑" panose="020B0503020204020204" charset="-122"/>
                <a:ea typeface="微软雅黑" panose="020B0503020204020204" charset="-122"/>
              </a:rPr>
              <a:t>"</a:t>
            </a:r>
            <a:r>
              <a:rPr lang="zh-CN" altLang="en-US" sz="1600" b="0" i="0">
                <a:solidFill>
                  <a:srgbClr val="0D0D0D"/>
                </a:solidFill>
                <a:latin typeface="微软雅黑" panose="020B0503020204020204" charset="-122"/>
                <a:ea typeface="微软雅黑" panose="020B0503020204020204" charset="-122"/>
              </a:rPr>
              <a:t>未来轨迹的能力。作者认为 </a:t>
            </a:r>
            <a:r>
              <a:rPr lang="en-US" altLang="zh-CN" sz="1600" b="0" i="0">
                <a:solidFill>
                  <a:srgbClr val="0D0D0D"/>
                </a:solidFill>
                <a:latin typeface="微软雅黑" panose="020B0503020204020204" charset="-122"/>
                <a:ea typeface="微软雅黑" panose="020B0503020204020204" charset="-122"/>
              </a:rPr>
              <a:t>NWM </a:t>
            </a:r>
            <a:r>
              <a:rPr lang="zh-CN" altLang="en-US" sz="1600" b="0" i="0">
                <a:solidFill>
                  <a:srgbClr val="0D0D0D"/>
                </a:solidFill>
                <a:latin typeface="微软雅黑" panose="020B0503020204020204" charset="-122"/>
                <a:ea typeface="微软雅黑" panose="020B0503020204020204" charset="-122"/>
              </a:rPr>
              <a:t>是连接视频学习</a:t>
            </a:r>
            <a:r>
              <a:rPr lang="en-US" altLang="zh-CN" sz="1600" b="0" i="0">
                <a:solidFill>
                  <a:srgbClr val="0D0D0D"/>
                </a:solidFill>
                <a:latin typeface="微软雅黑" panose="020B0503020204020204" charset="-122"/>
                <a:ea typeface="微软雅黑" panose="020B0503020204020204" charset="-122"/>
              </a:rPr>
              <a:t>+</a:t>
            </a:r>
            <a:r>
              <a:rPr lang="zh-CN" altLang="en-US" sz="1600" b="0" i="0">
                <a:solidFill>
                  <a:srgbClr val="0D0D0D"/>
                </a:solidFill>
                <a:latin typeface="微软雅黑" panose="020B0503020204020204" charset="-122"/>
                <a:ea typeface="微软雅黑" panose="020B0503020204020204" charset="-122"/>
              </a:rPr>
              <a:t>视觉导航</a:t>
            </a:r>
            <a:r>
              <a:rPr lang="en-US" altLang="zh-CN" sz="1600" b="0" i="0">
                <a:solidFill>
                  <a:srgbClr val="0D0D0D"/>
                </a:solidFill>
                <a:latin typeface="微软雅黑" panose="020B0503020204020204" charset="-122"/>
                <a:ea typeface="微软雅黑" panose="020B0503020204020204" charset="-122"/>
              </a:rPr>
              <a:t>+</a:t>
            </a:r>
            <a:r>
              <a:rPr lang="zh-CN" altLang="en-US" sz="1600" b="0" i="0">
                <a:solidFill>
                  <a:srgbClr val="0D0D0D"/>
                </a:solidFill>
                <a:latin typeface="微软雅黑" panose="020B0503020204020204" charset="-122"/>
                <a:ea typeface="微软雅黑" panose="020B0503020204020204" charset="-122"/>
              </a:rPr>
              <a:t>基于模型的规划的桥梁，可能催生新一代自监督感知</a:t>
            </a:r>
            <a:r>
              <a:rPr lang="en-US" altLang="zh-CN" sz="1600" b="0" i="0">
                <a:solidFill>
                  <a:srgbClr val="0D0D0D"/>
                </a:solidFill>
                <a:latin typeface="微软雅黑" panose="020B0503020204020204" charset="-122"/>
                <a:ea typeface="微软雅黑" panose="020B0503020204020204" charset="-122"/>
              </a:rPr>
              <a:t>-</a:t>
            </a:r>
            <a:r>
              <a:rPr lang="zh-CN" altLang="en-US" sz="1600" b="0" i="0">
                <a:solidFill>
                  <a:srgbClr val="0D0D0D"/>
                </a:solidFill>
                <a:latin typeface="微软雅黑" panose="020B0503020204020204" charset="-122"/>
                <a:ea typeface="微软雅黑" panose="020B0503020204020204" charset="-122"/>
              </a:rPr>
              <a:t>规划系统。</a:t>
            </a:r>
            <a:endParaRPr lang="zh-CN" altLang="en-US" sz="1600" b="0" i="0">
              <a:solidFill>
                <a:srgbClr val="0D0D0D"/>
              </a:solidFill>
              <a:latin typeface="微软雅黑" panose="020B0503020204020204" charset="-122"/>
              <a:ea typeface="微软雅黑" panose="020B0503020204020204" charset="-122"/>
            </a:endParaRPr>
          </a:p>
        </p:txBody>
      </p:sp>
      <p:grpSp>
        <p:nvGrpSpPr>
          <p:cNvPr id="8" name="组合 7"/>
          <p:cNvGrpSpPr/>
          <p:nvPr/>
        </p:nvGrpSpPr>
        <p:grpSpPr>
          <a:xfrm>
            <a:off x="882650" y="3361055"/>
            <a:ext cx="10323830" cy="3291840"/>
            <a:chOff x="1051" y="6247"/>
            <a:chExt cx="16258" cy="5184"/>
          </a:xfrm>
        </p:grpSpPr>
        <p:sp>
          <p:nvSpPr>
            <p:cNvPr id="6" name="文本框 5"/>
            <p:cNvSpPr txBox="1"/>
            <p:nvPr/>
          </p:nvSpPr>
          <p:spPr>
            <a:xfrm>
              <a:off x="1051" y="6247"/>
              <a:ext cx="8000" cy="4021"/>
            </a:xfrm>
            <a:prstGeom prst="rect">
              <a:avLst/>
            </a:prstGeom>
          </p:spPr>
          <p:txBody>
            <a:bodyPr>
              <a:spAutoFit/>
            </a:bodyPr>
            <a:p>
              <a:pPr marL="0" indent="0">
                <a:spcBef>
                  <a:spcPct val="0"/>
                </a:spcBef>
                <a:spcAft>
                  <a:spcPct val="0"/>
                </a:spcAft>
              </a:pPr>
              <a:r>
                <a:rPr lang="zh-CN" altLang="en-US" sz="2400" b="1" i="0">
                  <a:solidFill>
                    <a:srgbClr val="0D0D0D"/>
                  </a:solidFill>
                  <a:latin typeface="微软雅黑" panose="020B0503020204020204" charset="-122"/>
                  <a:ea typeface="微软雅黑" panose="020B0503020204020204" charset="-122"/>
                </a:rPr>
                <a:t>优势</a:t>
              </a:r>
              <a:endParaRPr lang="zh-CN" altLang="en-US" sz="2400" b="1" i="0">
                <a:solidFill>
                  <a:srgbClr val="0D0D0D"/>
                </a:solidFill>
                <a:latin typeface="微软雅黑" panose="020B0503020204020204" charset="-122"/>
                <a:ea typeface="微软雅黑" panose="020B0503020204020204" charset="-122"/>
              </a:endParaRPr>
            </a:p>
            <a:p>
              <a:pPr marL="0" indent="0">
                <a:spcBef>
                  <a:spcPct val="0"/>
                </a:spcBef>
                <a:spcAft>
                  <a:spcPct val="0"/>
                </a:spcAft>
              </a:pPr>
              <a:endParaRPr lang="zh-CN" altLang="en-US" sz="2400" b="1" i="0">
                <a:solidFill>
                  <a:srgbClr val="0D0D0D"/>
                </a:solidFill>
                <a:latin typeface="微软雅黑" panose="020B0503020204020204" charset="-122"/>
                <a:ea typeface="微软雅黑" panose="020B0503020204020204" charset="-122"/>
              </a:endParaRPr>
            </a:p>
            <a:p>
              <a:pPr marL="0" indent="0">
                <a:spcBef>
                  <a:spcPct val="0"/>
                </a:spcBef>
                <a:spcAft>
                  <a:spcPct val="0"/>
                </a:spcAft>
                <a:buFont typeface="Arial" panose="020B0604020202020204"/>
                <a:buNone/>
              </a:pPr>
              <a:r>
                <a:rPr lang="zh-CN" altLang="en-US" sz="1600" b="1" i="0">
                  <a:solidFill>
                    <a:srgbClr val="0D0D0D"/>
                  </a:solidFill>
                  <a:latin typeface="微软雅黑" panose="020B0503020204020204" charset="-122"/>
                  <a:ea typeface="微软雅黑" panose="020B0503020204020204" charset="-122"/>
                </a:rPr>
                <a:t>架构高效</a:t>
              </a:r>
              <a:r>
                <a:rPr lang="zh-CN" altLang="en-US" sz="1600" b="0" i="0">
                  <a:solidFill>
                    <a:srgbClr val="0D0D0D"/>
                  </a:solidFill>
                  <a:latin typeface="微软雅黑" panose="020B0503020204020204" charset="-122"/>
                  <a:ea typeface="微软雅黑" panose="020B0503020204020204" charset="-122"/>
                </a:rPr>
                <a:t>：</a:t>
              </a:r>
              <a:r>
                <a:rPr lang="en-US" altLang="zh-CN" sz="1600" b="0" i="0">
                  <a:solidFill>
                    <a:srgbClr val="0D0D0D"/>
                  </a:solidFill>
                  <a:latin typeface="微软雅黑" panose="020B0503020204020204" charset="-122"/>
                  <a:ea typeface="微软雅黑" panose="020B0503020204020204" charset="-122"/>
                </a:rPr>
                <a:t>CDiT </a:t>
              </a:r>
              <a:r>
                <a:rPr lang="zh-CN" altLang="en-US" sz="1600" b="0" i="0">
                  <a:solidFill>
                    <a:srgbClr val="0D0D0D"/>
                  </a:solidFill>
                  <a:latin typeface="微软雅黑" panose="020B0503020204020204" charset="-122"/>
                  <a:ea typeface="微软雅黑" panose="020B0503020204020204" charset="-122"/>
                </a:rPr>
                <a:t>计算复杂度线性，便于大规模扩展。</a:t>
              </a:r>
              <a:endParaRPr lang="zh-CN" altLang="en-US" sz="1600" b="0" i="0">
                <a:solidFill>
                  <a:srgbClr val="0D0D0D"/>
                </a:solidFill>
                <a:latin typeface="微软雅黑" panose="020B0503020204020204" charset="-122"/>
                <a:ea typeface="微软雅黑" panose="020B0503020204020204" charset="-122"/>
              </a:endParaRPr>
            </a:p>
            <a:p>
              <a:pPr marL="0" indent="0">
                <a:spcBef>
                  <a:spcPct val="0"/>
                </a:spcBef>
                <a:spcAft>
                  <a:spcPct val="0"/>
                </a:spcAft>
                <a:buFont typeface="Arial" panose="020B0604020202020204"/>
                <a:buNone/>
              </a:pPr>
              <a:r>
                <a:rPr lang="zh-CN" altLang="en-US" sz="1600" b="1" i="0">
                  <a:solidFill>
                    <a:srgbClr val="0D0D0D"/>
                  </a:solidFill>
                  <a:latin typeface="微软雅黑" panose="020B0503020204020204" charset="-122"/>
                  <a:ea typeface="微软雅黑" panose="020B0503020204020204" charset="-122"/>
                </a:rPr>
                <a:t>统一性强</a:t>
              </a:r>
              <a:r>
                <a:rPr lang="zh-CN" altLang="en-US" sz="1600" b="0" i="0">
                  <a:solidFill>
                    <a:srgbClr val="0D0D0D"/>
                  </a:solidFill>
                  <a:latin typeface="微软雅黑" panose="020B0503020204020204" charset="-122"/>
                  <a:ea typeface="微软雅黑" panose="020B0503020204020204" charset="-122"/>
                </a:rPr>
                <a:t>：单一模型跨多机器人、多环境。</a:t>
              </a:r>
              <a:endParaRPr lang="zh-CN" altLang="en-US" sz="1600" b="0" i="0">
                <a:solidFill>
                  <a:srgbClr val="0D0D0D"/>
                </a:solidFill>
                <a:latin typeface="微软雅黑" panose="020B0503020204020204" charset="-122"/>
                <a:ea typeface="微软雅黑" panose="020B0503020204020204" charset="-122"/>
              </a:endParaRPr>
            </a:p>
            <a:p>
              <a:pPr marL="0" indent="0">
                <a:spcBef>
                  <a:spcPct val="0"/>
                </a:spcBef>
                <a:spcAft>
                  <a:spcPct val="0"/>
                </a:spcAft>
                <a:buFont typeface="Arial" panose="020B0604020202020204"/>
                <a:buNone/>
              </a:pPr>
              <a:r>
                <a:rPr lang="zh-CN" altLang="en-US" sz="1600" b="1" i="0">
                  <a:solidFill>
                    <a:srgbClr val="0D0D0D"/>
                  </a:solidFill>
                  <a:latin typeface="微软雅黑" panose="020B0503020204020204" charset="-122"/>
                  <a:ea typeface="微软雅黑" panose="020B0503020204020204" charset="-122"/>
                </a:rPr>
                <a:t>规划灵活</a:t>
              </a:r>
              <a:r>
                <a:rPr lang="zh-CN" altLang="en-US" sz="1600" b="0" i="0">
                  <a:solidFill>
                    <a:srgbClr val="0D0D0D"/>
                  </a:solidFill>
                  <a:latin typeface="微软雅黑" panose="020B0503020204020204" charset="-122"/>
                  <a:ea typeface="微软雅黑" panose="020B0503020204020204" charset="-122"/>
                </a:rPr>
                <a:t>：天然支持约束、可分配更多算力解决困难场景。</a:t>
              </a:r>
              <a:endParaRPr lang="zh-CN" altLang="en-US" sz="1600" b="0" i="0">
                <a:solidFill>
                  <a:srgbClr val="0D0D0D"/>
                </a:solidFill>
                <a:latin typeface="微软雅黑" panose="020B0503020204020204" charset="-122"/>
                <a:ea typeface="微软雅黑" panose="020B0503020204020204" charset="-122"/>
              </a:endParaRPr>
            </a:p>
            <a:p>
              <a:pPr marL="0" indent="0">
                <a:spcBef>
                  <a:spcPct val="0"/>
                </a:spcBef>
                <a:spcAft>
                  <a:spcPct val="0"/>
                </a:spcAft>
                <a:buFont typeface="Arial" panose="020B0604020202020204"/>
                <a:buNone/>
              </a:pPr>
              <a:r>
                <a:rPr lang="zh-CN" altLang="en-US" sz="1600" b="1" i="0">
                  <a:solidFill>
                    <a:srgbClr val="0D0D0D"/>
                  </a:solidFill>
                  <a:latin typeface="微软雅黑" panose="020B0503020204020204" charset="-122"/>
                  <a:ea typeface="微软雅黑" panose="020B0503020204020204" charset="-122"/>
                </a:rPr>
                <a:t>可利用无标注数据</a:t>
              </a:r>
              <a:r>
                <a:rPr lang="zh-CN" altLang="en-US" sz="1600" b="0" i="0">
                  <a:solidFill>
                    <a:srgbClr val="0D0D0D"/>
                  </a:solidFill>
                  <a:latin typeface="微软雅黑" panose="020B0503020204020204" charset="-122"/>
                  <a:ea typeface="微软雅黑" panose="020B0503020204020204" charset="-122"/>
                </a:rPr>
                <a:t>：通过时间偏移 </a:t>
              </a:r>
              <a:r>
                <a:rPr lang="en-US" altLang="zh-CN" sz="1600" b="0" i="0">
                  <a:solidFill>
                    <a:srgbClr val="0D0D0D"/>
                  </a:solidFill>
                  <a:latin typeface="微软雅黑" panose="020B0503020204020204" charset="-122"/>
                  <a:ea typeface="微软雅黑" panose="020B0503020204020204" charset="-122"/>
                </a:rPr>
                <a:t>trick </a:t>
              </a:r>
              <a:r>
                <a:rPr lang="zh-CN" altLang="en-US" sz="1600" b="0" i="0">
                  <a:solidFill>
                    <a:srgbClr val="0D0D0D"/>
                  </a:solidFill>
                  <a:latin typeface="微软雅黑" panose="020B0503020204020204" charset="-122"/>
                  <a:ea typeface="微软雅黑" panose="020B0503020204020204" charset="-122"/>
                </a:rPr>
                <a:t>充分利用 </a:t>
              </a:r>
              <a:r>
                <a:rPr lang="en-US" altLang="zh-CN" sz="1600" b="0" i="0">
                  <a:solidFill>
                    <a:srgbClr val="0D0D0D"/>
                  </a:solidFill>
                  <a:latin typeface="微软雅黑" panose="020B0503020204020204" charset="-122"/>
                  <a:ea typeface="微软雅黑" panose="020B0503020204020204" charset="-122"/>
                </a:rPr>
                <a:t>Ego4D </a:t>
              </a:r>
              <a:r>
                <a:rPr lang="zh-CN" altLang="en-US" sz="1600" b="0" i="0">
                  <a:solidFill>
                    <a:srgbClr val="0D0D0D"/>
                  </a:solidFill>
                  <a:latin typeface="微软雅黑" panose="020B0503020204020204" charset="-122"/>
                  <a:ea typeface="微软雅黑" panose="020B0503020204020204" charset="-122"/>
                </a:rPr>
                <a:t>等大规模视频。</a:t>
              </a:r>
              <a:endParaRPr lang="zh-CN" altLang="en-US" sz="1600" b="0" i="0">
                <a:solidFill>
                  <a:srgbClr val="0D0D0D"/>
                </a:solidFill>
                <a:latin typeface="微软雅黑" panose="020B0503020204020204" charset="-122"/>
                <a:ea typeface="微软雅黑" panose="020B0503020204020204" charset="-122"/>
              </a:endParaRPr>
            </a:p>
            <a:p>
              <a:pPr marL="0" indent="0">
                <a:spcBef>
                  <a:spcPct val="0"/>
                </a:spcBef>
                <a:spcAft>
                  <a:spcPct val="0"/>
                </a:spcAft>
                <a:buFont typeface="Arial" panose="020B0604020202020204"/>
                <a:buNone/>
              </a:pPr>
              <a:r>
                <a:rPr lang="zh-CN" altLang="en-US" sz="1600" b="1" i="0">
                  <a:solidFill>
                    <a:srgbClr val="0D0D0D"/>
                  </a:solidFill>
                  <a:latin typeface="微软雅黑" panose="020B0503020204020204" charset="-122"/>
                  <a:ea typeface="微软雅黑" panose="020B0503020204020204" charset="-122"/>
                </a:rPr>
                <a:t>可视化直观</a:t>
              </a:r>
              <a:r>
                <a:rPr lang="zh-CN" altLang="en-US" sz="1600" b="0" i="0">
                  <a:solidFill>
                    <a:srgbClr val="0D0D0D"/>
                  </a:solidFill>
                  <a:latin typeface="微软雅黑" panose="020B0503020204020204" charset="-122"/>
                  <a:ea typeface="微软雅黑" panose="020B0503020204020204" charset="-122"/>
                </a:rPr>
                <a:t>：扩散生成轨迹可视化，可解释性好。</a:t>
              </a:r>
              <a:endParaRPr lang="zh-CN" altLang="en-US" sz="1600" b="0" i="0">
                <a:solidFill>
                  <a:srgbClr val="0D0D0D"/>
                </a:solidFill>
                <a:latin typeface="微软雅黑" panose="020B0503020204020204" charset="-122"/>
                <a:ea typeface="微软雅黑" panose="020B0503020204020204" charset="-122"/>
              </a:endParaRPr>
            </a:p>
          </p:txBody>
        </p:sp>
        <p:sp>
          <p:nvSpPr>
            <p:cNvPr id="7" name="文本框 6"/>
            <p:cNvSpPr txBox="1"/>
            <p:nvPr/>
          </p:nvSpPr>
          <p:spPr>
            <a:xfrm>
              <a:off x="9309" y="6247"/>
              <a:ext cx="8000" cy="5184"/>
            </a:xfrm>
            <a:prstGeom prst="rect">
              <a:avLst/>
            </a:prstGeom>
          </p:spPr>
          <p:txBody>
            <a:bodyPr>
              <a:spAutoFit/>
            </a:bodyPr>
            <a:p>
              <a:pPr marL="0" indent="0">
                <a:spcBef>
                  <a:spcPct val="0"/>
                </a:spcBef>
                <a:spcAft>
                  <a:spcPct val="0"/>
                </a:spcAft>
              </a:pPr>
              <a:r>
                <a:rPr lang="zh-CN" altLang="en-US" sz="2400" b="1" i="0">
                  <a:solidFill>
                    <a:srgbClr val="0D0D0D"/>
                  </a:solidFill>
                  <a:latin typeface="微软雅黑" panose="020B0503020204020204" charset="-122"/>
                  <a:ea typeface="微软雅黑" panose="020B0503020204020204" charset="-122"/>
                </a:rPr>
                <a:t>劣势</a:t>
              </a:r>
              <a:endParaRPr lang="zh-CN" altLang="en-US" sz="2400" b="1" i="0">
                <a:solidFill>
                  <a:srgbClr val="0D0D0D"/>
                </a:solidFill>
                <a:latin typeface="微软雅黑" panose="020B0503020204020204" charset="-122"/>
                <a:ea typeface="微软雅黑" panose="020B0503020204020204" charset="-122"/>
              </a:endParaRPr>
            </a:p>
            <a:p>
              <a:pPr marL="0" indent="0">
                <a:spcBef>
                  <a:spcPct val="0"/>
                </a:spcBef>
                <a:spcAft>
                  <a:spcPct val="0"/>
                </a:spcAft>
              </a:pPr>
              <a:endParaRPr lang="zh-CN" altLang="en-US" sz="2400" b="1" i="0">
                <a:solidFill>
                  <a:srgbClr val="0D0D0D"/>
                </a:solidFill>
                <a:latin typeface="微软雅黑" panose="020B0503020204020204" charset="-122"/>
                <a:ea typeface="微软雅黑" panose="020B0503020204020204" charset="-122"/>
              </a:endParaRPr>
            </a:p>
            <a:p>
              <a:pPr marL="0" indent="0">
                <a:spcBef>
                  <a:spcPct val="0"/>
                </a:spcBef>
                <a:spcAft>
                  <a:spcPct val="0"/>
                </a:spcAft>
                <a:buFont typeface="Arial" panose="020B0604020202020204"/>
                <a:buNone/>
              </a:pPr>
              <a:r>
                <a:rPr lang="zh-CN" altLang="en-US" sz="1600" b="1" i="0">
                  <a:solidFill>
                    <a:srgbClr val="0D0D0D"/>
                  </a:solidFill>
                  <a:latin typeface="微软雅黑" panose="020B0503020204020204" charset="-122"/>
                  <a:ea typeface="微软雅黑" panose="020B0503020204020204" charset="-122"/>
                </a:rPr>
                <a:t>模式崩塌</a:t>
              </a:r>
              <a:r>
                <a:rPr lang="zh-CN" altLang="en-US" sz="1600" b="0" i="0">
                  <a:solidFill>
                    <a:srgbClr val="0D0D0D"/>
                  </a:solidFill>
                  <a:latin typeface="微软雅黑" panose="020B0503020204020204" charset="-122"/>
                  <a:ea typeface="微软雅黑" panose="020B0503020204020204" charset="-122"/>
                </a:rPr>
                <a:t>：未知环境下长程预测易退化为训练分布相似输出。</a:t>
              </a:r>
              <a:endParaRPr lang="zh-CN" altLang="en-US" sz="1600" b="0" i="0">
                <a:solidFill>
                  <a:srgbClr val="0D0D0D"/>
                </a:solidFill>
                <a:latin typeface="微软雅黑" panose="020B0503020204020204" charset="-122"/>
                <a:ea typeface="微软雅黑" panose="020B0503020204020204" charset="-122"/>
              </a:endParaRPr>
            </a:p>
            <a:p>
              <a:pPr marL="0" indent="0">
                <a:spcBef>
                  <a:spcPct val="0"/>
                </a:spcBef>
                <a:spcAft>
                  <a:spcPct val="0"/>
                </a:spcAft>
                <a:buFont typeface="Arial" panose="020B0604020202020204"/>
                <a:buNone/>
              </a:pPr>
              <a:r>
                <a:rPr lang="zh-CN" altLang="en-US" sz="1600" b="1" i="0">
                  <a:solidFill>
                    <a:srgbClr val="0D0D0D"/>
                  </a:solidFill>
                  <a:latin typeface="微软雅黑" panose="020B0503020204020204" charset="-122"/>
                  <a:ea typeface="微软雅黑" panose="020B0503020204020204" charset="-122"/>
                </a:rPr>
                <a:t>动态对象建模弱</a:t>
              </a:r>
              <a:r>
                <a:rPr lang="zh-CN" altLang="en-US" sz="1600" b="0" i="0">
                  <a:solidFill>
                    <a:srgbClr val="0D0D0D"/>
                  </a:solidFill>
                  <a:latin typeface="微软雅黑" panose="020B0503020204020204" charset="-122"/>
                  <a:ea typeface="微软雅黑" panose="020B0503020204020204" charset="-122"/>
                </a:rPr>
                <a:t>：行人等动态实体的模拟不够准确。</a:t>
              </a:r>
              <a:endParaRPr lang="zh-CN" altLang="en-US" sz="1600" b="0" i="0">
                <a:solidFill>
                  <a:srgbClr val="0D0D0D"/>
                </a:solidFill>
                <a:latin typeface="微软雅黑" panose="020B0503020204020204" charset="-122"/>
                <a:ea typeface="微软雅黑" panose="020B0503020204020204" charset="-122"/>
              </a:endParaRPr>
            </a:p>
            <a:p>
              <a:pPr marL="0" indent="0">
                <a:spcBef>
                  <a:spcPct val="0"/>
                </a:spcBef>
                <a:spcAft>
                  <a:spcPct val="0"/>
                </a:spcAft>
                <a:buFont typeface="Arial" panose="020B0604020202020204"/>
                <a:buNone/>
              </a:pPr>
              <a:r>
                <a:rPr lang="zh-CN" altLang="en-US" sz="1600" b="1" i="0">
                  <a:solidFill>
                    <a:srgbClr val="0D0D0D"/>
                  </a:solidFill>
                  <a:latin typeface="微软雅黑" panose="020B0503020204020204" charset="-122"/>
                  <a:ea typeface="微软雅黑" panose="020B0503020204020204" charset="-122"/>
                </a:rPr>
                <a:t>动作空间受限</a:t>
              </a:r>
              <a:r>
                <a:rPr lang="zh-CN" altLang="en-US" sz="1600" b="0" i="0">
                  <a:solidFill>
                    <a:srgbClr val="0D0D0D"/>
                  </a:solidFill>
                  <a:latin typeface="微软雅黑" panose="020B0503020204020204" charset="-122"/>
                  <a:ea typeface="微软雅黑" panose="020B0503020204020204" charset="-122"/>
                </a:rPr>
                <a:t>：当前只支持 </a:t>
              </a:r>
              <a:r>
                <a:rPr lang="en-US" altLang="zh-CN" sz="1600" b="0" i="0">
                  <a:solidFill>
                    <a:srgbClr val="0D0D0D"/>
                  </a:solidFill>
                  <a:latin typeface="微软雅黑" panose="020B0503020204020204" charset="-122"/>
                  <a:ea typeface="微软雅黑" panose="020B0503020204020204" charset="-122"/>
                </a:rPr>
                <a:t>3DoF</a:t>
              </a:r>
              <a:r>
                <a:rPr lang="zh-CN" altLang="en-US" sz="1600" b="0" i="0">
                  <a:solidFill>
                    <a:srgbClr val="0D0D0D"/>
                  </a:solidFill>
                  <a:latin typeface="微软雅黑" panose="020B0503020204020204" charset="-122"/>
                  <a:ea typeface="微软雅黑" panose="020B0503020204020204" charset="-122"/>
                </a:rPr>
                <a:t>（平面</a:t>
              </a:r>
              <a:r>
                <a:rPr lang="en-US" altLang="zh-CN" sz="1600" b="0" i="0">
                  <a:solidFill>
                    <a:srgbClr val="0D0D0D"/>
                  </a:solidFill>
                  <a:latin typeface="微软雅黑" panose="020B0503020204020204" charset="-122"/>
                  <a:ea typeface="微软雅黑" panose="020B0503020204020204" charset="-122"/>
                </a:rPr>
                <a:t>+</a:t>
              </a:r>
              <a:r>
                <a:rPr lang="zh-CN" altLang="en-US" sz="1600" b="0" i="0">
                  <a:solidFill>
                    <a:srgbClr val="0D0D0D"/>
                  </a:solidFill>
                  <a:latin typeface="微软雅黑" panose="020B0503020204020204" charset="-122"/>
                  <a:ea typeface="微软雅黑" panose="020B0503020204020204" charset="-122"/>
                </a:rPr>
                <a:t>偏航），未扩展至 </a:t>
              </a:r>
              <a:r>
                <a:rPr lang="en-US" altLang="zh-CN" sz="1600" b="0" i="0">
                  <a:solidFill>
                    <a:srgbClr val="0D0D0D"/>
                  </a:solidFill>
                  <a:latin typeface="微软雅黑" panose="020B0503020204020204" charset="-122"/>
                  <a:ea typeface="微软雅黑" panose="020B0503020204020204" charset="-122"/>
                </a:rPr>
                <a:t>6DoF </a:t>
              </a:r>
              <a:r>
                <a:rPr lang="zh-CN" altLang="en-US" sz="1600" b="0" i="0">
                  <a:solidFill>
                    <a:srgbClr val="0D0D0D"/>
                  </a:solidFill>
                  <a:latin typeface="微软雅黑" panose="020B0503020204020204" charset="-122"/>
                  <a:ea typeface="微软雅黑" panose="020B0503020204020204" charset="-122"/>
                </a:rPr>
                <a:t>或机械臂。</a:t>
              </a:r>
              <a:endParaRPr lang="zh-CN" altLang="en-US" sz="1600" b="0" i="0">
                <a:solidFill>
                  <a:srgbClr val="0D0D0D"/>
                </a:solidFill>
                <a:latin typeface="微软雅黑" panose="020B0503020204020204" charset="-122"/>
                <a:ea typeface="微软雅黑" panose="020B0503020204020204" charset="-122"/>
              </a:endParaRPr>
            </a:p>
            <a:p>
              <a:pPr marL="0" indent="0">
                <a:spcBef>
                  <a:spcPct val="0"/>
                </a:spcBef>
                <a:spcAft>
                  <a:spcPct val="0"/>
                </a:spcAft>
                <a:buFont typeface="Arial" panose="020B0604020202020204"/>
                <a:buNone/>
              </a:pPr>
              <a:r>
                <a:rPr lang="zh-CN" altLang="en-US" sz="1600" b="1" i="0">
                  <a:solidFill>
                    <a:srgbClr val="0D0D0D"/>
                  </a:solidFill>
                  <a:latin typeface="微软雅黑" panose="020B0503020204020204" charset="-122"/>
                  <a:ea typeface="微软雅黑" panose="020B0503020204020204" charset="-122"/>
                </a:rPr>
                <a:t>推理开销大</a:t>
              </a:r>
              <a:r>
                <a:rPr lang="zh-CN" altLang="en-US" sz="1600" b="0" i="0">
                  <a:solidFill>
                    <a:srgbClr val="0D0D0D"/>
                  </a:solidFill>
                  <a:latin typeface="微软雅黑" panose="020B0503020204020204" charset="-122"/>
                  <a:ea typeface="微软雅黑" panose="020B0503020204020204" charset="-122"/>
                </a:rPr>
                <a:t>：扩散模型采样慢，需依靠蒸馏</a:t>
              </a:r>
              <a:r>
                <a:rPr lang="en-US" altLang="zh-CN" sz="1600" b="0" i="0">
                  <a:solidFill>
                    <a:srgbClr val="0D0D0D"/>
                  </a:solidFill>
                  <a:latin typeface="微软雅黑" panose="020B0503020204020204" charset="-122"/>
                  <a:ea typeface="微软雅黑" panose="020B0503020204020204" charset="-122"/>
                </a:rPr>
                <a:t>/</a:t>
              </a:r>
              <a:r>
                <a:rPr lang="zh-CN" altLang="en-US" sz="1600" b="0" i="0">
                  <a:solidFill>
                    <a:srgbClr val="0D0D0D"/>
                  </a:solidFill>
                  <a:latin typeface="微软雅黑" panose="020B0503020204020204" charset="-122"/>
                  <a:ea typeface="微软雅黑" panose="020B0503020204020204" charset="-122"/>
                </a:rPr>
                <a:t>量化才能实时。</a:t>
              </a:r>
              <a:endParaRPr lang="zh-CN" altLang="en-US" sz="1600" b="0" i="0">
                <a:solidFill>
                  <a:srgbClr val="0D0D0D"/>
                </a:solidFill>
                <a:latin typeface="微软雅黑" panose="020B0503020204020204" charset="-122"/>
                <a:ea typeface="微软雅黑" panose="020B0503020204020204" charset="-122"/>
              </a:endParaRPr>
            </a:p>
            <a:p>
              <a:pPr marL="0" indent="0">
                <a:spcBef>
                  <a:spcPct val="0"/>
                </a:spcBef>
                <a:spcAft>
                  <a:spcPct val="0"/>
                </a:spcAft>
                <a:buFont typeface="Arial" panose="020B0604020202020204"/>
                <a:buNone/>
              </a:pPr>
              <a:r>
                <a:rPr lang="zh-CN" altLang="en-US" sz="1600" b="1" i="0">
                  <a:solidFill>
                    <a:srgbClr val="0D0D0D"/>
                  </a:solidFill>
                  <a:latin typeface="微软雅黑" panose="020B0503020204020204" charset="-122"/>
                  <a:ea typeface="微软雅黑" panose="020B0503020204020204" charset="-122"/>
                </a:rPr>
                <a:t>依赖感知相似度</a:t>
              </a:r>
              <a:r>
                <a:rPr lang="zh-CN" altLang="en-US" sz="1600" b="0" i="0">
                  <a:solidFill>
                    <a:srgbClr val="0D0D0D"/>
                  </a:solidFill>
                  <a:latin typeface="微软雅黑" panose="020B0503020204020204" charset="-122"/>
                  <a:ea typeface="微软雅黑" panose="020B0503020204020204" charset="-122"/>
                </a:rPr>
                <a:t>：</a:t>
              </a:r>
              <a:r>
                <a:rPr lang="en-US" altLang="zh-CN" sz="1600" b="0" i="0">
                  <a:solidFill>
                    <a:srgbClr val="0D0D0D"/>
                  </a:solidFill>
                  <a:latin typeface="微软雅黑" panose="020B0503020204020204" charset="-122"/>
                  <a:ea typeface="微软雅黑" panose="020B0503020204020204" charset="-122"/>
                </a:rPr>
                <a:t>LPIPS </a:t>
              </a:r>
              <a:r>
                <a:rPr lang="zh-CN" altLang="en-US" sz="1600" b="0" i="0">
                  <a:solidFill>
                    <a:srgbClr val="0D0D0D"/>
                  </a:solidFill>
                  <a:latin typeface="微软雅黑" panose="020B0503020204020204" charset="-122"/>
                  <a:ea typeface="微软雅黑" panose="020B0503020204020204" charset="-122"/>
                </a:rPr>
                <a:t>作为目标分数对光照</a:t>
              </a:r>
              <a:r>
                <a:rPr lang="en-US" altLang="zh-CN" sz="1600" b="0" i="0">
                  <a:solidFill>
                    <a:srgbClr val="0D0D0D"/>
                  </a:solidFill>
                  <a:latin typeface="微软雅黑" panose="020B0503020204020204" charset="-122"/>
                  <a:ea typeface="微软雅黑" panose="020B0503020204020204" charset="-122"/>
                </a:rPr>
                <a:t>/</a:t>
              </a:r>
              <a:r>
                <a:rPr lang="zh-CN" altLang="en-US" sz="1600" b="0" i="0">
                  <a:solidFill>
                    <a:srgbClr val="0D0D0D"/>
                  </a:solidFill>
                  <a:latin typeface="微软雅黑" panose="020B0503020204020204" charset="-122"/>
                  <a:ea typeface="微软雅黑" panose="020B0503020204020204" charset="-122"/>
                </a:rPr>
                <a:t>视角变化敏感。</a:t>
              </a:r>
              <a:endParaRPr lang="zh-CN" altLang="en-US" sz="1600" b="0" i="0">
                <a:solidFill>
                  <a:srgbClr val="0D0D0D"/>
                </a:solidFill>
                <a:latin typeface="微软雅黑" panose="020B0503020204020204" charset="-122"/>
                <a:ea typeface="微软雅黑" panose="020B0503020204020204" charset="-122"/>
              </a:endParaRPr>
            </a:p>
            <a:p>
              <a:pPr marL="0" indent="0">
                <a:spcBef>
                  <a:spcPct val="0"/>
                </a:spcBef>
                <a:spcAft>
                  <a:spcPct val="0"/>
                </a:spcAft>
                <a:buFont typeface="Arial" panose="020B0604020202020204"/>
                <a:buNone/>
              </a:pPr>
              <a:r>
                <a:rPr lang="zh-CN" altLang="en-US" sz="1600" b="1" i="0">
                  <a:solidFill>
                    <a:srgbClr val="0D0D0D"/>
                  </a:solidFill>
                  <a:latin typeface="微软雅黑" panose="020B0503020204020204" charset="-122"/>
                  <a:ea typeface="微软雅黑" panose="020B0503020204020204" charset="-122"/>
                </a:rPr>
                <a:t>缺乏显式 </a:t>
              </a:r>
              <a:r>
                <a:rPr lang="en-US" altLang="zh-CN" sz="1600" b="1" i="0">
                  <a:solidFill>
                    <a:srgbClr val="0D0D0D"/>
                  </a:solidFill>
                  <a:latin typeface="微软雅黑" panose="020B0503020204020204" charset="-122"/>
                  <a:ea typeface="微软雅黑" panose="020B0503020204020204" charset="-122"/>
                </a:rPr>
                <a:t>3D </a:t>
              </a:r>
              <a:r>
                <a:rPr lang="zh-CN" altLang="en-US" sz="1600" b="1" i="0">
                  <a:solidFill>
                    <a:srgbClr val="0D0D0D"/>
                  </a:solidFill>
                  <a:latin typeface="微软雅黑" panose="020B0503020204020204" charset="-122"/>
                  <a:ea typeface="微软雅黑" panose="020B0503020204020204" charset="-122"/>
                </a:rPr>
                <a:t>表示</a:t>
              </a:r>
              <a:r>
                <a:rPr lang="zh-CN" altLang="en-US" sz="1600" b="0" i="0">
                  <a:solidFill>
                    <a:srgbClr val="0D0D0D"/>
                  </a:solidFill>
                  <a:latin typeface="微软雅黑" panose="020B0503020204020204" charset="-122"/>
                  <a:ea typeface="微软雅黑" panose="020B0503020204020204" charset="-122"/>
                </a:rPr>
                <a:t>：导致几何一致性可能不足。</a:t>
              </a:r>
              <a:endParaRPr lang="zh-CN" altLang="en-US" sz="1600" b="0" i="0">
                <a:solidFill>
                  <a:srgbClr val="0D0D0D"/>
                </a:solidFill>
                <a:latin typeface="微软雅黑" panose="020B0503020204020204" charset="-122"/>
                <a:ea typeface="微软雅黑" panose="020B0503020204020204" charset="-122"/>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 name="文本框 1"/>
          <p:cNvSpPr txBox="1"/>
          <p:nvPr/>
        </p:nvSpPr>
        <p:spPr>
          <a:xfrm>
            <a:off x="3009418" y="2801073"/>
            <a:ext cx="5856790" cy="923330"/>
          </a:xfrm>
          <a:prstGeom prst="rect">
            <a:avLst/>
          </a:prstGeom>
          <a:noFill/>
        </p:spPr>
        <p:txBody>
          <a:bodyPr wrap="square" rtlCol="0">
            <a:spAutoFit/>
          </a:bodyPr>
          <a:lstStyle/>
          <a:p>
            <a:r>
              <a:rPr lang="en-US" altLang="zh-CN" sz="5400" dirty="0">
                <a:solidFill>
                  <a:schemeClr val="accent1">
                    <a:lumMod val="75000"/>
                  </a:schemeClr>
                </a:solidFill>
                <a:cs typeface="+mn-ea"/>
                <a:sym typeface="+mn-lt"/>
              </a:rPr>
              <a:t>Thanks!</a:t>
            </a:r>
            <a:endParaRPr lang="zh-CN" altLang="en-US" sz="5400" dirty="0">
              <a:solidFill>
                <a:schemeClr val="accent1">
                  <a:lumMod val="75000"/>
                </a:schemeClr>
              </a:solidFill>
              <a:cs typeface="+mn-ea"/>
              <a:sym typeface="+mn-lt"/>
            </a:endParaRPr>
          </a:p>
        </p:txBody>
      </p:sp>
      <p:cxnSp>
        <p:nvCxnSpPr>
          <p:cNvPr id="4" name="直接连接符 3"/>
          <p:cNvCxnSpPr/>
          <p:nvPr/>
        </p:nvCxnSpPr>
        <p:spPr>
          <a:xfrm>
            <a:off x="3194613" y="3724403"/>
            <a:ext cx="3923817" cy="0"/>
          </a:xfrm>
          <a:prstGeom prst="line">
            <a:avLst/>
          </a:prstGeom>
        </p:spPr>
        <p:style>
          <a:lnRef idx="3">
            <a:schemeClr val="accent1"/>
          </a:lnRef>
          <a:fillRef idx="0">
            <a:schemeClr val="accent1"/>
          </a:fillRef>
          <a:effectRef idx="2">
            <a:schemeClr val="accent1"/>
          </a:effectRef>
          <a:fontRef idx="minor">
            <a:schemeClr val="tx1"/>
          </a:fontRef>
        </p:style>
      </p:cxnSp>
      <p:sp>
        <p:nvSpPr>
          <p:cNvPr id="7" name="矩形 6"/>
          <p:cNvSpPr/>
          <p:nvPr/>
        </p:nvSpPr>
        <p:spPr>
          <a:xfrm>
            <a:off x="0" y="6697897"/>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8" name="矩形 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9" name="文本框 8"/>
          <p:cNvSpPr txBox="1"/>
          <p:nvPr/>
        </p:nvSpPr>
        <p:spPr>
          <a:xfrm>
            <a:off x="142816" y="65238"/>
            <a:ext cx="2095500" cy="369332"/>
          </a:xfrm>
          <a:prstGeom prst="rect">
            <a:avLst/>
          </a:prstGeom>
          <a:noFill/>
        </p:spPr>
        <p:txBody>
          <a:bodyPr wrap="square" rtlCol="0">
            <a:spAutoFit/>
          </a:bodyPr>
          <a:lstStyle/>
          <a:p>
            <a:r>
              <a:rPr lang="en-US" altLang="zh-CN" dirty="0">
                <a:solidFill>
                  <a:schemeClr val="bg1"/>
                </a:solidFill>
                <a:cs typeface="+mn-ea"/>
                <a:sym typeface="+mn-lt"/>
              </a:rPr>
              <a:t>Presentation</a:t>
            </a:r>
            <a:endParaRPr lang="zh-CN" altLang="en-US" dirty="0">
              <a:solidFill>
                <a:schemeClr val="bg1"/>
              </a:solidFill>
              <a:cs typeface="+mn-ea"/>
              <a:sym typeface="+mn-lt"/>
            </a:endParaRPr>
          </a:p>
        </p:txBody>
      </p:sp>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l="17265" t="9160" r="23350"/>
          <a:stretch>
            <a:fillRect/>
          </a:stretch>
        </p:blipFill>
        <p:spPr>
          <a:xfrm>
            <a:off x="8839200" y="83757"/>
            <a:ext cx="3421380" cy="6720450"/>
          </a:xfrm>
          <a:prstGeom prst="rect">
            <a:avLst/>
          </a:prstGeom>
        </p:spPr>
      </p:pic>
    </p:spTree>
  </p:cSld>
  <p:clrMapOvr>
    <a:masterClrMapping/>
  </p:clrMapOvr>
</p:sld>
</file>

<file path=ppt/tags/tag1.xml><?xml version="1.0" encoding="utf-8"?>
<p:tagLst xmlns:p="http://schemas.openxmlformats.org/presentationml/2006/main">
  <p:tag name="KSO_WM_UNIT_PLACING_PICTURE_USER_VIEWPORT" val="{&quot;height&quot;:1890.2818897637794,&quot;width&quot;:4112.418897637795}"/>
</p:tagLst>
</file>

<file path=ppt/tags/tag2.xml><?xml version="1.0" encoding="utf-8"?>
<p:tagLst xmlns:p="http://schemas.openxmlformats.org/presentationml/2006/main">
  <p:tag name="COMMONDATA" val="eyJoZGlkIjoiOTRkNGU4MDkyYjk4OTYxOGJjMTQ3OThhYjg3ZDAxOWU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yafgyjid">
      <a:majorFont>
        <a:latin typeface="Times New Roman"/>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chemeClr val="lt1"/>
        </a:solidFill>
        <a:ln w="12700" cap="flat" cmpd="sng" algn="ctr">
          <a:noFill/>
          <a:prstDash val="solid"/>
          <a:miter lim="800000"/>
        </a:ln>
      </a:spPr>
      <a:bodyPr wrap="square">
        <a:spAutoFit/>
      </a:bodyPr>
      <a:lstStyle>
        <a:defPPr algn="l">
          <a:defRPr dirty="0" smtClean="0">
            <a:solidFill>
              <a:srgbClr val="0070C0"/>
            </a:solidFill>
            <a:cs typeface="+mn-ea"/>
          </a:defRPr>
        </a:defPPr>
      </a:lstStyle>
      <a:style>
        <a:lnRef idx="2">
          <a:schemeClr val="accent6"/>
        </a:lnRef>
        <a:fillRef idx="1">
          <a:schemeClr val="lt1"/>
        </a:fillRef>
        <a:effectRef idx="0">
          <a:schemeClr val="accent6"/>
        </a:effectRef>
        <a:fontRef idx="minor">
          <a:schemeClr val="dk1"/>
        </a:fontRef>
      </a: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yafgyjid">
      <a:majorFont>
        <a:latin typeface="Times New Roman"/>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defRPr lang="zh-CN" altLang="en-US" sz="1400" dirty="0"/>
        </a:defPPr>
      </a:lstStyle>
      <a:style>
        <a:lnRef idx="2">
          <a:schemeClr val="accent6"/>
        </a:lnRef>
        <a:fillRef idx="1">
          <a:schemeClr val="lt1"/>
        </a:fillRef>
        <a:effectRef idx="0">
          <a:schemeClr val="accent6"/>
        </a:effectRef>
        <a:fontRef idx="minor">
          <a:schemeClr val="dk1"/>
        </a:fontRef>
      </a: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3623</Words>
  <Application>WPS 演示</Application>
  <PresentationFormat>宽屏</PresentationFormat>
  <Paragraphs>236</Paragraphs>
  <Slides>17</Slides>
  <Notes>20</Notes>
  <HiddenSlides>0</HiddenSlides>
  <MMClips>0</MMClips>
  <ScaleCrop>false</ScaleCrop>
  <HeadingPairs>
    <vt:vector size="6" baseType="variant">
      <vt:variant>
        <vt:lpstr>已用的字体</vt:lpstr>
      </vt:variant>
      <vt:variant>
        <vt:i4>21</vt:i4>
      </vt:variant>
      <vt:variant>
        <vt:lpstr>主题</vt:lpstr>
      </vt:variant>
      <vt:variant>
        <vt:i4>2</vt:i4>
      </vt:variant>
      <vt:variant>
        <vt:lpstr>幻灯片标题</vt:lpstr>
      </vt:variant>
      <vt:variant>
        <vt:i4>17</vt:i4>
      </vt:variant>
    </vt:vector>
  </HeadingPairs>
  <TitlesOfParts>
    <vt:vector size="40" baseType="lpstr">
      <vt:lpstr>Arial</vt:lpstr>
      <vt:lpstr>宋体</vt:lpstr>
      <vt:lpstr>Wingdings</vt:lpstr>
      <vt:lpstr>Times New Roman</vt:lpstr>
      <vt:lpstr>微软雅黑</vt:lpstr>
      <vt:lpstr>-apple-system</vt:lpstr>
      <vt:lpstr>Segoe Print</vt:lpstr>
      <vt:lpstr>等线</vt:lpstr>
      <vt:lpstr>Times New Roman</vt:lpstr>
      <vt:lpstr>Menlo</vt:lpstr>
      <vt:lpstr>quote-cjk-patch</vt:lpstr>
      <vt:lpstr>Arial</vt:lpstr>
      <vt:lpstr>Arial Unicode MS</vt:lpstr>
      <vt:lpstr>MS PGothic</vt:lpstr>
      <vt:lpstr>Calibri</vt:lpstr>
      <vt:lpstr>-apple-system</vt:lpstr>
      <vt:lpstr>Menlo</vt:lpstr>
      <vt:lpstr>Wingdings</vt:lpstr>
      <vt:lpstr>quote-cjk-patch</vt:lpstr>
      <vt:lpstr>Be Happy</vt:lpstr>
      <vt:lpstr>NimbusRomNo9L-Medi</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supreyurime</dc:creator>
  <cp:lastModifiedBy>11429</cp:lastModifiedBy>
  <cp:revision>2557</cp:revision>
  <dcterms:created xsi:type="dcterms:W3CDTF">2021-07-12T00:37:00Z</dcterms:created>
  <dcterms:modified xsi:type="dcterms:W3CDTF">2026-06-10T17:26:11Z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2052-12.1.0.26895</vt:lpwstr>
  </property>
  <property fmtid="{D5CDD505-2E9C-101B-9397-08002B2CF9AE}" pid="3" name="KSORubyTemplateID">
    <vt:lpwstr>13</vt:lpwstr>
  </property>
  <property fmtid="{D5CDD505-2E9C-101B-9397-08002B2CF9AE}" pid="4" name="ICV">
    <vt:lpwstr>A5456F1265F847FEAA410F5A81C0E2B2_13</vt:lpwstr>
  </property>
</Properties>
</file>