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80" r:id="rId3"/>
    <p:sldId id="513" r:id="rId5"/>
    <p:sldId id="488" r:id="rId6"/>
    <p:sldId id="514" r:id="rId7"/>
    <p:sldId id="517" r:id="rId8"/>
    <p:sldId id="518" r:id="rId9"/>
    <p:sldId id="519" r:id="rId10"/>
    <p:sldId id="515" r:id="rId11"/>
    <p:sldId id="516" r:id="rId12"/>
    <p:sldId id="520" r:id="rId13"/>
    <p:sldId id="521" r:id="rId14"/>
    <p:sldId id="522" r:id="rId15"/>
    <p:sldId id="508" r:id="rId16"/>
    <p:sldId id="523" r:id="rId17"/>
    <p:sldId id="524" r:id="rId18"/>
    <p:sldId id="525" r:id="rId19"/>
    <p:sldId id="526" r:id="rId20"/>
    <p:sldId id="527" r:id="rId21"/>
    <p:sldId id="528" r:id="rId22"/>
    <p:sldId id="529" r:id="rId23"/>
    <p:sldId id="530" r:id="rId24"/>
    <p:sldId id="511" r:id="rId25"/>
    <p:sldId id="259" r:id="rId26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n jack" initials="s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FFFFFF"/>
    <a:srgbClr val="FBFCFD"/>
    <a:srgbClr val="6F8BBE"/>
    <a:srgbClr val="7CA3C6"/>
    <a:srgbClr val="AFC7DD"/>
    <a:srgbClr val="727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1" autoAdjust="0"/>
    <p:restoredTop sz="91635" autoAdjust="0"/>
  </p:normalViewPr>
  <p:slideViewPr>
    <p:cSldViewPr snapToGrid="0" showGuides="1">
      <p:cViewPr>
        <p:scale>
          <a:sx n="75" d="100"/>
          <a:sy n="75" d="100"/>
        </p:scale>
        <p:origin x="326" y="11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2.xml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F5BD2-C27D-4F3F-95DF-498D73E9F1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 flipV="1">
            <a:off x="300250" y="3108966"/>
            <a:ext cx="6673755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平行四边形 16"/>
          <p:cNvSpPr/>
          <p:nvPr/>
        </p:nvSpPr>
        <p:spPr>
          <a:xfrm>
            <a:off x="7113896" y="3005515"/>
            <a:ext cx="99060" cy="18288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7307240" y="3005516"/>
            <a:ext cx="99060" cy="18288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3345" y="388620"/>
            <a:ext cx="10382885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More Than Meets the Eye: A Unified Image Fusion Framework via</a:t>
            </a:r>
            <a:endParaRPr lang="en-US" altLang="zh-CN" sz="44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44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Semantic-Pixel Entropy Trade-off for Zero-Shot Generalization</a:t>
            </a:r>
            <a:endParaRPr lang="en-US" altLang="zh-CN" sz="44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5" t="9160" r="23350"/>
          <a:stretch>
            <a:fillRect/>
          </a:stretch>
        </p:blipFill>
        <p:spPr>
          <a:xfrm>
            <a:off x="8839200" y="83757"/>
            <a:ext cx="3421380" cy="672045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6697897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"/>
            </p:custDataLst>
          </p:nvPr>
        </p:nvSpPr>
        <p:spPr>
          <a:xfrm>
            <a:off x="4794922" y="5284930"/>
            <a:ext cx="2611386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cs typeface="+mn-ea"/>
                <a:sym typeface="+mn-lt"/>
              </a:rPr>
              <a:t>叶子凡</a:t>
            </a:r>
            <a:endParaRPr lang="zh-CN" altLang="en-US" sz="2400" b="1" dirty="0">
              <a:solidFill>
                <a:srgbClr val="0070C0"/>
              </a:solidFill>
              <a:cs typeface="+mn-ea"/>
              <a:sym typeface="+mn-lt"/>
            </a:endParaRPr>
          </a:p>
          <a:p>
            <a:pPr algn="ctr"/>
            <a:r>
              <a:rPr lang="en-US" altLang="zh-CN" sz="2400" b="1" dirty="0">
                <a:solidFill>
                  <a:srgbClr val="0070C0"/>
                </a:solidFill>
                <a:cs typeface="+mn-ea"/>
                <a:sym typeface="+mn-lt"/>
              </a:rPr>
              <a:t>2026/06/25</a:t>
            </a:r>
            <a:endParaRPr lang="en-US" altLang="zh-CN" sz="24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" y="3330575"/>
            <a:ext cx="9194165" cy="10490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0200" y="1657985"/>
            <a:ext cx="6856730" cy="13220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现有的图像融合</a:t>
            </a:r>
            <a:r>
              <a:rPr lang="zh-CN" altLang="en-US" sz="2000" dirty="0"/>
              <a:t>任务通常分为两大类：</a:t>
            </a:r>
            <a:endParaRPr lang="zh-CN" altLang="en-US" sz="2000" dirty="0"/>
          </a:p>
          <a:p>
            <a:r>
              <a:rPr lang="en-US" altLang="zh-CN" sz="2000" dirty="0"/>
              <a:t>1. </a:t>
            </a:r>
            <a:r>
              <a:rPr lang="zh-CN" altLang="en-US" sz="2000" dirty="0">
                <a:solidFill>
                  <a:srgbClr val="FF0000"/>
                </a:solidFill>
              </a:rPr>
              <a:t>跨模态融合</a:t>
            </a:r>
            <a:r>
              <a:rPr lang="en-US" altLang="zh-CN" sz="2000" dirty="0"/>
              <a:t> </a:t>
            </a:r>
            <a:r>
              <a:rPr lang="zh-CN" altLang="en-US" sz="2000" dirty="0"/>
              <a:t>，比如红外和可见光</a:t>
            </a:r>
            <a:endParaRPr lang="zh-CN" altLang="en-US" sz="2000" dirty="0"/>
          </a:p>
          <a:p>
            <a:r>
              <a:rPr lang="en-US" altLang="zh-CN" sz="2000" dirty="0"/>
              <a:t>2. </a:t>
            </a:r>
            <a:r>
              <a:rPr lang="zh-CN" altLang="en-US" sz="2000" dirty="0">
                <a:solidFill>
                  <a:srgbClr val="FF0000"/>
                </a:solidFill>
              </a:rPr>
              <a:t>数字图像融合</a:t>
            </a:r>
            <a:r>
              <a:rPr lang="zh-CN" altLang="en-US" sz="2000" dirty="0"/>
              <a:t>，</a:t>
            </a:r>
            <a:r>
              <a:rPr lang="en-US" altLang="zh-CN" sz="2000" dirty="0"/>
              <a:t> </a:t>
            </a:r>
            <a:r>
              <a:rPr lang="zh-CN" altLang="en-US" sz="2000" dirty="0"/>
              <a:t>同一传感器下不同成像条件的融合，比如多曝光、多聚焦</a:t>
            </a:r>
            <a:endParaRPr lang="zh-CN" altLang="en-US" sz="2000" dirty="0"/>
          </a:p>
        </p:txBody>
      </p:sp>
      <p:sp>
        <p:nvSpPr>
          <p:cNvPr id="5" name="文本框 4"/>
          <p:cNvSpPr txBox="1"/>
          <p:nvPr/>
        </p:nvSpPr>
        <p:spPr>
          <a:xfrm>
            <a:off x="329565" y="3152775"/>
            <a:ext cx="6858635" cy="31692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现有融合方法</a:t>
            </a:r>
            <a:endParaRPr lang="zh-CN" altLang="en-US" sz="2000" dirty="0"/>
          </a:p>
          <a:p>
            <a:r>
              <a:rPr lang="en-US" altLang="zh-CN" sz="2000" b="1" dirty="0"/>
              <a:t>1. task-specific fusion</a:t>
            </a:r>
            <a:r>
              <a:rPr lang="zh-CN" altLang="en-US" sz="2000" b="1" dirty="0"/>
              <a:t>：</a:t>
            </a:r>
            <a:r>
              <a:rPr lang="zh-CN" altLang="en-US" sz="2000" dirty="0">
                <a:solidFill>
                  <a:srgbClr val="FF0000"/>
                </a:solidFill>
              </a:rPr>
              <a:t>每个任务单独训练一个模型</a:t>
            </a:r>
            <a:r>
              <a:rPr lang="zh-CN" altLang="en-US" sz="2000" dirty="0"/>
              <a:t>，效果也许不错，但</a:t>
            </a:r>
            <a:r>
              <a:rPr lang="zh-CN" altLang="en-US" sz="2000" dirty="0">
                <a:solidFill>
                  <a:srgbClr val="FF0000"/>
                </a:solidFill>
              </a:rPr>
              <a:t>迁移性差</a:t>
            </a:r>
            <a:r>
              <a:rPr lang="zh-CN" altLang="en-US" sz="2000" dirty="0"/>
              <a:t>。做红外可见融合的网络，不一定能直接做医学融合。</a:t>
            </a:r>
            <a:endParaRPr lang="zh-CN" altLang="en-US" sz="2000" dirty="0"/>
          </a:p>
          <a:p>
            <a:r>
              <a:rPr lang="en-US" altLang="zh-CN" sz="2000" b="1" dirty="0"/>
              <a:t>2. general-purpose networks</a:t>
            </a:r>
            <a:r>
              <a:rPr lang="zh-CN" altLang="en-US" sz="2000" b="1" dirty="0"/>
              <a:t>：</a:t>
            </a:r>
            <a:r>
              <a:rPr lang="zh-CN" altLang="en-US" sz="2000" dirty="0"/>
              <a:t>这类方法尝试用</a:t>
            </a:r>
            <a:r>
              <a:rPr lang="zh-CN" altLang="en-US" sz="2000" dirty="0">
                <a:solidFill>
                  <a:srgbClr val="FF0000"/>
                </a:solidFill>
              </a:rPr>
              <a:t>一个网络处理多种融合任务</a:t>
            </a:r>
            <a:r>
              <a:rPr lang="zh-CN" altLang="en-US" sz="2000" dirty="0"/>
              <a:t>，但通常还是要在训练或推理时明确当前的任务。这更像多任务共用网络，不是真正的任务无关。</a:t>
            </a:r>
            <a:endParaRPr lang="zh-CN" altLang="en-US" sz="2000" dirty="0"/>
          </a:p>
          <a:p>
            <a:r>
              <a:rPr lang="en-US" altLang="zh-CN" sz="2000" b="1" dirty="0"/>
              <a:t>3. unified fusion methods</a:t>
            </a:r>
            <a:r>
              <a:rPr lang="zh-CN" altLang="en-US" sz="2000" b="1" dirty="0"/>
              <a:t>：</a:t>
            </a:r>
            <a:r>
              <a:rPr lang="zh-CN" altLang="en-US" sz="2000" dirty="0"/>
              <a:t>这类方法用</a:t>
            </a:r>
            <a:r>
              <a:rPr lang="zh-CN" altLang="en-US" sz="2000" dirty="0">
                <a:solidFill>
                  <a:srgbClr val="FF0000"/>
                </a:solidFill>
              </a:rPr>
              <a:t>共享网络和统一目标覆盖多种任务</a:t>
            </a:r>
            <a:r>
              <a:rPr lang="zh-CN" altLang="en-US" sz="2000" dirty="0"/>
              <a:t>。但作者认为，这些方法大多还是建立在训练时见过很多任务的前提上，对真正的未见任务</a:t>
            </a:r>
            <a:r>
              <a:rPr lang="zh-CN" altLang="en-US" sz="2000" dirty="0">
                <a:solidFill>
                  <a:srgbClr val="FF0000"/>
                </a:solidFill>
              </a:rPr>
              <a:t>泛化</a:t>
            </a:r>
            <a:r>
              <a:rPr lang="zh-CN" altLang="en-US" sz="2000" dirty="0"/>
              <a:t>还</a:t>
            </a:r>
            <a:r>
              <a:rPr lang="zh-CN" altLang="en-US" sz="2000" dirty="0">
                <a:solidFill>
                  <a:srgbClr val="FF0000"/>
                </a:solidFill>
              </a:rPr>
              <a:t>不够</a:t>
            </a:r>
            <a:r>
              <a:rPr lang="zh-CN" altLang="en-US" sz="2000" dirty="0"/>
              <a:t>。</a:t>
            </a:r>
            <a:endParaRPr lang="zh-CN" altLang="en-US" sz="20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0110" y="1485265"/>
            <a:ext cx="4962525" cy="49231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2875" y="1691005"/>
            <a:ext cx="11951335" cy="10147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对此作者提出一个问题：</a:t>
            </a:r>
            <a:endParaRPr lang="zh-CN" altLang="en-US" sz="2000" dirty="0"/>
          </a:p>
          <a:p>
            <a:r>
              <a:rPr lang="zh-CN" altLang="en-US" sz="2000" dirty="0"/>
              <a:t>能否设计出一个简洁的融合框架，使其在仅针对单一类型的融合任务进行训练时，仍能实现</a:t>
            </a:r>
            <a:r>
              <a:rPr lang="zh-CN" altLang="en-US" sz="2000" dirty="0">
                <a:solidFill>
                  <a:srgbClr val="FF0000"/>
                </a:solidFill>
              </a:rPr>
              <a:t>跨多种任务的零样本泛化</a:t>
            </a:r>
            <a:r>
              <a:rPr lang="zh-CN" altLang="en-US" sz="2000" dirty="0"/>
              <a:t>能力，并</a:t>
            </a:r>
            <a:r>
              <a:rPr lang="zh-CN" altLang="en-US" sz="2000" dirty="0">
                <a:solidFill>
                  <a:srgbClr val="FF0000"/>
                </a:solidFill>
              </a:rPr>
              <a:t>保持视觉</a:t>
            </a:r>
            <a:r>
              <a:rPr lang="en-US" altLang="zh-CN" sz="2000" dirty="0">
                <a:solidFill>
                  <a:srgbClr val="FF0000"/>
                </a:solidFill>
              </a:rPr>
              <a:t>-</a:t>
            </a:r>
            <a:r>
              <a:rPr lang="zh-CN" altLang="en-US" sz="2000" dirty="0">
                <a:solidFill>
                  <a:srgbClr val="FF0000"/>
                </a:solidFill>
              </a:rPr>
              <a:t>语义完整性</a:t>
            </a:r>
            <a:r>
              <a:rPr lang="zh-CN" altLang="en-US" sz="2000" dirty="0"/>
              <a:t>？</a:t>
            </a:r>
            <a:endParaRPr lang="zh-CN" altLang="en-US" sz="2000" dirty="0"/>
          </a:p>
        </p:txBody>
      </p:sp>
      <p:sp>
        <p:nvSpPr>
          <p:cNvPr id="5" name="文本框 4"/>
          <p:cNvSpPr txBox="1"/>
          <p:nvPr/>
        </p:nvSpPr>
        <p:spPr>
          <a:xfrm>
            <a:off x="142875" y="2799080"/>
            <a:ext cx="11950700" cy="38938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r>
              <a:rPr lang="zh-CN" altLang="en-US" sz="2400" dirty="0"/>
              <a:t>实现该框架的挑战：</a:t>
            </a:r>
            <a:endParaRPr lang="zh-CN" altLang="en-US" sz="2400" dirty="0"/>
          </a:p>
          <a:p>
            <a:r>
              <a:rPr lang="en-US" altLang="zh-CN" sz="2400" b="1" dirty="0"/>
              <a:t>1. Unified Optimization Objective</a:t>
            </a:r>
            <a:r>
              <a:rPr lang="zh-CN" altLang="en-US" sz="2400" b="1" dirty="0"/>
              <a:t>：</a:t>
            </a:r>
            <a:endParaRPr lang="zh-CN" altLang="en-US" sz="2400" b="1" dirty="0"/>
          </a:p>
          <a:p>
            <a:r>
              <a:rPr lang="zh-CN" altLang="en-US" sz="2400" dirty="0"/>
              <a:t>让模型从一个任务泛化到别的任务，训练目标就不能太依赖某个特定数据集或某种模态。必须找到一个比红外可见融合损失更本质、更任务无关的优化目标。</a:t>
            </a:r>
            <a:endParaRPr lang="zh-CN" altLang="en-US" sz="2400" dirty="0"/>
          </a:p>
          <a:p>
            <a:r>
              <a:rPr lang="en-US" altLang="zh-CN" sz="2400" b="1" dirty="0"/>
              <a:t>2. Trade-off between Semantic and Pixel-level Features</a:t>
            </a:r>
            <a:r>
              <a:rPr lang="zh-CN" altLang="en-US" sz="2400" b="1" dirty="0"/>
              <a:t>：</a:t>
            </a:r>
            <a:endParaRPr lang="zh-CN" altLang="en-US" sz="2400" dirty="0"/>
          </a:p>
          <a:p>
            <a:r>
              <a:rPr lang="zh-CN" altLang="en-US" sz="2400" dirty="0"/>
              <a:t>强调像素层细节，容易让图像纹理丰富，但语义未必清晰。强调高层语义，又容易损失微观结构和局部细节。现有方法没有很好处理这组矛盾。</a:t>
            </a:r>
            <a:endParaRPr lang="zh-CN" altLang="en-US" sz="2400" dirty="0"/>
          </a:p>
          <a:p>
            <a:r>
              <a:rPr lang="en-US" altLang="zh-CN" sz="2400" b="1" dirty="0"/>
              <a:t>3. Limitations of Supervised Learning</a:t>
            </a:r>
            <a:r>
              <a:rPr lang="zh-CN" altLang="en-US" sz="2400" b="1" dirty="0"/>
              <a:t>：</a:t>
            </a:r>
            <a:endParaRPr lang="zh-CN" altLang="en-US" sz="2400" b="1" dirty="0"/>
          </a:p>
          <a:p>
            <a:r>
              <a:rPr lang="zh-CN" altLang="en-US" sz="2400" dirty="0"/>
              <a:t>融合任务本来就很难有标准</a:t>
            </a:r>
            <a:r>
              <a:rPr lang="en-US" altLang="zh-CN" sz="2400" dirty="0"/>
              <a:t> GT </a:t>
            </a:r>
            <a:r>
              <a:rPr lang="zh-CN" altLang="en-US" sz="2400" dirty="0"/>
              <a:t>融合图。如果太依赖特定监督，比如某个检测器或某个任务标签，模型就可能学到只对这个任务有用的表示，而不是可迁移的融合能力。</a:t>
            </a:r>
            <a:endParaRPr lang="zh-CN" altLang="en-US" sz="2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26510" y="408305"/>
            <a:ext cx="8365490" cy="13220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作者受到计算神经科学的自由能原理启发，将图像融合建模成一个统一的</a:t>
            </a:r>
            <a:r>
              <a:rPr lang="zh-CN" altLang="en-US" sz="2000" dirty="0"/>
              <a:t>变分自由能优化过程。分为两个部分：</a:t>
            </a:r>
            <a:r>
              <a:rPr lang="en-US" altLang="zh-CN" sz="2000" dirty="0"/>
              <a:t>1.</a:t>
            </a:r>
            <a:r>
              <a:rPr lang="zh-CN" altLang="en-US" sz="2000" dirty="0"/>
              <a:t>从像素到语义，目标是降低语义不确定性，也就是</a:t>
            </a:r>
            <a:r>
              <a:rPr lang="en-US" altLang="zh-CN" sz="2000" dirty="0"/>
              <a:t> semantic entropy </a:t>
            </a:r>
            <a:r>
              <a:rPr lang="zh-CN" altLang="en-US" sz="2000" dirty="0"/>
              <a:t>变低。</a:t>
            </a:r>
            <a:r>
              <a:rPr lang="en-US" altLang="zh-CN" sz="2000" dirty="0"/>
              <a:t>2.</a:t>
            </a:r>
            <a:r>
              <a:rPr lang="zh-CN" altLang="en-US" sz="2000" dirty="0"/>
              <a:t>从语义到像素，目标是提升图像信息量，也就是</a:t>
            </a:r>
            <a:r>
              <a:rPr lang="en-US" altLang="zh-CN" sz="2000" dirty="0"/>
              <a:t> pixel entropy </a:t>
            </a:r>
            <a:r>
              <a:rPr lang="zh-CN" altLang="en-US" sz="2000" dirty="0"/>
              <a:t>变高</a:t>
            </a:r>
            <a:endParaRPr lang="zh-CN" altLang="en-US" sz="20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840865"/>
            <a:ext cx="11080750" cy="47428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2" y="617901"/>
            <a:ext cx="915835" cy="86727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99695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54693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26510" y="408305"/>
            <a:ext cx="8365490" cy="13220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作者受到计算神经科学的自由能原理启发，将图像融合建模成一个统一的</a:t>
            </a:r>
            <a:r>
              <a:rPr lang="zh-CN" altLang="en-US" sz="2000" dirty="0"/>
              <a:t>变分自由能优化过程。分为两个部分：</a:t>
            </a:r>
            <a:r>
              <a:rPr lang="en-US" altLang="zh-CN" sz="2000" dirty="0"/>
              <a:t>1.</a:t>
            </a:r>
            <a:r>
              <a:rPr lang="zh-CN" altLang="en-US" sz="2000" dirty="0"/>
              <a:t>从像素到语义，目标是降低语义不确定性，也就是</a:t>
            </a:r>
            <a:r>
              <a:rPr lang="en-US" altLang="zh-CN" sz="2000" dirty="0"/>
              <a:t> semantic entropy </a:t>
            </a:r>
            <a:r>
              <a:rPr lang="zh-CN" altLang="en-US" sz="2000" dirty="0"/>
              <a:t>变低。</a:t>
            </a:r>
            <a:r>
              <a:rPr lang="en-US" altLang="zh-CN" sz="2000" dirty="0"/>
              <a:t>2.</a:t>
            </a:r>
            <a:r>
              <a:rPr lang="zh-CN" altLang="en-US" sz="2000" dirty="0"/>
              <a:t>从语义到像素，目标是提升图像信息量，也就是</a:t>
            </a:r>
            <a:r>
              <a:rPr lang="en-US" altLang="zh-CN" sz="2000" dirty="0"/>
              <a:t> pixel entropy </a:t>
            </a:r>
            <a:r>
              <a:rPr lang="zh-CN" altLang="en-US" sz="2000" dirty="0"/>
              <a:t>变高</a:t>
            </a:r>
            <a:endParaRPr lang="zh-CN" altLang="en-US" sz="20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b="30191"/>
          <a:stretch>
            <a:fillRect/>
          </a:stretch>
        </p:blipFill>
        <p:spPr>
          <a:xfrm>
            <a:off x="974725" y="1774190"/>
            <a:ext cx="11080750" cy="33108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2" y="617901"/>
            <a:ext cx="915835" cy="86727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99695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54693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17625" y="5128895"/>
            <a:ext cx="3440430" cy="7372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en-US" altLang="zh-CN" sz="1400" dirty="0"/>
              <a:t>F( , )</a:t>
            </a:r>
            <a:r>
              <a:rPr lang="zh-CN" altLang="en-US" sz="1400" dirty="0"/>
              <a:t>表示自由能，用来量化传感器输入的</a:t>
            </a:r>
            <a:r>
              <a:rPr lang="en-US" altLang="zh-CN" sz="1400" dirty="0"/>
              <a:t>“surprise”s(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ɑ)</a:t>
            </a:r>
            <a:r>
              <a:rPr lang="zh-CN" altLang="en-US" sz="1400" dirty="0"/>
              <a:t>和内部感知状态的复杂度。自由能可以分解成如下</a:t>
            </a:r>
            <a:r>
              <a:rPr lang="zh-CN" altLang="en-US" sz="1400" dirty="0"/>
              <a:t>形式：</a:t>
            </a:r>
            <a:endParaRPr lang="zh-CN" altLang="en-US" sz="1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680" y="5085080"/>
            <a:ext cx="4234815" cy="84709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932680" y="5779770"/>
            <a:ext cx="4119245" cy="7759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noAutofit/>
          </a:bodyPr>
          <a:p>
            <a:r>
              <a:rPr lang="en-US" altLang="zh-CN" sz="1400" dirty="0"/>
              <a:t>q</a:t>
            </a:r>
            <a:r>
              <a:rPr lang="zh-CN" altLang="en-US" sz="1400" dirty="0"/>
              <a:t>（</a:t>
            </a:r>
            <a:r>
              <a:rPr lang="en-US" altLang="en-US" sz="1400" dirty="0"/>
              <a:t>µ</a:t>
            </a:r>
            <a:r>
              <a:rPr lang="zh-CN" altLang="en-US" sz="1400" dirty="0"/>
              <a:t>）表示内部状态</a:t>
            </a:r>
            <a:r>
              <a:rPr lang="en-US" altLang="zh-CN" sz="1400" dirty="0"/>
              <a:t> </a:t>
            </a:r>
            <a:r>
              <a:rPr lang="en-US" altLang="en-US" sz="1400" dirty="0"/>
              <a:t>µ</a:t>
            </a:r>
            <a:r>
              <a:rPr lang="en-US" altLang="zh-CN" sz="1400" dirty="0"/>
              <a:t> </a:t>
            </a:r>
            <a:r>
              <a:rPr lang="zh-CN" altLang="en-US" sz="1400" dirty="0"/>
              <a:t>的变分后验分布，</a:t>
            </a:r>
            <a:r>
              <a:rPr lang="en-US" altLang="zh-CN" sz="1400" dirty="0"/>
              <a:t>p</a:t>
            </a:r>
            <a:r>
              <a:rPr lang="zh-CN" altLang="en-US" sz="1400" dirty="0"/>
              <a:t>（</a:t>
            </a:r>
            <a:r>
              <a:rPr lang="en-US" altLang="en-US" sz="1400" dirty="0"/>
              <a:t>µ</a:t>
            </a:r>
            <a:r>
              <a:rPr lang="zh-CN" altLang="en-US" sz="1400" dirty="0"/>
              <a:t>）则表示内部状态的先验分布。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26510" y="408305"/>
            <a:ext cx="8365490" cy="13220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作者受到计算神经科学的自由能原理启发，将图像融合建模成一个统一的</a:t>
            </a:r>
            <a:r>
              <a:rPr lang="zh-CN" altLang="en-US" sz="2000" dirty="0"/>
              <a:t>变分自由能优化过程。分为两个部分：</a:t>
            </a:r>
            <a:r>
              <a:rPr lang="en-US" altLang="zh-CN" sz="2000" dirty="0"/>
              <a:t>1.</a:t>
            </a:r>
            <a:r>
              <a:rPr lang="zh-CN" altLang="en-US" sz="2000" dirty="0"/>
              <a:t>从像素到语义，目标是降低语义不确定性，也就是</a:t>
            </a:r>
            <a:r>
              <a:rPr lang="en-US" altLang="zh-CN" sz="2000" dirty="0"/>
              <a:t> semantic entropy </a:t>
            </a:r>
            <a:r>
              <a:rPr lang="zh-CN" altLang="en-US" sz="2000" dirty="0"/>
              <a:t>变低。</a:t>
            </a:r>
            <a:r>
              <a:rPr lang="en-US" altLang="zh-CN" sz="2000" dirty="0"/>
              <a:t>2.</a:t>
            </a:r>
            <a:r>
              <a:rPr lang="zh-CN" altLang="en-US" sz="2000" dirty="0"/>
              <a:t>从语义到像素，目标是提升图像信息量，也就是</a:t>
            </a:r>
            <a:r>
              <a:rPr lang="en-US" altLang="zh-CN" sz="2000" dirty="0"/>
              <a:t> pixel entropy </a:t>
            </a:r>
            <a:r>
              <a:rPr lang="zh-CN" altLang="en-US" sz="2000" dirty="0"/>
              <a:t>变高</a:t>
            </a:r>
            <a:endParaRPr lang="zh-CN" altLang="en-US" sz="20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b="30191"/>
          <a:stretch>
            <a:fillRect/>
          </a:stretch>
        </p:blipFill>
        <p:spPr>
          <a:xfrm>
            <a:off x="974725" y="1774190"/>
            <a:ext cx="11080750" cy="33108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2" y="617901"/>
            <a:ext cx="915835" cy="86727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99695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54693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95" y="5087620"/>
            <a:ext cx="3787140" cy="75755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57115" y="5128895"/>
            <a:ext cx="3305810" cy="3067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400" dirty="0"/>
              <a:t>作者将该问题近似表示</a:t>
            </a:r>
            <a:r>
              <a:rPr lang="zh-CN" altLang="en-US" sz="1400" dirty="0"/>
              <a:t>为</a:t>
            </a:r>
            <a:endParaRPr lang="zh-CN" altLang="en-US" sz="1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115" y="5546090"/>
            <a:ext cx="5741670" cy="7543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26510" y="408305"/>
            <a:ext cx="8365490" cy="13220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作者受到计算神经科学的自由能原理启发，将图像融合建模成一个统一的</a:t>
            </a:r>
            <a:r>
              <a:rPr lang="zh-CN" altLang="en-US" sz="2000" dirty="0"/>
              <a:t>变分自由能优化过程。分为两个部分：</a:t>
            </a:r>
            <a:r>
              <a:rPr lang="en-US" altLang="zh-CN" sz="2000" dirty="0"/>
              <a:t>1.</a:t>
            </a:r>
            <a:r>
              <a:rPr lang="zh-CN" altLang="en-US" sz="2000" dirty="0"/>
              <a:t>从像素到语义，目标是降低语义不确定性，也就是</a:t>
            </a:r>
            <a:r>
              <a:rPr lang="en-US" altLang="zh-CN" sz="2000" dirty="0"/>
              <a:t> semantic entropy </a:t>
            </a:r>
            <a:r>
              <a:rPr lang="zh-CN" altLang="en-US" sz="2000" dirty="0"/>
              <a:t>变低。</a:t>
            </a:r>
            <a:r>
              <a:rPr lang="en-US" altLang="zh-CN" sz="2000" dirty="0"/>
              <a:t>2.</a:t>
            </a:r>
            <a:r>
              <a:rPr lang="zh-CN" altLang="en-US" sz="2000" dirty="0"/>
              <a:t>从语义到像素，目标是提升图像信息量，也就是</a:t>
            </a:r>
            <a:r>
              <a:rPr lang="en-US" altLang="zh-CN" sz="2000" dirty="0"/>
              <a:t> pixel entropy </a:t>
            </a:r>
            <a:r>
              <a:rPr lang="zh-CN" altLang="en-US" sz="2000" dirty="0"/>
              <a:t>变高</a:t>
            </a:r>
            <a:endParaRPr lang="zh-CN" altLang="en-US" sz="20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b="30191"/>
          <a:stretch>
            <a:fillRect/>
          </a:stretch>
        </p:blipFill>
        <p:spPr>
          <a:xfrm>
            <a:off x="974725" y="1774190"/>
            <a:ext cx="11080750" cy="33108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2" y="617901"/>
            <a:ext cx="915835" cy="86727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99695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54693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15" y="5029835"/>
            <a:ext cx="6898640" cy="9067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383915" y="5810885"/>
            <a:ext cx="1307465" cy="3067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400" dirty="0"/>
              <a:t>语义条件</a:t>
            </a:r>
            <a:r>
              <a:rPr lang="zh-CN" altLang="en-US" sz="1400" dirty="0"/>
              <a:t>熵</a:t>
            </a:r>
            <a:endParaRPr lang="zh-CN" altLang="en-US" sz="1400" dirty="0"/>
          </a:p>
        </p:txBody>
      </p:sp>
      <p:sp>
        <p:nvSpPr>
          <p:cNvPr id="6" name="文本框 5"/>
          <p:cNvSpPr txBox="1"/>
          <p:nvPr/>
        </p:nvSpPr>
        <p:spPr>
          <a:xfrm>
            <a:off x="5297170" y="5810885"/>
            <a:ext cx="1307465" cy="3067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400" dirty="0"/>
              <a:t>像素条件</a:t>
            </a:r>
            <a:r>
              <a:rPr lang="zh-CN" altLang="en-US" sz="1400" dirty="0"/>
              <a:t>熵</a:t>
            </a:r>
            <a:endParaRPr lang="zh-CN" altLang="en-US" sz="1400" dirty="0"/>
          </a:p>
        </p:txBody>
      </p:sp>
      <p:sp>
        <p:nvSpPr>
          <p:cNvPr id="12" name="文本框 11"/>
          <p:cNvSpPr txBox="1"/>
          <p:nvPr/>
        </p:nvSpPr>
        <p:spPr>
          <a:xfrm>
            <a:off x="6877685" y="5810885"/>
            <a:ext cx="605790" cy="3067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400" dirty="0"/>
              <a:t>常数</a:t>
            </a:r>
            <a:endParaRPr lang="zh-CN" altLang="en-US" sz="1400" dirty="0"/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8066405" y="4946015"/>
            <a:ext cx="1779270" cy="8362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2875" y="1691005"/>
            <a:ext cx="11951335" cy="10147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对此作者提出一个问题：</a:t>
            </a:r>
            <a:endParaRPr lang="zh-CN" altLang="en-US" sz="2000" dirty="0"/>
          </a:p>
          <a:p>
            <a:r>
              <a:rPr lang="zh-CN" altLang="en-US" sz="2000" dirty="0"/>
              <a:t>能否设计出一个简洁的融合框架，使其在仅针对单一类型的融合任务进行训练时，仍能实现</a:t>
            </a:r>
            <a:r>
              <a:rPr lang="zh-CN" altLang="en-US" sz="2000" dirty="0">
                <a:solidFill>
                  <a:srgbClr val="FF0000"/>
                </a:solidFill>
              </a:rPr>
              <a:t>跨多种任务的零样本泛化</a:t>
            </a:r>
            <a:r>
              <a:rPr lang="zh-CN" altLang="en-US" sz="2000" dirty="0"/>
              <a:t>能力，并</a:t>
            </a:r>
            <a:r>
              <a:rPr lang="zh-CN" altLang="en-US" sz="2000" dirty="0">
                <a:solidFill>
                  <a:srgbClr val="FF0000"/>
                </a:solidFill>
              </a:rPr>
              <a:t>保持强大的视觉</a:t>
            </a:r>
            <a:r>
              <a:rPr lang="en-US" altLang="zh-CN" sz="2000" dirty="0">
                <a:solidFill>
                  <a:srgbClr val="FF0000"/>
                </a:solidFill>
              </a:rPr>
              <a:t>-</a:t>
            </a:r>
            <a:r>
              <a:rPr lang="zh-CN" altLang="en-US" sz="2000" dirty="0">
                <a:solidFill>
                  <a:srgbClr val="FF0000"/>
                </a:solidFill>
              </a:rPr>
              <a:t>语义完整性</a:t>
            </a:r>
            <a:r>
              <a:rPr lang="zh-CN" altLang="en-US" sz="2000" dirty="0"/>
              <a:t>？</a:t>
            </a:r>
            <a:endParaRPr lang="zh-CN" altLang="en-US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143510" y="2799080"/>
            <a:ext cx="11950065" cy="38938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r>
              <a:rPr lang="zh-CN" altLang="en-US" sz="2400" dirty="0"/>
              <a:t>作者针对三个挑战提出：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en-US" altLang="zh-CN" sz="2400" dirty="0"/>
              <a:t>1. </a:t>
            </a:r>
            <a:r>
              <a:rPr lang="zh-CN" altLang="en-US" sz="2400" dirty="0"/>
              <a:t>为了解决统一目标问题，作者提出</a:t>
            </a:r>
            <a:r>
              <a:rPr lang="en-US" altLang="zh-CN" sz="2400" dirty="0"/>
              <a:t> DECC</a:t>
            </a:r>
            <a:r>
              <a:rPr lang="zh-CN" altLang="en-US" sz="2400" dirty="0"/>
              <a:t>，</a:t>
            </a:r>
            <a:r>
              <a:rPr lang="zh-CN" altLang="en-US" sz="2400" dirty="0">
                <a:solidFill>
                  <a:srgbClr val="FF0000"/>
                </a:solidFill>
              </a:rPr>
              <a:t>用双路径训练去同时优化低语义熵和高像素熵</a:t>
            </a:r>
            <a:r>
              <a:rPr lang="zh-CN" altLang="en-US" sz="2400" dirty="0"/>
              <a:t>。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en-US" altLang="zh-CN" sz="2400" dirty="0"/>
              <a:t>2. </a:t>
            </a:r>
            <a:r>
              <a:rPr lang="zh-CN" altLang="en-US" sz="2400" dirty="0"/>
              <a:t>为了解决语义和像素互相干扰的问题，作者提出</a:t>
            </a:r>
            <a:r>
              <a:rPr lang="zh-CN" altLang="en-US" sz="2400" dirty="0">
                <a:solidFill>
                  <a:srgbClr val="FF0000"/>
                </a:solidFill>
              </a:rPr>
              <a:t>频率感知的特征解耦</a:t>
            </a:r>
            <a:r>
              <a:rPr lang="zh-CN" altLang="en-US" sz="2400" dirty="0"/>
              <a:t>机制。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en-US" altLang="zh-CN" sz="2400" dirty="0"/>
              <a:t>3. </a:t>
            </a:r>
            <a:r>
              <a:rPr lang="zh-CN" altLang="en-US" sz="2400" dirty="0"/>
              <a:t>为了解决监督不足和分布对齐问题，作者设计了基于</a:t>
            </a:r>
            <a:r>
              <a:rPr lang="en-US" altLang="zh-CN" sz="2400" dirty="0"/>
              <a:t> KL</a:t>
            </a:r>
            <a:r>
              <a:rPr lang="zh-CN" altLang="en-US" sz="2400" dirty="0"/>
              <a:t>散度（</a:t>
            </a:r>
            <a:r>
              <a:rPr lang="en-US" altLang="zh-CN" sz="2400" dirty="0"/>
              <a:t>KL divergence</a:t>
            </a:r>
            <a:r>
              <a:rPr lang="zh-CN" altLang="en-US" sz="2400" dirty="0"/>
              <a:t>）</a:t>
            </a:r>
            <a:r>
              <a:rPr lang="en-US" altLang="zh-CN" sz="2400" dirty="0"/>
              <a:t> </a:t>
            </a:r>
            <a:r>
              <a:rPr lang="zh-CN" altLang="en-US" sz="2400" dirty="0"/>
              <a:t>的双路径</a:t>
            </a:r>
            <a:r>
              <a:rPr lang="en-US" altLang="zh-CN" sz="2400" dirty="0"/>
              <a:t> trade-off loss</a:t>
            </a:r>
            <a:r>
              <a:rPr lang="zh-CN" altLang="en-US" sz="2400" dirty="0"/>
              <a:t>。</a:t>
            </a:r>
            <a:endParaRPr lang="zh-CN" altLang="en-US" sz="2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810" y="0"/>
            <a:ext cx="1079119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r="55178" b="21780"/>
          <a:stretch>
            <a:fillRect/>
          </a:stretch>
        </p:blipFill>
        <p:spPr>
          <a:xfrm>
            <a:off x="3288030" y="361950"/>
            <a:ext cx="5530850" cy="61341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6535" y="1937385"/>
            <a:ext cx="3071495" cy="1383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400" dirty="0"/>
              <a:t>感知路径（</a:t>
            </a:r>
            <a:r>
              <a:rPr lang="en-US" altLang="zh-CN" sz="1400" dirty="0"/>
              <a:t>PP</a:t>
            </a:r>
            <a:r>
              <a:rPr lang="zh-CN" altLang="en-US" sz="1400" dirty="0"/>
              <a:t>）</a:t>
            </a:r>
            <a:endParaRPr lang="zh-CN" altLang="en-US" sz="1400" dirty="0"/>
          </a:p>
          <a:p>
            <a:r>
              <a:rPr lang="zh-CN" altLang="en-US" sz="1400" dirty="0"/>
              <a:t>输入红外和可见光图像，输出融合图和检测结果。</a:t>
            </a:r>
            <a:endParaRPr lang="zh-CN" altLang="en-US" sz="1400" dirty="0"/>
          </a:p>
          <a:p>
            <a:r>
              <a:rPr lang="zh-CN" altLang="en-US" sz="1400" dirty="0"/>
              <a:t>这一路的目标是</a:t>
            </a:r>
            <a:r>
              <a:rPr lang="zh-CN" altLang="en-US" sz="1400" dirty="0">
                <a:solidFill>
                  <a:srgbClr val="FF0000"/>
                </a:solidFill>
              </a:rPr>
              <a:t>低语义熵</a:t>
            </a:r>
            <a:r>
              <a:rPr lang="zh-CN" altLang="en-US" sz="1400" dirty="0"/>
              <a:t>，所以它借助检测标签训练，让融合结果更利于语义理解。</a:t>
            </a:r>
            <a:endParaRPr lang="zh-CN" altLang="en-US" sz="1400" dirty="0"/>
          </a:p>
        </p:txBody>
      </p:sp>
      <p:sp>
        <p:nvSpPr>
          <p:cNvPr id="5" name="文本框 4"/>
          <p:cNvSpPr txBox="1"/>
          <p:nvPr/>
        </p:nvSpPr>
        <p:spPr>
          <a:xfrm>
            <a:off x="9100820" y="1937385"/>
            <a:ext cx="2859405" cy="1384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r>
              <a:rPr lang="zh-CN" altLang="en-US" sz="1400" dirty="0"/>
              <a:t>重建路径（</a:t>
            </a:r>
            <a:r>
              <a:rPr lang="en-US" altLang="zh-CN" sz="1400" dirty="0"/>
              <a:t>RP</a:t>
            </a:r>
            <a:r>
              <a:rPr lang="zh-CN" altLang="en-US" sz="1400" dirty="0"/>
              <a:t>）</a:t>
            </a:r>
            <a:endParaRPr lang="zh-CN" altLang="en-US" sz="1400" dirty="0"/>
          </a:p>
          <a:p>
            <a:r>
              <a:rPr lang="zh-CN" altLang="en-US" sz="1400" dirty="0"/>
              <a:t>同样输入两模态图像，但会随机遮掉</a:t>
            </a:r>
            <a:r>
              <a:rPr lang="en-US" altLang="zh-CN" sz="1400" dirty="0"/>
              <a:t> 50% </a:t>
            </a:r>
            <a:r>
              <a:rPr lang="zh-CN" altLang="en-US" sz="1400" dirty="0"/>
              <a:t>区域，让网络去重建。</a:t>
            </a:r>
            <a:endParaRPr lang="zh-CN" altLang="en-US" sz="1400" dirty="0"/>
          </a:p>
          <a:p>
            <a:r>
              <a:rPr lang="zh-CN" altLang="en-US" sz="1400" dirty="0"/>
              <a:t>这一路的目标是</a:t>
            </a:r>
            <a:r>
              <a:rPr lang="zh-CN" altLang="en-US" sz="1400" dirty="0">
                <a:solidFill>
                  <a:srgbClr val="FF0000"/>
                </a:solidFill>
              </a:rPr>
              <a:t>高像素熵</a:t>
            </a:r>
            <a:r>
              <a:rPr lang="zh-CN" altLang="en-US" sz="1400" dirty="0"/>
              <a:t>，</a:t>
            </a:r>
            <a:r>
              <a:rPr lang="zh-CN" altLang="en-US" sz="1400" dirty="0"/>
              <a:t>让网络学会补细节、补结构、保纹理。</a:t>
            </a:r>
            <a:endParaRPr lang="zh-CN" altLang="en-US" sz="14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r="19036"/>
          <a:stretch>
            <a:fillRect/>
          </a:stretch>
        </p:blipFill>
        <p:spPr>
          <a:xfrm>
            <a:off x="216535" y="3954780"/>
            <a:ext cx="3443605" cy="7188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16535" y="3497580"/>
            <a:ext cx="3070860" cy="3067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400" dirty="0"/>
              <a:t>感知路径优化</a:t>
            </a:r>
            <a:r>
              <a:rPr lang="zh-CN" altLang="en-US" sz="1400" dirty="0"/>
              <a:t>目标</a:t>
            </a:r>
            <a:endParaRPr lang="zh-CN" altLang="en-US" sz="1400" dirty="0"/>
          </a:p>
        </p:txBody>
      </p:sp>
      <p:sp>
        <p:nvSpPr>
          <p:cNvPr id="9" name="文本框 8"/>
          <p:cNvSpPr txBox="1"/>
          <p:nvPr/>
        </p:nvSpPr>
        <p:spPr>
          <a:xfrm>
            <a:off x="142875" y="5391785"/>
            <a:ext cx="3471545" cy="58356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1600"/>
              <a:t>给定输入 </a:t>
            </a:r>
            <a:r>
              <a:rPr lang="en-US" altLang="zh-CN" sz="1600"/>
              <a:t>x</a:t>
            </a:r>
            <a:r>
              <a:rPr lang="zh-CN" altLang="en-US" sz="1600"/>
              <a:t>，由共享编码器 </a:t>
            </a:r>
            <a:r>
              <a:rPr lang="en-US" altLang="zh-CN" sz="1600"/>
              <a:t>θ </a:t>
            </a:r>
            <a:r>
              <a:rPr lang="zh-CN" altLang="en-US" sz="1600"/>
              <a:t>和感知头 </a:t>
            </a:r>
            <a:r>
              <a:rPr lang="en-US" altLang="zh-CN" sz="1600"/>
              <a:t>φ </a:t>
            </a:r>
            <a:r>
              <a:rPr lang="zh-CN" altLang="en-US" sz="1600"/>
              <a:t>预测语义变量 </a:t>
            </a:r>
            <a:r>
              <a:rPr lang="en-US" altLang="zh-CN" sz="1600"/>
              <a:t>y </a:t>
            </a:r>
            <a:r>
              <a:rPr lang="zh-CN" altLang="en-US" sz="1600"/>
              <a:t>的条件概率。</a:t>
            </a:r>
            <a:endParaRPr lang="zh-CN" altLang="en-US" sz="160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35" y="4942205"/>
            <a:ext cx="1066800" cy="44958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100820" y="3497580"/>
            <a:ext cx="2859405" cy="3067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1400" dirty="0"/>
              <a:t>重建路径优化</a:t>
            </a:r>
            <a:r>
              <a:rPr lang="zh-CN" altLang="en-US" sz="1400" dirty="0"/>
              <a:t>目标</a:t>
            </a:r>
            <a:endParaRPr lang="zh-CN" altLang="en-US" sz="14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1280" y="3954145"/>
            <a:ext cx="3118485" cy="6477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0820" y="4836795"/>
            <a:ext cx="1143000" cy="48768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096375" y="5391785"/>
            <a:ext cx="3095625" cy="82994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1600"/>
              <a:t>给定输入 </a:t>
            </a:r>
            <a:r>
              <a:rPr lang="en-US" altLang="zh-CN" sz="1600"/>
              <a:t>x</a:t>
            </a:r>
            <a:r>
              <a:rPr lang="zh-CN" altLang="en-US" sz="1600"/>
              <a:t>，由共享编码器 </a:t>
            </a:r>
            <a:r>
              <a:rPr lang="en-US" altLang="zh-CN" sz="1600"/>
              <a:t>θ </a:t>
            </a:r>
            <a:r>
              <a:rPr lang="zh-CN" altLang="en-US" sz="1600"/>
              <a:t>和重建头 </a:t>
            </a:r>
            <a:r>
              <a:rPr lang="en-US" altLang="zh-CN" sz="1600"/>
              <a:t>ψ </a:t>
            </a:r>
            <a:r>
              <a:rPr lang="zh-CN" altLang="en-US" sz="1600"/>
              <a:t>生成重建图像 </a:t>
            </a:r>
            <a:r>
              <a:rPr lang="en-US" altLang="zh-CN" sz="1600"/>
              <a:t>f </a:t>
            </a:r>
            <a:r>
              <a:rPr lang="zh-CN" altLang="en-US" sz="1600"/>
              <a:t>的条件分布。</a:t>
            </a:r>
            <a:endParaRPr lang="zh-CN" altLang="en-US" sz="1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r="55178" b="21780"/>
          <a:stretch>
            <a:fillRect/>
          </a:stretch>
        </p:blipFill>
        <p:spPr>
          <a:xfrm>
            <a:off x="6243320" y="165735"/>
            <a:ext cx="5530850" cy="61341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75" y="2110740"/>
            <a:ext cx="4754880" cy="71628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96875" y="1640840"/>
            <a:ext cx="4385945" cy="3987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总损失函数（包含</a:t>
            </a:r>
            <a:r>
              <a:rPr lang="en-US" altLang="zh-CN" sz="2000" dirty="0"/>
              <a:t>4</a:t>
            </a:r>
            <a:r>
              <a:rPr lang="zh-CN" altLang="en-US" sz="2000" dirty="0"/>
              <a:t>个</a:t>
            </a:r>
            <a:r>
              <a:rPr lang="zh-CN" altLang="en-US" sz="2000" dirty="0"/>
              <a:t>部分）：</a:t>
            </a:r>
            <a:endParaRPr lang="zh-CN" altLang="en-US" sz="2000" dirty="0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" y="3717925"/>
            <a:ext cx="2735580" cy="60198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96875" y="2898140"/>
            <a:ext cx="4697095" cy="70675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基础融合失函数（包含梯度（保证梯度一致性）和强度（保证内容</a:t>
            </a:r>
            <a:r>
              <a:rPr lang="zh-CN" altLang="en-US" sz="2000" dirty="0"/>
              <a:t>连续性））：</a:t>
            </a:r>
            <a:endParaRPr lang="zh-CN" altLang="en-US" sz="2000" dirty="0"/>
          </a:p>
        </p:txBody>
      </p:sp>
      <p:sp>
        <p:nvSpPr>
          <p:cNvPr id="25" name="文本框 24"/>
          <p:cNvSpPr txBox="1"/>
          <p:nvPr/>
        </p:nvSpPr>
        <p:spPr>
          <a:xfrm>
            <a:off x="396875" y="4312920"/>
            <a:ext cx="4696460" cy="17684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r>
              <a:rPr lang="zh-CN" altLang="en-US" sz="2000" dirty="0"/>
              <a:t>感知</a:t>
            </a:r>
            <a:r>
              <a:rPr lang="zh-CN" altLang="en-US" sz="2000" dirty="0"/>
              <a:t>路径：</a:t>
            </a:r>
            <a:endParaRPr lang="zh-CN" altLang="en-US" sz="2000" dirty="0"/>
          </a:p>
          <a:p>
            <a:r>
              <a:rPr lang="zh-CN" altLang="en-US" sz="2000" dirty="0"/>
              <a:t>通过检测结果和真实标签的交叉熵</a:t>
            </a:r>
            <a:endParaRPr lang="zh-CN" altLang="en-US" sz="2000" dirty="0"/>
          </a:p>
          <a:p>
            <a:r>
              <a:rPr lang="zh-CN" altLang="en-US" sz="2000" dirty="0"/>
              <a:t>将语义熵</a:t>
            </a:r>
            <a:r>
              <a:rPr lang="zh-CN" altLang="en-US" sz="2000" dirty="0"/>
              <a:t>最小化</a:t>
            </a:r>
            <a:endParaRPr lang="zh-CN" altLang="en-US" sz="2000" dirty="0"/>
          </a:p>
          <a:p>
            <a:r>
              <a:rPr lang="zh-CN" altLang="en-US" sz="2000" dirty="0">
                <a:sym typeface="+mn-ea"/>
              </a:rPr>
              <a:t>重建路径：</a:t>
            </a:r>
            <a:endParaRPr lang="zh-CN" altLang="en-US" sz="2000" dirty="0"/>
          </a:p>
          <a:p>
            <a:r>
              <a:rPr lang="zh-CN" altLang="en-US" sz="2000" dirty="0"/>
              <a:t>改善精确的像素级</a:t>
            </a:r>
            <a:r>
              <a:rPr lang="zh-CN" altLang="en-US" sz="2000" dirty="0"/>
              <a:t>重建</a:t>
            </a:r>
            <a:endParaRPr lang="zh-CN" altLang="en-US" sz="2000" dirty="0"/>
          </a:p>
          <a:p>
            <a:endParaRPr lang="zh-CN" alt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r="55178" b="21780"/>
          <a:stretch>
            <a:fillRect/>
          </a:stretch>
        </p:blipFill>
        <p:spPr>
          <a:xfrm>
            <a:off x="6243320" y="165735"/>
            <a:ext cx="5530850" cy="61341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75" y="2110740"/>
            <a:ext cx="4754880" cy="71628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96875" y="1640840"/>
            <a:ext cx="4385945" cy="3987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总损失函数（包含</a:t>
            </a:r>
            <a:r>
              <a:rPr lang="en-US" altLang="zh-CN" sz="2000" dirty="0"/>
              <a:t>4</a:t>
            </a:r>
            <a:r>
              <a:rPr lang="zh-CN" altLang="en-US" sz="2000" dirty="0"/>
              <a:t>个</a:t>
            </a:r>
            <a:r>
              <a:rPr lang="zh-CN" altLang="en-US" sz="2000" dirty="0"/>
              <a:t>部分）：</a:t>
            </a:r>
            <a:endParaRPr lang="zh-CN" altLang="en-US" sz="20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285" y="3939540"/>
            <a:ext cx="3116580" cy="8001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5285" y="3060700"/>
            <a:ext cx="4064000" cy="6451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dirty="0"/>
              <a:t>感知路径平衡损失：增强融合图像和感知特征的分布</a:t>
            </a:r>
            <a:r>
              <a:rPr lang="zh-CN" altLang="en-US" dirty="0"/>
              <a:t>连续性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75285" y="4525645"/>
            <a:ext cx="4064000" cy="6451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dirty="0"/>
              <a:t>重建路径平衡损失：将融合输出和高维度像素分布</a:t>
            </a:r>
            <a:r>
              <a:rPr lang="zh-CN" altLang="en-US" dirty="0"/>
              <a:t>对齐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15" y="5281295"/>
            <a:ext cx="3086100" cy="80772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45770" y="5935980"/>
            <a:ext cx="4064000" cy="9220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en-US" altLang="zh-CN" dirty="0"/>
              <a:t>EWC</a:t>
            </a:r>
            <a:r>
              <a:rPr lang="zh-CN" altLang="en-US" dirty="0"/>
              <a:t>损失：保存之前训练阶段的关键</a:t>
            </a:r>
            <a:r>
              <a:rPr lang="zh-CN" altLang="en-US" dirty="0"/>
              <a:t>参数，增强稳定性并缓解双路径交替学习过程中的遗忘现象</a:t>
            </a:r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0075" y="1758950"/>
            <a:ext cx="4857750" cy="34766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训练只用</a:t>
            </a:r>
            <a:r>
              <a:rPr lang="en-US" altLang="zh-CN" sz="2000" dirty="0"/>
              <a:t>M3FD</a:t>
            </a:r>
            <a:r>
              <a:rPr lang="zh-CN" altLang="en-US" sz="2000" dirty="0"/>
              <a:t>数据集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之后在别的数据集上进行泛化</a:t>
            </a:r>
            <a:endParaRPr lang="zh-CN" altLang="en-US" sz="2000" dirty="0"/>
          </a:p>
          <a:p>
            <a:r>
              <a:rPr lang="zh-CN" altLang="en-US" sz="2000" dirty="0"/>
              <a:t>医学图像</a:t>
            </a:r>
            <a:r>
              <a:rPr lang="en-US" altLang="zh-CN" sz="2000" dirty="0"/>
              <a:t>Harvard (MIF)</a:t>
            </a:r>
            <a:endParaRPr lang="en-US" altLang="zh-CN" sz="2000" dirty="0"/>
          </a:p>
          <a:p>
            <a:r>
              <a:rPr lang="zh-CN" altLang="en-US" sz="2000" dirty="0"/>
              <a:t>可见光近红外图像</a:t>
            </a:r>
            <a:r>
              <a:rPr lang="en-US" altLang="zh-CN" sz="2000" dirty="0"/>
              <a:t>IS-NIR Scene (NVIF)</a:t>
            </a:r>
            <a:endParaRPr lang="en-US" altLang="zh-CN" sz="2000" dirty="0"/>
          </a:p>
          <a:p>
            <a:r>
              <a:rPr lang="zh-CN" altLang="en-US" sz="2000" dirty="0"/>
              <a:t>多曝光图像</a:t>
            </a:r>
            <a:r>
              <a:rPr lang="en-US" altLang="zh-CN" sz="2000" dirty="0"/>
              <a:t>MEFB (MEIF)</a:t>
            </a:r>
            <a:endParaRPr lang="en-US" altLang="zh-CN" sz="2000" dirty="0"/>
          </a:p>
          <a:p>
            <a:r>
              <a:rPr lang="zh-CN" altLang="en-US" sz="2000" dirty="0"/>
              <a:t>多焦点图像</a:t>
            </a:r>
            <a:r>
              <a:rPr lang="en-US" altLang="zh-CN" sz="2000" dirty="0"/>
              <a:t>MFI-WHU (MFIF)</a:t>
            </a:r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en-US" sz="2000" dirty="0"/>
              <a:t>并在下游任务进行</a:t>
            </a:r>
            <a:r>
              <a:rPr lang="zh-CN" altLang="en-US" sz="2000" dirty="0"/>
              <a:t>测试</a:t>
            </a:r>
            <a:endParaRPr lang="zh-CN" altLang="en-US" sz="2000" dirty="0"/>
          </a:p>
          <a:p>
            <a:r>
              <a:rPr lang="en-US" altLang="zh-CN" sz="2000" dirty="0"/>
              <a:t>M3FD</a:t>
            </a:r>
            <a:r>
              <a:rPr lang="zh-CN" altLang="en-US" sz="2000" dirty="0"/>
              <a:t>检测</a:t>
            </a:r>
            <a:endParaRPr lang="zh-CN" altLang="en-US" sz="2000" dirty="0"/>
          </a:p>
          <a:p>
            <a:r>
              <a:rPr lang="en-US" altLang="zh-CN" sz="2000" dirty="0"/>
              <a:t>FMB</a:t>
            </a:r>
            <a:r>
              <a:rPr lang="zh-CN" altLang="en-US" sz="2000" dirty="0"/>
              <a:t>分割</a:t>
            </a:r>
            <a:endParaRPr lang="zh-CN" altLang="en-US" sz="20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4975" y="1492250"/>
            <a:ext cx="6393180" cy="38404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2300605"/>
            <a:ext cx="12192000" cy="39554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73735" y="1816100"/>
            <a:ext cx="4835525" cy="3987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在</a:t>
            </a:r>
            <a:r>
              <a:rPr lang="en-US" altLang="zh-CN" sz="2000" dirty="0"/>
              <a:t>M3FD</a:t>
            </a:r>
            <a:r>
              <a:rPr lang="zh-CN" altLang="en-US" sz="2000" dirty="0"/>
              <a:t>和</a:t>
            </a:r>
            <a:r>
              <a:rPr lang="en-US" altLang="zh-CN" sz="2000" dirty="0"/>
              <a:t>FMB</a:t>
            </a:r>
            <a:r>
              <a:rPr lang="zh-CN" altLang="en-US" sz="2000" dirty="0"/>
              <a:t>数据集上的融合指标分布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60475" y="2922270"/>
            <a:ext cx="4835525" cy="3987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融合定性结果</a:t>
            </a:r>
            <a:r>
              <a:rPr lang="zh-CN" altLang="en-US" sz="2000" dirty="0"/>
              <a:t>对比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345" y="793750"/>
            <a:ext cx="6515100" cy="54025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60475" y="2922270"/>
            <a:ext cx="4835525" cy="3987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多任务评估指标</a:t>
            </a:r>
            <a:r>
              <a:rPr lang="zh-CN" altLang="en-US" sz="2000" dirty="0"/>
              <a:t>结果</a:t>
            </a:r>
            <a:endParaRPr lang="zh-CN" altLang="en-US" sz="20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720" y="434340"/>
            <a:ext cx="7615555" cy="61683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06595" y="793750"/>
            <a:ext cx="4835525" cy="3987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多任务定性结果</a:t>
            </a:r>
            <a:r>
              <a:rPr lang="zh-CN" altLang="en-US" sz="2000" dirty="0"/>
              <a:t>对比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48410"/>
            <a:ext cx="11016615" cy="560959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99690" y="1820545"/>
            <a:ext cx="4835525" cy="3987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下游任务检测</a:t>
            </a:r>
            <a:r>
              <a:rPr lang="zh-CN" altLang="en-US" sz="2000" dirty="0"/>
              <a:t>定量结果</a:t>
            </a:r>
            <a:r>
              <a:rPr lang="zh-CN" altLang="en-US" sz="2000" dirty="0"/>
              <a:t>对比</a:t>
            </a:r>
            <a:endParaRPr lang="zh-CN" altLang="en-US" sz="20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8385"/>
            <a:ext cx="12192000" cy="39941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0075" y="2326640"/>
            <a:ext cx="4835525" cy="3987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下游任务</a:t>
            </a:r>
            <a:r>
              <a:rPr lang="zh-CN" altLang="en-US" sz="2000" dirty="0"/>
              <a:t>分割定量结果</a:t>
            </a:r>
            <a:r>
              <a:rPr lang="zh-CN" altLang="en-US" sz="2000" dirty="0"/>
              <a:t>对比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415" y="0"/>
            <a:ext cx="58235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80510" y="1046480"/>
            <a:ext cx="4835525" cy="3987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下游任务分割</a:t>
            </a:r>
            <a:r>
              <a:rPr lang="zh-CN" altLang="en-US" sz="2000" dirty="0"/>
              <a:t>定性结果</a:t>
            </a:r>
            <a:r>
              <a:rPr lang="zh-CN" altLang="en-US" sz="2000" dirty="0"/>
              <a:t>对比</a:t>
            </a:r>
            <a:endParaRPr lang="zh-CN" altLang="en-US" sz="20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6725"/>
            <a:ext cx="12192000" cy="464439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80510" y="793750"/>
            <a:ext cx="1390650" cy="3987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消融</a:t>
            </a:r>
            <a:r>
              <a:rPr lang="zh-CN" altLang="en-US" sz="2000" dirty="0"/>
              <a:t>实验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0" y="243840"/>
            <a:ext cx="5300345" cy="2625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03195"/>
            <a:ext cx="7857490" cy="403796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445" y="793750"/>
            <a:ext cx="5605780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Conclusion &amp; </a:t>
            </a:r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Limitations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9890" y="1937385"/>
            <a:ext cx="9181465" cy="22453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000" dirty="0"/>
              <a:t>本文针对图像融合中的两个核心挑战展开研究：</a:t>
            </a:r>
            <a:endParaRPr lang="zh-CN" altLang="en-US" sz="2000" dirty="0"/>
          </a:p>
          <a:p>
            <a:r>
              <a:rPr lang="zh-CN" altLang="en-US" sz="2000" dirty="0"/>
              <a:t>一是泛化能力不足，</a:t>
            </a:r>
            <a:endParaRPr lang="zh-CN" altLang="en-US" sz="2000" dirty="0"/>
          </a:p>
          <a:p>
            <a:r>
              <a:rPr lang="zh-CN" altLang="en-US" sz="2000" dirty="0"/>
              <a:t>二是语义信息与像素信息之间的权衡问题。</a:t>
            </a:r>
            <a:endParaRPr lang="zh-CN" altLang="en-US" sz="2000" dirty="0"/>
          </a:p>
          <a:p>
            <a:r>
              <a:rPr lang="zh-CN" altLang="en-US" sz="2000" dirty="0"/>
              <a:t>本文提出了一种基于自由能原理的统一框架，将语义感知路径、细节重建路径以及频域特征解耦机制结合起来。在无需针对具体任务进行专门设计、且仅使用红外</a:t>
            </a:r>
            <a:r>
              <a:rPr lang="en-US" altLang="zh-CN" sz="2000" dirty="0"/>
              <a:t>-</a:t>
            </a:r>
            <a:r>
              <a:rPr lang="zh-CN" altLang="en-US" sz="2000" dirty="0"/>
              <a:t>可见光图像对进行训练的条件下，实现了优异的语义</a:t>
            </a:r>
            <a:r>
              <a:rPr lang="en-US" altLang="zh-CN" sz="2000" dirty="0"/>
              <a:t>-</a:t>
            </a:r>
            <a:r>
              <a:rPr lang="zh-CN" altLang="en-US" sz="2000" dirty="0"/>
              <a:t>像素平衡、较强的零样本泛化能力、较高的参数效率，并显著提升了下游任务性能。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09418" y="2801073"/>
            <a:ext cx="5856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Thanks!</a:t>
            </a:r>
            <a:endParaRPr lang="zh-CN" altLang="en-US" sz="54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194613" y="3724403"/>
            <a:ext cx="392381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0" y="6697897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5" t="9160" r="23350"/>
          <a:stretch>
            <a:fillRect/>
          </a:stretch>
        </p:blipFill>
        <p:spPr>
          <a:xfrm>
            <a:off x="8839200" y="83757"/>
            <a:ext cx="3421380" cy="672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890.2818897637794,&quot;width&quot;:4112.418897637795}"/>
</p:tagLst>
</file>

<file path=ppt/tags/tag2.xml><?xml version="1.0" encoding="utf-8"?>
<p:tagLst xmlns:p="http://schemas.openxmlformats.org/presentationml/2006/main">
  <p:tag name="COMMONDATA" val="eyJoZGlkIjoiOWZiYzkwN2MyMDk0NTFlNjM2MTA3N2FmOTY1NzI4NTAifQ=="/>
  <p:tag name="commondata" val="eyJoZGlkIjoiOTRkNGU4MDkyYjk4OTYxOGJjMTQ3OThhYjg3ZDAxOW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yafgyjid">
      <a:majorFont>
        <a:latin typeface="Times New Roman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>
          <a:defRPr lang="zh-CN" altLang="en-US" sz="1400" dirty="0"/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3137</Words>
  <Application>WPS 演示</Application>
  <PresentationFormat>宽屏</PresentationFormat>
  <Paragraphs>257</Paragraphs>
  <Slides>23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Times New Roman</vt:lpstr>
      <vt:lpstr>Arial Unicode MS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supreyurime</dc:creator>
  <cp:lastModifiedBy>叶子凡</cp:lastModifiedBy>
  <cp:revision>2303</cp:revision>
  <dcterms:created xsi:type="dcterms:W3CDTF">2021-07-12T00:37:00Z</dcterms:created>
  <dcterms:modified xsi:type="dcterms:W3CDTF">2026-06-25T06:05:43Z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2052-12.1.0.23542</vt:lpwstr>
  </property>
  <property fmtid="{D5CDD505-2E9C-101B-9397-08002B2CF9AE}" pid="3" name="KSORubyTemplateID">
    <vt:lpwstr>13</vt:lpwstr>
  </property>
  <property fmtid="{D5CDD505-2E9C-101B-9397-08002B2CF9AE}" pid="4" name="ICV">
    <vt:lpwstr>00BC3D043F0C46F7AA98137394EFD989</vt:lpwstr>
  </property>
</Properties>
</file>