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80" r:id="rId3"/>
    <p:sldId id="555" r:id="rId5"/>
    <p:sldId id="537" r:id="rId6"/>
    <p:sldId id="540" r:id="rId7"/>
    <p:sldId id="516" r:id="rId8"/>
    <p:sldId id="543" r:id="rId9"/>
    <p:sldId id="544" r:id="rId10"/>
    <p:sldId id="545" r:id="rId11"/>
    <p:sldId id="488" r:id="rId12"/>
    <p:sldId id="549" r:id="rId13"/>
    <p:sldId id="550" r:id="rId14"/>
    <p:sldId id="527" r:id="rId15"/>
    <p:sldId id="541" r:id="rId16"/>
    <p:sldId id="528" r:id="rId17"/>
    <p:sldId id="529" r:id="rId18"/>
    <p:sldId id="532" r:id="rId19"/>
    <p:sldId id="533" r:id="rId20"/>
    <p:sldId id="536" r:id="rId21"/>
    <p:sldId id="552" r:id="rId22"/>
    <p:sldId id="534" r:id="rId23"/>
    <p:sldId id="259" r:id="rId24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un jack" initials="sj" lastIdx="1" clrIdx="0"/>
  <p:cmAuthor id="2" name="ry root" initials="rr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FFFFFF"/>
    <a:srgbClr val="FBFCFD"/>
    <a:srgbClr val="6F8BBE"/>
    <a:srgbClr val="7CA3C6"/>
    <a:srgbClr val="AFC7DD"/>
    <a:srgbClr val="7272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71" autoAdjust="0"/>
    <p:restoredTop sz="91635" autoAdjust="0"/>
  </p:normalViewPr>
  <p:slideViewPr>
    <p:cSldViewPr snapToGrid="0" showGuides="1">
      <p:cViewPr>
        <p:scale>
          <a:sx n="125" d="100"/>
          <a:sy n="125" d="100"/>
        </p:scale>
        <p:origin x="90" y="-378"/>
      </p:cViewPr>
      <p:guideLst>
        <p:guide orient="horz" pos="216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gs" Target="tags/tag9.xml"/><Relationship Id="rId28" Type="http://schemas.openxmlformats.org/officeDocument/2006/relationships/commentAuthors" Target="commentAuthors.xml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5F5BD2-C27D-4F3F-95DF-498D73E9F14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置换矩阵</a:t>
            </a:r>
            <a:r>
              <a:rPr lang="en-US" altLang="zh-CN" b="0" i="0" dirty="0">
                <a:solidFill>
                  <a:srgbClr val="0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</a:t>
            </a:r>
            <a:endParaRPr lang="en-US" altLang="zh-CN" b="0" i="0" dirty="0">
              <a:solidFill>
                <a:srgbClr val="0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FFF0D-1DCA-4802-ADAD-E8DD53D69C1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54AB0-D4A0-4A2F-8CCB-B10D0CDEE3A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30493-C828-4274-AE4B-A249225A4B3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0.png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7.xml"/><Relationship Id="rId3" Type="http://schemas.openxmlformats.org/officeDocument/2006/relationships/tags" Target="../tags/tag8.xml"/><Relationship Id="rId2" Type="http://schemas.openxmlformats.org/officeDocument/2006/relationships/image" Target="../media/image11.png"/><Relationship Id="rId1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8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1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8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9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 flipV="1">
            <a:off x="300250" y="3108966"/>
            <a:ext cx="6673755" cy="4571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平行四边形 16"/>
          <p:cNvSpPr/>
          <p:nvPr/>
        </p:nvSpPr>
        <p:spPr>
          <a:xfrm>
            <a:off x="7113896" y="3005515"/>
            <a:ext cx="99060" cy="18288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平行四边形 17"/>
          <p:cNvSpPr/>
          <p:nvPr/>
        </p:nvSpPr>
        <p:spPr>
          <a:xfrm>
            <a:off x="7307240" y="3005516"/>
            <a:ext cx="99060" cy="182880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t="9160" r="23350"/>
          <a:stretch>
            <a:fillRect/>
          </a:stretch>
        </p:blipFill>
        <p:spPr>
          <a:xfrm>
            <a:off x="8839200" y="83757"/>
            <a:ext cx="3421380" cy="6720450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0" y="6697897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>
            <p:custDataLst>
              <p:tags r:id="rId2"/>
            </p:custDataLst>
          </p:nvPr>
        </p:nvSpPr>
        <p:spPr>
          <a:xfrm>
            <a:off x="4794922" y="5284930"/>
            <a:ext cx="2611386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主讲人：</a:t>
            </a:r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陈振国</a:t>
            </a:r>
            <a:b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</a:br>
            <a:r>
              <a:rPr lang="zh-CN" altLang="en-US" sz="2400" b="1" dirty="0">
                <a:solidFill>
                  <a:srgbClr val="0070C0"/>
                </a:solidFill>
                <a:cs typeface="+mn-ea"/>
                <a:sym typeface="+mn-lt"/>
              </a:rPr>
              <a:t>日期：</a:t>
            </a:r>
            <a:r>
              <a:rPr lang="en-US" altLang="zh-CN" sz="2400" b="1" dirty="0">
                <a:solidFill>
                  <a:srgbClr val="0070C0"/>
                </a:solidFill>
                <a:cs typeface="+mn-ea"/>
                <a:sym typeface="+mn-lt"/>
              </a:rPr>
              <a:t>2026.7.1</a:t>
            </a:r>
            <a:endParaRPr lang="en-US" altLang="zh-CN" sz="2400" b="1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5" y="1938655"/>
            <a:ext cx="8557895" cy="9340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355" y="3321050"/>
            <a:ext cx="8122285" cy="142684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800" b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汇报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3200" b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引言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77185" y="1047242"/>
            <a:ext cx="6949440" cy="21463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>
              <a:lnSpc>
                <a:spcPct val="95000"/>
              </a:lnSpc>
            </a:pPr>
            <a:r>
              <a:rPr sz="1350">
                <a:solidFill>
                  <a:srgbClr val="5A637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  <a:sym typeface="+mn-ea"/>
              </a:rPr>
              <a:t>任务范式：由固定航点规划/人工遥控，转向自然语言指定任务目标。</a:t>
            </a:r>
            <a:endParaRPr sz="1350" b="1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960120" y="1783080"/>
            <a:ext cx="2606040" cy="457200"/>
          </a:xfrm>
          <a:prstGeom prst="roundRect">
            <a:avLst/>
          </a:prstGeom>
          <a:solidFill>
            <a:srgbClr val="EEF5FF"/>
          </a:solidFill>
          <a:ln>
            <a:solidFill>
              <a:srgbClr val="EE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>
              <a:lnSpc>
                <a:spcPct val="95000"/>
              </a:lnSpc>
            </a:pPr>
            <a:r>
              <a:rPr sz="1040" b="1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自然语言</a:t>
            </a:r>
            <a:endParaRPr sz="1040" b="1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95000"/>
              </a:lnSpc>
              <a:spcBef>
                <a:spcPts val="200"/>
              </a:spcBef>
            </a:pPr>
            <a:r>
              <a:rPr sz="104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任务目标</a:t>
            </a:r>
            <a:endParaRPr sz="104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3749039" y="1865376"/>
            <a:ext cx="438912" cy="274320"/>
          </a:xfrm>
          <a:prstGeom prst="rightArrow">
            <a:avLst/>
          </a:prstGeom>
          <a:solidFill>
            <a:srgbClr val="6F8BBE"/>
          </a:solidFill>
          <a:ln>
            <a:solidFill>
              <a:srgbClr val="6F8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4370832" y="1783080"/>
            <a:ext cx="2788920" cy="457200"/>
          </a:xfrm>
          <a:prstGeom prst="roundRect">
            <a:avLst/>
          </a:prstGeom>
          <a:solidFill>
            <a:srgbClr val="EEF5FF"/>
          </a:solidFill>
          <a:ln>
            <a:solidFill>
              <a:srgbClr val="EE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>
              <a:lnSpc>
                <a:spcPct val="95000"/>
              </a:lnSpc>
            </a:pPr>
            <a:r>
              <a:rPr sz="1040" b="1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理解指令 + 感知环境</a:t>
            </a:r>
            <a:endParaRPr sz="1040" b="1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95000"/>
              </a:lnSpc>
              <a:spcBef>
                <a:spcPts val="200"/>
              </a:spcBef>
            </a:pPr>
            <a:r>
              <a:rPr sz="104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维护任务状态</a:t>
            </a:r>
            <a:endParaRPr sz="104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2" name="Right Arrow 31"/>
          <p:cNvSpPr/>
          <p:nvPr/>
        </p:nvSpPr>
        <p:spPr>
          <a:xfrm>
            <a:off x="7342631" y="1865376"/>
            <a:ext cx="438912" cy="274320"/>
          </a:xfrm>
          <a:prstGeom prst="rightArrow">
            <a:avLst/>
          </a:prstGeom>
          <a:solidFill>
            <a:srgbClr val="6F8BBE"/>
          </a:solidFill>
          <a:ln>
            <a:solidFill>
              <a:srgbClr val="6F8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973568" y="1783080"/>
            <a:ext cx="2926080" cy="457200"/>
          </a:xfrm>
          <a:prstGeom prst="roundRect">
            <a:avLst/>
          </a:prstGeom>
          <a:solidFill>
            <a:srgbClr val="EEF5FF"/>
          </a:solidFill>
          <a:ln>
            <a:solidFill>
              <a:srgbClr val="EEF5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>
              <a:lnSpc>
                <a:spcPct val="95000"/>
              </a:lnSpc>
            </a:pPr>
            <a:r>
              <a:rPr sz="1040" b="1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输出连续、平滑的</a:t>
            </a:r>
            <a:endParaRPr sz="1040" b="1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95000"/>
              </a:lnSpc>
              <a:spcBef>
                <a:spcPts val="200"/>
              </a:spcBef>
            </a:pPr>
            <a:r>
              <a:rPr sz="104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六自由度飞行控制指令</a:t>
            </a:r>
            <a:endParaRPr sz="104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786384" y="2542032"/>
            <a:ext cx="4343400" cy="1335024"/>
          </a:xfrm>
          <a:prstGeom prst="roundRect">
            <a:avLst/>
          </a:prstGeom>
          <a:solidFill>
            <a:srgbClr val="F7FAFF"/>
          </a:solidFill>
          <a:ln w="15240">
            <a:solidFill>
              <a:srgbClr val="6F8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82296" rIns="109728" bIns="64008" rtlCol="0" anchor="t"/>
          <a:lstStyle/>
          <a:p>
            <a:pPr algn="l">
              <a:lnSpc>
                <a:spcPct val="95000"/>
              </a:lnSpc>
            </a:pPr>
            <a:r>
              <a:rPr lang="en-US" sz="1250" b="1">
                <a:solidFill>
                  <a:srgbClr val="2254A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VLN</a:t>
            </a:r>
            <a:r>
              <a:rPr sz="1250" b="1">
                <a:solidFill>
                  <a:srgbClr val="2254A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传统视觉语言导航：解决“去哪里”</a:t>
            </a:r>
            <a:endParaRPr sz="1250" b="1">
              <a:solidFill>
                <a:srgbClr val="2254A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95000"/>
              </a:lnSpc>
              <a:spcBef>
                <a:spcPts val="200"/>
              </a:spcBef>
            </a:pPr>
            <a:r>
              <a:rPr sz="120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优势：支持长距离目标寻找</a:t>
            </a:r>
            <a:endParaRPr sz="120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95000"/>
              </a:lnSpc>
              <a:spcBef>
                <a:spcPts val="200"/>
              </a:spcBef>
            </a:pPr>
            <a:r>
              <a:rPr sz="120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不足：多采用离散或粗粒度动作，难以表征连续轨迹与三维运动约束</a:t>
            </a:r>
            <a:endParaRPr sz="120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5376672" y="2761488"/>
            <a:ext cx="1463040" cy="877824"/>
          </a:xfrm>
          <a:prstGeom prst="roundRect">
            <a:avLst/>
          </a:prstGeom>
          <a:solidFill>
            <a:srgbClr val="2254AA"/>
          </a:solidFill>
          <a:ln>
            <a:solidFill>
              <a:srgbClr val="2254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18288" rIns="45720" bIns="18288" rtlCol="0" anchor="ctr"/>
          <a:lstStyle/>
          <a:p>
            <a:pPr algn="ctr">
              <a:lnSpc>
                <a:spcPct val="95000"/>
              </a:lnSpc>
            </a:pPr>
            <a:r>
              <a:rPr sz="10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核心缺口</a:t>
            </a:r>
            <a:endParaRPr sz="1000" b="1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95000"/>
              </a:lnSpc>
              <a:spcBef>
                <a:spcPts val="200"/>
              </a:spcBef>
            </a:pPr>
            <a:r>
              <a:rPr sz="1000" b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长程导航与</a:t>
            </a:r>
            <a:endParaRPr sz="1000" b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ctr">
              <a:lnSpc>
                <a:spcPct val="95000"/>
              </a:lnSpc>
              <a:spcBef>
                <a:spcPts val="200"/>
              </a:spcBef>
            </a:pPr>
            <a:r>
              <a:rPr sz="1000" b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精细控制未统一</a:t>
            </a:r>
            <a:endParaRPr sz="1000" b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7086600" y="2542032"/>
            <a:ext cx="4343400" cy="1335024"/>
          </a:xfrm>
          <a:prstGeom prst="roundRect">
            <a:avLst/>
          </a:prstGeom>
          <a:solidFill>
            <a:srgbClr val="F7FAFF"/>
          </a:solidFill>
          <a:ln w="15240">
            <a:solidFill>
              <a:srgbClr val="6F8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82296" rIns="109728" bIns="64008" rtlCol="0" anchor="t"/>
          <a:lstStyle/>
          <a:p>
            <a:pPr algn="l">
              <a:lnSpc>
                <a:spcPct val="95000"/>
              </a:lnSpc>
            </a:pPr>
            <a:r>
              <a:rPr lang="en-US" sz="1250" b="1">
                <a:solidFill>
                  <a:srgbClr val="2254A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VLA</a:t>
            </a:r>
            <a:r>
              <a:rPr sz="1250" b="1">
                <a:solidFill>
                  <a:srgbClr val="2254A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视觉语言动作/飞行控制：解决“怎么飞”</a:t>
            </a:r>
            <a:endParaRPr sz="1250" b="1">
              <a:solidFill>
                <a:srgbClr val="2254A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95000"/>
              </a:lnSpc>
              <a:spcBef>
                <a:spcPts val="200"/>
              </a:spcBef>
            </a:pPr>
            <a:r>
              <a:rPr sz="120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优势：支持细粒度连续控制</a:t>
            </a:r>
            <a:endParaRPr sz="120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95000"/>
              </a:lnSpc>
              <a:spcBef>
                <a:spcPts val="200"/>
              </a:spcBef>
            </a:pPr>
            <a:r>
              <a:rPr sz="120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不足：任务跨度短，多为孤立的原子动作</a:t>
            </a:r>
            <a:endParaRPr sz="120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960120" y="4087368"/>
            <a:ext cx="10287000" cy="25603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>
              <a:lnSpc>
                <a:spcPct val="95000"/>
              </a:lnSpc>
            </a:pPr>
            <a:r>
              <a:rPr sz="1260" b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复杂长程任务</a:t>
            </a:r>
            <a:r>
              <a:rPr sz="1260" b="1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暴露的两个核心挑战</a:t>
            </a:r>
            <a:endParaRPr sz="1260" b="1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960120" y="4443984"/>
            <a:ext cx="4919472" cy="103327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F8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82296" rIns="109728" bIns="64008" rtlCol="0" anchor="t"/>
          <a:lstStyle/>
          <a:p>
            <a:pPr algn="l">
              <a:lnSpc>
                <a:spcPct val="95000"/>
              </a:lnSpc>
            </a:pPr>
            <a:r>
              <a:rPr sz="1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挑战一：长程任务状态维护</a:t>
            </a:r>
            <a:endParaRPr sz="1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95000"/>
              </a:lnSpc>
              <a:spcBef>
                <a:spcPts val="200"/>
              </a:spcBef>
            </a:pPr>
            <a:r>
              <a:rPr sz="120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需持续跟踪当前子目标、已完成阶段与下一步意图</a:t>
            </a:r>
            <a:endParaRPr sz="120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95000"/>
              </a:lnSpc>
              <a:spcBef>
                <a:spcPts val="200"/>
              </a:spcBef>
            </a:pPr>
            <a:r>
              <a:rPr sz="120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高速机动和相机姿态变化易造成语义漂移、子目标遗忘</a:t>
            </a:r>
            <a:endParaRPr sz="120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6144768" y="4443984"/>
            <a:ext cx="4919472" cy="1033271"/>
          </a:xfrm>
          <a:prstGeom prst="roundRect">
            <a:avLst/>
          </a:prstGeom>
          <a:solidFill>
            <a:srgbClr val="FFFFFF"/>
          </a:solidFill>
          <a:ln w="15240">
            <a:solidFill>
              <a:srgbClr val="6F8B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28016" tIns="82296" rIns="109728" bIns="64008" rtlCol="0" anchor="t"/>
          <a:lstStyle/>
          <a:p>
            <a:pPr algn="l">
              <a:lnSpc>
                <a:spcPct val="95000"/>
              </a:lnSpc>
            </a:pPr>
            <a:r>
              <a:rPr sz="1200" b="1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挑战二：语义推理与实时控制冲突</a:t>
            </a:r>
            <a:endParaRPr sz="1200" b="1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95000"/>
              </a:lnSpc>
              <a:spcBef>
                <a:spcPts val="200"/>
              </a:spcBef>
            </a:pPr>
            <a:r>
              <a:rPr sz="120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大型视觉语言模型推理频率低，难匹配高频、低延迟动作输出</a:t>
            </a:r>
            <a:endParaRPr sz="120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algn="l">
              <a:lnSpc>
                <a:spcPct val="95000"/>
              </a:lnSpc>
              <a:spcBef>
                <a:spcPts val="200"/>
              </a:spcBef>
            </a:pPr>
            <a:r>
              <a:rPr sz="1200" b="0">
                <a:solidFill>
                  <a:srgbClr val="1C223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逐帧生成控制命令会削弱轨迹平滑性与飞行安全性</a:t>
            </a:r>
            <a:endParaRPr sz="1200" b="0">
              <a:solidFill>
                <a:srgbClr val="1C223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849630" y="5577840"/>
            <a:ext cx="10214610" cy="575945"/>
          </a:xfrm>
          <a:prstGeom prst="rect">
            <a:avLst/>
          </a:prstGeom>
          <a:noFill/>
          <a:ln>
            <a:solidFill>
              <a:srgbClr val="1C223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18288" rIns="146304" bIns="18288" rtlCol="0" anchor="ctr"/>
          <a:lstStyle/>
          <a:p>
            <a:pPr algn="ctr">
              <a:lnSpc>
                <a:spcPct val="95000"/>
              </a:lnSpc>
            </a:pPr>
            <a:r>
              <a:rPr sz="1400" b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本文切入：提出面向无人机的精细长程指令引导混合任务基准，融合多阶段指令与稠密六自由度轨迹；通过飞行员推理和快慢双系统架构连接语义规划与实时控制。</a:t>
            </a:r>
            <a:endParaRPr sz="1400" b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74645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Related Work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46955" y="1088390"/>
            <a:ext cx="3479800" cy="25463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300" b="1">
                <a:solidFill>
                  <a:srgbClr val="1C2230"/>
                </a:solidFill>
                <a:latin typeface="Times New Roman" panose="02020603050405020304"/>
              </a:rPr>
              <a:t>语言引导 UAV 任务：论文中提到的两条路线</a:t>
            </a:r>
            <a:endParaRPr sz="1300" b="1">
              <a:solidFill>
                <a:srgbClr val="1C2230"/>
              </a:solidFill>
              <a:latin typeface="Times New Roman" panose="02020603050405020304"/>
            </a:endParaRPr>
          </a:p>
        </p:txBody>
      </p:sp>
      <p:cxnSp>
        <p:nvCxnSpPr>
          <p:cNvPr id="11" name="Connector 3"/>
          <p:cNvCxnSpPr/>
          <p:nvPr/>
        </p:nvCxnSpPr>
        <p:spPr>
          <a:xfrm rot="5389738">
            <a:off x="3968750" y="3644909"/>
            <a:ext cx="42545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3" name="AutoShape 4"/>
          <p:cNvSpPr/>
          <p:nvPr/>
        </p:nvSpPr>
        <p:spPr>
          <a:xfrm>
            <a:off x="762000" y="1524000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B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01. VLN Route: 视觉语言导航</a:t>
            </a:r>
            <a:endParaRPr lang="en-US" sz="1100"/>
          </a:p>
        </p:txBody>
      </p:sp>
      <p:sp>
        <p:nvSpPr>
          <p:cNvPr id="24" name="AutoShape 5"/>
          <p:cNvSpPr/>
          <p:nvPr/>
        </p:nvSpPr>
        <p:spPr>
          <a:xfrm>
            <a:off x="762000" y="1977390"/>
            <a:ext cx="4953000" cy="825500"/>
          </a:xfrm>
          <a:prstGeom prst="roundRect">
            <a:avLst>
              <a:gd name="adj" fmla="val 0"/>
            </a:avLst>
          </a:prstGeom>
          <a:solidFill>
            <a:srgbClr val="007BFF">
              <a:alpha val="8000"/>
            </a:srgbClr>
          </a:solidFill>
          <a:ln cap="flat" cmpd="sng">
            <a:solidFill>
              <a:srgbClr val="006FE6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5" name="AutoShape 6"/>
          <p:cNvSpPr/>
          <p:nvPr/>
        </p:nvSpPr>
        <p:spPr>
          <a:xfrm>
            <a:off x="889000" y="204089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核心思想聚焦于长距离路径规划，将复杂的飞行轨迹抽象为离散的动作序列，旨在解决语言指令指定的远程自主导航问题。</a:t>
            </a:r>
            <a:endParaRPr lang="en-US" sz="1100"/>
          </a:p>
        </p:txBody>
      </p:sp>
      <p:sp>
        <p:nvSpPr>
          <p:cNvPr id="27" name="AutoShape 7"/>
          <p:cNvSpPr/>
          <p:nvPr/>
        </p:nvSpPr>
        <p:spPr>
          <a:xfrm>
            <a:off x="762000" y="2993390"/>
            <a:ext cx="4953000" cy="762000"/>
          </a:xfrm>
          <a:prstGeom prst="roundRect">
            <a:avLst>
              <a:gd name="adj" fmla="val 0"/>
            </a:avLst>
          </a:prstGeom>
          <a:solidFill>
            <a:srgbClr val="F3F4F6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8" name="AutoShape 8"/>
          <p:cNvSpPr/>
          <p:nvPr/>
        </p:nvSpPr>
        <p:spPr>
          <a:xfrm>
            <a:off x="889000" y="3056890"/>
            <a:ext cx="469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Aerial VLN (Liu et al., 2023)：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开创性地将飞行轨迹建模为离散动作序列，实现了基于自然语言指令的跨场景远程无人机导航任务，奠定了VLN路线的基础。</a:t>
            </a:r>
            <a:endParaRPr lang="en-US" sz="1100"/>
          </a:p>
        </p:txBody>
      </p:sp>
      <p:sp>
        <p:nvSpPr>
          <p:cNvPr id="29" name="AutoShape 9"/>
          <p:cNvSpPr/>
          <p:nvPr/>
        </p:nvSpPr>
        <p:spPr>
          <a:xfrm>
            <a:off x="762000" y="3945890"/>
            <a:ext cx="4953000" cy="762000"/>
          </a:xfrm>
          <a:prstGeom prst="roundRect">
            <a:avLst>
              <a:gd name="adj" fmla="val 0"/>
            </a:avLst>
          </a:prstGeom>
          <a:solidFill>
            <a:srgbClr val="F3F4F6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0" name="AutoShape 10"/>
          <p:cNvSpPr/>
          <p:nvPr/>
        </p:nvSpPr>
        <p:spPr>
          <a:xfrm>
            <a:off x="889000" y="4009390"/>
            <a:ext cx="469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Travel (Wang et al., 2024)：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引入航点级（Waypoint-level）自主导航范式，结合外部语言指令辅助决策，有效优化了复杂动态环境下的路径生成逻辑。</a:t>
            </a:r>
            <a:endParaRPr lang="en-US" sz="1100"/>
          </a:p>
        </p:txBody>
      </p:sp>
      <p:sp>
        <p:nvSpPr>
          <p:cNvPr id="31" name="AutoShape 11"/>
          <p:cNvSpPr/>
          <p:nvPr/>
        </p:nvSpPr>
        <p:spPr>
          <a:xfrm>
            <a:off x="762000" y="4898390"/>
            <a:ext cx="4953000" cy="762000"/>
          </a:xfrm>
          <a:prstGeom prst="roundRect">
            <a:avLst>
              <a:gd name="adj" fmla="val 0"/>
            </a:avLst>
          </a:prstGeom>
          <a:solidFill>
            <a:srgbClr val="F3F4F6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2" name="AutoShape 12"/>
          <p:cNvSpPr/>
          <p:nvPr/>
        </p:nvSpPr>
        <p:spPr>
          <a:xfrm>
            <a:off x="889000" y="4961890"/>
            <a:ext cx="4699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OpenFly (Gao et al., 2025)：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构建了覆盖18类场景、10万+轨迹的大规模通用VLN平台，极大拓宽了无人机在真实非结构化环境中的通用导航边界。</a:t>
            </a:r>
            <a:endParaRPr lang="en-US" sz="1100"/>
          </a:p>
        </p:txBody>
      </p:sp>
      <p:sp>
        <p:nvSpPr>
          <p:cNvPr id="33" name="AutoShape 13"/>
          <p:cNvSpPr/>
          <p:nvPr/>
        </p:nvSpPr>
        <p:spPr>
          <a:xfrm>
            <a:off x="6477000" y="1524000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07B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02. VLA Route: 视觉语言动作</a:t>
            </a:r>
            <a:endParaRPr lang="en-US" sz="1100"/>
          </a:p>
        </p:txBody>
      </p:sp>
      <p:sp>
        <p:nvSpPr>
          <p:cNvPr id="34" name="AutoShape 14"/>
          <p:cNvSpPr/>
          <p:nvPr/>
        </p:nvSpPr>
        <p:spPr>
          <a:xfrm>
            <a:off x="6477000" y="1977390"/>
            <a:ext cx="4953000" cy="825500"/>
          </a:xfrm>
          <a:prstGeom prst="roundRect">
            <a:avLst>
              <a:gd name="adj" fmla="val 0"/>
            </a:avLst>
          </a:prstGeom>
          <a:solidFill>
            <a:srgbClr val="007BFF">
              <a:alpha val="8000"/>
            </a:srgbClr>
          </a:solidFill>
          <a:ln cap="flat" cmpd="sng">
            <a:solidFill>
              <a:srgbClr val="006FE6">
                <a:alpha val="8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5" name="AutoShape 15"/>
          <p:cNvSpPr/>
          <p:nvPr/>
        </p:nvSpPr>
        <p:spPr>
          <a:xfrm>
            <a:off x="6604000" y="2040890"/>
            <a:ext cx="4699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核心思想聚焦于局部空间的细粒度运动控制，通过Flow任务将语言指令映射为连续的动态动作，实现无人机姿态与轨迹的精准微调。</a:t>
            </a:r>
            <a:endParaRPr lang="en-US" sz="1100"/>
          </a:p>
        </p:txBody>
      </p:sp>
      <p:sp>
        <p:nvSpPr>
          <p:cNvPr id="36" name="AutoShape 16"/>
          <p:cNvSpPr/>
          <p:nvPr/>
        </p:nvSpPr>
        <p:spPr>
          <a:xfrm>
            <a:off x="6477000" y="3056890"/>
            <a:ext cx="4953000" cy="1206500"/>
          </a:xfrm>
          <a:prstGeom prst="roundRect">
            <a:avLst>
              <a:gd name="adj" fmla="val 0"/>
            </a:avLst>
          </a:prstGeom>
          <a:solidFill>
            <a:srgbClr val="F3F4F6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7" name="AutoShape 17"/>
          <p:cNvSpPr/>
          <p:nvPr/>
        </p:nvSpPr>
        <p:spPr>
          <a:xfrm>
            <a:off x="6604000" y="312039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UAV-Flow (Wang et al., 2025a)：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首次构建VLA范式下的细粒度控制任务，基于高质量短指令数据集，成功实现了环绕目标、穿越狭窄通道、定点精准降落等复杂机动动作，填补了精细操控领域的研究空白。</a:t>
            </a:r>
            <a:endParaRPr lang="en-US" sz="1100"/>
          </a:p>
        </p:txBody>
      </p:sp>
      <p:sp>
        <p:nvSpPr>
          <p:cNvPr id="38" name="AutoShape 18"/>
          <p:cNvSpPr/>
          <p:nvPr/>
        </p:nvSpPr>
        <p:spPr>
          <a:xfrm>
            <a:off x="6477000" y="4453890"/>
            <a:ext cx="4953000" cy="1206500"/>
          </a:xfrm>
          <a:prstGeom prst="roundRect">
            <a:avLst>
              <a:gd name="adj" fmla="val 0"/>
            </a:avLst>
          </a:prstGeom>
          <a:solidFill>
            <a:srgbClr val="F3F4F6">
              <a:alpha val="7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39" name="AutoShape 19"/>
          <p:cNvSpPr/>
          <p:nvPr/>
        </p:nvSpPr>
        <p:spPr>
          <a:xfrm>
            <a:off x="6604000" y="451739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Indoor UAV-VLA (Liu et al., 2026)：</a:t>
            </a: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针对室内受限、障碍物密集的场景构建专用数据集，提出“关键帧选择+指令拆解”策略，将长程复杂轨迹分解为可执行的短段子任务，显著提升了室内控制的鲁棒性与容错率。</a:t>
            </a:r>
            <a:endParaRPr lang="en-US" sz="1100"/>
          </a:p>
        </p:txBody>
      </p:sp>
      <p:cxnSp>
        <p:nvCxnSpPr>
          <p:cNvPr id="40" name="Connector 20"/>
          <p:cNvCxnSpPr/>
          <p:nvPr/>
        </p:nvCxnSpPr>
        <p:spPr>
          <a:xfrm rot="-4092">
            <a:off x="762004" y="5781040"/>
            <a:ext cx="10668000" cy="12700"/>
          </a:xfrm>
          <a:prstGeom prst="line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1" name="AutoShape 21"/>
          <p:cNvSpPr/>
          <p:nvPr/>
        </p:nvSpPr>
        <p:spPr>
          <a:xfrm>
            <a:off x="762000" y="5888990"/>
            <a:ext cx="5270500" cy="698500"/>
          </a:xfrm>
          <a:prstGeom prst="roundRect">
            <a:avLst>
              <a:gd name="adj" fmla="val 0"/>
            </a:avLst>
          </a:prstGeom>
          <a:solidFill>
            <a:srgbClr val="FEF2F2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2" name="AutoShape 22"/>
          <p:cNvSpPr/>
          <p:nvPr/>
        </p:nvSpPr>
        <p:spPr>
          <a:xfrm>
            <a:off x="889000" y="5952490"/>
            <a:ext cx="50165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B91C1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现有局限：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现有基准未能有效统一“长时序导航”的全局规划需求与“细粒度动作”的局部控制要求，导致任务范式割裂，难以支撑复杂场景应用。</a:t>
            </a:r>
            <a:endParaRPr lang="en-US" sz="1100"/>
          </a:p>
        </p:txBody>
      </p:sp>
      <p:sp>
        <p:nvSpPr>
          <p:cNvPr id="43" name="AutoShape 23"/>
          <p:cNvSpPr/>
          <p:nvPr/>
        </p:nvSpPr>
        <p:spPr>
          <a:xfrm>
            <a:off x="6286500" y="5888990"/>
            <a:ext cx="5270500" cy="698500"/>
          </a:xfrm>
          <a:prstGeom prst="roundRect">
            <a:avLst>
              <a:gd name="adj" fmla="val 0"/>
            </a:avLst>
          </a:prstGeom>
          <a:solidFill>
            <a:srgbClr val="EFF6FF">
              <a:alpha val="10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4" name="AutoShape 24"/>
          <p:cNvSpPr/>
          <p:nvPr/>
        </p:nvSpPr>
        <p:spPr>
          <a:xfrm>
            <a:off x="6413500" y="5952490"/>
            <a:ext cx="50165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300" b="1" i="0" u="none" strike="noStrike">
                <a:solidFill>
                  <a:srgbClr val="007BF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本文贡献：</a:t>
            </a: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提出FLIGHT基准，创新性融合Long-horizon Flow与Fine-grained VLN任务，统一了两条技术路线，推动该领域向更通用、更精细的方向发展。</a:t>
            </a:r>
            <a:endParaRPr lang="en-US" sz="11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2874645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Related Work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4326255" y="995680"/>
            <a:ext cx="6946265" cy="254635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 algn="l"/>
            <a:r>
              <a:rPr sz="1300" b="1">
                <a:solidFill>
                  <a:srgbClr val="1C2230"/>
                </a:solidFill>
                <a:latin typeface="Times New Roman" panose="02020603050405020304"/>
              </a:rPr>
              <a:t>Reasoning VLA：从中间推理、语义建模到长程记忆</a:t>
            </a:r>
            <a:endParaRPr sz="1300" b="1">
              <a:solidFill>
                <a:srgbClr val="1C2230"/>
              </a:solidFill>
              <a:latin typeface="Times New Roman" panose="02020603050405020304"/>
            </a:endParaRPr>
          </a:p>
        </p:txBody>
      </p:sp>
      <p:sp>
        <p:nvSpPr>
          <p:cNvPr id="11" name="AutoShape 5"/>
          <p:cNvSpPr/>
          <p:nvPr/>
        </p:nvSpPr>
        <p:spPr>
          <a:xfrm>
            <a:off x="762000" y="1675765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引入显式推理</a:t>
            </a:r>
            <a:endParaRPr lang="en-US" sz="1100"/>
          </a:p>
        </p:txBody>
      </p:sp>
      <p:cxnSp>
        <p:nvCxnSpPr>
          <p:cNvPr id="12" name="Connector 6"/>
          <p:cNvCxnSpPr/>
          <p:nvPr/>
        </p:nvCxnSpPr>
        <p:spPr>
          <a:xfrm rot="-16769">
            <a:off x="762015" y="2177415"/>
            <a:ext cx="260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13" name="AutoShape 7"/>
          <p:cNvSpPr/>
          <p:nvPr/>
        </p:nvSpPr>
        <p:spPr>
          <a:xfrm>
            <a:off x="762000" y="2310765"/>
            <a:ext cx="260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打破传统“黑箱”模式，将内部推理过程显式表达为连接感知与动作的桥梁，提升任务可解释性与分解能力。</a:t>
            </a:r>
            <a:endParaRPr lang="en-US" sz="1100"/>
          </a:p>
        </p:txBody>
      </p:sp>
      <p:pic>
        <p:nvPicPr>
          <p:cNvPr id="15" name="Picture 8"/>
          <p:cNvPicPr>
            <a:picLocks noChangeAspect="1"/>
          </p:cNvPicPr>
          <p:nvPr/>
        </p:nvPicPr>
        <p:blipFill>
          <a:blip r:embed="rId2"/>
          <a:srcRect t="7125" b="7125"/>
          <a:stretch>
            <a:fillRect/>
          </a:stretch>
        </p:blipFill>
        <p:spPr>
          <a:xfrm>
            <a:off x="762000" y="3326765"/>
            <a:ext cx="1206500" cy="1206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17" name="AutoShape 9"/>
          <p:cNvSpPr/>
          <p:nvPr/>
        </p:nvSpPr>
        <p:spPr>
          <a:xfrm>
            <a:off x="2095500" y="3326765"/>
            <a:ext cx="127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CoT-VLA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通过视觉子目标预测，先生成“子目标图像”，再执行动作，实现任务的视觉化分解与闭环控制。</a:t>
            </a:r>
            <a:endParaRPr lang="en-US" sz="10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0" name="Picture 10"/>
          <p:cNvPicPr>
            <a:picLocks noChangeAspect="1"/>
          </p:cNvPicPr>
          <p:nvPr/>
        </p:nvPicPr>
        <p:blipFill>
          <a:blip r:embed="rId3"/>
          <a:srcRect l="4246" r="4246"/>
          <a:stretch>
            <a:fillRect/>
          </a:stretch>
        </p:blipFill>
        <p:spPr>
          <a:xfrm>
            <a:off x="762000" y="4723765"/>
            <a:ext cx="1206500" cy="1206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21" name="AutoShape 11"/>
          <p:cNvSpPr/>
          <p:nvPr/>
        </p:nvSpPr>
        <p:spPr>
          <a:xfrm>
            <a:off x="2095500" y="4723765"/>
            <a:ext cx="127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ACoT-VLA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通过动作意图推理，</a:t>
            </a:r>
            <a:r>
              <a:rPr lang="zh-CN" altLang="en-US" sz="10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步骤拆解，</a:t>
            </a:r>
            <a:r>
              <a:rPr lang="en-US" sz="10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直接在动作空间生成粗粒度意图序列，弥合语义与动作执行的鸿沟。</a:t>
            </a:r>
            <a:endParaRPr lang="en-US" sz="10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2" name="Connector 12"/>
          <p:cNvCxnSpPr/>
          <p:nvPr/>
        </p:nvCxnSpPr>
        <p:spPr>
          <a:xfrm rot="5389889">
            <a:off x="1270000" y="3828424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23" name="AutoShape 13"/>
          <p:cNvSpPr/>
          <p:nvPr/>
        </p:nvSpPr>
        <p:spPr>
          <a:xfrm>
            <a:off x="3556000" y="1675765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解耦思考与行动</a:t>
            </a:r>
            <a:endParaRPr lang="en-US" sz="1100"/>
          </a:p>
        </p:txBody>
      </p:sp>
      <p:cxnSp>
        <p:nvCxnSpPr>
          <p:cNvPr id="24" name="Connector 14"/>
          <p:cNvCxnSpPr/>
          <p:nvPr/>
        </p:nvCxnSpPr>
        <p:spPr>
          <a:xfrm rot="-16769">
            <a:off x="3556015" y="2177415"/>
            <a:ext cx="260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25" name="AutoShape 15"/>
          <p:cNvSpPr/>
          <p:nvPr/>
        </p:nvSpPr>
        <p:spPr>
          <a:xfrm>
            <a:off x="3556000" y="2310765"/>
            <a:ext cx="2603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解决“思考”（串行自回归）与“行动”（并行生成）在单一解码器中的内在冲突，实现推理与执行的高效协同。</a:t>
            </a:r>
            <a:endParaRPr lang="en-US" sz="1100"/>
          </a:p>
        </p:txBody>
      </p:sp>
      <p:sp>
        <p:nvSpPr>
          <p:cNvPr id="28" name="AutoShape 17"/>
          <p:cNvSpPr/>
          <p:nvPr/>
        </p:nvSpPr>
        <p:spPr>
          <a:xfrm>
            <a:off x="3683000" y="3580765"/>
            <a:ext cx="2349500" cy="215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300" b="1" i="0" u="none" strike="noStrike">
                <a:solidFill>
                  <a:srgbClr val="1E40A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核心模型：DeepThinkVLA and </a:t>
            </a:r>
            <a:r>
              <a:rPr lang="en-US" altLang="zh-CN" sz="1300" b="1" i="0" u="none" strike="noStrike">
                <a:solidFill>
                  <a:srgbClr val="1E40AF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ThinkAct</a:t>
            </a:r>
            <a:endParaRPr lang="en-US" altLang="zh-CN" sz="1300" b="1" i="0" u="none" strike="noStrike">
              <a:solidFill>
                <a:srgbClr val="1E40AF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>
              <a:lnSpc>
                <a:spcPct val="108000"/>
              </a:lnSpc>
            </a:pPr>
            <a:r>
              <a:rPr lang="en-US" sz="11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引入具身思维链推理，通过混合注意力解码器解耦“思考”(生成CoT文本)与“行动”(并行解码动作)，确保推理深度与执行效率。</a:t>
            </a:r>
            <a:endParaRPr lang="en-US" sz="11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29" name="Connector 18"/>
          <p:cNvCxnSpPr/>
          <p:nvPr/>
        </p:nvCxnSpPr>
        <p:spPr>
          <a:xfrm rot="5389889">
            <a:off x="4000500" y="3828424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0" name="AutoShape 19"/>
          <p:cNvSpPr/>
          <p:nvPr/>
        </p:nvSpPr>
        <p:spPr>
          <a:xfrm>
            <a:off x="6286500" y="1675765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构建持久化记忆</a:t>
            </a:r>
            <a:endParaRPr lang="en-US" sz="1100"/>
          </a:p>
        </p:txBody>
      </p:sp>
      <p:cxnSp>
        <p:nvCxnSpPr>
          <p:cNvPr id="31" name="Connector 20"/>
          <p:cNvCxnSpPr/>
          <p:nvPr/>
        </p:nvCxnSpPr>
        <p:spPr>
          <a:xfrm rot="-16769">
            <a:off x="6286515" y="2177415"/>
            <a:ext cx="260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2" name="AutoShape 21"/>
          <p:cNvSpPr/>
          <p:nvPr/>
        </p:nvSpPr>
        <p:spPr>
          <a:xfrm>
            <a:off x="6286500" y="2310765"/>
            <a:ext cx="260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直面长时序任务的上下文遗忘挑战，构建跨越长时间尺度的混合模态记忆系统，支持复杂的长程导航。</a:t>
            </a:r>
            <a:endParaRPr lang="en-US" sz="1100"/>
          </a:p>
        </p:txBody>
      </p:sp>
      <p:pic>
        <p:nvPicPr>
          <p:cNvPr id="33" name="Picture 22"/>
          <p:cNvPicPr>
            <a:picLocks noChangeAspect="1"/>
          </p:cNvPicPr>
          <p:nvPr/>
        </p:nvPicPr>
        <p:blipFill>
          <a:blip r:embed="rId4"/>
          <a:srcRect l="29923" r="29923"/>
          <a:stretch>
            <a:fillRect/>
          </a:stretch>
        </p:blipFill>
        <p:spPr>
          <a:xfrm>
            <a:off x="6286500" y="3326765"/>
            <a:ext cx="1206500" cy="1206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4" name="AutoShape 23"/>
          <p:cNvSpPr/>
          <p:nvPr/>
        </p:nvSpPr>
        <p:spPr>
          <a:xfrm>
            <a:off x="7620000" y="3326765"/>
            <a:ext cx="127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MEM系统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构建多模态CoT记忆，结合“短期视频记忆”与“长期语言记忆”，支持长达15分钟的复杂任务，防止上下文遗忘。</a:t>
            </a:r>
            <a:endParaRPr lang="en-US" sz="10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35" name="Picture 24"/>
          <p:cNvPicPr>
            <a:picLocks noChangeAspect="1"/>
          </p:cNvPicPr>
          <p:nvPr/>
        </p:nvPicPr>
        <p:blipFill>
          <a:blip r:embed="rId5"/>
          <a:srcRect l="25977" r="25977"/>
          <a:stretch>
            <a:fillRect/>
          </a:stretch>
        </p:blipFill>
        <p:spPr>
          <a:xfrm>
            <a:off x="6286500" y="4723765"/>
            <a:ext cx="1206500" cy="12065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36" name="AutoShape 25"/>
          <p:cNvSpPr/>
          <p:nvPr/>
        </p:nvSpPr>
        <p:spPr>
          <a:xfrm>
            <a:off x="7620000" y="4723765"/>
            <a:ext cx="1270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VLingNav</a:t>
            </a:r>
            <a:r>
              <a:rPr lang="zh-CN" alt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（</a:t>
            </a:r>
            <a:r>
              <a:rPr lang="en-US" altLang="zh-CN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AdaCoT</a:t>
            </a:r>
            <a:r>
              <a:rPr lang="zh-CN" alt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）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0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引入视觉辅助语言记忆与自适应思维链，动态调整推理深度，增强导航的时空连贯性与鲁棒性。</a:t>
            </a:r>
            <a:endParaRPr lang="en-US" sz="10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cxnSp>
        <p:nvCxnSpPr>
          <p:cNvPr id="37" name="Connector 26"/>
          <p:cNvCxnSpPr/>
          <p:nvPr/>
        </p:nvCxnSpPr>
        <p:spPr>
          <a:xfrm rot="5389889">
            <a:off x="6731000" y="3828424"/>
            <a:ext cx="431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ap="flat" cmpd="sng">
            <a:solidFill>
              <a:srgbClr val="E5E7EB">
                <a:alpha val="100000"/>
              </a:srgbClr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8" name="AutoShape 27"/>
          <p:cNvSpPr/>
          <p:nvPr/>
        </p:nvSpPr>
        <p:spPr>
          <a:xfrm>
            <a:off x="9017000" y="1675765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保留先验知识</a:t>
            </a:r>
            <a:endParaRPr lang="en-US" sz="1100"/>
          </a:p>
        </p:txBody>
      </p:sp>
      <p:cxnSp>
        <p:nvCxnSpPr>
          <p:cNvPr id="39" name="Connector 28"/>
          <p:cNvCxnSpPr/>
          <p:nvPr/>
        </p:nvCxnSpPr>
        <p:spPr>
          <a:xfrm rot="-16769">
            <a:off x="9017015" y="2177415"/>
            <a:ext cx="2603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ap="flat" cmpd="sng">
            <a:solidFill>
              <a:srgbClr val="3B82F6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0" name="AutoShape 29"/>
          <p:cNvSpPr/>
          <p:nvPr/>
        </p:nvSpPr>
        <p:spPr>
          <a:xfrm>
            <a:off x="9017000" y="2310765"/>
            <a:ext cx="26035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在微调过程中保留预训练VLM蕴含的开放世界知识，避免灾难性遗忘，赋能模型解决未知场景任务</a:t>
            </a:r>
            <a:r>
              <a:rPr lang="zh-CN" alt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，拆开训练，防止相互污染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100"/>
          </a:p>
        </p:txBody>
      </p:sp>
      <p:pic>
        <p:nvPicPr>
          <p:cNvPr id="41" name="Picture 30"/>
          <p:cNvPicPr>
            <a:picLocks noChangeAspect="1"/>
          </p:cNvPicPr>
          <p:nvPr/>
        </p:nvPicPr>
        <p:blipFill>
          <a:blip r:embed="rId6"/>
          <a:srcRect t="3963" b="3963"/>
          <a:stretch>
            <a:fillRect/>
          </a:stretch>
        </p:blipFill>
        <p:spPr>
          <a:xfrm>
            <a:off x="9017000" y="3326765"/>
            <a:ext cx="2603500" cy="1397000"/>
          </a:xfrm>
          <a:prstGeom prst="rect">
            <a:avLst/>
          </a:prstGeom>
          <a:noFill/>
          <a:ln w="25400" cap="flat" cmpd="sng">
            <a:noFill/>
            <a:prstDash val="solid"/>
            <a:round/>
          </a:ln>
        </p:spPr>
      </p:pic>
      <p:sp>
        <p:nvSpPr>
          <p:cNvPr id="42" name="AutoShape 31"/>
          <p:cNvSpPr/>
          <p:nvPr/>
        </p:nvSpPr>
        <p:spPr>
          <a:xfrm>
            <a:off x="9017000" y="4914265"/>
            <a:ext cx="2603500" cy="1016000"/>
          </a:xfrm>
          <a:prstGeom prst="roundRect">
            <a:avLst>
              <a:gd name="adj" fmla="val 0"/>
            </a:avLst>
          </a:prstGeom>
          <a:solidFill>
            <a:srgbClr val="F3F4F6">
              <a:alpha val="8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43" name="AutoShape 32"/>
          <p:cNvSpPr/>
          <p:nvPr/>
        </p:nvSpPr>
        <p:spPr>
          <a:xfrm>
            <a:off x="9080500" y="4977765"/>
            <a:ext cx="24765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ChatVLA-2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1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通过混合专家(MoE)架构与两阶段训练，防止预训练知识遗忘，实现开放世界推理，拓展模型泛化边界。</a:t>
            </a:r>
            <a:endParaRPr lang="en-US" sz="11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1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Introduction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TextBox 8"/>
          <p:cNvSpPr txBox="1"/>
          <p:nvPr>
            <p:custDataLst>
              <p:tags r:id="rId2"/>
            </p:custDataLst>
          </p:nvPr>
        </p:nvSpPr>
        <p:spPr>
          <a:xfrm>
            <a:off x="772795" y="4810125"/>
            <a:ext cx="3246120" cy="7620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algn="l"/>
            <a:r>
              <a:rPr sz="1300" b="1">
                <a:solidFill>
                  <a:srgbClr val="2254AA"/>
                </a:solidFill>
                <a:latin typeface="微软雅黑" panose="020B0503020204020204" pitchFamily="34" charset="-122"/>
              </a:rPr>
              <a:t>FLIGHT benchmark</a:t>
            </a:r>
            <a:endParaRPr sz="1300" b="1">
              <a:solidFill>
                <a:srgbClr val="2254AA"/>
              </a:solidFill>
              <a:latin typeface="微软雅黑" panose="020B0503020204020204" pitchFamily="34" charset="-122"/>
            </a:endParaRPr>
          </a:p>
        </p:txBody>
      </p:sp>
      <p:sp>
        <p:nvSpPr>
          <p:cNvPr id="13" name="TextBox 9"/>
          <p:cNvSpPr txBox="1"/>
          <p:nvPr>
            <p:custDataLst>
              <p:tags r:id="rId3"/>
            </p:custDataLst>
          </p:nvPr>
        </p:nvSpPr>
        <p:spPr>
          <a:xfrm>
            <a:off x="772795" y="5194300"/>
            <a:ext cx="3246120" cy="70739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>
              <a:spcAft>
                <a:spcPts val="700"/>
              </a:spcAft>
              <a:buChar char="•"/>
              <a:defRPr sz="1100" b="0">
                <a:solidFill>
                  <a:srgbClr val="1C2230"/>
                </a:solidFill>
                <a:latin typeface="微软雅黑" panose="020B0503020204020204" pitchFamily="34" charset="-122"/>
              </a:defRPr>
            </a:pPr>
            <a:r>
              <a:rPr lang="zh-CN" altLang="en-US" sz="1200">
                <a:ea typeface="微软雅黑" panose="020B0503020204020204" pitchFamily="34" charset="-122"/>
              </a:rPr>
              <a:t>一个面向长时域、细粒度的混合控制范式和无人机导航基准，其特点是语义丰富的多阶段轨迹和飞行员推理监督，以连接高层导航和低层连续控制。</a:t>
            </a:r>
            <a:endParaRPr lang="zh-CN" altLang="en-US" sz="1200">
              <a:ea typeface="微软雅黑" panose="020B0503020204020204" pitchFamily="34" charset="-122"/>
            </a:endParaRPr>
          </a:p>
        </p:txBody>
      </p:sp>
      <p:sp>
        <p:nvSpPr>
          <p:cNvPr id="15" name="TextBox 10"/>
          <p:cNvSpPr txBox="1"/>
          <p:nvPr>
            <p:custDataLst>
              <p:tags r:id="rId4"/>
            </p:custDataLst>
          </p:nvPr>
        </p:nvSpPr>
        <p:spPr>
          <a:xfrm>
            <a:off x="4503420" y="4810125"/>
            <a:ext cx="3246120" cy="7620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algn="l"/>
            <a:r>
              <a:rPr sz="1300" b="1">
                <a:solidFill>
                  <a:srgbClr val="2254AA"/>
                </a:solidFill>
                <a:latin typeface="微软雅黑" panose="020B0503020204020204" pitchFamily="34" charset="-122"/>
              </a:rPr>
              <a:t>Pilot Reasoning</a:t>
            </a:r>
            <a:endParaRPr sz="1300" b="1">
              <a:solidFill>
                <a:srgbClr val="2254AA"/>
              </a:solidFill>
              <a:latin typeface="微软雅黑" panose="020B0503020204020204" pitchFamily="34" charset="-122"/>
            </a:endParaRPr>
          </a:p>
        </p:txBody>
      </p:sp>
      <p:sp>
        <p:nvSpPr>
          <p:cNvPr id="17" name="TextBox 11"/>
          <p:cNvSpPr txBox="1"/>
          <p:nvPr>
            <p:custDataLst>
              <p:tags r:id="rId5"/>
            </p:custDataLst>
          </p:nvPr>
        </p:nvSpPr>
        <p:spPr>
          <a:xfrm>
            <a:off x="4503420" y="5194300"/>
            <a:ext cx="3246120" cy="70739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>
              <a:spcAft>
                <a:spcPts val="700"/>
              </a:spcAft>
              <a:buChar char="•"/>
              <a:defRPr sz="1100" b="0">
                <a:solidFill>
                  <a:srgbClr val="1C2230"/>
                </a:solidFill>
                <a:latin typeface="微软雅黑" panose="020B0503020204020204" pitchFamily="34" charset="-122"/>
              </a:defRPr>
            </a:pPr>
            <a:r>
              <a:rPr lang="en-US" altLang="zh-CN" sz="1200">
                <a:ea typeface="微软雅黑" panose="020B0503020204020204" pitchFamily="34" charset="-122"/>
                <a:cs typeface="微软雅黑" panose="020B0503020204020204" pitchFamily="34" charset="-122"/>
              </a:rPr>
              <a:t> FLIGHT VLA，</a:t>
            </a:r>
            <a:r>
              <a:rPr lang="zh-CN" altLang="en-US" sz="1200">
                <a:ea typeface="微软雅黑" panose="020B0503020204020204" pitchFamily="34" charset="-122"/>
                <a:cs typeface="微软雅黑" panose="020B0503020204020204" pitchFamily="34" charset="-122"/>
              </a:rPr>
              <a:t>一种异步快慢架构，将流式语义推理与实时闭环控制分离，从而实现长上下文理解和稳定连续飞行。</a:t>
            </a:r>
            <a:endParaRPr lang="zh-CN" altLang="en-US" sz="120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0" name="TextBox 12"/>
          <p:cNvSpPr txBox="1"/>
          <p:nvPr>
            <p:custDataLst>
              <p:tags r:id="rId6"/>
            </p:custDataLst>
          </p:nvPr>
        </p:nvSpPr>
        <p:spPr>
          <a:xfrm>
            <a:off x="8234045" y="4810125"/>
            <a:ext cx="3246120" cy="76200"/>
          </a:xfrm>
          <a:prstGeom prst="rect">
            <a:avLst/>
          </a:prstGeom>
          <a:noFill/>
        </p:spPr>
        <p:txBody>
          <a:bodyPr wrap="square" lIns="45720" tIns="27432" rIns="45720" bIns="27432">
            <a:noAutofit/>
          </a:bodyPr>
          <a:lstStyle/>
          <a:p>
            <a:pPr algn="l"/>
            <a:r>
              <a:rPr sz="1300" b="1">
                <a:solidFill>
                  <a:srgbClr val="2254AA"/>
                </a:solidFill>
                <a:latin typeface="微软雅黑" panose="020B0503020204020204" pitchFamily="34" charset="-122"/>
              </a:rPr>
              <a:t>FLIGHT VLA</a:t>
            </a:r>
            <a:endParaRPr sz="1300" b="1">
              <a:solidFill>
                <a:srgbClr val="2254AA"/>
              </a:solidFill>
              <a:latin typeface="微软雅黑" panose="020B0503020204020204" pitchFamily="34" charset="-122"/>
            </a:endParaRPr>
          </a:p>
        </p:txBody>
      </p:sp>
      <p:sp>
        <p:nvSpPr>
          <p:cNvPr id="21" name="TextBox 13"/>
          <p:cNvSpPr txBox="1"/>
          <p:nvPr>
            <p:custDataLst>
              <p:tags r:id="rId7"/>
            </p:custDataLst>
          </p:nvPr>
        </p:nvSpPr>
        <p:spPr>
          <a:xfrm>
            <a:off x="8234045" y="5194300"/>
            <a:ext cx="3246120" cy="707390"/>
          </a:xfrm>
          <a:prstGeom prst="rect">
            <a:avLst/>
          </a:prstGeom>
          <a:noFill/>
        </p:spPr>
        <p:txBody>
          <a:bodyPr wrap="square" lIns="18288" tIns="9144" rIns="18288" bIns="9144">
            <a:noAutofit/>
          </a:bodyPr>
          <a:lstStyle/>
          <a:p>
            <a:pPr>
              <a:spcAft>
                <a:spcPts val="700"/>
              </a:spcAft>
              <a:buChar char="•"/>
              <a:defRPr sz="1100" b="0">
                <a:solidFill>
                  <a:srgbClr val="1C2230"/>
                </a:solidFill>
                <a:latin typeface="微软雅黑" panose="020B0503020204020204" pitchFamily="34" charset="-122"/>
              </a:defRPr>
            </a:pPr>
            <a:r>
              <a:rPr lang="zh-CN" altLang="en-US" sz="1200">
                <a:ea typeface="微软雅黑" panose="020B0503020204020204" pitchFamily="34" charset="-122"/>
                <a:cs typeface="微软雅黑" panose="020B0503020204020204" pitchFamily="34" charset="-122"/>
              </a:rPr>
              <a:t>对代表性的</a:t>
            </a:r>
            <a:r>
              <a:rPr lang="en-US" altLang="zh-CN" sz="1200">
                <a:ea typeface="微软雅黑" panose="020B0503020204020204" pitchFamily="34" charset="-122"/>
                <a:cs typeface="微软雅黑" panose="020B0503020204020204" pitchFamily="34" charset="-122"/>
              </a:rPr>
              <a:t>VLN</a:t>
            </a:r>
            <a:r>
              <a:rPr lang="zh-CN" altLang="en-US" sz="1200"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en-US" altLang="zh-CN" sz="1200">
                <a:ea typeface="微软雅黑" panose="020B0503020204020204" pitchFamily="34" charset="-122"/>
                <a:cs typeface="微软雅黑" panose="020B0503020204020204" pitchFamily="34" charset="-122"/>
              </a:rPr>
              <a:t>VLA</a:t>
            </a:r>
            <a:r>
              <a:rPr lang="zh-CN" altLang="en-US" sz="1200">
                <a:ea typeface="微软雅黑" panose="020B0503020204020204" pitchFamily="34" charset="-122"/>
                <a:cs typeface="微软雅黑" panose="020B0503020204020204" pitchFamily="34" charset="-122"/>
              </a:rPr>
              <a:t>基线进行了系统的闭环评估，证明了</a:t>
            </a:r>
            <a:r>
              <a:rPr lang="en-US" altLang="zh-CN" sz="1200">
                <a:ea typeface="微软雅黑" panose="020B0503020204020204" pitchFamily="34" charset="-122"/>
                <a:cs typeface="微软雅黑" panose="020B0503020204020204" pitchFamily="34" charset="-122"/>
              </a:rPr>
              <a:t>FLIGHT</a:t>
            </a:r>
            <a:r>
              <a:rPr lang="zh-CN" altLang="en-US" sz="1200">
                <a:ea typeface="微软雅黑" panose="020B0503020204020204" pitchFamily="34" charset="-122"/>
                <a:cs typeface="微软雅黑" panose="020B0503020204020204" pitchFamily="34" charset="-122"/>
              </a:rPr>
              <a:t>的挑战以及</a:t>
            </a:r>
            <a:r>
              <a:rPr lang="en-US" altLang="zh-CN" sz="1200">
                <a:ea typeface="微软雅黑" panose="020B0503020204020204" pitchFamily="34" charset="-122"/>
                <a:cs typeface="微软雅黑" panose="020B0503020204020204" pitchFamily="34" charset="-122"/>
              </a:rPr>
              <a:t>Pilot Reasoning</a:t>
            </a:r>
            <a:r>
              <a:rPr lang="zh-CN" altLang="en-US" sz="1200">
                <a:ea typeface="微软雅黑" panose="020B0503020204020204" pitchFamily="34" charset="-122"/>
                <a:cs typeface="微软雅黑" panose="020B0503020204020204" pitchFamily="34" charset="-122"/>
              </a:rPr>
              <a:t>和</a:t>
            </a:r>
            <a:r>
              <a:rPr lang="en-US" altLang="zh-CN" sz="1200">
                <a:ea typeface="微软雅黑" panose="020B0503020204020204" pitchFamily="34" charset="-122"/>
                <a:cs typeface="微软雅黑" panose="020B0503020204020204" pitchFamily="34" charset="-122"/>
              </a:rPr>
              <a:t>FLIGHT VLA</a:t>
            </a:r>
            <a:r>
              <a:rPr lang="zh-CN" altLang="en-US" sz="1200">
                <a:ea typeface="微软雅黑" panose="020B0503020204020204" pitchFamily="34" charset="-122"/>
                <a:cs typeface="微软雅黑" panose="020B0503020204020204" pitchFamily="34" charset="-122"/>
              </a:rPr>
              <a:t>在长时程无人机控制中的有效性。</a:t>
            </a:r>
            <a:endParaRPr lang="zh-CN" altLang="en-US" sz="1200"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0405" y="1515745"/>
            <a:ext cx="10779760" cy="308864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1515" y="901065"/>
            <a:ext cx="3996055" cy="368300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/>
              <a:t>FLIGHT benchmark</a:t>
            </a:r>
            <a:r>
              <a:rPr lang="zh-CN" altLang="en-US" b="1" dirty="0"/>
              <a:t>：任务表述</a:t>
            </a:r>
            <a:endParaRPr lang="zh-CN" altLang="en-US" b="1" dirty="0"/>
          </a:p>
        </p:txBody>
      </p:sp>
      <p:sp>
        <p:nvSpPr>
          <p:cNvPr id="4" name="文本框 3"/>
          <p:cNvSpPr txBox="1"/>
          <p:nvPr/>
        </p:nvSpPr>
        <p:spPr>
          <a:xfrm>
            <a:off x="1525270" y="1758950"/>
            <a:ext cx="9140825" cy="1383665"/>
          </a:xfrm>
          <a:prstGeom prst="rect">
            <a:avLst/>
          </a:prstGeom>
        </p:spPr>
        <p:txBody>
          <a:bodyPr wrap="square">
            <a:spAutoFit/>
          </a:bodyPr>
          <a:p>
            <a:pPr marL="0" algn="l">
              <a:buClrTx/>
              <a:buSzTx/>
              <a:buNone/>
            </a:pPr>
            <a:r>
              <a:rPr lang="en-US" altLang="zh-CN" sz="1400" b="0" i="0" dirty="0">
                <a:solidFill>
                  <a:schemeClr val="dk1"/>
                </a:solidFill>
              </a:rPr>
              <a:t>FLIGHT 包含两种类型的无人机飞行任务：</a:t>
            </a:r>
            <a:r>
              <a:rPr lang="en-US" altLang="zh-CN" sz="1400" b="1" i="0" dirty="0">
                <a:solidFill>
                  <a:schemeClr val="dk1"/>
                </a:solidFill>
              </a:rPr>
              <a:t>长时程流动（Long-horizon Flow）</a:t>
            </a:r>
            <a:r>
              <a:rPr lang="en-US" altLang="zh-CN" sz="1400" b="0" i="0" dirty="0">
                <a:solidFill>
                  <a:schemeClr val="dk1"/>
                </a:solidFill>
              </a:rPr>
              <a:t>和</a:t>
            </a:r>
            <a:r>
              <a:rPr lang="en-US" altLang="zh-CN" sz="1400" b="1" i="0" dirty="0">
                <a:solidFill>
                  <a:schemeClr val="dk1"/>
                </a:solidFill>
              </a:rPr>
              <a:t>细粒度视觉语言导航（Fine-grained VLN）</a:t>
            </a:r>
            <a:r>
              <a:rPr lang="en-US" altLang="zh-CN" sz="1400" b="0" i="0" dirty="0">
                <a:solidFill>
                  <a:schemeClr val="dk1"/>
                </a:solidFill>
              </a:rPr>
              <a:t>。</a:t>
            </a:r>
            <a:endParaRPr lang="en-US" altLang="zh-CN" sz="1400" b="0" i="0" dirty="0">
              <a:solidFill>
                <a:schemeClr val="dk1"/>
              </a:solidFill>
            </a:endParaRPr>
          </a:p>
          <a:p>
            <a:pPr marL="0" algn="l">
              <a:buClrTx/>
              <a:buSzTx/>
              <a:buNone/>
            </a:pPr>
            <a:r>
              <a:rPr lang="en-US" altLang="zh-CN" sz="1400" b="1" i="0" dirty="0">
                <a:solidFill>
                  <a:schemeClr val="dk1"/>
                </a:solidFill>
              </a:rPr>
              <a:t>长时程流动任务</a:t>
            </a:r>
            <a:r>
              <a:rPr lang="en-US" altLang="zh-CN" sz="1400" b="0" i="0" dirty="0">
                <a:solidFill>
                  <a:schemeClr val="dk1"/>
                </a:solidFill>
              </a:rPr>
              <a:t>继承了UAV-Flow</a:t>
            </a:r>
            <a:r>
              <a:rPr lang="zh-CN" altLang="en-US" sz="1400" b="0" i="0" dirty="0">
                <a:solidFill>
                  <a:schemeClr val="dk1"/>
                </a:solidFill>
              </a:rPr>
              <a:t>中</a:t>
            </a:r>
            <a:r>
              <a:rPr lang="en-US" altLang="zh-CN" sz="1400" b="1" i="0" dirty="0">
                <a:solidFill>
                  <a:schemeClr val="dk1"/>
                </a:solidFill>
              </a:rPr>
              <a:t>提出的“在词语上飞行”（</a:t>
            </a:r>
            <a:r>
              <a:rPr lang="en-US" altLang="zh-CN" sz="1400" b="0" i="0" dirty="0">
                <a:solidFill>
                  <a:schemeClr val="dk1"/>
                </a:solidFill>
              </a:rPr>
              <a:t>Flying-on-a-Word）任务设定，并将其从单阶段原子动作扩展到多阶段组合动作任务。</a:t>
            </a:r>
            <a:r>
              <a:rPr lang="zh-CN" altLang="en-US" sz="1400" b="0" i="0" dirty="0">
                <a:solidFill>
                  <a:schemeClr val="dk1"/>
                </a:solidFill>
              </a:rPr>
              <a:t>（短语，文字</a:t>
            </a:r>
            <a:r>
              <a:rPr lang="en-US" altLang="zh-CN" sz="1400" b="0" i="0" dirty="0">
                <a:solidFill>
                  <a:schemeClr val="dk1"/>
                </a:solidFill>
              </a:rPr>
              <a:t>--&gt;</a:t>
            </a:r>
            <a:r>
              <a:rPr lang="zh-CN" altLang="en-US" sz="1400" b="0" i="0" dirty="0">
                <a:solidFill>
                  <a:schemeClr val="dk1"/>
                </a:solidFill>
              </a:rPr>
              <a:t>飞行</a:t>
            </a:r>
            <a:r>
              <a:rPr lang="zh-CN" altLang="en-US" sz="1400" b="0" i="0" dirty="0">
                <a:solidFill>
                  <a:schemeClr val="dk1"/>
                </a:solidFill>
              </a:rPr>
              <a:t>动作）</a:t>
            </a:r>
            <a:endParaRPr lang="en-US" altLang="zh-CN" sz="1400" b="0" i="0" dirty="0">
              <a:solidFill>
                <a:schemeClr val="dk1"/>
              </a:solidFill>
            </a:endParaRPr>
          </a:p>
          <a:p>
            <a:pPr marL="0" algn="l">
              <a:buClrTx/>
              <a:buSzTx/>
              <a:buNone/>
            </a:pPr>
            <a:r>
              <a:rPr lang="en-US" altLang="zh-CN" sz="1400" b="1" i="0" dirty="0">
                <a:solidFill>
                  <a:schemeClr val="dk1"/>
                </a:solidFill>
              </a:rPr>
              <a:t>细粒度视觉语言导航</a:t>
            </a:r>
            <a:r>
              <a:rPr lang="en-US" altLang="zh-CN" sz="1400" b="0" i="0" dirty="0">
                <a:solidFill>
                  <a:schemeClr val="dk1"/>
                </a:solidFill>
              </a:rPr>
              <a:t>（Fine-grained VLN）建立在传统的视觉语言导航范式之上，引入了更密集的文本指令描述，并要求连续的细粒度控制。</a:t>
            </a:r>
            <a:endParaRPr lang="en-US" altLang="zh-CN" sz="1400" b="0" i="0" dirty="0">
              <a:solidFill>
                <a:schemeClr val="dk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915" y="3273425"/>
            <a:ext cx="3771900" cy="59436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8096885" y="4040505"/>
            <a:ext cx="3063875" cy="175577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en-US" altLang="zh-CN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I </a:t>
            </a:r>
            <a:r>
              <a:rPr lang="zh-CN" altLang="en-US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：当前语言指令</a:t>
            </a:r>
            <a:endParaRPr lang="zh-CN" altLang="en-US" sz="1200">
              <a:solidFill>
                <a:srgbClr val="2222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en-US" altLang="zh-CN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V[t−W,t]</a:t>
            </a:r>
            <a:r>
              <a:rPr lang="zh-CN" altLang="en-US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：近期视觉观测窗口</a:t>
            </a:r>
            <a:endParaRPr lang="zh-CN" altLang="en-US" sz="1200">
              <a:solidFill>
                <a:srgbClr val="2222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en-US" altLang="zh-CN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</a:t>
            </a:r>
            <a:r>
              <a:rPr lang="zh-CN" altLang="en-US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：当前无人机传感器状态</a:t>
            </a:r>
            <a:endParaRPr lang="zh-CN" altLang="en-US" sz="1200">
              <a:solidFill>
                <a:srgbClr val="2222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en-US" altLang="zh-CN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Mt​ </a:t>
            </a:r>
            <a:r>
              <a:rPr lang="zh-CN" altLang="en-US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：历史记忆状态</a:t>
            </a:r>
            <a:endParaRPr lang="zh-CN" altLang="en-US" sz="1200">
              <a:solidFill>
                <a:srgbClr val="2222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ct val="100000"/>
              </a:lnSpc>
              <a:spcBef>
                <a:spcPts val="900"/>
              </a:spcBef>
              <a:spcAft>
                <a:spcPct val="0"/>
              </a:spcAft>
            </a:pPr>
            <a:r>
              <a:rPr lang="zh-CN" altLang="en-US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输出变量</a:t>
            </a:r>
            <a:endParaRPr lang="zh-CN" altLang="en-US" sz="1200">
              <a:solidFill>
                <a:srgbClr val="2222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ct val="100000"/>
              </a:lnSpc>
              <a:spcBef>
                <a:spcPts val="400"/>
              </a:spcBef>
              <a:spcAft>
                <a:spcPts val="400"/>
              </a:spcAft>
              <a:buFont typeface="Arial" panose="020B0604020202020204"/>
              <a:buChar char="•"/>
            </a:pPr>
            <a:r>
              <a:rPr lang="en-US" altLang="zh-CN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at+1​</a:t>
            </a:r>
            <a:r>
              <a:rPr lang="zh-CN" altLang="en-US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：下一时刻细粒度动作序列</a:t>
            </a:r>
            <a:endParaRPr lang="zh-CN" altLang="en-US" sz="1200">
              <a:solidFill>
                <a:srgbClr val="2222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en-US" altLang="zh-CN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Mt+1</a:t>
            </a:r>
            <a:r>
              <a:rPr lang="zh-CN" altLang="en-US" sz="1200">
                <a:solidFill>
                  <a:srgbClr val="22222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：更新后的记忆状态</a:t>
            </a:r>
            <a:endParaRPr lang="zh-CN" altLang="en-US" sz="1200">
              <a:solidFill>
                <a:srgbClr val="22222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graphicFrame>
        <p:nvGraphicFramePr>
          <p:cNvPr id="13" name="表格 12"/>
          <p:cNvGraphicFramePr/>
          <p:nvPr>
            <p:custDataLst>
              <p:tags r:id="rId3"/>
            </p:custDataLst>
          </p:nvPr>
        </p:nvGraphicFramePr>
        <p:xfrm>
          <a:off x="879475" y="3646805"/>
          <a:ext cx="5901690" cy="2072640"/>
        </p:xfrm>
        <a:graphic>
          <a:graphicData uri="http://schemas.openxmlformats.org/drawingml/2006/table">
            <a:tbl>
              <a:tblPr/>
              <a:tblGrid>
                <a:gridCol w="1030605"/>
                <a:gridCol w="2903855"/>
                <a:gridCol w="1967230"/>
              </a:tblGrid>
              <a:tr h="0"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维度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en-US" altLang="zh-CN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Long-horizon Flow</a:t>
                      </a:r>
                      <a:endParaRPr lang="en-US" altLang="zh-CN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en-US" altLang="zh-CN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Fine-Grained VLN</a:t>
                      </a:r>
                      <a:endParaRPr lang="en-US" altLang="zh-CN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飞行尺度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短距离（平均 </a:t>
                      </a:r>
                      <a:r>
                        <a:rPr lang="en-US" altLang="zh-CN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32.8m</a:t>
                      </a: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），局部小空域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长距离（平均 </a:t>
                      </a:r>
                      <a:r>
                        <a:rPr lang="en-US" altLang="zh-CN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154.5m</a:t>
                      </a:r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微软雅黑" panose="020B0503020204020204" pitchFamily="34" charset="-122"/>
                        </a:rPr>
                        <a:t>），跨区域大范围导航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核心考核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多段精细机动动作（穿越、环绕、升降）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完整路径规划、终点精准抵达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指令侧重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动作顺序是否规范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地标路径、空间方位是否匹配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0">
                <a:tc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共同点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p>
                      <a:pPr algn="l"/>
                      <a:r>
                        <a:rPr lang="zh-CN" altLang="en-US" sz="1200" b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均为多阶段长时序任务，需要全程维护任务状态</a:t>
                      </a:r>
                      <a:endParaRPr lang="zh-CN" altLang="en-US" sz="1200" b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cPr marL="61277" marR="61277" marT="61277" marB="61277" anchor="ctr" anchorCtr="0">
                    <a:lnL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L>
                    <a:lnR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R>
                    <a:lnT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T>
                    <a:lnB w="7620" cap="flat" cmpd="sng">
                      <a:solidFill>
                        <a:srgbClr val="CCCCCC"/>
                      </a:solidFill>
                      <a:prstDash val="solid"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1515" y="901065"/>
            <a:ext cx="3996055" cy="368300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/>
              <a:t>FLIGHT benchmark</a:t>
            </a:r>
            <a:r>
              <a:rPr lang="zh-CN" altLang="en-US" b="1" dirty="0"/>
              <a:t>：任务表述</a:t>
            </a:r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895" y="1736725"/>
            <a:ext cx="10935335" cy="287718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245870" y="4668520"/>
            <a:ext cx="9638030" cy="13220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在长时程流动任务中，我们继承了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UAV-Flow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丰富的原子动作类型集。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无人机需要根据自然语言指令完成多种任务，包括平移、遍历、接近、旋转盘旋、起飞和降落。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作者提出的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数据将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UAV-Flow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中的运动模式从孤立的短指令扩展到组合式混合动作。例如，“从左边遍历第一棵树，然后从右边遍历第二棵树”、“遍历前方的树然后降落”以及“先平移然后盘旋”等指令定义了整合了多个原子动作的长时程运动范式。附录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B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提供了额外的指令示例。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62085" y="962660"/>
            <a:ext cx="1770380" cy="306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r>
              <a:rPr lang="en-US" altLang="zh-CN" sz="1400" b="1" dirty="0">
                <a:sym typeface="+mn-ea"/>
              </a:rPr>
              <a:t>长时程流动任务</a:t>
            </a:r>
            <a:endParaRPr lang="en-US" altLang="zh-CN" sz="1400" b="1" dirty="0"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1515" y="901065"/>
            <a:ext cx="3996055" cy="368300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/>
              <a:t>FLIGHT benchmark</a:t>
            </a:r>
            <a:r>
              <a:rPr lang="zh-CN" altLang="en-US" b="1" dirty="0"/>
              <a:t>：任务表述</a:t>
            </a:r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6795135" y="4411980"/>
            <a:ext cx="5345430" cy="156845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细粒度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VLN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任务要求无人机根据自然语言指令执行导航。为确保语言指令能够与真实场景中的空间位置可靠地对齐，我们在所有任务转换点都提供了明确的地标描述，从而提高了语言基础的准确性和一致性。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在指令设计方面，我们遵循了传统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VLN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基准中自然语言导航指令的文本范式，同时保留了丰富多样的语义表达。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9475" y="1342390"/>
            <a:ext cx="10184130" cy="268668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295" y="4199255"/>
            <a:ext cx="6414770" cy="1994535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691880" y="865505"/>
            <a:ext cx="1843405" cy="306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r>
              <a:rPr lang="en-US" altLang="zh-CN" sz="1400" b="1" dirty="0">
                <a:sym typeface="+mn-ea"/>
              </a:rPr>
              <a:t>细粒度视觉语言导航</a:t>
            </a:r>
            <a:endParaRPr lang="en-US" altLang="zh-CN" sz="1400" b="1" dirty="0"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850" y="502285"/>
            <a:ext cx="7987030" cy="6271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61105" y="258445"/>
            <a:ext cx="7806690" cy="368300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>
                <a:sym typeface="+mn-ea"/>
              </a:rPr>
              <a:t>FLIGHT benchmark</a:t>
            </a:r>
            <a:r>
              <a:rPr lang="zh-CN" altLang="en-US" b="1" dirty="0">
                <a:sym typeface="+mn-ea"/>
              </a:rPr>
              <a:t>：生成指令文本和飞行员推理注释的自动化流程</a:t>
            </a:r>
            <a:endParaRPr lang="zh-CN" altLang="en-US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234950" y="1736725"/>
            <a:ext cx="3578225" cy="40614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r>
              <a:rPr>
                <a:sym typeface="+mn-ea"/>
              </a:rPr>
              <a:t>Step 1：</a:t>
            </a:r>
            <a:r>
              <a:rPr lang="zh-CN" altLang="en-US">
                <a:sym typeface="+mn-ea"/>
              </a:rPr>
              <a:t>高自由度数据收集</a:t>
            </a:r>
            <a:endParaRPr lang="zh-CN" altLang="en-US">
              <a:sym typeface="+mn-ea"/>
            </a:endParaRPr>
          </a:p>
          <a:p>
            <a:r>
              <a:rPr lang="en-US" altLang="zh-CN" sz="1600" b="1">
                <a:sym typeface="+mn-ea"/>
              </a:rPr>
              <a:t>1.</a:t>
            </a:r>
            <a:r>
              <a:rPr lang="zh-CN" altLang="en-US" sz="1600" b="1">
                <a:sym typeface="+mn-ea"/>
              </a:rPr>
              <a:t>仿真环境搭建：</a:t>
            </a:r>
            <a:endParaRPr lang="zh-CN" altLang="en-US" sz="1600" b="1">
              <a:sym typeface="+mn-ea"/>
            </a:endParaRPr>
          </a:p>
          <a:p>
            <a:r>
              <a:rPr lang="zh-CN" altLang="en-US" sz="1600">
                <a:sym typeface="+mn-ea"/>
              </a:rPr>
              <a:t>使用 </a:t>
            </a:r>
            <a:r>
              <a:rPr lang="en-US" altLang="zh-CN" sz="1600">
                <a:sym typeface="+mn-ea"/>
              </a:rPr>
              <a:t>UnrealZoo </a:t>
            </a:r>
            <a:r>
              <a:rPr lang="zh-CN" altLang="en-US" sz="1600">
                <a:sym typeface="+mn-ea"/>
              </a:rPr>
              <a:t>作为模拟平台，覆盖城市</a:t>
            </a:r>
            <a:r>
              <a:rPr lang="en-US" altLang="zh-CN" sz="1600">
                <a:sym typeface="+mn-ea"/>
              </a:rPr>
              <a:t>、</a:t>
            </a:r>
            <a:r>
              <a:rPr lang="zh-CN" altLang="en-US" sz="1600">
                <a:sym typeface="+mn-ea"/>
              </a:rPr>
              <a:t>工业区 和 农村等</a:t>
            </a:r>
            <a:r>
              <a:rPr lang="zh-CN" altLang="en-US" sz="1600">
                <a:sym typeface="+mn-ea"/>
              </a:rPr>
              <a:t>场景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记录了完整的6-</a:t>
            </a:r>
            <a:r>
              <a:rPr lang="en-US" altLang="zh-CN" sz="1600">
                <a:sym typeface="+mn-ea"/>
              </a:rPr>
              <a:t>DoF</a:t>
            </a:r>
            <a:r>
              <a:rPr lang="zh-CN" altLang="en-US" sz="1600">
                <a:sym typeface="+mn-ea"/>
              </a:rPr>
              <a:t>轨迹点，包括坐标和方向（横滚、俯仰、偏航）</a:t>
            </a:r>
            <a:endParaRPr lang="zh-CN" altLang="en-US" sz="1600">
              <a:sym typeface="+mn-ea"/>
            </a:endParaRPr>
          </a:p>
          <a:p>
            <a:r>
              <a:rPr lang="en-US" altLang="zh-CN" sz="1600" b="1">
                <a:sym typeface="+mn-ea"/>
              </a:rPr>
              <a:t>2.</a:t>
            </a:r>
            <a:r>
              <a:rPr lang="zh-CN" altLang="en-US" sz="1600" b="1">
                <a:sym typeface="+mn-ea"/>
              </a:rPr>
              <a:t>轨迹与视频采集：</a:t>
            </a:r>
            <a:endParaRPr lang="zh-CN" altLang="en-US" sz="1600" b="1">
              <a:sym typeface="+mn-ea"/>
            </a:endParaRPr>
          </a:p>
          <a:p>
            <a:r>
              <a:rPr lang="zh-CN" altLang="en-US" sz="1600">
                <a:sym typeface="+mn-ea"/>
              </a:rPr>
              <a:t>主要方式</a:t>
            </a:r>
            <a:r>
              <a:rPr lang="en-US" altLang="zh-CN" sz="1600">
                <a:sym typeface="+mn-ea"/>
              </a:rPr>
              <a:t>：</a:t>
            </a:r>
            <a:r>
              <a:rPr lang="zh-CN" altLang="en-US" sz="1600">
                <a:sym typeface="+mn-ea"/>
              </a:rPr>
              <a:t>由</a:t>
            </a:r>
            <a:r>
              <a:rPr lang="zh-CN" altLang="en-US" sz="1600" b="1">
                <a:sym typeface="+mn-ea"/>
              </a:rPr>
              <a:t>人类飞手</a:t>
            </a:r>
            <a:r>
              <a:rPr lang="zh-CN" altLang="en-US" sz="1600">
                <a:sym typeface="+mn-ea"/>
              </a:rPr>
              <a:t>在仿真环境中操控无人机，记录下</a:t>
            </a:r>
            <a:r>
              <a:rPr lang="en-US" altLang="zh-CN" sz="1600">
                <a:sym typeface="+mn-ea"/>
              </a:rPr>
              <a:t>FPV</a:t>
            </a:r>
            <a:r>
              <a:rPr lang="zh-CN" altLang="en-US" sz="1600">
                <a:sym typeface="+mn-ea"/>
              </a:rPr>
              <a:t>视频和全六自由度的轨迹数据，包括坐标和姿态。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补充方式</a:t>
            </a:r>
            <a:r>
              <a:rPr lang="en-US" altLang="zh-CN" sz="1600">
                <a:sym typeface="+mn-ea"/>
              </a:rPr>
              <a:t>：</a:t>
            </a:r>
            <a:r>
              <a:rPr lang="zh-CN" altLang="en-US" sz="1600">
                <a:sym typeface="+mn-ea"/>
              </a:rPr>
              <a:t>对于一些简单路线场景，使用</a:t>
            </a:r>
            <a:r>
              <a:rPr lang="zh-CN" altLang="en-US" sz="1600" b="1">
                <a:sym typeface="+mn-ea"/>
              </a:rPr>
              <a:t>路径规划模型</a:t>
            </a:r>
            <a:r>
              <a:rPr lang="zh-CN" altLang="en-US" sz="1600">
                <a:sym typeface="+mn-ea"/>
              </a:rPr>
              <a:t>辅助生成数据，以增加数据多样性。</a:t>
            </a:r>
            <a:endParaRPr lang="zh-CN" altLang="en-US" sz="1600">
              <a:sym typeface="+mn-ea"/>
            </a:endParaRPr>
          </a:p>
          <a:p>
            <a:r>
              <a:rPr lang="en-US" altLang="zh-CN" sz="1600" b="1">
                <a:sym typeface="+mn-ea"/>
              </a:rPr>
              <a:t>3.</a:t>
            </a:r>
            <a:r>
              <a:rPr lang="zh-CN" altLang="en-US" sz="1600" b="1">
                <a:sym typeface="+mn-ea"/>
              </a:rPr>
              <a:t>元数据提取 ：</a:t>
            </a:r>
            <a:endParaRPr lang="zh-CN" altLang="en-US" sz="1600" b="1">
              <a:sym typeface="+mn-ea"/>
            </a:endParaRPr>
          </a:p>
          <a:p>
            <a:r>
              <a:rPr lang="zh-CN" altLang="en-US" sz="1600">
                <a:sym typeface="+mn-ea"/>
              </a:rPr>
              <a:t>通过基于规则的方法从轨迹数据中提取初步的元数据标签。</a:t>
            </a:r>
            <a:endParaRPr lang="zh-CN" altLang="en-US" sz="1600"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364095" y="1148715"/>
            <a:ext cx="478790" cy="279400"/>
          </a:xfrm>
          <a:prstGeom prst="rect">
            <a:avLst/>
          </a:prstGeom>
          <a:noFill/>
          <a:ln w="28575" cmpd="sng">
            <a:solidFill>
              <a:srgbClr val="C00000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850" y="502285"/>
            <a:ext cx="7987030" cy="6271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61105" y="258445"/>
            <a:ext cx="7806690" cy="368300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>
                <a:sym typeface="+mn-ea"/>
              </a:rPr>
              <a:t>FLIGHT benchmark</a:t>
            </a:r>
            <a:r>
              <a:rPr lang="zh-CN" altLang="en-US" b="1" dirty="0">
                <a:sym typeface="+mn-ea"/>
              </a:rPr>
              <a:t>：生成指令文本和飞行员推理注释的自动化流程</a:t>
            </a:r>
            <a:endParaRPr lang="zh-CN" altLang="en-US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234950" y="1736725"/>
            <a:ext cx="3578225" cy="22453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r>
              <a:rPr sz="1400">
                <a:sym typeface="+mn-ea"/>
              </a:rPr>
              <a:t>Step </a:t>
            </a:r>
            <a:r>
              <a:rPr lang="en-US" sz="1400">
                <a:sym typeface="+mn-ea"/>
              </a:rPr>
              <a:t>2</a:t>
            </a:r>
            <a:r>
              <a:rPr sz="1400">
                <a:sym typeface="+mn-ea"/>
              </a:rPr>
              <a:t>：</a:t>
            </a:r>
            <a:r>
              <a:rPr lang="zh-CN" altLang="en-US" sz="1400">
                <a:sym typeface="+mn-ea"/>
              </a:rPr>
              <a:t>基于</a:t>
            </a:r>
            <a:r>
              <a:rPr lang="en-US" altLang="zh-CN" sz="1400">
                <a:sym typeface="+mn-ea"/>
              </a:rPr>
              <a:t>VLM</a:t>
            </a:r>
            <a:r>
              <a:rPr lang="zh-CN" altLang="en-US" sz="1400">
                <a:sym typeface="+mn-ea"/>
              </a:rPr>
              <a:t>的语义标注与推理生成</a:t>
            </a:r>
            <a:endParaRPr lang="zh-CN" altLang="en-US" sz="1400">
              <a:sym typeface="+mn-ea"/>
            </a:endParaRPr>
          </a:p>
          <a:p>
            <a:r>
              <a:rPr lang="en-US" altLang="zh-CN" sz="1400">
                <a:sym typeface="+mn-ea"/>
              </a:rPr>
              <a:t>1. </a:t>
            </a:r>
            <a:r>
              <a:rPr lang="zh-CN" altLang="en-US" sz="1400" b="1">
                <a:sym typeface="+mn-ea"/>
              </a:rPr>
              <a:t>指令生成</a:t>
            </a:r>
            <a:endParaRPr lang="zh-CN" altLang="en-US" sz="1400">
              <a:sym typeface="+mn-ea"/>
            </a:endParaRPr>
          </a:p>
          <a:p>
            <a:r>
              <a:rPr lang="zh-CN" altLang="en-US" sz="1400">
                <a:sym typeface="+mn-ea"/>
              </a:rPr>
              <a:t>根据</a:t>
            </a:r>
            <a:r>
              <a:rPr lang="zh-CN" altLang="en-US" sz="1400" b="1">
                <a:sym typeface="+mn-ea"/>
              </a:rPr>
              <a:t>视频</a:t>
            </a:r>
            <a:r>
              <a:rPr lang="zh-CN" altLang="en-US" sz="1400">
                <a:sym typeface="+mn-ea"/>
              </a:rPr>
              <a:t>和</a:t>
            </a:r>
            <a:r>
              <a:rPr lang="zh-CN" altLang="en-US" sz="1400" b="1">
                <a:sym typeface="+mn-ea"/>
              </a:rPr>
              <a:t>无人机</a:t>
            </a:r>
            <a:r>
              <a:rPr lang="zh-CN" altLang="en-US" sz="1400">
                <a:sym typeface="+mn-ea"/>
              </a:rPr>
              <a:t>遥测元数据，将飞行过程分解为一系列具有精确时间间隔的高层导航任务。</a:t>
            </a:r>
            <a:endParaRPr lang="zh-CN" altLang="en-US" sz="1400">
              <a:sym typeface="+mn-ea"/>
            </a:endParaRPr>
          </a:p>
          <a:p>
            <a:r>
              <a:rPr lang="en-US" altLang="zh-CN" sz="1400">
                <a:sym typeface="+mn-ea"/>
              </a:rPr>
              <a:t>2.</a:t>
            </a:r>
            <a:r>
              <a:rPr lang="zh-CN" altLang="en-US" sz="1400" b="1">
                <a:sym typeface="+mn-ea"/>
              </a:rPr>
              <a:t>指令拼接</a:t>
            </a:r>
            <a:endParaRPr lang="zh-CN" altLang="en-US" sz="1400" b="1">
              <a:sym typeface="+mn-ea"/>
            </a:endParaRPr>
          </a:p>
          <a:p>
            <a:r>
              <a:rPr lang="zh-CN" altLang="en-US" sz="1400">
                <a:sym typeface="+mn-ea"/>
              </a:rPr>
              <a:t>对于段落级标注的文本输出，我们使用大型语言模型（</a:t>
            </a:r>
            <a:r>
              <a:rPr lang="en-US" altLang="zh-CN" sz="1400">
                <a:sym typeface="+mn-ea"/>
              </a:rPr>
              <a:t>LLM）</a:t>
            </a:r>
            <a:r>
              <a:rPr lang="zh-CN" altLang="en-US" sz="1400">
                <a:sym typeface="+mn-ea"/>
              </a:rPr>
              <a:t>将多个子任务描述合并为一个完整的高层指令。</a:t>
            </a:r>
            <a:r>
              <a:rPr lang="zh-CN" altLang="en-US" sz="1400">
                <a:highlight>
                  <a:srgbClr val="FFFF00"/>
                </a:highlight>
                <a:sym typeface="+mn-ea"/>
              </a:rPr>
              <a:t>（附录中是否有相关内容）</a:t>
            </a:r>
            <a:endParaRPr lang="zh-CN" altLang="en-US" sz="1400">
              <a:highlight>
                <a:srgbClr val="FFFF00"/>
              </a:highlight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85115" y="4483100"/>
            <a:ext cx="3475990" cy="82994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en-US" altLang="zh-CN" sz="1600" b="0" i="0">
                <a:solidFill>
                  <a:srgbClr val="101214"/>
                </a:solidFill>
                <a:latin typeface="PingFang SC"/>
                <a:ea typeface="PingFang SC"/>
              </a:rPr>
              <a:t>Prompt</a:t>
            </a:r>
            <a:r>
              <a:rPr lang="zh-CN" altLang="en-US" sz="1600" b="0" i="0">
                <a:solidFill>
                  <a:srgbClr val="101214"/>
                </a:solidFill>
                <a:latin typeface="PingFang SC"/>
                <a:ea typeface="宋体" panose="02010600030101010101" pitchFamily="2" charset="-122"/>
              </a:rPr>
              <a:t>：</a:t>
            </a:r>
            <a:r>
              <a:rPr lang="zh-CN" altLang="en-US" sz="1600" b="0" i="0">
                <a:solidFill>
                  <a:srgbClr val="101214"/>
                </a:solidFill>
                <a:latin typeface="PingFang SC"/>
                <a:ea typeface="PingFang SC"/>
              </a:rPr>
              <a:t>给定视频和无人机遥测数据，将飞行分解为一系列具有精确时间间隔的高层导航任务。</a:t>
            </a:r>
            <a:endParaRPr lang="zh-CN" altLang="en-US" sz="1600" b="0" i="0">
              <a:solidFill>
                <a:srgbClr val="101214"/>
              </a:solidFill>
              <a:latin typeface="PingFang SC"/>
              <a:ea typeface="PingFang SC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075" y="5539740"/>
            <a:ext cx="2756535" cy="4343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9850" y="502285"/>
            <a:ext cx="7987030" cy="627126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761105" y="258445"/>
            <a:ext cx="7806690" cy="368300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>
                <a:sym typeface="+mn-ea"/>
              </a:rPr>
              <a:t>FLIGHT benchmark</a:t>
            </a:r>
            <a:r>
              <a:rPr lang="zh-CN" altLang="en-US" b="1" dirty="0">
                <a:sym typeface="+mn-ea"/>
              </a:rPr>
              <a:t>：生成指令文本和飞行员推理注释的自动化流程</a:t>
            </a:r>
            <a:endParaRPr lang="zh-CN" altLang="en-US" b="1" dirty="0"/>
          </a:p>
        </p:txBody>
      </p:sp>
      <p:sp>
        <p:nvSpPr>
          <p:cNvPr id="13" name="文本框 12"/>
          <p:cNvSpPr txBox="1"/>
          <p:nvPr/>
        </p:nvSpPr>
        <p:spPr>
          <a:xfrm>
            <a:off x="234950" y="1736725"/>
            <a:ext cx="3578225" cy="2030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spAutoFit/>
          </a:bodyPr>
          <a:p>
            <a:r>
              <a:rPr lang="en-US" altLang="zh-CN" sz="1400" b="1">
                <a:sym typeface="+mn-ea"/>
              </a:rPr>
              <a:t>Step 3：Pilot Reasoning texts</a:t>
            </a:r>
            <a:r>
              <a:rPr lang="zh-CN" altLang="en-US" sz="1400" b="1">
                <a:sym typeface="+mn-ea"/>
              </a:rPr>
              <a:t>生成</a:t>
            </a:r>
            <a:endParaRPr lang="en-US" altLang="zh-CN" sz="1400" b="1">
              <a:sym typeface="+mn-ea"/>
            </a:endParaRPr>
          </a:p>
          <a:p>
            <a:r>
              <a:rPr lang="zh-CN" altLang="en-US" sz="1400" b="1">
                <a:sym typeface="+mn-ea"/>
              </a:rPr>
              <a:t>1. 引入未来先验</a:t>
            </a:r>
            <a:endParaRPr lang="zh-CN" altLang="en-US" sz="1400" b="1">
              <a:sym typeface="+mn-ea"/>
            </a:endParaRPr>
          </a:p>
          <a:p>
            <a:r>
              <a:rPr lang="zh-CN" altLang="en-US" sz="1400">
                <a:sym typeface="+mn-ea"/>
              </a:rPr>
              <a:t>基于片段级语义标注，引入</a:t>
            </a:r>
            <a:r>
              <a:rPr lang="en-US" altLang="zh-CN" sz="1400">
                <a:sym typeface="+mn-ea"/>
              </a:rPr>
              <a:t>Oracle</a:t>
            </a:r>
            <a:r>
              <a:rPr lang="zh-CN" altLang="en-US" sz="1400">
                <a:sym typeface="+mn-ea"/>
              </a:rPr>
              <a:t>未来信息。模型同时接收当前任务描述与后续任务描述，为前瞻性推理提供依据。</a:t>
            </a:r>
            <a:endParaRPr lang="zh-CN" altLang="en-US" sz="1400">
              <a:sym typeface="+mn-ea"/>
            </a:endParaRPr>
          </a:p>
          <a:p>
            <a:r>
              <a:rPr lang="zh-CN" altLang="en-US" sz="1400" b="1">
                <a:sym typeface="+mn-ea"/>
              </a:rPr>
              <a:t>2. 推理文本生成</a:t>
            </a:r>
            <a:endParaRPr lang="zh-CN" altLang="en-US" sz="1400" b="1">
              <a:sym typeface="+mn-ea"/>
            </a:endParaRPr>
          </a:p>
          <a:p>
            <a:r>
              <a:rPr lang="zh-CN" altLang="en-US" sz="1400">
                <a:sym typeface="+mn-ea"/>
              </a:rPr>
              <a:t>视觉语言模型结合文本线索与视频内容，分析当前状态与未来趋势，生成包含当前行为描述及后续动作预测的推理文本。</a:t>
            </a:r>
            <a:endParaRPr lang="zh-CN" altLang="en-US" sz="1400"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30200" y="4327525"/>
            <a:ext cx="3430905" cy="73723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p>
            <a:r>
              <a:rPr lang="en-US" altLang="zh-CN" sz="1400" dirty="0"/>
              <a:t>Rrompt</a:t>
            </a:r>
            <a:r>
              <a:rPr lang="zh-CN" altLang="en-US" sz="1400" dirty="0"/>
              <a:t>：理解视频画面，使用标注的当前任务和下一个任务，说明当前任务状态并确定下一个任务。</a:t>
            </a:r>
            <a:endParaRPr lang="zh-CN" alt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231570" y="900944"/>
            <a:ext cx="2760191" cy="369332"/>
          </a:xfrm>
          <a:prstGeom prst="rect">
            <a:avLst/>
          </a:prstGeom>
          <a:solidFill>
            <a:schemeClr val="lt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altLang="zh-CN" b="1" dirty="0"/>
              <a:t>D</a:t>
            </a:r>
            <a:r>
              <a:rPr lang="zh-CN" altLang="en-US" b="1" dirty="0"/>
              <a:t>ata generation pipeline</a:t>
            </a:r>
            <a:endParaRPr lang="zh-CN" altLang="en-US" b="1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005" y="1485265"/>
            <a:ext cx="10831195" cy="273113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92885" y="4547235"/>
            <a:ext cx="9206865" cy="181483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0000"/>
                </a:solidFill>
              </a:rPr>
              <a:t>本文构建两套无人机导航轨迹数据集：细粒度 </a:t>
            </a:r>
            <a:r>
              <a:rPr lang="en-US" altLang="zh-CN" sz="1600" b="0">
                <a:solidFill>
                  <a:srgbClr val="000000"/>
                </a:solidFill>
              </a:rPr>
              <a:t>VLN</a:t>
            </a:r>
            <a:r>
              <a:rPr lang="zh-CN" altLang="en-US" sz="1600" b="0">
                <a:solidFill>
                  <a:srgbClr val="000000"/>
                </a:solidFill>
              </a:rPr>
              <a:t>（</a:t>
            </a:r>
            <a:r>
              <a:rPr lang="en-US" altLang="zh-CN" sz="1600" b="0">
                <a:solidFill>
                  <a:srgbClr val="000000"/>
                </a:solidFill>
              </a:rPr>
              <a:t>6689 </a:t>
            </a:r>
            <a:r>
              <a:rPr lang="zh-CN" altLang="en-US" sz="1600" b="0">
                <a:solidFill>
                  <a:srgbClr val="000000"/>
                </a:solidFill>
              </a:rPr>
              <a:t>条轨迹）、长时程 </a:t>
            </a:r>
            <a:r>
              <a:rPr lang="en-US" altLang="zh-CN" sz="1600" b="0">
                <a:solidFill>
                  <a:srgbClr val="000000"/>
                </a:solidFill>
              </a:rPr>
              <a:t>Flow</a:t>
            </a:r>
            <a:r>
              <a:rPr lang="zh-CN" altLang="en-US" sz="1600" b="0">
                <a:solidFill>
                  <a:srgbClr val="000000"/>
                </a:solidFill>
              </a:rPr>
              <a:t>（</a:t>
            </a:r>
            <a:r>
              <a:rPr lang="en-US" altLang="zh-CN" sz="1600" b="0">
                <a:solidFill>
                  <a:srgbClr val="000000"/>
                </a:solidFill>
              </a:rPr>
              <a:t>4098 </a:t>
            </a:r>
            <a:r>
              <a:rPr lang="zh-CN" altLang="en-US" sz="1600" b="0">
                <a:solidFill>
                  <a:srgbClr val="000000"/>
                </a:solidFill>
              </a:rPr>
              <a:t>条轨迹）。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altLang="zh-CN" sz="1600" b="1">
                <a:solidFill>
                  <a:srgbClr val="000000"/>
                </a:solidFill>
              </a:rPr>
              <a:t>Long-horizon Flow</a:t>
            </a:r>
            <a:endParaRPr lang="en-US" altLang="zh-CN" sz="1600" b="1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>
                <a:solidFill>
                  <a:srgbClr val="000000"/>
                </a:solidFill>
              </a:rPr>
              <a:t> </a:t>
            </a:r>
            <a:r>
              <a:rPr lang="zh-CN" altLang="en-US" sz="1600" b="0">
                <a:solidFill>
                  <a:srgbClr val="000000"/>
                </a:solidFill>
              </a:rPr>
              <a:t>继承 </a:t>
            </a:r>
            <a:r>
              <a:rPr lang="en-US" altLang="zh-CN" sz="1600" b="0">
                <a:solidFill>
                  <a:srgbClr val="000000"/>
                </a:solidFill>
              </a:rPr>
              <a:t>UAV-Flow </a:t>
            </a:r>
            <a:r>
              <a:rPr lang="zh-CN" altLang="en-US" sz="1600" b="0">
                <a:solidFill>
                  <a:srgbClr val="000000"/>
                </a:solidFill>
              </a:rPr>
              <a:t>八大基础动作类别，共 </a:t>
            </a:r>
            <a:r>
              <a:rPr lang="en-US" altLang="zh-CN" sz="1600" b="0">
                <a:solidFill>
                  <a:srgbClr val="000000"/>
                </a:solidFill>
              </a:rPr>
              <a:t>13815 </a:t>
            </a:r>
            <a:r>
              <a:rPr lang="zh-CN" altLang="en-US" sz="1600" b="0">
                <a:solidFill>
                  <a:srgbClr val="000000"/>
                </a:solidFill>
              </a:rPr>
              <a:t>个动作单元，单条轨迹平均含 </a:t>
            </a:r>
            <a:r>
              <a:rPr lang="en-US" altLang="zh-CN" sz="1600" b="0">
                <a:solidFill>
                  <a:srgbClr val="000000"/>
                </a:solidFill>
              </a:rPr>
              <a:t>3.37 </a:t>
            </a:r>
            <a:r>
              <a:rPr lang="zh-CN" altLang="en-US" sz="1600" b="0">
                <a:solidFill>
                  <a:srgbClr val="000000"/>
                </a:solidFill>
              </a:rPr>
              <a:t>个动作；平均轨迹长 </a:t>
            </a:r>
            <a:r>
              <a:rPr lang="en-US" altLang="zh-CN" sz="1600" b="0">
                <a:solidFill>
                  <a:srgbClr val="000000"/>
                </a:solidFill>
              </a:rPr>
              <a:t>32.8m</a:t>
            </a:r>
            <a:r>
              <a:rPr lang="zh-CN" altLang="en-US" sz="1600" b="0">
                <a:solidFill>
                  <a:srgbClr val="000000"/>
                </a:solidFill>
              </a:rPr>
              <a:t>、目标距离 </a:t>
            </a:r>
            <a:r>
              <a:rPr lang="en-US" altLang="zh-CN" sz="1600" b="0">
                <a:solidFill>
                  <a:srgbClr val="000000"/>
                </a:solidFill>
              </a:rPr>
              <a:t>17.8m</a:t>
            </a:r>
            <a:r>
              <a:rPr lang="zh-CN" altLang="en-US" sz="1600" b="0">
                <a:solidFill>
                  <a:srgbClr val="000000"/>
                </a:solidFill>
              </a:rPr>
              <a:t>。数据集包含原地旋转类机动，轨迹长度分布范围广，统计分布见图 </a:t>
            </a:r>
            <a:r>
              <a:rPr lang="en-US" altLang="zh-CN" sz="1600" b="0">
                <a:solidFill>
                  <a:srgbClr val="000000"/>
                </a:solidFill>
              </a:rPr>
              <a:t>5 (a)</a:t>
            </a:r>
            <a:r>
              <a:rPr lang="zh-CN" altLang="en-US" sz="1600" b="0">
                <a:solidFill>
                  <a:srgbClr val="000000"/>
                </a:solidFill>
              </a:rPr>
              <a:t>。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altLang="zh-CN" sz="1600" b="1">
                <a:solidFill>
                  <a:srgbClr val="000000"/>
                </a:solidFill>
              </a:rPr>
              <a:t>Fine-grained VLN</a:t>
            </a:r>
            <a:endParaRPr lang="en-US" altLang="zh-CN" sz="1600" b="1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>
                <a:solidFill>
                  <a:srgbClr val="000000"/>
                </a:solidFill>
              </a:rPr>
              <a:t> </a:t>
            </a:r>
            <a:r>
              <a:rPr lang="zh-CN" altLang="en-US" sz="1600" b="0">
                <a:solidFill>
                  <a:srgbClr val="000000"/>
                </a:solidFill>
              </a:rPr>
              <a:t>指令语言丰富，文字与空间、动作高密度对齐；飞行动作 </a:t>
            </a:r>
            <a:r>
              <a:rPr lang="en-US" altLang="zh-CN" sz="1600" b="0">
                <a:solidFill>
                  <a:srgbClr val="000000"/>
                </a:solidFill>
              </a:rPr>
              <a:t>10Hz </a:t>
            </a:r>
            <a:r>
              <a:rPr lang="zh-CN" altLang="en-US" sz="1600" b="0">
                <a:solidFill>
                  <a:srgbClr val="000000"/>
                </a:solidFill>
              </a:rPr>
              <a:t>连续采样，单条轨迹平均 </a:t>
            </a:r>
            <a:r>
              <a:rPr lang="en-US" altLang="zh-CN" sz="1600" b="0">
                <a:solidFill>
                  <a:srgbClr val="000000"/>
                </a:solidFill>
              </a:rPr>
              <a:t>475 </a:t>
            </a:r>
            <a:r>
              <a:rPr lang="zh-CN" altLang="en-US" sz="1600" b="0">
                <a:solidFill>
                  <a:srgbClr val="000000"/>
                </a:solidFill>
              </a:rPr>
              <a:t>个控制步，平均轨迹总长 </a:t>
            </a:r>
            <a:r>
              <a:rPr lang="en-US" altLang="zh-CN" sz="1600" b="0">
                <a:solidFill>
                  <a:srgbClr val="000000"/>
                </a:solidFill>
              </a:rPr>
              <a:t>154.5m</a:t>
            </a:r>
            <a:r>
              <a:rPr lang="zh-CN" altLang="en-US" sz="1600" b="0">
                <a:solidFill>
                  <a:srgbClr val="000000"/>
                </a:solidFill>
              </a:rPr>
              <a:t>，动作数量与轨迹长度分布见图 </a:t>
            </a:r>
            <a:r>
              <a:rPr lang="en-US" altLang="zh-CN" sz="1600" b="0">
                <a:solidFill>
                  <a:srgbClr val="000000"/>
                </a:solidFill>
              </a:rPr>
              <a:t>5 (b)</a:t>
            </a:r>
            <a:r>
              <a:rPr lang="zh-CN" altLang="en-US" sz="1600" b="0">
                <a:solidFill>
                  <a:srgbClr val="000000"/>
                </a:solidFill>
              </a:rPr>
              <a:t>。</a:t>
            </a:r>
            <a:endParaRPr lang="zh-CN" altLang="en-US" sz="1600" b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3440" y="1485265"/>
            <a:ext cx="4053840" cy="5486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5" y="3380105"/>
            <a:ext cx="4838700" cy="131064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156960" y="3497580"/>
            <a:ext cx="5786120" cy="156845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FLIGHT VLA 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是一种面向复杂长时域飞行的异步架构，旨在兼顾高频控制与长期语义上下文。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其核心是将策略解耦为双模块：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低频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 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Streaming Pilot VLM 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负责在线理解与高级规划。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高频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 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Diffusion Action Model 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负责生成实时控制轨迹。两者通过异步语义特征通信，使推理速率独立于控制循环。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75360" y="2199640"/>
            <a:ext cx="10105390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但在每个控制步骤中直接使用大型视觉语言模型 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(VLM) 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来实例化 𝜋𝜃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πθ 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是不切实际的，因为自回归推理会引入显著的延迟。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25" y="4909185"/>
            <a:ext cx="5760720" cy="35052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364865" y="1158558"/>
            <a:ext cx="5080000" cy="337185"/>
          </a:xfrm>
          <a:prstGeom prst="rect">
            <a:avLst/>
          </a:prstGeom>
        </p:spPr>
        <p:txBody>
          <a:bodyPr>
            <a:spAutoFit/>
          </a:bodyPr>
          <a:p>
            <a:pPr marL="0" indent="0"/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首先构建连续控制目标。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7855" y="685800"/>
            <a:ext cx="8679180" cy="539559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201295" y="1969770"/>
            <a:ext cx="3144520" cy="3188335"/>
          </a:xfrm>
          <a:prstGeom prst="rect">
            <a:avLst/>
          </a:prstGeom>
        </p:spPr>
        <p:txBody>
          <a:bodyPr>
            <a:noAutofit/>
          </a:bodyPr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000000"/>
                </a:solidFill>
              </a:rPr>
              <a:t>1.</a:t>
            </a:r>
            <a:r>
              <a:rPr lang="zh-CN" altLang="en-US" sz="1600" b="1">
                <a:solidFill>
                  <a:srgbClr val="000000"/>
                </a:solidFill>
              </a:rPr>
              <a:t>慢分支</a:t>
            </a:r>
            <a:r>
              <a:rPr lang="en-US" altLang="zh-CN" sz="1600" b="1">
                <a:solidFill>
                  <a:srgbClr val="000000"/>
                </a:solidFill>
              </a:rPr>
              <a:t>Streaming Pilot VLM</a:t>
            </a:r>
            <a:endParaRPr lang="en-US" altLang="zh-CN" sz="1600" b="1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>
                <a:solidFill>
                  <a:srgbClr val="000000"/>
                </a:solidFill>
              </a:rPr>
              <a:t> </a:t>
            </a:r>
            <a:r>
              <a:rPr lang="zh-CN" altLang="en-US" sz="1600" b="0">
                <a:solidFill>
                  <a:srgbClr val="000000"/>
                </a:solidFill>
              </a:rPr>
              <a:t>输入长指令、历史视频与飞行状态，流式生成任务推理文本，输出全局语义特征</a:t>
            </a:r>
            <a:r>
              <a:rPr lang="en-US" altLang="zh-CN" sz="1900" b="0">
                <a:solidFill>
                  <a:srgbClr val="000000"/>
                </a:solidFill>
              </a:rPr>
              <a:t>zτ​</a:t>
            </a:r>
            <a:r>
              <a:rPr lang="zh-CN" altLang="en-US" sz="1600" b="0">
                <a:solidFill>
                  <a:srgbClr val="000000"/>
                </a:solidFill>
              </a:rPr>
              <a:t>，负责长距离高层导航规划。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000000"/>
                </a:solidFill>
              </a:rPr>
              <a:t>2.</a:t>
            </a:r>
            <a:r>
              <a:rPr lang="zh-CN" altLang="en-US" sz="1600" b="1">
                <a:solidFill>
                  <a:srgbClr val="000000"/>
                </a:solidFill>
              </a:rPr>
              <a:t>快分支 </a:t>
            </a:r>
            <a:r>
              <a:rPr lang="en-US" altLang="zh-CN" sz="1600" b="1">
                <a:solidFill>
                  <a:srgbClr val="000000"/>
                </a:solidFill>
              </a:rPr>
              <a:t>Diffusion Action Model</a:t>
            </a:r>
            <a:endParaRPr lang="en-US" altLang="zh-CN" sz="1600" b="1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0">
                <a:solidFill>
                  <a:srgbClr val="000000"/>
                </a:solidFill>
              </a:rPr>
              <a:t> </a:t>
            </a:r>
            <a:r>
              <a:rPr lang="zh-CN" altLang="en-US" sz="1600" b="0">
                <a:solidFill>
                  <a:srgbClr val="000000"/>
                </a:solidFill>
              </a:rPr>
              <a:t>接收实时视觉、无人机位姿与异步语义特征，扩散模型生成 </a:t>
            </a:r>
            <a:r>
              <a:rPr lang="en-US" altLang="zh-CN" sz="1600" b="0">
                <a:solidFill>
                  <a:srgbClr val="000000"/>
                </a:solidFill>
              </a:rPr>
              <a:t>10Hz </a:t>
            </a:r>
            <a:r>
              <a:rPr lang="zh-CN" altLang="en-US" sz="1600" b="0">
                <a:solidFill>
                  <a:srgbClr val="000000"/>
                </a:solidFill>
              </a:rPr>
              <a:t>连续飞行控制量，满足低延迟实时飞行。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000000"/>
                </a:solidFill>
              </a:rPr>
              <a:t>3.</a:t>
            </a:r>
            <a:r>
              <a:rPr lang="zh-CN" altLang="en-US" sz="1600" b="1">
                <a:solidFill>
                  <a:srgbClr val="000000"/>
                </a:solidFill>
              </a:rPr>
              <a:t>异步协同</a:t>
            </a:r>
            <a:endParaRPr lang="zh-CN" altLang="en-US" sz="1600" b="1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0000"/>
                </a:solidFill>
              </a:rPr>
              <a:t> 两分支时序解耦，语义特征异步传输，兼顾长时序语义理解与细粒度实时控制。</a:t>
            </a:r>
            <a:endParaRPr lang="zh-CN" altLang="en-US" sz="1600" b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2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Method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04825" y="4632325"/>
            <a:ext cx="5080000" cy="1322070"/>
          </a:xfrm>
          <a:prstGeom prst="rect">
            <a:avLst/>
          </a:prstGeom>
        </p:spPr>
        <p:txBody>
          <a:bodyPr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由于预训练的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VLM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分支和轨迹训练的动作模型收敛速度不同，采用了</a:t>
            </a:r>
            <a:r>
              <a:rPr lang="zh-CN" altLang="en-US" sz="1600" b="1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两阶段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的训练策略。我们首先</a:t>
            </a:r>
            <a:r>
              <a:rPr lang="zh-CN" altLang="en-US" sz="1600" b="1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联合优化这两个模块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，使动作模型适应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VLM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的语义特征，然后冻结已稳定的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VLM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，继续训练动作模型以提高控制精度，同时避免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VLM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过拟合。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795" y="3753485"/>
            <a:ext cx="2247900" cy="3810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786120" y="4314190"/>
            <a:ext cx="5882005" cy="181483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在实际部署中，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VLM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的推理延迟并非固定不变。在训练数据构建过程中显式地模拟了</a:t>
            </a:r>
            <a:r>
              <a:rPr lang="zh-CN" altLang="en-US" sz="1600" b="1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异步延迟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对于每个动作训练片段，我们从几个历史时间偏移量中采样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VLM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特征。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对于选定的动作模型训练块（例如第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7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和第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9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块），使用具有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秒和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3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秒延迟的视频窗口来构建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VLM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输入，而对于除初始块和最终块之外的其余块，则使用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0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秒和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秒的延迟。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1335" y="323215"/>
            <a:ext cx="8928100" cy="319214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75" y="2595245"/>
            <a:ext cx="3396615" cy="92011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53365" y="1817370"/>
            <a:ext cx="344678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1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具有延迟感知的联合训练与对齐</a:t>
            </a:r>
            <a:endParaRPr lang="zh-CN" altLang="en-US" sz="1600" b="1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462993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rcRect l="-322" t="-492" r="322" b="19428"/>
          <a:stretch>
            <a:fillRect/>
          </a:stretch>
        </p:blipFill>
        <p:spPr>
          <a:xfrm>
            <a:off x="1400810" y="1046480"/>
            <a:ext cx="9072880" cy="334899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12470" y="4573270"/>
            <a:ext cx="10450195" cy="181483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altLang="zh-CN" sz="1600" b="0">
                <a:solidFill>
                  <a:srgbClr val="000000"/>
                </a:solidFill>
              </a:rPr>
              <a:t>Long-horizon Flow</a:t>
            </a:r>
            <a:r>
              <a:rPr lang="zh-CN" altLang="en-US" sz="1600" b="0">
                <a:solidFill>
                  <a:srgbClr val="000000"/>
                </a:solidFill>
              </a:rPr>
              <a:t>（长时序精细机动任务）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◦"/>
            </a:pPr>
            <a:r>
              <a:rPr lang="zh-CN" altLang="en-US" sz="1600" b="0">
                <a:solidFill>
                  <a:srgbClr val="000000"/>
                </a:solidFill>
              </a:rPr>
              <a:t>左侧：连续无人机第一视角画面，依次展示无人机从左侧第一棵树穿过、右侧电线杆、右侧第二棵树、右侧第三棵树完整执行全过程；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◦"/>
            </a:pPr>
            <a:r>
              <a:rPr lang="zh-CN" altLang="en-US" sz="1600" b="0">
                <a:solidFill>
                  <a:srgbClr val="000000"/>
                </a:solidFill>
              </a:rPr>
              <a:t>右侧对应 </a:t>
            </a:r>
            <a:r>
              <a:rPr lang="en-US" altLang="zh-CN" sz="1600" b="0">
                <a:solidFill>
                  <a:srgbClr val="000000"/>
                </a:solidFill>
              </a:rPr>
              <a:t>3D </a:t>
            </a:r>
            <a:r>
              <a:rPr lang="zh-CN" altLang="en-US" sz="1600" b="0">
                <a:solidFill>
                  <a:srgbClr val="000000"/>
                </a:solidFill>
              </a:rPr>
              <a:t>轨迹：起点 </a:t>
            </a:r>
            <a:r>
              <a:rPr lang="en-US" altLang="zh-CN" sz="1600" b="0">
                <a:solidFill>
                  <a:srgbClr val="000000"/>
                </a:solidFill>
              </a:rPr>
              <a:t>Start </a:t>
            </a:r>
            <a:r>
              <a:rPr lang="zh-CN" altLang="en-US" sz="1600" b="0">
                <a:solidFill>
                  <a:srgbClr val="000000"/>
                </a:solidFill>
              </a:rPr>
              <a:t>到终点 </a:t>
            </a:r>
            <a:r>
              <a:rPr lang="en-US" altLang="zh-CN" sz="1600" b="0">
                <a:solidFill>
                  <a:srgbClr val="000000"/>
                </a:solidFill>
              </a:rPr>
              <a:t>End </a:t>
            </a:r>
            <a:r>
              <a:rPr lang="zh-CN" altLang="en-US" sz="1600" b="0">
                <a:solidFill>
                  <a:srgbClr val="000000"/>
                </a:solidFill>
              </a:rPr>
              <a:t>平滑连续，严格匹配指令多段原子机动动作，无路线偏移、漏步骤。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AutoNum type="arabicPeriod"/>
            </a:pPr>
            <a:r>
              <a:rPr lang="en-US" altLang="zh-CN" sz="1600" b="0">
                <a:solidFill>
                  <a:srgbClr val="000000"/>
                </a:solidFill>
              </a:rPr>
              <a:t>Fine-Grained VLN</a:t>
            </a:r>
            <a:r>
              <a:rPr lang="zh-CN" altLang="en-US" sz="1600" b="0">
                <a:solidFill>
                  <a:srgbClr val="000000"/>
                </a:solidFill>
              </a:rPr>
              <a:t>（细粒度视觉语言导航任务）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◦"/>
            </a:pPr>
            <a:r>
              <a:rPr lang="zh-CN" altLang="en-US" sz="1600" b="0">
                <a:solidFill>
                  <a:srgbClr val="000000"/>
                </a:solidFill>
              </a:rPr>
              <a:t>左侧多帧 </a:t>
            </a:r>
            <a:r>
              <a:rPr lang="en-US" altLang="zh-CN" sz="1600" b="0">
                <a:solidFill>
                  <a:srgbClr val="000000"/>
                </a:solidFill>
              </a:rPr>
              <a:t>FPV</a:t>
            </a:r>
            <a:r>
              <a:rPr lang="zh-CN" altLang="en-US" sz="1600" b="0">
                <a:solidFill>
                  <a:srgbClr val="000000"/>
                </a:solidFill>
              </a:rPr>
              <a:t>：完整复现起飞抬升、右转进入石质庭院、飞越广场、靠近拱窗、降落至商铺的全流程视觉场景；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lvl="1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◦"/>
            </a:pPr>
            <a:r>
              <a:rPr lang="zh-CN" altLang="en-US" sz="1600" b="0">
                <a:solidFill>
                  <a:srgbClr val="000000"/>
                </a:solidFill>
              </a:rPr>
              <a:t>右侧 </a:t>
            </a:r>
            <a:r>
              <a:rPr lang="en-US" altLang="zh-CN" sz="1600" b="0">
                <a:solidFill>
                  <a:srgbClr val="000000"/>
                </a:solidFill>
              </a:rPr>
              <a:t>3D </a:t>
            </a:r>
            <a:r>
              <a:rPr lang="zh-CN" altLang="en-US" sz="1600" b="0">
                <a:solidFill>
                  <a:srgbClr val="000000"/>
                </a:solidFill>
              </a:rPr>
              <a:t>轨迹：长距离连续飞行轨迹，精准</a:t>
            </a:r>
            <a:r>
              <a:rPr lang="zh-CN" altLang="en-US" sz="1600" b="1">
                <a:solidFill>
                  <a:srgbClr val="000000"/>
                </a:solidFill>
              </a:rPr>
              <a:t>贴合指令里地标</a:t>
            </a:r>
            <a:r>
              <a:rPr lang="zh-CN" altLang="en-US" sz="1600" b="0">
                <a:solidFill>
                  <a:srgbClr val="000000"/>
                </a:solidFill>
              </a:rPr>
              <a:t>、转向、升降、趋近等细粒度约束。</a:t>
            </a:r>
            <a:endParaRPr lang="zh-CN" altLang="en-US" sz="1600" b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093845" y="929640"/>
            <a:ext cx="2599055" cy="31178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 anchor="t">
            <a:noAutofit/>
          </a:bodyPr>
          <a:lstStyle/>
          <a:p>
            <a:r>
              <a:rPr lang="en-US" altLang="zh-CN" sz="1400" b="1" dirty="0"/>
              <a:t>Benchmark Baseline</a:t>
            </a:r>
            <a:endParaRPr lang="zh-CN" altLang="en-US" sz="1400" b="1" dirty="0"/>
          </a:p>
        </p:txBody>
      </p:sp>
      <p:graphicFrame>
        <p:nvGraphicFramePr>
          <p:cNvPr id="8" name="Table 3"/>
          <p:cNvGraphicFramePr>
            <a:graphicFrameLocks noGrp="1"/>
          </p:cNvGraphicFramePr>
          <p:nvPr/>
        </p:nvGraphicFramePr>
        <p:xfrm>
          <a:off x="762000" y="1905000"/>
          <a:ext cx="10414000" cy="3415155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2540000"/>
                <a:gridCol w="2794000"/>
                <a:gridCol w="5080000"/>
              </a:tblGrid>
              <a:tr h="539235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600" b="1" i="0" u="none" strike="noStrike">
                          <a:solidFill>
                            <a:srgbClr val="1F2937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模型类别</a:t>
                      </a:r>
                      <a:endParaRPr lang="en-US" sz="1100"/>
                    </a:p>
                  </a:txBody>
                  <a:tcPr marL="190500" marR="0" marT="127000" marB="1270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600" b="1" i="0" u="none" strike="noStrike">
                          <a:solidFill>
                            <a:srgbClr val="1F2937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模型名称</a:t>
                      </a:r>
                      <a:endParaRPr lang="en-US" sz="1100"/>
                    </a:p>
                  </a:txBody>
                  <a:tcPr marL="190500" marR="0" marT="127000" marB="1270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>
                        <a:alpha val="100000"/>
                      </a:srgbClr>
                    </a:solidFill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600" b="1" i="0" u="none" strike="noStrike">
                          <a:solidFill>
                            <a:srgbClr val="1F2937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核心思想</a:t>
                      </a:r>
                      <a:endParaRPr lang="en-US" sz="1100"/>
                    </a:p>
                  </a:txBody>
                  <a:tcPr marL="190500" marR="0" marT="127000" marB="127000" anchor="t" anchorCtr="0">
                    <a:lnL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AFB">
                        <a:alpha val="100000"/>
                      </a:srgbClr>
                    </a:solidFill>
                  </a:tcPr>
                </a:tc>
              </a:tr>
              <a:tr h="71898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VLA Models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OpenVLA 2024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17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将机器人动作视为特殊“语言”，通过微调VLM直接“生成”动作指令。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898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VLA Models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Memory VLA 2025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17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在VLA架构中引入记忆模块，增强长期环境理解和任务执行能力。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898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VLN Models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CMA+</a:t>
                      </a: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LAG 2023</a:t>
                      </a:r>
                      <a:endParaRPr lang="en-US" sz="1400" b="1" i="0" u="none" strike="noStrike">
                        <a:solidFill>
                          <a:srgbClr val="374151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  <a:sym typeface="Noto Sans SC" panose="020B0200000000000000" charset="-122"/>
                      </a:endParaRPr>
                    </a:p>
                  </a:txBody>
                  <a:tcPr marL="190500" marR="0" marT="152400" marB="1524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17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通过注意力机制</a:t>
                      </a:r>
                      <a:r>
                        <a:rPr lang="zh-CN" alt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，</a:t>
                      </a:r>
                      <a:r>
                        <a:rPr lang="en-US" sz="1400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+mn-ea"/>
                        </a:rPr>
                        <a:t>语言与 RGB-D 融合</a:t>
                      </a: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，在视觉特征和语言特征之间建立精确对应关系。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718980"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VLN Models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ctr">
                        <a:lnSpc>
                          <a:spcPct val="100000"/>
                        </a:lnSpc>
                        <a:defRPr/>
                      </a:pPr>
                      <a:r>
                        <a:rPr lang="en-US" sz="1400" b="1" i="0" u="none" strike="noStrike">
                          <a:solidFill>
                            <a:srgbClr val="374151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NavVid 2024</a:t>
                      </a:r>
                      <a:endParaRPr lang="en-US" sz="1100"/>
                    </a:p>
                  </a:txBody>
                  <a:tcPr marL="190500" marR="0" marT="152400" marB="152400" anchor="t" anchorCtr="0">
                    <a:lnL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 rtlCol="0"/>
                    <a:lstStyle/>
                    <a:p>
                      <a:pPr marL="0" indent="0" algn="l">
                        <a:lnSpc>
                          <a:spcPct val="117000"/>
                        </a:lnSpc>
                        <a:defRPr/>
                      </a:pPr>
                      <a:r>
                        <a:rPr lang="en-US" sz="1400" b="0" i="0" u="none" strike="noStrike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Noto Sans SC" panose="020B0200000000000000" charset="-122"/>
                        </a:rPr>
                        <a:t>利用视频序列作为输入</a:t>
                      </a:r>
                      <a:r>
                        <a:rPr lang="en-US" sz="1400">
                          <a:solidFill>
                            <a:srgbClr val="4B5563"/>
                          </a:solidFill>
                          <a:latin typeface="Noto Sans SC" panose="020B0200000000000000" charset="-122"/>
                          <a:ea typeface="Noto Sans SC" panose="020B0200000000000000" charset="-122"/>
                          <a:cs typeface="Noto Sans SC" panose="020B0200000000000000" charset="-122"/>
                          <a:sym typeface="+mn-ea"/>
                        </a:rPr>
                        <a:t>，生成推理文本并映射为离散导航动作</a:t>
                      </a:r>
                      <a:endParaRPr lang="en-US" sz="1400" b="0">
                        <a:solidFill>
                          <a:srgbClr val="4B5563"/>
                        </a:solidFill>
                        <a:latin typeface="Noto Sans SC" panose="020B0200000000000000" charset="-122"/>
                        <a:ea typeface="Noto Sans SC" panose="020B0200000000000000" charset="-122"/>
                        <a:cs typeface="Noto Sans SC" panose="020B0200000000000000" charset="-122"/>
                      </a:endParaRPr>
                    </a:p>
                    <a:p>
                      <a:pPr marL="0" indent="0" algn="l">
                        <a:lnSpc>
                          <a:spcPct val="117000"/>
                        </a:lnSpc>
                        <a:defRPr/>
                      </a:pPr>
                      <a:endParaRPr lang="en-US" sz="1100"/>
                    </a:p>
                  </a:txBody>
                  <a:tcPr marL="190500" marR="0" marT="152400" marB="152400" anchor="t" anchorCtr="0">
                    <a:lnL>
                      <a:noFill/>
                    </a:lnL>
                    <a:lnR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1D5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b="49971"/>
          <a:stretch>
            <a:fillRect/>
          </a:stretch>
        </p:blipFill>
        <p:spPr>
          <a:xfrm>
            <a:off x="1423670" y="2179320"/>
            <a:ext cx="8851265" cy="16179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783590" y="4190365"/>
            <a:ext cx="10958830" cy="132207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>
                <a:solidFill>
                  <a:srgbClr val="000000"/>
                </a:solidFill>
                <a:sym typeface="+mn-ea"/>
              </a:rPr>
              <a:t>长时程：轨迹不仅需要到达最终目的地，还需要准确且完整地执行指令指定的每个子任务。输出动作序列必须严格符合语言指令。</a:t>
            </a:r>
            <a:r>
              <a:rPr lang="en-US" altLang="zh-CN" sz="1600" b="0">
                <a:solidFill>
                  <a:srgbClr val="000000"/>
                </a:solidFill>
              </a:rPr>
              <a:t>SR</a:t>
            </a:r>
            <a:r>
              <a:rPr lang="zh-CN" altLang="en-US" sz="1600" b="0">
                <a:solidFill>
                  <a:srgbClr val="000000"/>
                </a:solidFill>
              </a:rPr>
              <a:t>：终点成功样本占比；</a:t>
            </a:r>
            <a:r>
              <a:rPr lang="en-US" altLang="zh-CN" sz="1600" b="0">
                <a:solidFill>
                  <a:srgbClr val="000000"/>
                </a:solidFill>
              </a:rPr>
              <a:t>SSR</a:t>
            </a:r>
            <a:r>
              <a:rPr lang="zh-CN" altLang="en-US" sz="1600" b="0">
                <a:solidFill>
                  <a:srgbClr val="000000"/>
                </a:solidFill>
              </a:rPr>
              <a:t>：长任务各子目标平均完成率；</a:t>
            </a:r>
            <a:r>
              <a:rPr lang="en-US" altLang="zh-CN" sz="1600" b="0">
                <a:solidFill>
                  <a:srgbClr val="000000"/>
                </a:solidFill>
              </a:rPr>
              <a:t>NDTW</a:t>
            </a:r>
            <a:r>
              <a:rPr lang="zh-CN" altLang="en-US" sz="1600" b="0">
                <a:solidFill>
                  <a:srgbClr val="000000"/>
                </a:solidFill>
              </a:rPr>
              <a:t>：轨迹与专家路径相似度；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0000"/>
                </a:solidFill>
              </a:rPr>
              <a:t>细粒度</a:t>
            </a:r>
            <a:r>
              <a:rPr lang="en-US" altLang="zh-CN" sz="1600" b="0">
                <a:solidFill>
                  <a:srgbClr val="000000"/>
                </a:solidFill>
              </a:rPr>
              <a:t>VLN</a:t>
            </a:r>
            <a:r>
              <a:rPr lang="zh-CN" altLang="en-US" sz="1600" b="0">
                <a:solidFill>
                  <a:srgbClr val="000000"/>
                </a:solidFill>
              </a:rPr>
              <a:t>：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sym typeface="+mn-ea"/>
              </a:rPr>
              <a:t>OSR</a:t>
            </a:r>
            <a:r>
              <a:rPr lang="zh-CN" altLang="en-US" sz="1600">
                <a:solidFill>
                  <a:srgbClr val="000000"/>
                </a:solidFill>
                <a:sym typeface="+mn-ea"/>
              </a:rPr>
              <a:t>：途中曾抵达目标的样本占比；</a:t>
            </a:r>
            <a:r>
              <a:rPr lang="en-US" altLang="zh-CN" sz="1600" b="0">
                <a:solidFill>
                  <a:srgbClr val="000000"/>
                </a:solidFill>
              </a:rPr>
              <a:t>NE</a:t>
            </a:r>
            <a:r>
              <a:rPr lang="zh-CN" altLang="en-US" sz="1600" b="0">
                <a:solidFill>
                  <a:srgbClr val="000000"/>
                </a:solidFill>
              </a:rPr>
              <a:t>：终点到目标的距离；</a:t>
            </a:r>
            <a:r>
              <a:rPr lang="en-US" altLang="zh-CN" sz="1600" b="0">
                <a:solidFill>
                  <a:srgbClr val="000000"/>
                </a:solidFill>
              </a:rPr>
              <a:t>IASR</a:t>
            </a:r>
            <a:r>
              <a:rPr lang="zh-CN" altLang="en-US" sz="1600" b="0">
                <a:solidFill>
                  <a:srgbClr val="000000"/>
                </a:solidFill>
              </a:rPr>
              <a:t>：飞行动作与文本指令细粒度匹配成功率；</a:t>
            </a:r>
            <a:endParaRPr lang="zh-CN" altLang="en-US" sz="1600" b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3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328" y="793828"/>
            <a:ext cx="2330156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Experiments</a:t>
            </a:r>
            <a:endParaRPr lang="zh-CN" altLang="en-US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rcRect t="52071"/>
          <a:stretch>
            <a:fillRect/>
          </a:stretch>
        </p:blipFill>
        <p:spPr>
          <a:xfrm>
            <a:off x="3475990" y="2223135"/>
            <a:ext cx="8321675" cy="14573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8430" y="4133215"/>
            <a:ext cx="9860280" cy="5791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33525" y="2005330"/>
            <a:ext cx="3017520" cy="189738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408430" y="4942840"/>
            <a:ext cx="853059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/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作者使用</a:t>
            </a:r>
            <a:r>
              <a:rPr lang="en-US" altLang="zh-CN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GPT-5</a:t>
            </a:r>
            <a:r>
              <a:rPr lang="zh-CN" altLang="en-US" sz="1600" b="0" i="0">
                <a:solidFill>
                  <a:srgbClr val="12121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评估真实推理文本与生成推理文本之间的语义一致性</a:t>
            </a:r>
            <a:endParaRPr lang="zh-CN" altLang="en-US" sz="1600" b="0" i="0">
              <a:solidFill>
                <a:srgbClr val="12121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917" y="617901"/>
            <a:ext cx="915835" cy="86727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00330" y="759151"/>
            <a:ext cx="375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4</a:t>
            </a:r>
            <a:endParaRPr lang="zh-CN" altLang="en-US" sz="32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0" y="6693452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655445" y="793750"/>
            <a:ext cx="5605780" cy="5835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0070C0"/>
                </a:solidFill>
                <a:cs typeface="+mn-ea"/>
                <a:sym typeface="+mn-lt"/>
              </a:rPr>
              <a:t>Conclusion &amp; Limitations</a:t>
            </a:r>
            <a:endParaRPr lang="en-US" altLang="zh-CN" sz="3200" dirty="0">
              <a:solidFill>
                <a:srgbClr val="0070C0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245870" y="1343660"/>
            <a:ext cx="10097135" cy="526224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000000"/>
                </a:solidFill>
              </a:rPr>
              <a:t>1. </a:t>
            </a:r>
            <a:r>
              <a:rPr lang="zh-CN" altLang="en-US" sz="1600" b="1">
                <a:solidFill>
                  <a:srgbClr val="000000"/>
                </a:solidFill>
              </a:rPr>
              <a:t>核心数据集基准：</a:t>
            </a:r>
            <a:r>
              <a:rPr lang="en-US" altLang="zh-CN" sz="1600" b="1">
                <a:solidFill>
                  <a:srgbClr val="000000"/>
                </a:solidFill>
              </a:rPr>
              <a:t>FLIGHT</a:t>
            </a:r>
            <a:endParaRPr lang="en-US" altLang="zh-CN" sz="1600" b="1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0000"/>
                </a:solidFill>
              </a:rPr>
              <a:t>本文构建面向长时程、细粒度语言指令无人机导航的综合基准 </a:t>
            </a:r>
            <a:r>
              <a:rPr lang="en-US" altLang="zh-CN" sz="1600" b="0">
                <a:solidFill>
                  <a:srgbClr val="000000"/>
                </a:solidFill>
              </a:rPr>
              <a:t>FLIGHT</a:t>
            </a:r>
            <a:r>
              <a:rPr lang="zh-CN" altLang="en-US" sz="1600" b="0">
                <a:solidFill>
                  <a:srgbClr val="000000"/>
                </a:solidFill>
              </a:rPr>
              <a:t>，弥补现有无人机数据集缺陷，包含两大任务：长时程 </a:t>
            </a:r>
            <a:r>
              <a:rPr lang="en-US" altLang="zh-CN" sz="1600" b="0">
                <a:solidFill>
                  <a:srgbClr val="000000"/>
                </a:solidFill>
              </a:rPr>
              <a:t>Flow </a:t>
            </a:r>
            <a:r>
              <a:rPr lang="zh-CN" altLang="en-US" sz="1600" b="0">
                <a:solidFill>
                  <a:srgbClr val="000000"/>
                </a:solidFill>
              </a:rPr>
              <a:t>连续机动任务、细粒度视觉语言导航 </a:t>
            </a:r>
            <a:r>
              <a:rPr lang="en-US" altLang="zh-CN" sz="1600" b="0">
                <a:solidFill>
                  <a:srgbClr val="000000"/>
                </a:solidFill>
              </a:rPr>
              <a:t>VLN </a:t>
            </a:r>
            <a:r>
              <a:rPr lang="zh-CN" altLang="en-US" sz="1600" b="0">
                <a:solidFill>
                  <a:srgbClr val="000000"/>
                </a:solidFill>
              </a:rPr>
              <a:t>任务。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000000"/>
                </a:solidFill>
              </a:rPr>
              <a:t>2. </a:t>
            </a:r>
            <a:r>
              <a:rPr lang="zh-CN" altLang="en-US" sz="1600" b="1">
                <a:solidFill>
                  <a:srgbClr val="000000"/>
                </a:solidFill>
              </a:rPr>
              <a:t>配套监督信号：</a:t>
            </a:r>
            <a:r>
              <a:rPr lang="en-US" altLang="zh-CN" sz="1600" b="1">
                <a:solidFill>
                  <a:srgbClr val="000000"/>
                </a:solidFill>
              </a:rPr>
              <a:t>Pilot Reasoning</a:t>
            </a:r>
            <a:endParaRPr lang="en-US" altLang="zh-CN" sz="1600" b="1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0000"/>
                </a:solidFill>
              </a:rPr>
              <a:t>基于人类飞行员飞行轨迹构建文本推理标签，提供显式推理监督，指导模型完成任务拆解、时序规划与飞行决策，支撑模型稳定训练与全面评估。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000000"/>
                </a:solidFill>
              </a:rPr>
              <a:t>3. </a:t>
            </a:r>
            <a:r>
              <a:rPr lang="zh-CN" altLang="en-US" sz="1600" b="1">
                <a:solidFill>
                  <a:srgbClr val="000000"/>
                </a:solidFill>
              </a:rPr>
              <a:t>自研模型架构：</a:t>
            </a:r>
            <a:r>
              <a:rPr lang="en-US" altLang="zh-CN" sz="1600" b="1">
                <a:solidFill>
                  <a:srgbClr val="000000"/>
                </a:solidFill>
              </a:rPr>
              <a:t>FLIGHT VLA</a:t>
            </a:r>
            <a:endParaRPr lang="en-US" altLang="zh-CN" sz="1600" b="1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0000"/>
                </a:solidFill>
              </a:rPr>
              <a:t>设计快慢异步双分支结构：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zh-CN" altLang="en-US" sz="1600" b="0">
                <a:solidFill>
                  <a:srgbClr val="000000"/>
                </a:solidFill>
              </a:rPr>
              <a:t>慢分支：流式 </a:t>
            </a:r>
            <a:r>
              <a:rPr lang="en-US" altLang="zh-CN" sz="1600" b="0">
                <a:solidFill>
                  <a:srgbClr val="000000"/>
                </a:solidFill>
              </a:rPr>
              <a:t>VLM</a:t>
            </a:r>
            <a:r>
              <a:rPr lang="zh-CN" altLang="en-US" sz="1600" b="0">
                <a:solidFill>
                  <a:srgbClr val="000000"/>
                </a:solidFill>
              </a:rPr>
              <a:t>，负责高层长时序语义推理；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/>
              <a:buChar char="•"/>
            </a:pPr>
            <a:r>
              <a:rPr lang="zh-CN" altLang="en-US" sz="1600" b="0">
                <a:solidFill>
                  <a:srgbClr val="000000"/>
                </a:solidFill>
              </a:rPr>
              <a:t>快分支：扩散动作模型，输出高频连续飞行控制指令；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0000"/>
                </a:solidFill>
              </a:rPr>
              <a:t> 兼顾长距离语义理解与无人机实时低延迟连续控制需求。</a:t>
            </a:r>
            <a:endParaRPr lang="zh-CN" altLang="en-US" sz="1600" b="0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000000"/>
                </a:solidFill>
              </a:rPr>
              <a:t>4. </a:t>
            </a:r>
            <a:r>
              <a:rPr lang="zh-CN" altLang="en-US" sz="1600" b="1">
                <a:solidFill>
                  <a:srgbClr val="000000"/>
                </a:solidFill>
              </a:rPr>
              <a:t>实验结论验证</a:t>
            </a:r>
            <a:endParaRPr lang="zh-CN" altLang="en-US" sz="1600" b="1">
              <a:solidFill>
                <a:srgbClr val="000000"/>
              </a:solidFill>
            </a:endParaRPr>
          </a:p>
          <a:p>
            <a:pPr marL="0" inden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0">
                <a:solidFill>
                  <a:srgbClr val="000000"/>
                </a:solidFill>
              </a:rPr>
              <a:t>在长时程 </a:t>
            </a:r>
            <a:r>
              <a:rPr lang="en-US" altLang="zh-CN" sz="1600" b="0">
                <a:solidFill>
                  <a:srgbClr val="000000"/>
                </a:solidFill>
              </a:rPr>
              <a:t>Flow</a:t>
            </a:r>
            <a:r>
              <a:rPr lang="zh-CN" altLang="en-US" sz="1600" b="0">
                <a:solidFill>
                  <a:srgbClr val="000000"/>
                </a:solidFill>
              </a:rPr>
              <a:t>、细粒度 </a:t>
            </a:r>
            <a:r>
              <a:rPr lang="en-US" altLang="zh-CN" sz="1600" b="0">
                <a:solidFill>
                  <a:srgbClr val="000000"/>
                </a:solidFill>
              </a:rPr>
              <a:t>VLN </a:t>
            </a:r>
            <a:r>
              <a:rPr lang="zh-CN" altLang="en-US" sz="1600" b="0">
                <a:solidFill>
                  <a:srgbClr val="000000"/>
                </a:solidFill>
              </a:rPr>
              <a:t>两类任务上对比多款 </a:t>
            </a:r>
            <a:r>
              <a:rPr lang="en-US" altLang="zh-CN" sz="1600" b="0">
                <a:solidFill>
                  <a:srgbClr val="000000"/>
                </a:solidFill>
              </a:rPr>
              <a:t>VLA/VLN </a:t>
            </a:r>
            <a:r>
              <a:rPr lang="zh-CN" altLang="en-US" sz="1600" b="0">
                <a:solidFill>
                  <a:srgbClr val="000000"/>
                </a:solidFill>
              </a:rPr>
              <a:t>基线，</a:t>
            </a:r>
            <a:r>
              <a:rPr lang="en-US" altLang="zh-CN" sz="1600" b="0">
                <a:solidFill>
                  <a:srgbClr val="000000"/>
                </a:solidFill>
              </a:rPr>
              <a:t>FLIGHT VLA </a:t>
            </a:r>
            <a:r>
              <a:rPr lang="zh-CN" altLang="en-US" sz="1600" b="0">
                <a:solidFill>
                  <a:srgbClr val="000000"/>
                </a:solidFill>
              </a:rPr>
              <a:t>整体性能领先，证明流式推理 </a:t>
            </a:r>
            <a:r>
              <a:rPr lang="en-US" altLang="zh-CN" sz="1600" b="0">
                <a:solidFill>
                  <a:srgbClr val="000000"/>
                </a:solidFill>
              </a:rPr>
              <a:t>+ </a:t>
            </a:r>
            <a:r>
              <a:rPr lang="zh-CN" altLang="en-US" sz="1600" b="0">
                <a:solidFill>
                  <a:srgbClr val="000000"/>
                </a:solidFill>
              </a:rPr>
              <a:t>飞行员显式监督的方案有效。</a:t>
            </a:r>
            <a:endParaRPr lang="zh-CN" altLang="en-US" sz="1600" b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155115"/>
            <a:ext cx="1655328" cy="257314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009418" y="2801073"/>
            <a:ext cx="58567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>
                <a:solidFill>
                  <a:schemeClr val="accent1">
                    <a:lumMod val="75000"/>
                  </a:schemeClr>
                </a:solidFill>
                <a:cs typeface="+mn-ea"/>
                <a:sym typeface="+mn-lt"/>
              </a:rPr>
              <a:t>Thanks!</a:t>
            </a:r>
            <a:endParaRPr lang="zh-CN" altLang="en-US" sz="5400" dirty="0">
              <a:solidFill>
                <a:schemeClr val="accent1">
                  <a:lumMod val="7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3194613" y="3724403"/>
            <a:ext cx="3923817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0" y="6697897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1614"/>
            <a:ext cx="12192000" cy="164287"/>
          </a:xfrm>
          <a:prstGeom prst="rect">
            <a:avLst/>
          </a:prstGeom>
          <a:solidFill>
            <a:srgbClr val="6F8B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42816" y="65238"/>
            <a:ext cx="2095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Presentation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65" t="9160" r="23350"/>
          <a:stretch>
            <a:fillRect/>
          </a:stretch>
        </p:blipFill>
        <p:spPr>
          <a:xfrm>
            <a:off x="8839200" y="83757"/>
            <a:ext cx="3421380" cy="672045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890.2818897637794,&quot;width&quot;:4112.418897637795}"/>
</p:tagLst>
</file>

<file path=ppt/tags/tag2.xml><?xml version="1.0" encoding="utf-8"?>
<p:tagLst xmlns:p="http://schemas.openxmlformats.org/presentationml/2006/main">
  <p:tag name="KSO_WM_DIAGRAM_VIRTUALLY_FRAME" val="{&quot;height&quot;:329.35,&quot;left&quot;:54,&quot;top&quot;:135.35,&quot;width&quot;:849.95}"/>
</p:tagLst>
</file>

<file path=ppt/tags/tag3.xml><?xml version="1.0" encoding="utf-8"?>
<p:tagLst xmlns:p="http://schemas.openxmlformats.org/presentationml/2006/main">
  <p:tag name="KSO_WM_DIAGRAM_VIRTUALLY_FRAME" val="{&quot;height&quot;:329.35,&quot;left&quot;:54,&quot;top&quot;:135.35,&quot;width&quot;:849.95}"/>
</p:tagLst>
</file>

<file path=ppt/tags/tag4.xml><?xml version="1.0" encoding="utf-8"?>
<p:tagLst xmlns:p="http://schemas.openxmlformats.org/presentationml/2006/main">
  <p:tag name="KSO_WM_DIAGRAM_VIRTUALLY_FRAME" val="{&quot;height&quot;:329.35,&quot;left&quot;:54,&quot;top&quot;:135.35,&quot;width&quot;:849.95}"/>
</p:tagLst>
</file>

<file path=ppt/tags/tag5.xml><?xml version="1.0" encoding="utf-8"?>
<p:tagLst xmlns:p="http://schemas.openxmlformats.org/presentationml/2006/main">
  <p:tag name="KSO_WM_DIAGRAM_VIRTUALLY_FRAME" val="{&quot;height&quot;:329.35,&quot;left&quot;:54,&quot;top&quot;:135.35,&quot;width&quot;:849.95}"/>
</p:tagLst>
</file>

<file path=ppt/tags/tag6.xml><?xml version="1.0" encoding="utf-8"?>
<p:tagLst xmlns:p="http://schemas.openxmlformats.org/presentationml/2006/main">
  <p:tag name="KSO_WM_DIAGRAM_VIRTUALLY_FRAME" val="{&quot;height&quot;:329.35,&quot;left&quot;:54,&quot;top&quot;:135.35,&quot;width&quot;:849.95}"/>
</p:tagLst>
</file>

<file path=ppt/tags/tag7.xml><?xml version="1.0" encoding="utf-8"?>
<p:tagLst xmlns:p="http://schemas.openxmlformats.org/presentationml/2006/main">
  <p:tag name="KSO_WM_DIAGRAM_VIRTUALLY_FRAME" val="{&quot;height&quot;:329.35,&quot;left&quot;:54,&quot;top&quot;:135.35,&quot;width&quot;:849.95}"/>
</p:tagLst>
</file>

<file path=ppt/tags/tag8.xml><?xml version="1.0" encoding="utf-8"?>
<p:tagLst xmlns:p="http://schemas.openxmlformats.org/presentationml/2006/main">
  <p:tag name="TABLE_ENDDRAG_ORIGIN_RECT" val="464*148"/>
  <p:tag name="TABLE_ENDDRAG_RECT" val="47*291*464*148"/>
</p:tagLst>
</file>

<file path=ppt/tags/tag9.xml><?xml version="1.0" encoding="utf-8"?>
<p:tagLst xmlns:p="http://schemas.openxmlformats.org/presentationml/2006/main">
  <p:tag name="COMMONDATA" val="eyJoZGlkIjoiOTRkNGU4MDkyYjk4OTYxOGJjMTQ3OThhYjg3ZDAxOWU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yafgyjid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>
          <a:defRPr lang="zh-CN" altLang="en-US" sz="1400" dirty="0"/>
        </a:defPPr>
      </a:lstStyle>
      <a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a: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6316</Words>
  <Application>WPS 演示</Application>
  <PresentationFormat>宽屏</PresentationFormat>
  <Paragraphs>411</Paragraphs>
  <Slides>21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43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65" baseType="lpstr">
      <vt:lpstr>Arial</vt:lpstr>
      <vt:lpstr>宋体</vt:lpstr>
      <vt:lpstr>Wingdings</vt:lpstr>
      <vt:lpstr>微软雅黑</vt:lpstr>
      <vt:lpstr>Arial</vt:lpstr>
      <vt:lpstr>Times New Roman</vt:lpstr>
      <vt:lpstr>-apple-system</vt:lpstr>
      <vt:lpstr>Segoe Print</vt:lpstr>
      <vt:lpstr>Arial Unicode MS</vt:lpstr>
      <vt:lpstr>等线</vt:lpstr>
      <vt:lpstr>Calibri</vt:lpstr>
      <vt:lpstr>-apple-system</vt:lpstr>
      <vt:lpstr>Wingdings</vt:lpstr>
      <vt:lpstr>Be Happy</vt:lpstr>
      <vt:lpstr>TeXGyrePagella-Regular</vt:lpstr>
      <vt:lpstr>TeXGyrePagella-Bold</vt:lpstr>
      <vt:lpstr>Times New Roman</vt:lpstr>
      <vt:lpstr>pf4-ff5800000000</vt:lpstr>
      <vt:lpstr>KaTeX_Math</vt:lpstr>
      <vt:lpstr>katex_main</vt:lpstr>
      <vt:lpstr>KaTeX_Math</vt:lpstr>
      <vt:lpstr>TeXGyrePagella-Bold</vt:lpstr>
      <vt:lpstr>TeXGyrePagella-Regular</vt:lpstr>
      <vt:lpstr>katex_main</vt:lpstr>
      <vt:lpstr>pf4-ff5800000000-cross</vt:lpstr>
      <vt:lpstr>pf4-ff5800000000-cross</vt:lpstr>
      <vt:lpstr>pf5-ff5800000000</vt:lpstr>
      <vt:lpstr>pf6-ff5800000000</vt:lpstr>
      <vt:lpstr>pf8-ff5800000000</vt:lpstr>
      <vt:lpstr>BatangChe</vt:lpstr>
      <vt:lpstr>pf5-ff5800000000</vt:lpstr>
      <vt:lpstr>pf6-ff5800000000</vt:lpstr>
      <vt:lpstr>pf8-ff5800000000</vt:lpstr>
      <vt:lpstr>pf11-ff5800000000</vt:lpstr>
      <vt:lpstr>pf11-ff5800000000</vt:lpstr>
      <vt:lpstr>PingFang SC</vt:lpstr>
      <vt:lpstr>KSOF28334203</vt:lpstr>
      <vt:lpstr>PingFang SC</vt:lpstr>
      <vt:lpstr>pf10-ff5a00000000</vt:lpstr>
      <vt:lpstr>pf10-ff5a00000000</vt:lpstr>
      <vt:lpstr>pf12-ff5800000000</vt:lpstr>
      <vt:lpstr>pf12-ff5800000000</vt:lpstr>
      <vt:lpstr>Noto Sans SC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supreyurime</dc:creator>
  <cp:lastModifiedBy>我见青山多妩媚</cp:lastModifiedBy>
  <cp:revision>2349</cp:revision>
  <dcterms:created xsi:type="dcterms:W3CDTF">2021-07-12T00:37:00Z</dcterms:created>
  <dcterms:modified xsi:type="dcterms:W3CDTF">2026-07-01T06:27:01Z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KSORubyTemplateID">
    <vt:lpwstr>13</vt:lpwstr>
  </property>
  <property fmtid="{D5CDD505-2E9C-101B-9397-08002B2CF9AE}" pid="4" name="ICV">
    <vt:lpwstr>B05E08F2A58B4AEB9FA1F277CD5C9C84_13</vt:lpwstr>
  </property>
</Properties>
</file>