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80" r:id="rId3"/>
    <p:sldId id="566" r:id="rId5"/>
    <p:sldId id="586" r:id="rId6"/>
    <p:sldId id="587" r:id="rId7"/>
    <p:sldId id="573" r:id="rId8"/>
    <p:sldId id="588" r:id="rId9"/>
    <p:sldId id="589" r:id="rId10"/>
    <p:sldId id="590" r:id="rId11"/>
    <p:sldId id="591" r:id="rId12"/>
    <p:sldId id="592" r:id="rId13"/>
    <p:sldId id="562" r:id="rId14"/>
    <p:sldId id="580" r:id="rId15"/>
    <p:sldId id="597" r:id="rId16"/>
    <p:sldId id="601" r:id="rId17"/>
    <p:sldId id="602" r:id="rId18"/>
    <p:sldId id="595" r:id="rId19"/>
    <p:sldId id="594" r:id="rId20"/>
    <p:sldId id="583" r:id="rId21"/>
    <p:sldId id="259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94" userDrawn="1">
          <p15:clr>
            <a:srgbClr val="A4A3A4"/>
          </p15:clr>
        </p15:guide>
        <p15:guide id="2" pos="38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n jack" initials="s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FFFF"/>
    <a:srgbClr val="FBFCFD"/>
    <a:srgbClr val="0070C0"/>
    <a:srgbClr val="6F8BBE"/>
    <a:srgbClr val="7CA3C6"/>
    <a:srgbClr val="AFC7DD"/>
    <a:srgbClr val="727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9" autoAdjust="0"/>
    <p:restoredTop sz="82740" autoAdjust="0"/>
  </p:normalViewPr>
  <p:slideViewPr>
    <p:cSldViewPr snapToGrid="0" showGuides="1">
      <p:cViewPr varScale="1">
        <p:scale>
          <a:sx n="100" d="100"/>
          <a:sy n="100" d="100"/>
        </p:scale>
        <p:origin x="1128" y="72"/>
      </p:cViewPr>
      <p:guideLst>
        <p:guide orient="horz" pos="1994"/>
        <p:guide pos="3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27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F5BD2-C27D-4F3F-95DF-498D73E9F1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6.png"/><Relationship Id="rId2" Type="http://schemas.openxmlformats.org/officeDocument/2006/relationships/tags" Target="../tags/tag3.xml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1.xml"/><Relationship Id="rId11" Type="http://schemas.openxmlformats.org/officeDocument/2006/relationships/image" Target="../media/image7.jpeg"/><Relationship Id="rId10" Type="http://schemas.openxmlformats.org/officeDocument/2006/relationships/tags" Target="../tags/tag10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9.xml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0.xml"/><Relationship Id="rId2" Type="http://schemas.openxmlformats.org/officeDocument/2006/relationships/image" Target="../media/image10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tags" Target="../tags/tag2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tags" Target="../tags/tag23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tags" Target="../tags/tag24.xml"/><Relationship Id="rId2" Type="http://schemas.openxmlformats.org/officeDocument/2006/relationships/image" Target="../media/image3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 flipV="1">
            <a:off x="300250" y="3108966"/>
            <a:ext cx="6673755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7113896" y="3005515"/>
            <a:ext cx="99060" cy="18288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7307240" y="3005516"/>
            <a:ext cx="99060" cy="18288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34950" y="1433830"/>
            <a:ext cx="86588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UAST: Unified Active Search and Tracking for Arbitrary Targets with UAVs</a:t>
            </a:r>
            <a:endParaRPr lang="en-US" altLang="zh-CN" sz="3600" b="1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t="9160" r="23350"/>
          <a:stretch>
            <a:fillRect/>
          </a:stretch>
        </p:blipFill>
        <p:spPr>
          <a:xfrm>
            <a:off x="8839200" y="83757"/>
            <a:ext cx="3421380" cy="672045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6697897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4794922" y="5284930"/>
            <a:ext cx="261138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主讲人：</a:t>
            </a:r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陈新宇</a:t>
            </a:r>
            <a:b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</a:br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日期：</a:t>
            </a:r>
            <a:r>
              <a:rPr lang="en-US" altLang="zh-CN" sz="2400" b="1" dirty="0">
                <a:solidFill>
                  <a:srgbClr val="0070C0"/>
                </a:solidFill>
                <a:cs typeface="+mn-ea"/>
                <a:sym typeface="+mn-lt"/>
              </a:rPr>
              <a:t>2026.07.08</a:t>
            </a:r>
            <a:endParaRPr lang="zh-CN" altLang="en-US" sz="24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13905" t="36735" r="6824"/>
          <a:stretch>
            <a:fillRect/>
          </a:stretch>
        </p:blipFill>
        <p:spPr>
          <a:xfrm>
            <a:off x="142875" y="3339465"/>
            <a:ext cx="7324725" cy="116903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438150" y="3900805"/>
            <a:ext cx="1217295" cy="4908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zh-CN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CVPR2026</a:t>
            </a:r>
            <a:endParaRPr lang="en-US" altLang="zh-CN" sz="1600" b="1" kern="0" dirty="0">
              <a:latin typeface="Times New Roman" panose="020206030504050203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45870" y="759460"/>
            <a:ext cx="2764155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0" y="2077085"/>
            <a:ext cx="5405120" cy="31013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0" y="1449070"/>
            <a:ext cx="12192635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800" dirty="0"/>
              <a:t>无人机在巡检、搜救任务中需要</a:t>
            </a:r>
            <a:r>
              <a:rPr lang="zh-CN" altLang="en-US" sz="2800" dirty="0"/>
              <a:t>对目标持续跟踪</a:t>
            </a:r>
            <a:endParaRPr lang="zh-CN" altLang="en-US" sz="2800" dirty="0"/>
          </a:p>
        </p:txBody>
      </p:sp>
      <p:sp>
        <p:nvSpPr>
          <p:cNvPr id="8" name="文本框 7"/>
          <p:cNvSpPr txBox="1"/>
          <p:nvPr/>
        </p:nvSpPr>
        <p:spPr>
          <a:xfrm>
            <a:off x="521970" y="5288915"/>
            <a:ext cx="540512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400" dirty="0"/>
              <a:t>目标被遮挡需要找回并重跟踪</a:t>
            </a:r>
            <a:endParaRPr lang="zh-CN" altLang="en-US" sz="24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290" y="2068830"/>
            <a:ext cx="5362575" cy="31178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383655" y="5288915"/>
            <a:ext cx="536321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400" dirty="0"/>
              <a:t>遮挡情况下仍需要持续跟踪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45870" y="759460"/>
            <a:ext cx="2764155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26720" y="1548765"/>
            <a:ext cx="5362575" cy="227647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4"/>
            </p:custDataLst>
          </p:nvPr>
        </p:nvSpPr>
        <p:spPr>
          <a:xfrm>
            <a:off x="6250940" y="3803015"/>
            <a:ext cx="5515610" cy="14960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Antonio </a:t>
            </a: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et al.,Science Robotics 2021.</a:t>
            </a: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Learning high-speed flight in the wild</a:t>
            </a:r>
            <a:endParaRPr lang="en-US" altLang="zh-CN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Lu et al., </a:t>
            </a: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IEEE RA-L, 2023. </a:t>
            </a: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YOPO: An End-to-End Agile Tracking and Navigation Framework from Perception to Action</a:t>
            </a:r>
            <a:endParaRPr lang="en-US" altLang="zh-CN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indent="0" algn="just">
              <a:lnSpc>
                <a:spcPct val="125000"/>
              </a:lnSpc>
              <a:buNone/>
            </a:pPr>
            <a:endParaRPr lang="zh-CN" altLang="en-US" sz="1600" b="1" kern="0" dirty="0">
              <a:latin typeface="Times New Roman" panose="020206030504050203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6215380" y="1537970"/>
            <a:ext cx="5530850" cy="3800475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1"/>
          <p:cNvSpPr/>
          <p:nvPr>
            <p:custDataLst>
              <p:tags r:id="rId6"/>
            </p:custDataLst>
          </p:nvPr>
        </p:nvSpPr>
        <p:spPr>
          <a:xfrm>
            <a:off x="6215380" y="5440045"/>
            <a:ext cx="5551170" cy="812800"/>
          </a:xfrm>
          <a:prstGeom prst="roundRect">
            <a:avLst/>
          </a:prstGeom>
          <a:noFill/>
          <a:ln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437515" y="5481955"/>
            <a:ext cx="5515610" cy="7715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传统方法</a:t>
            </a: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将跟踪任务分为感知、建图、路径规划、控制执行。</a:t>
            </a: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高速飞行时感知、建图、规划间容易不同步</a:t>
            </a:r>
            <a:endParaRPr lang="zh-CN" altLang="en-US" sz="1600" b="1" kern="0" dirty="0">
              <a:latin typeface="Times New Roman" panose="020206030504050203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  <a:p>
            <a:pPr indent="0" algn="just">
              <a:lnSpc>
                <a:spcPct val="125000"/>
              </a:lnSpc>
              <a:buNone/>
            </a:pPr>
            <a:endParaRPr lang="zh-CN" altLang="en-US" sz="1600" b="1" kern="0" dirty="0">
              <a:latin typeface="Times New Roman" panose="020206030504050203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391795" y="1534160"/>
            <a:ext cx="5530850" cy="3803650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"/>
          <p:cNvSpPr/>
          <p:nvPr>
            <p:custDataLst>
              <p:tags r:id="rId9"/>
            </p:custDataLst>
          </p:nvPr>
        </p:nvSpPr>
        <p:spPr>
          <a:xfrm>
            <a:off x="391160" y="5440045"/>
            <a:ext cx="5551170" cy="808990"/>
          </a:xfrm>
          <a:prstGeom prst="roundRect">
            <a:avLst/>
          </a:prstGeom>
          <a:noFill/>
          <a:ln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330200" y="3825240"/>
            <a:ext cx="5622925" cy="129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Yu et al., IEEE RA-L, 2023. CPA-Planner for Sensing-Limited Quadrotors</a:t>
            </a:r>
            <a:endParaRPr lang="en-US" altLang="zh-CN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Sun et al., IEEE T-ITS, 2024. Perception-Aware Trajectory Planning for Quadrotor UAVs</a:t>
            </a:r>
            <a:endParaRPr lang="en-US" altLang="zh-CN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pic>
        <p:nvPicPr>
          <p:cNvPr id="25" name="图片 24"/>
          <p:cNvPicPr/>
          <p:nvPr/>
        </p:nvPicPr>
        <p:blipFill>
          <a:blip r:embed="rId11"/>
          <a:srcRect r="34868" b="54583"/>
          <a:stretch>
            <a:fillRect/>
          </a:stretch>
        </p:blipFill>
        <p:spPr>
          <a:xfrm>
            <a:off x="6315075" y="1565275"/>
            <a:ext cx="5351780" cy="227584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12"/>
            </p:custDataLst>
          </p:nvPr>
        </p:nvSpPr>
        <p:spPr>
          <a:xfrm>
            <a:off x="6315075" y="5477510"/>
            <a:ext cx="5515610" cy="7715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>
              <a:lnSpc>
                <a:spcPct val="125000"/>
              </a:lnSpc>
              <a:buNone/>
            </a:pP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学习型方法泛化能力不足、大多针对特定性任务、往往只关注跟踪、目标丢失后缺少</a:t>
            </a: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搜索恢复</a:t>
            </a: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机制</a:t>
            </a:r>
            <a:endParaRPr lang="zh-CN" altLang="en-US" sz="1600" b="1" kern="0" dirty="0">
              <a:latin typeface="Times New Roman" panose="020206030504050203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45870" y="759460"/>
            <a:ext cx="2764155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6315075" y="1537970"/>
            <a:ext cx="5322570" cy="36785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核心贡献：</a:t>
            </a:r>
            <a:endParaRPr lang="en-US" altLang="zh-CN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将搜索与跟踪统一为一个引导点生成问题，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用目标的状态驱动无人机进行运动规划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742950" lvl="1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不直接输出目标的坐标、而从目标特征出发，让网络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输出无人机自己的末端状态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根据目标可见性的不同情况，生成不同的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引导点</a:t>
            </a:r>
            <a:endParaRPr lang="zh-CN" altLang="en-US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742950" lvl="1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目标可见</a:t>
            </a: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-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生成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跟踪点</a:t>
            </a:r>
            <a:endParaRPr lang="zh-CN" altLang="en-US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742950" lvl="1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目标在丢失时间阈值内</a:t>
            </a: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-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利用</a:t>
            </a: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EKF-CV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进行轨迹预测继续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跟踪</a:t>
            </a:r>
            <a:endParaRPr lang="zh-CN" altLang="en-US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742950" lvl="1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目标超出丢失时间阈值</a:t>
            </a:r>
            <a:r>
              <a:rPr lang="en-US" altLang="zh-CN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-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利用策略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主动探索</a:t>
            </a:r>
            <a:endParaRPr lang="zh-CN" altLang="en-US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将目标的可见性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纳入轨迹规划</a:t>
            </a:r>
            <a:endParaRPr lang="zh-CN" altLang="en-US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742950" lvl="1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额外关注目标是否在视野中、是否被遮挡等</a:t>
            </a:r>
            <a:r>
              <a:rPr lang="zh-CN" altLang="en-US" sz="16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约束</a:t>
            </a:r>
            <a:endParaRPr lang="zh-CN" altLang="en-US" sz="16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endParaRPr lang="zh-CN" altLang="en-US" sz="1600" b="1" kern="0" dirty="0">
              <a:latin typeface="Times New Roman" panose="020206030504050203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6215380" y="1537970"/>
            <a:ext cx="5530850" cy="3800475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6215380" y="5440045"/>
            <a:ext cx="5551170" cy="812800"/>
          </a:xfrm>
          <a:prstGeom prst="roundRect">
            <a:avLst/>
          </a:prstGeom>
          <a:noFill/>
          <a:ln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437515" y="5481320"/>
            <a:ext cx="5515610" cy="7429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能否在不依赖显示建图的情况下、完成目标感知、主动搜索、持续跟踪、丢失重发现</a:t>
            </a: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这一任务</a:t>
            </a:r>
            <a:endParaRPr lang="zh-CN" altLang="en-US" sz="1600" b="1" kern="0" dirty="0">
              <a:latin typeface="Times New Roman" panose="020206030504050203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6"/>
            </p:custDataLst>
          </p:nvPr>
        </p:nvSpPr>
        <p:spPr>
          <a:xfrm>
            <a:off x="391795" y="1534160"/>
            <a:ext cx="5530850" cy="3803650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"/>
          <p:cNvSpPr/>
          <p:nvPr>
            <p:custDataLst>
              <p:tags r:id="rId7"/>
            </p:custDataLst>
          </p:nvPr>
        </p:nvSpPr>
        <p:spPr>
          <a:xfrm>
            <a:off x="391160" y="5440045"/>
            <a:ext cx="5551170" cy="808990"/>
          </a:xfrm>
          <a:prstGeom prst="roundRect">
            <a:avLst/>
          </a:prstGeom>
          <a:noFill/>
          <a:ln>
            <a:solidFill>
              <a:schemeClr val="tx1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8"/>
            </p:custDataLst>
          </p:nvPr>
        </p:nvSpPr>
        <p:spPr>
          <a:xfrm>
            <a:off x="6315075" y="5477510"/>
            <a:ext cx="5515610" cy="7715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>
              <a:lnSpc>
                <a:spcPct val="125000"/>
              </a:lnSpc>
              <a:buNone/>
            </a:pPr>
            <a:r>
              <a:rPr lang="zh-CN" altLang="en-US" sz="1600" b="1" kern="0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思路：</a:t>
            </a: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利用</a:t>
            </a:r>
            <a:r>
              <a:rPr lang="en-US" altLang="zh-CN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RGB-D</a:t>
            </a: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感知环境，用目标模板匹配定位不同目标，基于规则生成引导点，最后根据引导点信息生成</a:t>
            </a:r>
            <a:r>
              <a:rPr lang="zh-CN" altLang="en-US" sz="1600" b="1" kern="0" dirty="0">
                <a:latin typeface="Times New Roman" panose="0202060305040502030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可执行轨迹</a:t>
            </a:r>
            <a:endParaRPr lang="zh-CN" altLang="en-US" sz="1600" b="1" kern="0" dirty="0">
              <a:latin typeface="Times New Roman" panose="0202060305040502030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515" y="1668780"/>
            <a:ext cx="5348605" cy="34188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2741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35" y="1562735"/>
            <a:ext cx="11017885" cy="467741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599440" y="1625600"/>
            <a:ext cx="11024235" cy="4592955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just">
              <a:lnSpc>
                <a:spcPct val="125000"/>
              </a:lnSpc>
              <a:buFont typeface="Wingdings" panose="05000000000000000000" pitchFamily="2" charset="2"/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5" name="图片 4" descr="Gemini_Generated_Image_l8c8mgl8c8mgl8c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870" y="1625600"/>
            <a:ext cx="9632315" cy="464375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1102995" y="1625600"/>
            <a:ext cx="9968230" cy="4592955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just">
              <a:lnSpc>
                <a:spcPct val="125000"/>
              </a:lnSpc>
              <a:buFont typeface="Wingdings" panose="05000000000000000000" pitchFamily="2" charset="2"/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4" name="图片 3" descr="Gemini_Generated_Image_s0m9a9s0m9a9s0m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090" y="1497965"/>
            <a:ext cx="9856470" cy="48431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205" y="3514725"/>
            <a:ext cx="4097020" cy="2826385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975360" y="1498600"/>
            <a:ext cx="10095865" cy="4842510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just">
              <a:lnSpc>
                <a:spcPct val="125000"/>
              </a:lnSpc>
              <a:buFont typeface="Wingdings" panose="05000000000000000000" pitchFamily="2" charset="2"/>
              <a:buNone/>
            </a:pP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00075" y="1637665"/>
            <a:ext cx="11078210" cy="4890770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Gemini_Generated_Image_imivueimivueimiv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10" y="1830070"/>
            <a:ext cx="10751820" cy="46183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00075" y="1637665"/>
            <a:ext cx="11078210" cy="4890770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Gemini_Generated_Image_49zctn49zctn49zc (1)"/>
          <p:cNvPicPr>
            <a:picLocks noChangeAspect="1"/>
          </p:cNvPicPr>
          <p:nvPr/>
        </p:nvPicPr>
        <p:blipFill>
          <a:blip r:embed="rId3"/>
          <a:srcRect t="8402" b="5841"/>
          <a:stretch>
            <a:fillRect/>
          </a:stretch>
        </p:blipFill>
        <p:spPr>
          <a:xfrm>
            <a:off x="600075" y="1691640"/>
            <a:ext cx="11078210" cy="48361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Gemini_Generated_Image_z3fqtkz3fqtkz3fq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440" y="1642745"/>
            <a:ext cx="11078845" cy="48952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00075" y="1637665"/>
            <a:ext cx="11078210" cy="4890770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Gemini_Generated_Image_eb0eo5eb0eo5eb0e"/>
          <p:cNvPicPr>
            <a:picLocks noChangeAspect="1"/>
          </p:cNvPicPr>
          <p:nvPr/>
        </p:nvPicPr>
        <p:blipFill>
          <a:blip r:embed="rId4"/>
          <a:srcRect l="914" t="21989" r="71151" b="63499"/>
          <a:stretch>
            <a:fillRect/>
          </a:stretch>
        </p:blipFill>
        <p:spPr>
          <a:xfrm>
            <a:off x="785495" y="1668145"/>
            <a:ext cx="3335655" cy="833755"/>
          </a:xfrm>
          <a:prstGeom prst="rect">
            <a:avLst/>
          </a:prstGeom>
        </p:spPr>
      </p:pic>
      <p:pic>
        <p:nvPicPr>
          <p:cNvPr id="5" name="图片 4" descr="Gemini_Generated_Image_eb0eo5eb0eo5eb0e"/>
          <p:cNvPicPr>
            <a:picLocks noChangeAspect="1"/>
          </p:cNvPicPr>
          <p:nvPr/>
        </p:nvPicPr>
        <p:blipFill>
          <a:blip r:embed="rId4"/>
          <a:srcRect l="914" t="36998" r="70859" b="48302"/>
          <a:stretch>
            <a:fillRect/>
          </a:stretch>
        </p:blipFill>
        <p:spPr>
          <a:xfrm>
            <a:off x="785495" y="3333115"/>
            <a:ext cx="3335020" cy="671195"/>
          </a:xfrm>
          <a:prstGeom prst="rect">
            <a:avLst/>
          </a:prstGeom>
        </p:spPr>
      </p:pic>
      <p:pic>
        <p:nvPicPr>
          <p:cNvPr id="8" name="图片 7" descr="Gemini_Generated_Image_eb0eo5eb0eo5eb0e"/>
          <p:cNvPicPr>
            <a:picLocks noChangeAspect="1"/>
          </p:cNvPicPr>
          <p:nvPr/>
        </p:nvPicPr>
        <p:blipFill>
          <a:blip r:embed="rId4"/>
          <a:srcRect l="914" t="52991" r="70639" b="32406"/>
          <a:stretch>
            <a:fillRect/>
          </a:stretch>
        </p:blipFill>
        <p:spPr>
          <a:xfrm>
            <a:off x="8161020" y="1667510"/>
            <a:ext cx="3350260" cy="709930"/>
          </a:xfrm>
          <a:prstGeom prst="rect">
            <a:avLst/>
          </a:prstGeom>
        </p:spPr>
      </p:pic>
      <p:pic>
        <p:nvPicPr>
          <p:cNvPr id="9" name="图片 8" descr="Gemini_Generated_Image_eb0eo5eb0eo5eb0e"/>
          <p:cNvPicPr>
            <a:picLocks noChangeAspect="1"/>
          </p:cNvPicPr>
          <p:nvPr/>
        </p:nvPicPr>
        <p:blipFill>
          <a:blip r:embed="rId4"/>
          <a:srcRect l="914" t="68770" r="69555" b="14877"/>
          <a:stretch>
            <a:fillRect/>
          </a:stretch>
        </p:blipFill>
        <p:spPr>
          <a:xfrm>
            <a:off x="8161020" y="3607435"/>
            <a:ext cx="3350895" cy="8540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5877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02375" y="1485265"/>
            <a:ext cx="5258435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</a:pPr>
            <a:r>
              <a:rPr lang="zh-CN" altLang="en-US" sz="1600" b="1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训练配置 </a:t>
            </a:r>
            <a:r>
              <a:rPr lang="en-US" altLang="zh-CN" sz="1600" b="1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(Training Infrastructure):</a:t>
            </a:r>
            <a:endParaRPr lang="en-US" altLang="zh-CN" sz="1600" b="1" dirty="0">
              <a:solidFill>
                <a:srgbClr val="0F1115"/>
              </a:solidFill>
              <a:latin typeface="+mn-ea"/>
              <a:cs typeface="黑体" panose="02010609060101010101" charset="-122"/>
            </a:endParaRPr>
          </a:p>
          <a:p>
            <a:pPr marL="0" indent="0">
              <a:lnSpc>
                <a:spcPct val="150000"/>
              </a:lnSpc>
            </a:pPr>
            <a:r>
              <a:rPr lang="zh-CN" altLang="en-US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仿真环境</a:t>
            </a:r>
            <a:r>
              <a:rPr lang="en-US" altLang="zh-CN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: </a:t>
            </a:r>
            <a:r>
              <a:rPr lang="zh-CN" altLang="en-US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森林与充满立柱的</a:t>
            </a:r>
            <a:r>
              <a:rPr lang="zh-CN" altLang="en-US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杂乱环境</a:t>
            </a:r>
            <a:endParaRPr lang="zh-CN" altLang="en-US" sz="1600" dirty="0">
              <a:solidFill>
                <a:srgbClr val="0F1115"/>
              </a:solidFill>
              <a:latin typeface="+mn-ea"/>
              <a:cs typeface="黑体" panose="02010609060101010101" charset="-122"/>
            </a:endParaRPr>
          </a:p>
          <a:p>
            <a:pPr marL="0" indent="0">
              <a:lnSpc>
                <a:spcPct val="150000"/>
              </a:lnSpc>
            </a:pPr>
            <a:r>
              <a:rPr lang="zh-CN" altLang="en-US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数据集大小：</a:t>
            </a:r>
            <a:r>
              <a:rPr lang="en-US" altLang="zh-CN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10</a:t>
            </a:r>
            <a:r>
              <a:rPr lang="zh-CN" altLang="en-US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万组不同场景与不同目标速度的样本</a:t>
            </a:r>
            <a:endParaRPr lang="zh-CN" altLang="en-US" sz="1600" dirty="0">
              <a:solidFill>
                <a:srgbClr val="0F1115"/>
              </a:solidFill>
              <a:latin typeface="+mn-ea"/>
              <a:cs typeface="黑体" panose="02010609060101010101" charset="-122"/>
            </a:endParaRPr>
          </a:p>
          <a:p>
            <a:pPr marL="0" indent="0">
              <a:lnSpc>
                <a:spcPct val="150000"/>
              </a:lnSpc>
            </a:pPr>
            <a:r>
              <a:rPr lang="en-US" altLang="zh-CN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batch_size:1024</a:t>
            </a:r>
            <a:endParaRPr lang="en-US" altLang="zh-CN" sz="1600" dirty="0">
              <a:solidFill>
                <a:srgbClr val="0F1115"/>
              </a:solidFill>
              <a:latin typeface="+mn-ea"/>
              <a:cs typeface="黑体" panose="02010609060101010101" charset="-122"/>
            </a:endParaRPr>
          </a:p>
          <a:p>
            <a:pPr marL="0" indent="0">
              <a:lnSpc>
                <a:spcPct val="150000"/>
              </a:lnSpc>
            </a:pPr>
            <a:r>
              <a:rPr lang="en-US" altLang="zh-CN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epoch:50</a:t>
            </a:r>
            <a:endParaRPr lang="en-US" altLang="zh-CN" sz="1600" dirty="0">
              <a:solidFill>
                <a:srgbClr val="0F1115"/>
              </a:solidFill>
              <a:latin typeface="+mn-ea"/>
              <a:cs typeface="黑体" panose="02010609060101010101" charset="-122"/>
            </a:endParaRPr>
          </a:p>
          <a:p>
            <a:pPr marL="0" indent="0">
              <a:lnSpc>
                <a:spcPct val="150000"/>
              </a:lnSpc>
            </a:pPr>
            <a:r>
              <a:rPr lang="zh-CN" altLang="en-US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总耗时：</a:t>
            </a:r>
            <a:r>
              <a:rPr lang="en-US" altLang="zh-CN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8</a:t>
            </a:r>
            <a:r>
              <a:rPr lang="zh-CN" altLang="en-US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小时</a:t>
            </a:r>
            <a:endParaRPr lang="en-US" altLang="zh-CN" sz="1600" dirty="0">
              <a:solidFill>
                <a:srgbClr val="0F1115"/>
              </a:solidFill>
              <a:latin typeface="+mn-ea"/>
              <a:cs typeface="黑体" panose="02010609060101010101" charset="-122"/>
            </a:endParaRPr>
          </a:p>
          <a:p>
            <a:pPr marL="0" indent="0">
              <a:lnSpc>
                <a:spcPct val="150000"/>
              </a:lnSpc>
            </a:pPr>
            <a:r>
              <a:rPr lang="zh-CN" altLang="en-US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硬件</a:t>
            </a:r>
            <a:r>
              <a:rPr lang="en-US" altLang="zh-CN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: </a:t>
            </a:r>
            <a:r>
              <a:rPr lang="en-US" sz="1600" dirty="0">
                <a:solidFill>
                  <a:srgbClr val="0F1115"/>
                </a:solidFill>
                <a:latin typeface="+mn-ea"/>
                <a:cs typeface="黑体" panose="02010609060101010101" charset="-122"/>
              </a:rPr>
              <a:t>I8-13980HX+ 4090</a:t>
            </a:r>
            <a:endParaRPr lang="en-US" sz="1600" dirty="0">
              <a:solidFill>
                <a:srgbClr val="0F1115"/>
              </a:solidFill>
              <a:latin typeface="+mn-ea"/>
              <a:cs typeface="黑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01740" y="4161790"/>
            <a:ext cx="5259070" cy="23069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indent="0">
              <a:lnSpc>
                <a:spcPct val="150000"/>
              </a:lnSpc>
              <a:defRPr sz="1600" b="1">
                <a:solidFill>
                  <a:srgbClr val="0F1115"/>
                </a:solidFill>
                <a:latin typeface="+mn-ea"/>
                <a:cs typeface="黑体" panose="02010609060101010101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dirty="0"/>
              <a:t>真实部署 </a:t>
            </a:r>
            <a:r>
              <a:rPr lang="en-US" altLang="zh-CN" dirty="0"/>
              <a:t>(Real-world Deployment):</a:t>
            </a:r>
            <a:endParaRPr lang="en-US" altLang="zh-CN" dirty="0"/>
          </a:p>
          <a:p>
            <a:pPr algn="l">
              <a:buClrTx/>
              <a:buSzTx/>
              <a:buNone/>
            </a:pPr>
            <a:r>
              <a:rPr lang="zh-CN" altLang="en-US" b="0" dirty="0"/>
              <a:t>- 四旋翼无人机；</a:t>
            </a:r>
            <a:endParaRPr lang="zh-CN" altLang="en-US" b="0" dirty="0"/>
          </a:p>
          <a:p>
            <a:pPr algn="l">
              <a:buClrTx/>
              <a:buSzTx/>
              <a:buNone/>
            </a:pPr>
            <a:r>
              <a:rPr lang="zh-CN" altLang="en-US" b="0" dirty="0"/>
              <a:t>- NVIDIA Jetson NX；</a:t>
            </a:r>
            <a:endParaRPr lang="zh-CN" altLang="en-US" b="0" dirty="0"/>
          </a:p>
          <a:p>
            <a:pPr algn="l">
              <a:buClrTx/>
              <a:buSzTx/>
              <a:buNone/>
            </a:pPr>
            <a:r>
              <a:rPr lang="zh-CN" altLang="en-US" b="0" dirty="0"/>
              <a:t>- Intel RealSense D435 RGB-D 相机；</a:t>
            </a:r>
            <a:endParaRPr lang="zh-CN" altLang="en-US" b="0" dirty="0"/>
          </a:p>
          <a:p>
            <a:pPr algn="l">
              <a:buClrTx/>
              <a:buSzTx/>
              <a:buNone/>
            </a:pPr>
            <a:r>
              <a:rPr lang="zh-CN" altLang="en-US" b="0" dirty="0"/>
              <a:t>- Fast-LIO 用于定位；</a:t>
            </a:r>
            <a:endParaRPr lang="zh-CN" altLang="en-US" b="0" dirty="0"/>
          </a:p>
          <a:p>
            <a:pPr algn="l">
              <a:buClrTx/>
              <a:buSzTx/>
              <a:buNone/>
            </a:pPr>
            <a:r>
              <a:rPr lang="zh-CN" altLang="en-US" b="0" dirty="0"/>
              <a:t>- 场景包括地下停车场和室外森林。</a:t>
            </a:r>
            <a:endParaRPr lang="zh-CN" altLang="en-US" b="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" y="1668780"/>
            <a:ext cx="4895850" cy="24961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70" y="4284980"/>
            <a:ext cx="4656455" cy="20599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5877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r="1137" b="53935"/>
          <a:stretch>
            <a:fillRect/>
          </a:stretch>
        </p:blipFill>
        <p:spPr>
          <a:xfrm>
            <a:off x="888365" y="1797050"/>
            <a:ext cx="10083800" cy="32651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56105" y="4832350"/>
            <a:ext cx="836422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开阔环境、目标运动距离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100-150m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40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条随机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运动轨迹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-58420" y="5481955"/>
            <a:ext cx="12192635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800" dirty="0"/>
              <a:t>所提方法在对不同速度的机动目标跟踪效果</a:t>
            </a:r>
            <a:r>
              <a:rPr lang="zh-CN" altLang="en-US" sz="2800" dirty="0"/>
              <a:t>最好</a:t>
            </a:r>
            <a:endParaRPr lang="zh-CN" altLang="en-US" sz="2800" dirty="0"/>
          </a:p>
        </p:txBody>
      </p:sp>
      <p:sp>
        <p:nvSpPr>
          <p:cNvPr id="17" name="文本框 16"/>
          <p:cNvSpPr txBox="1"/>
          <p:nvPr/>
        </p:nvSpPr>
        <p:spPr>
          <a:xfrm>
            <a:off x="1856105" y="1640205"/>
            <a:ext cx="836422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指标计算：成功轨迹数量 / 总测试轨迹数量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5877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57174" r="4237" b="12663"/>
          <a:stretch>
            <a:fillRect/>
          </a:stretch>
        </p:blipFill>
        <p:spPr>
          <a:xfrm>
            <a:off x="772795" y="2296160"/>
            <a:ext cx="9767570" cy="23469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56105" y="4832350"/>
            <a:ext cx="836422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复杂立柱环境、目标运动距离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1.5Km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-58420" y="5481955"/>
            <a:ext cx="12192635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800" dirty="0"/>
              <a:t>所提方法以较低的处理时延实现对长程高速机动目标跟踪并取得</a:t>
            </a:r>
            <a:r>
              <a:rPr lang="zh-CN" altLang="en-US" sz="2800" dirty="0"/>
              <a:t>良好效果</a:t>
            </a:r>
            <a:endParaRPr lang="zh-CN" altLang="en-US" sz="2800" dirty="0"/>
          </a:p>
        </p:txBody>
      </p:sp>
      <p:sp>
        <p:nvSpPr>
          <p:cNvPr id="17" name="文本框 16"/>
          <p:cNvSpPr txBox="1"/>
          <p:nvPr/>
        </p:nvSpPr>
        <p:spPr>
          <a:xfrm>
            <a:off x="1856105" y="1640205"/>
            <a:ext cx="836422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指标计算：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Long SR =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成功跟踪时间 / 总飞行时间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5877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56105" y="4832350"/>
            <a:ext cx="836422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复杂立柱环境、目标运动距离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1.5Km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-58420" y="5481955"/>
            <a:ext cx="12192635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800" dirty="0"/>
              <a:t>所提方法能够规划出合理的轨迹进行避碰并且远离障碍物</a:t>
            </a:r>
            <a:endParaRPr lang="zh-CN" altLang="en-US" sz="2800" dirty="0"/>
          </a:p>
        </p:txBody>
      </p:sp>
      <p:sp>
        <p:nvSpPr>
          <p:cNvPr id="17" name="文本框 16"/>
          <p:cNvSpPr txBox="1"/>
          <p:nvPr/>
        </p:nvSpPr>
        <p:spPr>
          <a:xfrm>
            <a:off x="1856105" y="1640205"/>
            <a:ext cx="836422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指标计算：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 d_t = distance(UAV position, nearest obstacle)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r="-92" b="52253"/>
          <a:stretch>
            <a:fillRect/>
          </a:stretch>
        </p:blipFill>
        <p:spPr>
          <a:xfrm>
            <a:off x="1655445" y="2363470"/>
            <a:ext cx="8249920" cy="22796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5877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56105" y="4832350"/>
            <a:ext cx="836422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初始目标距离无人机超过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100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m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-58420" y="5481955"/>
            <a:ext cx="12192635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800" dirty="0"/>
              <a:t>所提方法能够在短时间内进行规划，并且以较快的速度搜索到目标耗时</a:t>
            </a:r>
            <a:r>
              <a:rPr lang="zh-CN" altLang="en-US" sz="2800" dirty="0"/>
              <a:t>最少</a:t>
            </a:r>
            <a:endParaRPr lang="zh-CN" altLang="en-US" sz="2800" dirty="0"/>
          </a:p>
        </p:txBody>
      </p:sp>
      <p:sp>
        <p:nvSpPr>
          <p:cNvPr id="17" name="文本框 16"/>
          <p:cNvSpPr txBox="1"/>
          <p:nvPr/>
        </p:nvSpPr>
        <p:spPr>
          <a:xfrm>
            <a:off x="1856105" y="1450975"/>
            <a:ext cx="8364220" cy="1198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指标计算：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Dis = sum ||p_t - p_{t-1}||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CT =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每次规划 / 控制决策的平均计算时间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48465" r="-1841" b="22820"/>
          <a:stretch>
            <a:fillRect/>
          </a:stretch>
        </p:blipFill>
        <p:spPr>
          <a:xfrm>
            <a:off x="1856105" y="2724150"/>
            <a:ext cx="8394065" cy="19189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5877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r="-117" b="11893"/>
          <a:stretch>
            <a:fillRect/>
          </a:stretch>
        </p:blipFill>
        <p:spPr>
          <a:xfrm>
            <a:off x="826135" y="1876425"/>
            <a:ext cx="10539095" cy="33718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0" y="5639435"/>
            <a:ext cx="12192635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800" dirty="0"/>
              <a:t>所提方法在目标高速机动的情况下仍然能保证目标在视野</a:t>
            </a:r>
            <a:r>
              <a:rPr lang="zh-CN" altLang="en-US" sz="2800" dirty="0"/>
              <a:t>中央</a:t>
            </a:r>
            <a:endParaRPr lang="zh-CN" altLang="en-US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2144395" y="1614170"/>
            <a:ext cx="8364220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不同方法对目标在视野中的保持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情况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5877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-635" y="5922645"/>
            <a:ext cx="12192635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2400" dirty="0"/>
              <a:t>所提方法在避碰与搜索方法中表现优异，消融实验证明引导点能够有效提升对目标的跟踪</a:t>
            </a:r>
            <a:endParaRPr lang="zh-CN" altLang="en-US" sz="24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r="862" b="57294"/>
          <a:stretch>
            <a:fillRect/>
          </a:stretch>
        </p:blipFill>
        <p:spPr>
          <a:xfrm>
            <a:off x="675005" y="1811655"/>
            <a:ext cx="4820285" cy="36842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l="260" t="58973" r="178" b="13661"/>
          <a:stretch>
            <a:fillRect/>
          </a:stretch>
        </p:blipFill>
        <p:spPr>
          <a:xfrm>
            <a:off x="5812790" y="1669415"/>
            <a:ext cx="5742940" cy="382651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2487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5877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Con</a:t>
            </a:r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clusion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774065" y="1668145"/>
            <a:ext cx="10832465" cy="41389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结论与</a:t>
            </a: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收获：</a:t>
            </a: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跟踪任务不一定需要全局建图</a:t>
            </a: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适当引入中间变量，不仅能够提高可解释性，也能够</a:t>
            </a: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任务提升表现</a:t>
            </a: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长程跟踪任务很大程度依赖于重发现</a:t>
            </a: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策略</a:t>
            </a: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indent="0" algn="just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启发与展望：</a:t>
            </a: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是否能够引入全向深度相机，提升其感知范围，从而提升其在搜索跟踪任务中的</a:t>
            </a: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表现</a:t>
            </a: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能否扩展到多机协同跟踪搜索</a:t>
            </a: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任务</a:t>
            </a: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  <a:sym typeface="+mn-ea"/>
              </a:rPr>
              <a:t>当前的任意目标依赖于模板匹配，并且论文没有充分证明其任意性质</a:t>
            </a: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ea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仿真中表现良好，实机能否表现得如此的优秀</a:t>
            </a:r>
            <a:r>
              <a:rPr lang="en-US" altLang="zh-CN" sz="2400" b="1" dirty="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?</a:t>
            </a: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endParaRPr lang="zh-CN" altLang="en-US" sz="2400" b="1" dirty="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774065" y="1668145"/>
            <a:ext cx="11100435" cy="4809490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09418" y="2801073"/>
            <a:ext cx="5856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Thanks!</a:t>
            </a:r>
            <a:endParaRPr lang="zh-CN" altLang="en-US" sz="54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94613" y="3724403"/>
            <a:ext cx="392381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6697897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t="9160" r="23350"/>
          <a:stretch>
            <a:fillRect/>
          </a:stretch>
        </p:blipFill>
        <p:spPr>
          <a:xfrm>
            <a:off x="8839200" y="83757"/>
            <a:ext cx="3421380" cy="672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890.2818897637794,&quot;width&quot;:4112.418897637795}"/>
</p:tagLst>
</file>

<file path=ppt/tags/tag2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3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4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5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6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7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8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9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0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1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2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3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4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5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6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7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8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19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20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21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22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23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24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25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26.xml><?xml version="1.0" encoding="utf-8"?>
<p:tagLst xmlns:p="http://schemas.openxmlformats.org/presentationml/2006/main">
  <p:tag name="KSO_WM_DIAGRAM_VIRTUALLY_FRAME" val="{&quot;height&quot;:410.05,&quot;left&quot;:13,&quot;top&quot;:114.8,&quot;width&quot;:941.7}"/>
</p:tagLst>
</file>

<file path=ppt/tags/tag27.xml><?xml version="1.0" encoding="utf-8"?>
<p:tagLst xmlns:p="http://schemas.openxmlformats.org/presentationml/2006/main">
  <p:tag name="COMMONDATA" val="eyJoZGlkIjoiOTRkNGU4MDkyYjk4OTYxOGJjMTQ3OThhYjg3ZDAxOW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afgyjid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>
          <a:defRPr lang="zh-CN" altLang="en-US" sz="1400" dirty="0"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2125</Words>
  <Application>WPS 演示</Application>
  <PresentationFormat>宽屏</PresentationFormat>
  <Paragraphs>205</Paragraphs>
  <Slides>19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Arial</vt:lpstr>
      <vt:lpstr>宋体</vt:lpstr>
      <vt:lpstr>Wingdings</vt:lpstr>
      <vt:lpstr>Times New Roman</vt:lpstr>
      <vt:lpstr>微软雅黑</vt:lpstr>
      <vt:lpstr>Calibri</vt:lpstr>
      <vt:lpstr>黑体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supreyurime</dc:creator>
  <cp:lastModifiedBy>陈新宇</cp:lastModifiedBy>
  <cp:revision>2491</cp:revision>
  <dcterms:created xsi:type="dcterms:W3CDTF">2025-10-13T11:20:00Z</dcterms:created>
  <dcterms:modified xsi:type="dcterms:W3CDTF">2026-07-07T03:26:18Z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KSORubyTemplateID">
    <vt:lpwstr>13</vt:lpwstr>
  </property>
  <property fmtid="{D5CDD505-2E9C-101B-9397-08002B2CF9AE}" pid="4" name="ICV">
    <vt:lpwstr>2DBC1895F2784D6BB57F17AC81CDE381_13</vt:lpwstr>
  </property>
</Properties>
</file>