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5.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80" r:id="rId3"/>
    <p:sldId id="513" r:id="rId5"/>
    <p:sldId id="573" r:id="rId6"/>
    <p:sldId id="590" r:id="rId7"/>
    <p:sldId id="591" r:id="rId8"/>
    <p:sldId id="592" r:id="rId9"/>
    <p:sldId id="593" r:id="rId10"/>
    <p:sldId id="574" r:id="rId11"/>
    <p:sldId id="594" r:id="rId12"/>
    <p:sldId id="576" r:id="rId13"/>
    <p:sldId id="595" r:id="rId14"/>
    <p:sldId id="596" r:id="rId15"/>
    <p:sldId id="597" r:id="rId16"/>
    <p:sldId id="579" r:id="rId17"/>
    <p:sldId id="581" r:id="rId18"/>
    <p:sldId id="259" r:id="rId19"/>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87" userDrawn="1">
          <p15:clr>
            <a:srgbClr val="A4A3A4"/>
          </p15:clr>
        </p15:guide>
        <p15:guide id="2" pos="39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n jack" initials="sj" lastIdx="1" clrIdx="0"/>
  <p:cmAuthor id="2" name="ry root" initials="rr"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23BFF"/>
    <a:srgbClr val="0A9B18"/>
    <a:srgbClr val="2D53FF"/>
    <a:srgbClr val="FFF1CA"/>
    <a:srgbClr val="FCE7D6"/>
    <a:srgbClr val="E5F1D9"/>
    <a:srgbClr val="E8F3F9"/>
    <a:srgbClr val="FFFFFF"/>
    <a:srgbClr val="0070C0"/>
    <a:srgbClr val="FBFC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71" autoAdjust="0"/>
    <p:restoredTop sz="96331" autoAdjust="0"/>
  </p:normalViewPr>
  <p:slideViewPr>
    <p:cSldViewPr snapToGrid="0" showGuides="1">
      <p:cViewPr varScale="1">
        <p:scale>
          <a:sx n="69" d="100"/>
          <a:sy n="69" d="100"/>
        </p:scale>
        <p:origin x="96" y="360"/>
      </p:cViewPr>
      <p:guideLst>
        <p:guide orient="horz" pos="2087"/>
        <p:guide pos="39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4" Type="http://schemas.openxmlformats.org/officeDocument/2006/relationships/tags" Target="tags/tag2.xml"/><Relationship Id="rId23" Type="http://schemas.openxmlformats.org/officeDocument/2006/relationships/commentAuthors" Target="commentAuthors.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5F5BD2-C27D-4F3F-95DF-498D73E9F14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FFF0D-1DCA-4802-ADAD-E8DD53D69C1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0B54AB0-D4A0-4A2F-8CCB-B10D0CDEE3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B54AB0-D4A0-4A2F-8CCB-B10D0CDEE3A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930493-C828-4274-AE4B-A249225A4B3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tags" Target="../tags/tag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5.webp"/><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7.xml"/><Relationship Id="rId7" Type="http://schemas.openxmlformats.org/officeDocument/2006/relationships/image" Target="../media/image8.png"/><Relationship Id="rId6" Type="http://schemas.microsoft.com/office/2007/relationships/media" Target="../media/media2.mp4"/><Relationship Id="rId5" Type="http://schemas.openxmlformats.org/officeDocument/2006/relationships/video" Target="../media/media2.mp4"/><Relationship Id="rId4" Type="http://schemas.openxmlformats.org/officeDocument/2006/relationships/image" Target="../media/image7.png"/><Relationship Id="rId3" Type="http://schemas.microsoft.com/office/2007/relationships/media" Target="../media/media1.mp4"/><Relationship Id="rId2" Type="http://schemas.openxmlformats.org/officeDocument/2006/relationships/video" Target="../media/media1.mp4"/><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7.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7.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image" Target="../media/image17.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7.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image" Target="../media/image23.png"/><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7.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7.xml"/><Relationship Id="rId4" Type="http://schemas.openxmlformats.org/officeDocument/2006/relationships/image" Target="../media/image26.png"/><Relationship Id="rId3" Type="http://schemas.microsoft.com/office/2007/relationships/media" Target="../media/media3.mp4"/><Relationship Id="rId2" Type="http://schemas.openxmlformats.org/officeDocument/2006/relationships/video" Target="../media/media3.mp4"/><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flipV="1">
            <a:off x="300250" y="3108966"/>
            <a:ext cx="6673755"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平行四边形 16"/>
          <p:cNvSpPr/>
          <p:nvPr/>
        </p:nvSpPr>
        <p:spPr>
          <a:xfrm>
            <a:off x="7113896" y="3005515"/>
            <a:ext cx="99060" cy="182880"/>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平行四边形 17"/>
          <p:cNvSpPr/>
          <p:nvPr/>
        </p:nvSpPr>
        <p:spPr>
          <a:xfrm>
            <a:off x="7307240" y="3005516"/>
            <a:ext cx="99060" cy="182880"/>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文本框 19"/>
          <p:cNvSpPr txBox="1"/>
          <p:nvPr/>
        </p:nvSpPr>
        <p:spPr>
          <a:xfrm>
            <a:off x="300355" y="1020445"/>
            <a:ext cx="8398510" cy="2134235"/>
          </a:xfrm>
          <a:prstGeom prst="rect">
            <a:avLst/>
          </a:prstGeom>
          <a:noFill/>
        </p:spPr>
        <p:txBody>
          <a:bodyPr wrap="square" rtlCol="0">
            <a:noAutofit/>
          </a:bodyPr>
          <a:lstStyle/>
          <a:p>
            <a:r>
              <a:rPr lang="en-US" altLang="zh-CN" sz="4400" b="1" dirty="0">
                <a:solidFill>
                  <a:schemeClr val="accent1">
                    <a:lumMod val="75000"/>
                  </a:schemeClr>
                </a:solidFill>
                <a:cs typeface="+mn-ea"/>
                <a:sym typeface="+mn-lt"/>
              </a:rPr>
              <a:t>NavGen: Visual Generative Models as a Scalable Data Engine</a:t>
            </a:r>
            <a:endParaRPr lang="en-US" altLang="zh-CN" sz="4400" b="1" dirty="0">
              <a:solidFill>
                <a:schemeClr val="accent1">
                  <a:lumMod val="75000"/>
                </a:schemeClr>
              </a:solidFill>
              <a:cs typeface="+mn-ea"/>
              <a:sym typeface="+mn-lt"/>
            </a:endParaRPr>
          </a:p>
          <a:p>
            <a:r>
              <a:rPr lang="en-US" altLang="zh-CN" sz="4400" b="1" dirty="0">
                <a:solidFill>
                  <a:schemeClr val="accent1">
                    <a:lumMod val="75000"/>
                  </a:schemeClr>
                </a:solidFill>
                <a:cs typeface="+mn-ea"/>
                <a:sym typeface="+mn-lt"/>
              </a:rPr>
              <a:t>for Embodied 3D Navigation</a:t>
            </a:r>
            <a:endParaRPr lang="en-US" altLang="zh-CN" sz="4400" b="1" dirty="0">
              <a:solidFill>
                <a:schemeClr val="accent1">
                  <a:lumMod val="75000"/>
                </a:schemeClr>
              </a:solidFill>
              <a:cs typeface="+mn-ea"/>
              <a:sym typeface="+mn-lt"/>
            </a:endParaRPr>
          </a:p>
        </p:txBody>
      </p:sp>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17265" t="9160" r="23350"/>
          <a:stretch>
            <a:fillRect/>
          </a:stretch>
        </p:blipFill>
        <p:spPr>
          <a:xfrm>
            <a:off x="8839200" y="-22288"/>
            <a:ext cx="3421380" cy="6720450"/>
          </a:xfrm>
          <a:prstGeom prst="rect">
            <a:avLst/>
          </a:prstGeom>
        </p:spPr>
      </p:pic>
      <p:sp>
        <p:nvSpPr>
          <p:cNvPr id="21" name="矩形 20"/>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sp>
        <p:nvSpPr>
          <p:cNvPr id="26" name="矩形 25"/>
          <p:cNvSpPr/>
          <p:nvPr/>
        </p:nvSpPr>
        <p:spPr>
          <a:xfrm>
            <a:off x="0" y="6697897"/>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1"/>
          <p:nvPr>
            <p:custDataLst>
              <p:tags r:id="rId2"/>
            </p:custDataLst>
          </p:nvPr>
        </p:nvSpPr>
        <p:spPr>
          <a:xfrm>
            <a:off x="4794922" y="5284930"/>
            <a:ext cx="2611386" cy="829945"/>
          </a:xfrm>
          <a:prstGeom prst="rect">
            <a:avLst/>
          </a:prstGeom>
          <a:noFill/>
        </p:spPr>
        <p:txBody>
          <a:bodyPr wrap="square" rtlCol="0">
            <a:spAutoFit/>
          </a:bodyPr>
          <a:lstStyle/>
          <a:p>
            <a:pPr algn="ctr"/>
            <a:r>
              <a:rPr lang="zh-CN" altLang="en-US" sz="2400" b="1" dirty="0">
                <a:solidFill>
                  <a:srgbClr val="0070C0"/>
                </a:solidFill>
                <a:cs typeface="+mn-ea"/>
                <a:sym typeface="+mn-lt"/>
              </a:rPr>
              <a:t>主讲人：宋生敏</a:t>
            </a:r>
            <a:br>
              <a:rPr lang="zh-CN" altLang="en-US" sz="2400" b="1" dirty="0">
                <a:solidFill>
                  <a:srgbClr val="0070C0"/>
                </a:solidFill>
                <a:cs typeface="+mn-ea"/>
                <a:sym typeface="+mn-lt"/>
              </a:rPr>
            </a:br>
            <a:r>
              <a:rPr lang="zh-CN" altLang="en-US" sz="2400" b="1" dirty="0">
                <a:solidFill>
                  <a:srgbClr val="0070C0"/>
                </a:solidFill>
                <a:cs typeface="+mn-ea"/>
                <a:sym typeface="+mn-lt"/>
              </a:rPr>
              <a:t>日期：</a:t>
            </a:r>
            <a:r>
              <a:rPr lang="en-US" altLang="zh-CN" sz="2400" b="1" dirty="0">
                <a:solidFill>
                  <a:srgbClr val="0070C0"/>
                </a:solidFill>
                <a:cs typeface="+mn-ea"/>
                <a:sym typeface="+mn-lt"/>
              </a:rPr>
              <a:t>10.08</a:t>
            </a:r>
            <a:endParaRPr lang="zh-CN" altLang="en-US" sz="2400" b="1" dirty="0">
              <a:solidFill>
                <a:srgbClr val="0070C0"/>
              </a:solidFill>
              <a:cs typeface="+mn-ea"/>
              <a:sym typeface="+mn-lt"/>
            </a:endParaRPr>
          </a:p>
        </p:txBody>
      </p:sp>
      <p:pic>
        <p:nvPicPr>
          <p:cNvPr id="4" name="图片 3" descr="7b0a202020202266696c746572223a202230220a7d0a"/>
          <p:cNvPicPr>
            <a:picLocks noChangeAspect="1"/>
          </p:cNvPicPr>
          <p:nvPr/>
        </p:nvPicPr>
        <p:blipFill>
          <a:blip r:embed="rId3">
            <a:duotone>
              <a:prstClr val="black"/>
              <a:schemeClr val="bg1">
                <a:tint val="45000"/>
                <a:satMod val="400000"/>
              </a:schemeClr>
            </a:duotone>
          </a:blip>
          <a:stretch>
            <a:fillRect/>
          </a:stretch>
        </p:blipFill>
        <p:spPr>
          <a:xfrm>
            <a:off x="300250" y="3342947"/>
            <a:ext cx="7498080" cy="1600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4731" y="417111"/>
            <a:ext cx="915835" cy="867277"/>
          </a:xfrm>
          <a:prstGeom prst="rect">
            <a:avLst/>
          </a:prstGeom>
        </p:spPr>
      </p:pic>
      <p:sp>
        <p:nvSpPr>
          <p:cNvPr id="3" name="文本框 2"/>
          <p:cNvSpPr txBox="1"/>
          <p:nvPr/>
        </p:nvSpPr>
        <p:spPr>
          <a:xfrm>
            <a:off x="533279" y="569217"/>
            <a:ext cx="398737" cy="58477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1</a:t>
            </a:r>
            <a:endParaRPr lang="zh-CN" altLang="en-US" sz="3200" dirty="0">
              <a:solidFill>
                <a:schemeClr val="accent1">
                  <a:lumMod val="75000"/>
                </a:schemeClr>
              </a:solidFill>
              <a:cs typeface="+mn-ea"/>
              <a:sym typeface="+mn-lt"/>
            </a:endParaRPr>
          </a:p>
        </p:txBody>
      </p:sp>
      <p:sp>
        <p:nvSpPr>
          <p:cNvPr id="26" name="文本框 25"/>
          <p:cNvSpPr txBox="1"/>
          <p:nvPr/>
        </p:nvSpPr>
        <p:spPr>
          <a:xfrm>
            <a:off x="1190564" y="562082"/>
            <a:ext cx="2330156"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a:solidFill>
                  <a:srgbClr val="0070C0"/>
                </a:solidFill>
                <a:cs typeface="+mn-ea"/>
                <a:sym typeface="+mn-lt"/>
              </a:rPr>
              <a:t>Introduction</a:t>
            </a:r>
            <a:endParaRPr lang="en-US" altLang="zh-CN" sz="3200" dirty="0">
              <a:solidFill>
                <a:srgbClr val="0070C0"/>
              </a:solidFill>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 Box 4"/>
          <p:cNvSpPr txBox="1"/>
          <p:nvPr/>
        </p:nvSpPr>
        <p:spPr>
          <a:xfrm>
            <a:off x="346710" y="1479550"/>
            <a:ext cx="11271885" cy="4983480"/>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t">
            <a:noAutofit/>
          </a:bodyPr>
          <a:lstStyle/>
          <a:p>
            <a:pPr>
              <a:lnSpc>
                <a:spcPct val="150000"/>
              </a:lnSpc>
            </a:pPr>
            <a:r>
              <a:rPr lang="zh-CN" altLang="en-US" sz="1400" dirty="0"/>
              <a:t>通用机器人模型越来越依赖大规模且多样化的数据集。然而，对于具身三维导航任务，现有的数据源面临一个根本性权衡：</a:t>
            </a:r>
            <a:endParaRPr lang="zh-CN" altLang="en-US" sz="1400" dirty="0"/>
          </a:p>
          <a:p>
            <a:pPr>
              <a:lnSpc>
                <a:spcPct val="150000"/>
              </a:lnSpc>
            </a:pPr>
            <a:r>
              <a:rPr lang="en-US" altLang="zh-CN" sz="1400" b="1" dirty="0"/>
              <a:t>1. </a:t>
            </a:r>
            <a:r>
              <a:rPr lang="zh-CN" altLang="en-US" sz="1400" b="1" dirty="0"/>
              <a:t>模拟数据的视觉与动态鸿沟</a:t>
            </a:r>
            <a:endParaRPr lang="zh-CN" altLang="en-US" sz="1400" b="1" dirty="0"/>
          </a:p>
          <a:p>
            <a:pPr lvl="1">
              <a:lnSpc>
                <a:spcPct val="150000"/>
              </a:lnSpc>
            </a:pPr>
            <a:r>
              <a:rPr lang="zh-CN" altLang="en-US" sz="1400" dirty="0"/>
              <a:t>基于 </a:t>
            </a:r>
            <a:r>
              <a:rPr lang="en-US" altLang="zh-CN" sz="1400" dirty="0"/>
              <a:t>AirSim、Matterport3D </a:t>
            </a:r>
            <a:r>
              <a:rPr lang="zh-CN" altLang="en-US" sz="1400" dirty="0"/>
              <a:t>或 </a:t>
            </a:r>
            <a:r>
              <a:rPr lang="en-US" altLang="zh-CN" sz="1400" dirty="0"/>
              <a:t>Unreal Engine </a:t>
            </a:r>
            <a:r>
              <a:rPr lang="zh-CN" altLang="en-US" sz="1400" dirty="0"/>
              <a:t>等平台生成的轨迹虽然可大规模扩展，但其外观渲染质量和离散动作抽象与真实物理世界存在显著的 </a:t>
            </a:r>
            <a:r>
              <a:rPr lang="en-US" altLang="zh-CN" sz="1400" dirty="0"/>
              <a:t>sim-to-real </a:t>
            </a:r>
            <a:r>
              <a:rPr lang="zh-CN" altLang="en-US" sz="1400" dirty="0"/>
              <a:t>差距，限制了模型在真实环境中的泛化能力。</a:t>
            </a:r>
            <a:endParaRPr lang="zh-CN" altLang="en-US" sz="1400" dirty="0"/>
          </a:p>
          <a:p>
            <a:pPr>
              <a:lnSpc>
                <a:spcPct val="150000"/>
              </a:lnSpc>
            </a:pPr>
            <a:r>
              <a:rPr lang="en-US" altLang="zh-CN" sz="1400" b="1" dirty="0"/>
              <a:t>2. </a:t>
            </a:r>
            <a:r>
              <a:rPr lang="zh-CN" altLang="en-US" sz="1400" b="1" dirty="0"/>
              <a:t>真实数据采集的成本与风险</a:t>
            </a:r>
            <a:endParaRPr lang="zh-CN" altLang="en-US" sz="1400" b="1" dirty="0"/>
          </a:p>
          <a:p>
            <a:pPr lvl="1">
              <a:lnSpc>
                <a:spcPct val="150000"/>
              </a:lnSpc>
            </a:pPr>
            <a:r>
              <a:rPr lang="zh-CN" altLang="en-US" sz="1400" dirty="0"/>
              <a:t>真实世界飞行数据（如 </a:t>
            </a:r>
            <a:r>
              <a:rPr lang="en-US" altLang="zh-CN" sz="1400" dirty="0"/>
              <a:t>UAV-Flow）</a:t>
            </a:r>
            <a:r>
              <a:rPr lang="zh-CN" altLang="en-US" sz="1400" dirty="0"/>
              <a:t>虽能提供高保真观测，但收集过程昂贵、难以规模化，且在执行挑战性导航任务时，飞行器面临坠毁风险，导致数据覆盖的场景和行为模式有限。</a:t>
            </a:r>
            <a:endParaRPr lang="zh-CN" altLang="en-US" sz="1400" dirty="0"/>
          </a:p>
          <a:p>
            <a:pPr>
              <a:lnSpc>
                <a:spcPct val="150000"/>
              </a:lnSpc>
            </a:pPr>
            <a:r>
              <a:rPr lang="en-US" altLang="zh-CN" sz="1400" b="1" dirty="0"/>
              <a:t>3. </a:t>
            </a:r>
            <a:r>
              <a:rPr lang="zh-CN" altLang="en-US" sz="1400" b="1" dirty="0"/>
              <a:t>自动化管道的同质化瓶颈</a:t>
            </a:r>
            <a:endParaRPr lang="zh-CN" altLang="en-US" sz="1400" b="1" dirty="0"/>
          </a:p>
          <a:p>
            <a:pPr lvl="1">
              <a:lnSpc>
                <a:spcPct val="150000"/>
              </a:lnSpc>
            </a:pPr>
            <a:r>
              <a:rPr lang="zh-CN" altLang="en-US" sz="1400" dirty="0"/>
              <a:t>即便通过 </a:t>
            </a:r>
            <a:r>
              <a:rPr lang="en-US" altLang="zh-CN" sz="1400" dirty="0"/>
              <a:t>OpenFly </a:t>
            </a:r>
            <a:r>
              <a:rPr lang="zh-CN" altLang="en-US" sz="1400" dirty="0"/>
              <a:t>等自动化流程持续收集轨迹，当底层场景、物体和任务配置本身有限时，单纯增加轨迹数量会导致数据高度同质化，无法为模型提供足够的监督和泛化信号。</a:t>
            </a:r>
            <a:endParaRPr lang="en-US" altLang="zh-CN" sz="1600" dirty="0"/>
          </a:p>
          <a:p>
            <a:pPr>
              <a:lnSpc>
                <a:spcPct val="150000"/>
              </a:lnSpc>
            </a:pPr>
            <a:r>
              <a:rPr lang="en-US" altLang="zh-CN" sz="1400" b="1" dirty="0"/>
              <a:t>4. </a:t>
            </a:r>
            <a:r>
              <a:rPr lang="zh-CN" altLang="en-US" sz="1400" b="1" dirty="0"/>
              <a:t>长尾 </a:t>
            </a:r>
            <a:r>
              <a:rPr lang="en-US" altLang="zh-CN" sz="1400" b="1" dirty="0"/>
              <a:t>maneuvers </a:t>
            </a:r>
            <a:r>
              <a:rPr lang="zh-CN" altLang="en-US" sz="1400" b="1" dirty="0"/>
              <a:t>的稀缺性</a:t>
            </a:r>
            <a:endParaRPr lang="zh-CN" altLang="en-US" sz="1400" b="1" dirty="0"/>
          </a:p>
          <a:p>
            <a:pPr lvl="1">
              <a:lnSpc>
                <a:spcPct val="150000"/>
              </a:lnSpc>
            </a:pPr>
            <a:r>
              <a:rPr lang="zh-CN" altLang="en-US" sz="1400" dirty="0"/>
              <a:t>诸如绕目标盘旋、穿越狭窄空间等复杂长尾行为在现实或模拟中均难以充分采集，造成训练分布在尾部严重失衡。</a:t>
            </a:r>
            <a:endParaRPr lang="zh-CN" altLang="en-US" sz="1400" dirty="0"/>
          </a:p>
          <a:p>
            <a:pPr>
              <a:lnSpc>
                <a:spcPct val="150000"/>
              </a:lnSpc>
            </a:pPr>
            <a:endParaRPr lang="zh-CN" altLang="en-US" sz="1400" dirty="0"/>
          </a:p>
          <a:p>
            <a:pPr>
              <a:lnSpc>
                <a:spcPct val="150000"/>
              </a:lnSpc>
            </a:pPr>
            <a:r>
              <a:rPr lang="zh-CN" altLang="en-US" sz="1400" dirty="0"/>
              <a:t>针对具身3</a:t>
            </a:r>
            <a:r>
              <a:rPr lang="en-US" altLang="zh-CN" sz="1400" dirty="0"/>
              <a:t>D</a:t>
            </a:r>
            <a:r>
              <a:rPr lang="zh-CN" altLang="en-US" sz="1400" dirty="0"/>
              <a:t>导航训练中数据收集的现实性、多样性与可扩展性之间的根本性矛盾，</a:t>
            </a:r>
            <a:r>
              <a:rPr lang="zh-CN" altLang="en-US" sz="1400" dirty="0"/>
              <a:t>本文研究了另一个方向：利用高保真视觉生成式模型作为可扩展的数据引擎用于具身三维导航。</a:t>
            </a:r>
            <a:endParaRPr lang="zh-CN" altLang="en-US" sz="1400" dirty="0"/>
          </a:p>
        </p:txBody>
      </p:sp>
      <p:sp>
        <p:nvSpPr>
          <p:cNvPr id="4" name="文本框 3"/>
          <p:cNvSpPr txBox="1"/>
          <p:nvPr/>
        </p:nvSpPr>
        <p:spPr>
          <a:xfrm>
            <a:off x="3653155" y="677545"/>
            <a:ext cx="1479550" cy="368300"/>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t">
            <a:spAutoFit/>
          </a:bodyPr>
          <a:p>
            <a:pPr>
              <a:lnSpc>
                <a:spcPct val="100000"/>
              </a:lnSpc>
            </a:pPr>
            <a:r>
              <a:rPr lang="zh-CN" altLang="en-US" b="1" dirty="0">
                <a:sym typeface="+mn-ea"/>
              </a:rPr>
              <a:t>背景与挑战 </a:t>
            </a:r>
            <a:endParaRPr lang="zh-CN" altLang="en-US" sz="1400" b="1" dirty="0">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4731" y="417111"/>
            <a:ext cx="915835" cy="867277"/>
          </a:xfrm>
          <a:prstGeom prst="rect">
            <a:avLst/>
          </a:prstGeom>
        </p:spPr>
      </p:pic>
      <p:sp>
        <p:nvSpPr>
          <p:cNvPr id="3" name="文本框 2"/>
          <p:cNvSpPr txBox="1"/>
          <p:nvPr/>
        </p:nvSpPr>
        <p:spPr>
          <a:xfrm>
            <a:off x="533279" y="569217"/>
            <a:ext cx="398737" cy="58356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2</a:t>
            </a:r>
            <a:endParaRPr lang="en-US" altLang="zh-CN" sz="3200" dirty="0">
              <a:solidFill>
                <a:schemeClr val="accent1">
                  <a:lumMod val="75000"/>
                </a:schemeClr>
              </a:solidFill>
              <a:cs typeface="+mn-ea"/>
              <a:sym typeface="+mn-lt"/>
            </a:endParaRPr>
          </a:p>
        </p:txBody>
      </p:sp>
      <p:sp>
        <p:nvSpPr>
          <p:cNvPr id="26" name="文本框 25"/>
          <p:cNvSpPr txBox="1"/>
          <p:nvPr/>
        </p:nvSpPr>
        <p:spPr>
          <a:xfrm>
            <a:off x="1190625" y="561975"/>
            <a:ext cx="3212465"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a:solidFill>
                  <a:srgbClr val="0070C0"/>
                </a:solidFill>
                <a:cs typeface="+mn-ea"/>
                <a:sym typeface="+mn-lt"/>
              </a:rPr>
              <a:t>Methodology</a:t>
            </a:r>
            <a:endParaRPr lang="en-US" altLang="zh-CN" sz="3200" dirty="0">
              <a:solidFill>
                <a:srgbClr val="0070C0"/>
              </a:solidFill>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 Box 4"/>
          <p:cNvSpPr txBox="1"/>
          <p:nvPr/>
        </p:nvSpPr>
        <p:spPr>
          <a:xfrm>
            <a:off x="274955" y="1379220"/>
            <a:ext cx="3580130" cy="4898390"/>
          </a:xfrm>
          <a:prstGeom prst="rect">
            <a:avLst/>
          </a:prstGeom>
        </p:spPr>
        <p:style>
          <a:lnRef idx="2">
            <a:schemeClr val="accent6"/>
          </a:lnRef>
          <a:fillRef idx="1">
            <a:schemeClr val="lt1"/>
          </a:fillRef>
          <a:effectRef idx="0">
            <a:schemeClr val="accent6"/>
          </a:effectRef>
          <a:fontRef idx="minor">
            <a:schemeClr val="dk1"/>
          </a:fontRef>
        </p:style>
        <p:txBody>
          <a:bodyPr wrap="square" rtlCol="0">
            <a:noAutofit/>
          </a:bodyPr>
          <a:lstStyle/>
          <a:p>
            <a:pPr algn="l">
              <a:lnSpc>
                <a:spcPct val="150000"/>
              </a:lnSpc>
            </a:pPr>
            <a:r>
              <a:rPr lang="en-US" altLang="zh-CN" sz="1600" b="1" dirty="0"/>
              <a:t>NavGen: </a:t>
            </a:r>
            <a:r>
              <a:rPr lang="zh-CN" altLang="en-US" sz="1400" dirty="0"/>
              <a:t>一个基于高保真视觉生成模型的可扩展</a:t>
            </a:r>
            <a:r>
              <a:rPr lang="zh-CN" altLang="en-US" sz="1400" dirty="0"/>
              <a:t>五级数据引擎，从数据生成、分布校正、质量控制和部署优化四个层面系统性地解决该问题：</a:t>
            </a:r>
            <a:endParaRPr lang="zh-CN" altLang="en-US" sz="1400" dirty="0"/>
          </a:p>
          <a:p>
            <a:pPr indent="0" algn="l" fontAlgn="auto">
              <a:lnSpc>
                <a:spcPct val="150000"/>
              </a:lnSpc>
              <a:spcBef>
                <a:spcPts val="600"/>
              </a:spcBef>
              <a:spcAft>
                <a:spcPts val="600"/>
              </a:spcAft>
            </a:pPr>
            <a:r>
              <a:rPr lang="zh-CN" altLang="en-US" sz="1400" dirty="0"/>
              <a:t>1. 大规模多样化文本到视频生成（保障可扩展性与基础多样性）</a:t>
            </a:r>
            <a:endParaRPr lang="zh-CN" altLang="en-US" sz="1400" dirty="0"/>
          </a:p>
          <a:p>
            <a:pPr indent="0" algn="l" fontAlgn="auto">
              <a:lnSpc>
                <a:spcPct val="150000"/>
              </a:lnSpc>
              <a:spcBef>
                <a:spcPts val="600"/>
              </a:spcBef>
              <a:spcAft>
                <a:spcPts val="600"/>
              </a:spcAft>
            </a:pPr>
            <a:r>
              <a:rPr lang="zh-CN" altLang="en-US" sz="1400" dirty="0"/>
              <a:t>2. 长尾任务生成与风格多样化（覆盖稀缺复杂行为）</a:t>
            </a:r>
            <a:endParaRPr lang="zh-CN" altLang="en-US" sz="1400" dirty="0"/>
          </a:p>
          <a:p>
            <a:pPr indent="0" algn="l" fontAlgn="auto">
              <a:lnSpc>
                <a:spcPct val="150000"/>
              </a:lnSpc>
              <a:spcBef>
                <a:spcPts val="600"/>
              </a:spcBef>
              <a:spcAft>
                <a:spcPts val="600"/>
              </a:spcAft>
            </a:pPr>
            <a:r>
              <a:rPr lang="zh-CN" altLang="en-US" sz="1400" dirty="0"/>
              <a:t>3. 运动重平衡（校正生成模型的分布偏差）</a:t>
            </a:r>
            <a:endParaRPr lang="zh-CN" altLang="en-US" sz="1400" dirty="0"/>
          </a:p>
          <a:p>
            <a:pPr indent="0" algn="l" fontAlgn="auto">
              <a:lnSpc>
                <a:spcPct val="150000"/>
              </a:lnSpc>
              <a:spcBef>
                <a:spcPts val="600"/>
              </a:spcBef>
              <a:spcAft>
                <a:spcPts val="600"/>
              </a:spcAft>
            </a:pPr>
            <a:r>
              <a:rPr lang="zh-CN" altLang="en-US" sz="1400" dirty="0"/>
              <a:t>4. 视频过滤与重新标注（确保质量与一致性）</a:t>
            </a:r>
            <a:endParaRPr lang="zh-CN" altLang="en-US" sz="1400" dirty="0"/>
          </a:p>
          <a:p>
            <a:pPr indent="0" algn="l" fontAlgn="auto">
              <a:lnSpc>
                <a:spcPct val="150000"/>
              </a:lnSpc>
              <a:spcBef>
                <a:spcPts val="600"/>
              </a:spcBef>
              <a:spcAft>
                <a:spcPts val="600"/>
              </a:spcAft>
            </a:pPr>
            <a:r>
              <a:rPr lang="zh-CN" altLang="en-US" sz="1400" dirty="0"/>
              <a:t>5. 低延迟训练与推理系统（实现真实世界可部署性）</a:t>
            </a:r>
            <a:endParaRPr lang="zh-CN" altLang="en-US" sz="1400" dirty="0"/>
          </a:p>
        </p:txBody>
      </p:sp>
      <p:pic>
        <p:nvPicPr>
          <p:cNvPr id="7" name="图片 6"/>
          <p:cNvPicPr>
            <a:picLocks noChangeAspect="1"/>
          </p:cNvPicPr>
          <p:nvPr/>
        </p:nvPicPr>
        <p:blipFill>
          <a:blip r:embed="rId2"/>
          <a:stretch>
            <a:fillRect/>
          </a:stretch>
        </p:blipFill>
        <p:spPr>
          <a:xfrm>
            <a:off x="3956050" y="1531620"/>
            <a:ext cx="8140700" cy="45935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4731" y="417111"/>
            <a:ext cx="915835" cy="867277"/>
          </a:xfrm>
          <a:prstGeom prst="rect">
            <a:avLst/>
          </a:prstGeom>
        </p:spPr>
      </p:pic>
      <p:sp>
        <p:nvSpPr>
          <p:cNvPr id="3" name="文本框 2"/>
          <p:cNvSpPr txBox="1"/>
          <p:nvPr/>
        </p:nvSpPr>
        <p:spPr>
          <a:xfrm>
            <a:off x="533279" y="569217"/>
            <a:ext cx="398737" cy="58356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2</a:t>
            </a:r>
            <a:endParaRPr lang="en-US" altLang="zh-CN" sz="3200" dirty="0">
              <a:solidFill>
                <a:schemeClr val="accent1">
                  <a:lumMod val="75000"/>
                </a:schemeClr>
              </a:solidFill>
              <a:cs typeface="+mn-ea"/>
              <a:sym typeface="+mn-lt"/>
            </a:endParaRPr>
          </a:p>
        </p:txBody>
      </p:sp>
      <p:sp>
        <p:nvSpPr>
          <p:cNvPr id="26" name="文本框 25"/>
          <p:cNvSpPr txBox="1"/>
          <p:nvPr/>
        </p:nvSpPr>
        <p:spPr>
          <a:xfrm>
            <a:off x="1190625" y="561975"/>
            <a:ext cx="3212465"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a:solidFill>
                  <a:srgbClr val="0070C0"/>
                </a:solidFill>
                <a:cs typeface="+mn-ea"/>
                <a:sym typeface="+mn-lt"/>
              </a:rPr>
              <a:t>Methodology</a:t>
            </a:r>
            <a:endParaRPr lang="en-US" altLang="zh-CN" sz="3200" dirty="0">
              <a:solidFill>
                <a:srgbClr val="0070C0"/>
              </a:solidFill>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 Box 4"/>
          <p:cNvSpPr txBox="1"/>
          <p:nvPr/>
        </p:nvSpPr>
        <p:spPr>
          <a:xfrm>
            <a:off x="142875" y="4284345"/>
            <a:ext cx="5953125" cy="23533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l">
              <a:lnSpc>
                <a:spcPct val="150000"/>
              </a:lnSpc>
            </a:pPr>
            <a:r>
              <a:rPr lang="zh-CN" altLang="en-US" sz="1400" b="1" dirty="0"/>
              <a:t>1. 大规模多样化文本到视频生成（保障可扩展性与基础多样性）</a:t>
            </a:r>
            <a:endParaRPr lang="zh-CN" altLang="en-US" sz="1400" b="1" dirty="0"/>
          </a:p>
          <a:p>
            <a:pPr marL="285750" indent="-285750" algn="l">
              <a:lnSpc>
                <a:spcPct val="150000"/>
              </a:lnSpc>
              <a:buFont typeface="Arial" panose="020B0604020202020204" pitchFamily="34" charset="0"/>
              <a:buChar char="•"/>
            </a:pPr>
            <a:r>
              <a:rPr lang="zh-CN" altLang="en-US" sz="1200" dirty="0"/>
              <a:t>物体级多样性：从一个包含 100 万物体的数据集中过滤掉不常见的</a:t>
            </a:r>
            <a:r>
              <a:rPr lang="zh-CN" altLang="en-US" sz="1200" dirty="0"/>
              <a:t>物体筛选出 30 万个目标物体，确保每个样本具有独立的语义锚点。</a:t>
            </a:r>
            <a:endParaRPr lang="zh-CN" altLang="en-US" sz="1200" dirty="0"/>
          </a:p>
          <a:p>
            <a:pPr marL="285750" indent="-285750" algn="l">
              <a:lnSpc>
                <a:spcPct val="150000"/>
              </a:lnSpc>
              <a:buFont typeface="Arial" panose="020B0604020202020204" pitchFamily="34" charset="0"/>
              <a:buChar char="•"/>
            </a:pPr>
            <a:r>
              <a:rPr lang="zh-CN" altLang="en-US" sz="1200" dirty="0"/>
              <a:t>运动与场景多样性：将样本分配至预定义的运动类别，并利用 </a:t>
            </a:r>
            <a:r>
              <a:rPr lang="en-US" altLang="zh-CN" sz="1200" dirty="0"/>
              <a:t>Qwen3.6-27B </a:t>
            </a:r>
            <a:r>
              <a:rPr lang="zh-CN" altLang="en-US" sz="1200" dirty="0"/>
              <a:t>作为具身导航专家，围绕目标物体自动生成详细的导航事件描述，涵盖环境风格、背景物体、空间布局与上下文。</a:t>
            </a:r>
            <a:endParaRPr lang="zh-CN" altLang="en-US" sz="1200" dirty="0"/>
          </a:p>
          <a:p>
            <a:pPr marL="285750" indent="-285750" algn="l">
              <a:lnSpc>
                <a:spcPct val="150000"/>
              </a:lnSpc>
              <a:buFont typeface="Arial" panose="020B0604020202020204" pitchFamily="34" charset="0"/>
              <a:buChar char="•"/>
            </a:pPr>
            <a:r>
              <a:rPr lang="zh-CN" altLang="en-US" sz="1200" dirty="0"/>
              <a:t>高效生成：采用经步数蒸馏的开源 </a:t>
            </a:r>
            <a:r>
              <a:rPr lang="en-US" altLang="zh-CN" sz="1200" dirty="0"/>
              <a:t>Wan2.2 T2V 14B </a:t>
            </a:r>
            <a:r>
              <a:rPr lang="zh-CN" altLang="en-US" sz="1200" dirty="0"/>
              <a:t>模型，以 4 步扩散生成视频，在单张 </a:t>
            </a:r>
            <a:r>
              <a:rPr lang="en-US" altLang="zh-CN" sz="1200" dirty="0"/>
              <a:t>A100 </a:t>
            </a:r>
            <a:r>
              <a:rPr lang="zh-CN" altLang="en-US" sz="1200" dirty="0"/>
              <a:t>上约 36 秒/样本，最终产出 30 万 覆盖室内外常见导航任务的片段。</a:t>
            </a:r>
            <a:endParaRPr lang="zh-CN" altLang="en-US" sz="1200" dirty="0"/>
          </a:p>
        </p:txBody>
      </p:sp>
      <p:sp>
        <p:nvSpPr>
          <p:cNvPr id="6" name="文本框 5"/>
          <p:cNvSpPr txBox="1"/>
          <p:nvPr/>
        </p:nvSpPr>
        <p:spPr>
          <a:xfrm>
            <a:off x="6551295" y="440055"/>
            <a:ext cx="4526280" cy="1060450"/>
          </a:xfrm>
          <a:prstGeom prst="rect">
            <a:avLst/>
          </a:prstGeom>
        </p:spPr>
        <p:txBody>
          <a:bodyPr wrap="square">
            <a:spAutoFit/>
          </a:bodyPr>
          <a:p>
            <a:pPr marL="0" indent="0">
              <a:lnSpc>
                <a:spcPct val="150000"/>
              </a:lnSpc>
            </a:pPr>
            <a:r>
              <a:rPr lang="zh-CN" altLang="en-US" sz="1400" i="0" dirty="0">
                <a:solidFill>
                  <a:schemeClr val="dk1"/>
                </a:solidFill>
              </a:rPr>
              <a:t>当数据集达到数十万个样本时，直接提示VLM会崩溃成几乎重复的文本，为了避免数据增长但是多样性基本不变的问题，</a:t>
            </a:r>
            <a:r>
              <a:rPr lang="en-US" altLang="zh-CN" sz="1400" i="0" dirty="0">
                <a:solidFill>
                  <a:schemeClr val="dk1"/>
                </a:solidFill>
              </a:rPr>
              <a:t>NavGen</a:t>
            </a:r>
            <a:r>
              <a:rPr lang="zh-CN" altLang="en-US" sz="1400" i="0" dirty="0">
                <a:solidFill>
                  <a:schemeClr val="dk1"/>
                </a:solidFill>
              </a:rPr>
              <a:t>采用</a:t>
            </a:r>
            <a:r>
              <a:rPr lang="en-US" altLang="zh-CN" sz="1400" i="0" dirty="0">
                <a:solidFill>
                  <a:schemeClr val="dk1"/>
                </a:solidFill>
              </a:rPr>
              <a:t> </a:t>
            </a:r>
            <a:r>
              <a:rPr lang="zh-CN" altLang="en-US" sz="1400" b="1" i="0" dirty="0">
                <a:solidFill>
                  <a:schemeClr val="dk1"/>
                </a:solidFill>
              </a:rPr>
              <a:t>对象驱动的数据组合</a:t>
            </a:r>
            <a:r>
              <a:rPr lang="en-US" altLang="zh-CN" sz="1400" b="1" i="0" dirty="0">
                <a:solidFill>
                  <a:schemeClr val="dk1"/>
                </a:solidFill>
              </a:rPr>
              <a:t> </a:t>
            </a:r>
            <a:r>
              <a:rPr lang="zh-CN" altLang="en-US" sz="1400" i="0" dirty="0">
                <a:solidFill>
                  <a:schemeClr val="dk1"/>
                </a:solidFill>
              </a:rPr>
              <a:t>方式</a:t>
            </a:r>
            <a:endParaRPr lang="zh-CN" altLang="en-US" sz="1400" i="0" dirty="0">
              <a:solidFill>
                <a:schemeClr val="dk1"/>
              </a:solidFill>
            </a:endParaRPr>
          </a:p>
        </p:txBody>
      </p:sp>
      <p:grpSp>
        <p:nvGrpSpPr>
          <p:cNvPr id="15" name="组合 14"/>
          <p:cNvGrpSpPr/>
          <p:nvPr/>
        </p:nvGrpSpPr>
        <p:grpSpPr>
          <a:xfrm>
            <a:off x="1122045" y="1360170"/>
            <a:ext cx="9954895" cy="2868930"/>
            <a:chOff x="1767" y="2654"/>
            <a:chExt cx="15677" cy="4518"/>
          </a:xfrm>
        </p:grpSpPr>
        <p:pic>
          <p:nvPicPr>
            <p:cNvPr id="9" name="图片 8"/>
            <p:cNvPicPr/>
            <p:nvPr/>
          </p:nvPicPr>
          <p:blipFill>
            <a:blip r:embed="rId2"/>
            <a:stretch>
              <a:fillRect/>
            </a:stretch>
          </p:blipFill>
          <p:spPr>
            <a:xfrm>
              <a:off x="10318" y="3397"/>
              <a:ext cx="7127" cy="3642"/>
            </a:xfrm>
            <a:prstGeom prst="rect">
              <a:avLst/>
            </a:prstGeom>
          </p:spPr>
        </p:pic>
        <p:grpSp>
          <p:nvGrpSpPr>
            <p:cNvPr id="11" name="组合 10"/>
            <p:cNvGrpSpPr/>
            <p:nvPr/>
          </p:nvGrpSpPr>
          <p:grpSpPr>
            <a:xfrm>
              <a:off x="1767" y="2654"/>
              <a:ext cx="6500" cy="4518"/>
              <a:chOff x="615" y="2137"/>
              <a:chExt cx="6500" cy="4518"/>
            </a:xfrm>
          </p:grpSpPr>
          <p:pic>
            <p:nvPicPr>
              <p:cNvPr id="8" name="图片 7"/>
              <p:cNvPicPr>
                <a:picLocks noChangeAspect="1"/>
              </p:cNvPicPr>
              <p:nvPr/>
            </p:nvPicPr>
            <p:blipFill>
              <a:blip r:embed="rId3"/>
              <a:stretch>
                <a:fillRect/>
              </a:stretch>
            </p:blipFill>
            <p:spPr>
              <a:xfrm>
                <a:off x="615" y="2137"/>
                <a:ext cx="6500" cy="4084"/>
              </a:xfrm>
              <a:prstGeom prst="rect">
                <a:avLst/>
              </a:prstGeom>
            </p:spPr>
          </p:pic>
          <p:sp>
            <p:nvSpPr>
              <p:cNvPr id="10" name="文本框 9"/>
              <p:cNvSpPr txBox="1"/>
              <p:nvPr/>
            </p:nvSpPr>
            <p:spPr>
              <a:xfrm>
                <a:off x="615" y="6221"/>
                <a:ext cx="6400" cy="43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p>
                <a:pPr algn="ctr"/>
                <a:r>
                  <a:rPr lang="en-US" altLang="zh-CN" sz="1200" dirty="0"/>
                  <a:t>Cap3D</a:t>
                </a:r>
                <a:r>
                  <a:rPr lang="zh-CN" altLang="en-US" sz="1200" dirty="0"/>
                  <a:t>数据集，包含</a:t>
                </a:r>
                <a:r>
                  <a:rPr lang="en-US" altLang="zh-CN" sz="1200" dirty="0"/>
                  <a:t>1,002,422 </a:t>
                </a:r>
                <a:r>
                  <a:rPr lang="zh-CN" altLang="en-US" sz="1200" dirty="0"/>
                  <a:t>个</a:t>
                </a:r>
                <a:r>
                  <a:rPr lang="en-US" altLang="zh-CN" sz="1200" dirty="0"/>
                  <a:t> 3d</a:t>
                </a:r>
                <a:r>
                  <a:rPr lang="zh-CN" altLang="en-US" sz="1200" dirty="0"/>
                  <a:t>物体描述</a:t>
                </a:r>
                <a:endParaRPr lang="zh-CN" altLang="en-US" sz="1200" dirty="0"/>
              </a:p>
            </p:txBody>
          </p:sp>
        </p:grpSp>
        <p:sp>
          <p:nvSpPr>
            <p:cNvPr id="12" name="燕尾形箭头 11"/>
            <p:cNvSpPr/>
            <p:nvPr/>
          </p:nvSpPr>
          <p:spPr>
            <a:xfrm>
              <a:off x="8522" y="4793"/>
              <a:ext cx="1542" cy="765"/>
            </a:xfrm>
            <a:prstGeom prst="notched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13" name="文本框 12"/>
          <p:cNvSpPr txBox="1"/>
          <p:nvPr/>
        </p:nvSpPr>
        <p:spPr>
          <a:xfrm>
            <a:off x="6390640" y="4661535"/>
            <a:ext cx="1667510" cy="1599565"/>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t">
            <a:spAutoFit/>
          </a:bodyPr>
          <a:p>
            <a:r>
              <a:rPr lang="en-US" altLang="zh-CN" sz="1400" dirty="0"/>
              <a:t>Target object</a:t>
            </a:r>
            <a:endParaRPr lang="en-US" altLang="zh-CN" sz="1400" dirty="0"/>
          </a:p>
          <a:p>
            <a:r>
              <a:rPr lang="en-US" altLang="zh-CN" sz="1400" dirty="0"/>
              <a:t>      +</a:t>
            </a:r>
            <a:endParaRPr lang="en-US" altLang="zh-CN" sz="1400" dirty="0"/>
          </a:p>
          <a:p>
            <a:r>
              <a:rPr lang="en-US" altLang="zh-CN" sz="1400" dirty="0"/>
              <a:t>Motion category</a:t>
            </a:r>
            <a:endParaRPr lang="en-US" altLang="zh-CN" sz="1400" dirty="0"/>
          </a:p>
          <a:p>
            <a:r>
              <a:rPr lang="en-US" altLang="zh-CN" sz="1400" dirty="0"/>
              <a:t>      +</a:t>
            </a:r>
            <a:endParaRPr lang="en-US" altLang="zh-CN" sz="1400" dirty="0"/>
          </a:p>
          <a:p>
            <a:r>
              <a:rPr lang="en-US" altLang="zh-CN" sz="1400" dirty="0"/>
              <a:t>Qwen3.6-27B</a:t>
            </a:r>
            <a:endParaRPr lang="en-US" altLang="zh-CN" sz="1400" dirty="0"/>
          </a:p>
          <a:p>
            <a:r>
              <a:rPr lang="en-US" altLang="zh-CN" sz="1400" dirty="0"/>
              <a:t>      ↓</a:t>
            </a:r>
            <a:endParaRPr lang="en-US" altLang="zh-CN" sz="1400" dirty="0"/>
          </a:p>
          <a:p>
            <a:r>
              <a:rPr lang="zh-CN" altLang="en-US" sz="1400" dirty="0"/>
              <a:t>具体导航事件描述</a:t>
            </a:r>
            <a:endParaRPr lang="zh-CN" altLang="en-US" sz="1400" dirty="0"/>
          </a:p>
        </p:txBody>
      </p:sp>
      <p:sp>
        <p:nvSpPr>
          <p:cNvPr id="20" name="文本框 19"/>
          <p:cNvSpPr txBox="1"/>
          <p:nvPr/>
        </p:nvSpPr>
        <p:spPr>
          <a:xfrm>
            <a:off x="8249920" y="4877435"/>
            <a:ext cx="3681730" cy="1168400"/>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t">
            <a:spAutoFit/>
          </a:bodyPr>
          <a:p>
            <a:r>
              <a:rPr lang="en-US" altLang="zh-CN" sz="1400" dirty="0"/>
              <a:t>object = bicycle</a:t>
            </a:r>
            <a:endParaRPr lang="en-US" altLang="zh-CN" sz="1400" dirty="0"/>
          </a:p>
          <a:p>
            <a:endParaRPr lang="en-US" altLang="zh-CN" sz="1400" dirty="0"/>
          </a:p>
          <a:p>
            <a:r>
              <a:rPr lang="en-US" altLang="zh-CN" sz="1400" dirty="0"/>
              <a:t>motion = approach</a:t>
            </a:r>
            <a:endParaRPr lang="en-US" altLang="zh-CN" sz="1400" dirty="0"/>
          </a:p>
          <a:p>
            <a:endParaRPr lang="en-US" altLang="zh-CN" sz="1400" dirty="0"/>
          </a:p>
          <a:p>
            <a:r>
              <a:rPr lang="en-US" altLang="zh-CN" sz="1400" dirty="0"/>
              <a:t>Qwen →Fly toward the bicycle parked beside...</a:t>
            </a:r>
            <a:endParaRPr lang="zh-CN" alt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4731" y="417111"/>
            <a:ext cx="915835" cy="867277"/>
          </a:xfrm>
          <a:prstGeom prst="rect">
            <a:avLst/>
          </a:prstGeom>
        </p:spPr>
      </p:pic>
      <p:sp>
        <p:nvSpPr>
          <p:cNvPr id="3" name="文本框 2"/>
          <p:cNvSpPr txBox="1"/>
          <p:nvPr/>
        </p:nvSpPr>
        <p:spPr>
          <a:xfrm>
            <a:off x="533279" y="569217"/>
            <a:ext cx="398737" cy="58356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2</a:t>
            </a:r>
            <a:endParaRPr lang="en-US" altLang="zh-CN" sz="3200" dirty="0">
              <a:solidFill>
                <a:schemeClr val="accent1">
                  <a:lumMod val="75000"/>
                </a:schemeClr>
              </a:solidFill>
              <a:cs typeface="+mn-ea"/>
              <a:sym typeface="+mn-lt"/>
            </a:endParaRPr>
          </a:p>
        </p:txBody>
      </p:sp>
      <p:sp>
        <p:nvSpPr>
          <p:cNvPr id="26" name="文本框 25"/>
          <p:cNvSpPr txBox="1"/>
          <p:nvPr/>
        </p:nvSpPr>
        <p:spPr>
          <a:xfrm>
            <a:off x="1190625" y="561975"/>
            <a:ext cx="3212465"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a:solidFill>
                  <a:srgbClr val="0070C0"/>
                </a:solidFill>
                <a:cs typeface="+mn-ea"/>
                <a:sym typeface="+mn-lt"/>
              </a:rPr>
              <a:t>Methodology</a:t>
            </a:r>
            <a:endParaRPr lang="en-US" altLang="zh-CN" sz="3200" dirty="0">
              <a:solidFill>
                <a:srgbClr val="0070C0"/>
              </a:solidFill>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 Box 4"/>
          <p:cNvSpPr txBox="1"/>
          <p:nvPr/>
        </p:nvSpPr>
        <p:spPr>
          <a:xfrm>
            <a:off x="1190625" y="4553585"/>
            <a:ext cx="9214485" cy="207645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indent="0" algn="l">
              <a:lnSpc>
                <a:spcPct val="150000"/>
              </a:lnSpc>
              <a:buFont typeface="Arial" panose="020B0604020202020204" pitchFamily="34" charset="0"/>
              <a:buNone/>
            </a:pPr>
            <a:r>
              <a:rPr lang="zh-CN" altLang="en-US" sz="1400" b="1" dirty="0"/>
              <a:t>2. 长尾任务生成与风格多样化（覆盖稀缺复杂行为）</a:t>
            </a:r>
            <a:endParaRPr lang="en-US" altLang="zh-CN" sz="1200" dirty="0"/>
          </a:p>
          <a:p>
            <a:pPr marL="285750" indent="-285750" algn="l">
              <a:lnSpc>
                <a:spcPct val="150000"/>
              </a:lnSpc>
              <a:buFont typeface="Arial" panose="020B0604020202020204" pitchFamily="34" charset="0"/>
              <a:buChar char="•"/>
            </a:pPr>
            <a:r>
              <a:rPr lang="zh-CN" altLang="en-US" sz="1200" dirty="0"/>
              <a:t>高质量种子生成：调用能力更强的闭源视频模型（</a:t>
            </a:r>
            <a:r>
              <a:rPr lang="en-US" altLang="zh-CN" sz="1200" dirty="0"/>
              <a:t>Seedance API）</a:t>
            </a:r>
            <a:r>
              <a:rPr lang="zh-CN" altLang="en-US" sz="1200" dirty="0"/>
              <a:t>生成 1 万 个高难度、高时序一致性的种子视频。</a:t>
            </a:r>
            <a:endParaRPr lang="zh-CN" altLang="en-US" sz="1200" dirty="0"/>
          </a:p>
          <a:p>
            <a:pPr marL="285750" indent="-285750" algn="l">
              <a:lnSpc>
                <a:spcPct val="150000"/>
              </a:lnSpc>
              <a:buFont typeface="Arial" panose="020B0604020202020204" pitchFamily="34" charset="0"/>
              <a:buChar char="•"/>
            </a:pPr>
            <a:r>
              <a:rPr lang="zh-CN" altLang="en-US" sz="1200" dirty="0"/>
              <a:t>风格多样化扩展：为将这 1 万样本扩展至 10 万，论文设计了一条无需重复调用闭源 </a:t>
            </a:r>
            <a:r>
              <a:rPr lang="en-US" altLang="zh-CN" sz="1200" dirty="0"/>
              <a:t>API </a:t>
            </a:r>
            <a:r>
              <a:rPr lang="zh-CN" altLang="en-US" sz="1200" dirty="0"/>
              <a:t>的自动化管道：</a:t>
            </a:r>
            <a:endParaRPr lang="zh-CN" altLang="en-US" sz="1200" dirty="0"/>
          </a:p>
          <a:p>
            <a:pPr marL="742950" lvl="1" indent="-285750" algn="l">
              <a:lnSpc>
                <a:spcPct val="150000"/>
              </a:lnSpc>
              <a:buFont typeface="Arial" panose="020B0604020202020204" pitchFamily="34" charset="0"/>
              <a:buChar char="•"/>
            </a:pPr>
            <a:r>
              <a:rPr lang="zh-CN" altLang="en-US" sz="1200" dirty="0"/>
              <a:t>提取种子视频首帧，由 </a:t>
            </a:r>
            <a:r>
              <a:rPr lang="en-US" altLang="zh-CN" sz="1200" dirty="0"/>
              <a:t>Qwen3.6-27B </a:t>
            </a:r>
            <a:r>
              <a:rPr lang="zh-CN" altLang="en-US" sz="1200" dirty="0"/>
              <a:t>生成风格多样化描述，在保持主体形状的前提下改变环境风格、周围物体与场景外观；</a:t>
            </a:r>
            <a:endParaRPr lang="zh-CN" altLang="en-US" sz="1200" dirty="0"/>
          </a:p>
          <a:p>
            <a:pPr marL="742950" lvl="1" indent="-285750" algn="l">
              <a:lnSpc>
                <a:spcPct val="150000"/>
              </a:lnSpc>
              <a:buFont typeface="Arial" panose="020B0604020202020204" pitchFamily="34" charset="0"/>
              <a:buChar char="•"/>
            </a:pPr>
            <a:r>
              <a:rPr lang="zh-CN" altLang="en-US" sz="1200" dirty="0"/>
              <a:t>使用 </a:t>
            </a:r>
            <a:r>
              <a:rPr lang="en-US" altLang="zh-CN" sz="1200" dirty="0"/>
              <a:t>Qwen-ImageEdit </a:t>
            </a:r>
            <a:r>
              <a:rPr lang="zh-CN" altLang="en-US" sz="1200" dirty="0"/>
              <a:t>根据描述编辑首帧；</a:t>
            </a:r>
            <a:endParaRPr lang="zh-CN" altLang="en-US" sz="1200" dirty="0"/>
          </a:p>
          <a:p>
            <a:pPr marL="742950" lvl="1" indent="-285750" algn="l">
              <a:lnSpc>
                <a:spcPct val="150000"/>
              </a:lnSpc>
              <a:buFont typeface="Arial" panose="020B0604020202020204" pitchFamily="34" charset="0"/>
              <a:buChar char="•"/>
            </a:pPr>
            <a:r>
              <a:rPr lang="zh-CN" altLang="en-US" sz="1200" dirty="0"/>
              <a:t>将原始视频通过 </a:t>
            </a:r>
            <a:r>
              <a:rPr lang="en-US" altLang="zh-CN" sz="1200" dirty="0"/>
              <a:t>MoGe-2 </a:t>
            </a:r>
            <a:r>
              <a:rPr lang="zh-CN" altLang="en-US" sz="1200" dirty="0"/>
              <a:t>转换为深度视频以提供结构引导；</a:t>
            </a:r>
            <a:endParaRPr lang="zh-CN" altLang="en-US" sz="1200" dirty="0"/>
          </a:p>
          <a:p>
            <a:pPr marL="742950" lvl="1" indent="-285750" algn="l">
              <a:lnSpc>
                <a:spcPct val="150000"/>
              </a:lnSpc>
              <a:buFont typeface="Arial" panose="020B0604020202020204" pitchFamily="34" charset="0"/>
              <a:buChar char="•"/>
            </a:pPr>
            <a:r>
              <a:rPr lang="zh-CN" altLang="en-US" sz="1200" dirty="0"/>
              <a:t>利用 </a:t>
            </a:r>
            <a:r>
              <a:rPr lang="en-US" altLang="zh-CN" sz="1200" dirty="0"/>
              <a:t>LTX-2.3 ICLoraPipeline </a:t>
            </a:r>
            <a:r>
              <a:rPr lang="zh-CN" altLang="en-US" sz="1200" dirty="0"/>
              <a:t>以参考视频条件生成新视频。</a:t>
            </a:r>
            <a:endParaRPr lang="zh-CN" altLang="en-US" sz="1200" dirty="0"/>
          </a:p>
        </p:txBody>
      </p:sp>
      <p:pic>
        <p:nvPicPr>
          <p:cNvPr id="7" name="20261003-0359-00.3628636">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274955" y="1744980"/>
            <a:ext cx="5685155" cy="2462530"/>
          </a:xfrm>
          <a:prstGeom prst="rect">
            <a:avLst/>
          </a:prstGeom>
        </p:spPr>
      </p:pic>
      <p:pic>
        <p:nvPicPr>
          <p:cNvPr id="17" name="20261003-0412-10.0810518">
            <a:hlinkClick r:id="" action="ppaction://media"/>
          </p:cNvPr>
          <p:cNvPicPr/>
          <p:nvPr>
            <a:videoFile r:link="rId5"/>
            <p:extLst>
              <p:ext uri="{DAA4B4D4-6D71-4841-9C94-3DE7FCFB9230}">
                <p14:media xmlns:p14="http://schemas.microsoft.com/office/powerpoint/2010/main" r:embed="rId6"/>
              </p:ext>
            </p:extLst>
          </p:nvPr>
        </p:nvPicPr>
        <p:blipFill>
          <a:blip r:embed="rId7"/>
          <a:stretch>
            <a:fillRect/>
          </a:stretch>
        </p:blipFill>
        <p:spPr>
          <a:xfrm>
            <a:off x="6236335" y="1284605"/>
            <a:ext cx="5476240" cy="307403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3966" fill="hold"/>
                                        <p:tgtEl>
                                          <p:spTgt spid="7"/>
                                        </p:tgtEl>
                                      </p:cBhvr>
                                    </p:cmd>
                                  </p:childTnLst>
                                </p:cTn>
                              </p:par>
                            </p:childTnLst>
                          </p:cTn>
                        </p:par>
                        <p:par>
                          <p:cTn id="7" fill="hold">
                            <p:stCondLst>
                              <p:cond delay="4000"/>
                            </p:stCondLst>
                            <p:childTnLst>
                              <p:par>
                                <p:cTn id="8" presetID="1" presetClass="mediacall" presetSubtype="0" fill="hold" nodeType="afterEffect">
                                  <p:stCondLst>
                                    <p:cond delay="0"/>
                                  </p:stCondLst>
                                  <p:childTnLst>
                                    <p:cmd type="call" cmd="playFrom(0.0)">
                                      <p:cBhvr additive="base">
                                        <p:cTn id="9" dur="3933"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fullScrn="0">
              <p:cMediaNode>
                <p:cTn id="10" repeatCount="indefinite" fill="remove" display="1">
                  <p:stCondLst>
                    <p:cond delay="indefinite"/>
                  </p:stCondLst>
                </p:cTn>
                <p:tgtEl>
                  <p:spTgt spid="7"/>
                </p:tgtEl>
              </p:cMediaNode>
            </p:video>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additive="base">
                                        <p:cTn id="15" dur="1" fill="hold"/>
                                        <p:tgtEl>
                                          <p:spTgt spid="7"/>
                                        </p:tgtEl>
                                      </p:cBhvr>
                                    </p:cmd>
                                  </p:childTnLst>
                                </p:cTn>
                              </p:par>
                            </p:childTnLst>
                          </p:cTn>
                        </p:par>
                      </p:childTnLst>
                    </p:cTn>
                  </p:par>
                </p:childTnLst>
              </p:cTn>
              <p:nextCondLst>
                <p:cond evt="onClick" delay="0">
                  <p:tgtEl>
                    <p:spTgt spid="7"/>
                  </p:tgtEl>
                </p:cond>
              </p:nextCondLst>
            </p:seq>
            <p:video fullScrn="0">
              <p:cMediaNode>
                <p:cTn id="16" repeatCount="indefinite" fill="remove" display="1">
                  <p:stCondLst>
                    <p:cond delay="indefinite"/>
                  </p:stCondLst>
                </p:cTn>
                <p:tgtEl>
                  <p:spTgt spid="17"/>
                </p:tgtEl>
              </p:cMediaNode>
            </p:video>
            <p:seq concurrent="1" nextAc="seek">
              <p:cTn id="17" restart="whenNotActive" fill="hold" evtFilter="cancelBubble" nodeType="interactiveSeq">
                <p:stCondLst>
                  <p:cond evt="onClick" delay="0">
                    <p:tgtEl>
                      <p:spTgt spid="17"/>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additive="base">
                                        <p:cTn id="21" dur="1"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4731" y="417111"/>
            <a:ext cx="915835" cy="867277"/>
          </a:xfrm>
          <a:prstGeom prst="rect">
            <a:avLst/>
          </a:prstGeom>
        </p:spPr>
      </p:pic>
      <p:sp>
        <p:nvSpPr>
          <p:cNvPr id="3" name="文本框 2"/>
          <p:cNvSpPr txBox="1"/>
          <p:nvPr/>
        </p:nvSpPr>
        <p:spPr>
          <a:xfrm>
            <a:off x="533279" y="569217"/>
            <a:ext cx="398737" cy="58356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2</a:t>
            </a:r>
            <a:endParaRPr lang="en-US" altLang="zh-CN" sz="3200" dirty="0">
              <a:solidFill>
                <a:schemeClr val="accent1">
                  <a:lumMod val="75000"/>
                </a:schemeClr>
              </a:solidFill>
              <a:cs typeface="+mn-ea"/>
              <a:sym typeface="+mn-lt"/>
            </a:endParaRPr>
          </a:p>
        </p:txBody>
      </p:sp>
      <p:sp>
        <p:nvSpPr>
          <p:cNvPr id="26" name="文本框 25"/>
          <p:cNvSpPr txBox="1"/>
          <p:nvPr/>
        </p:nvSpPr>
        <p:spPr>
          <a:xfrm>
            <a:off x="1190625" y="561975"/>
            <a:ext cx="3212465"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a:solidFill>
                  <a:srgbClr val="0070C0"/>
                </a:solidFill>
                <a:cs typeface="+mn-ea"/>
                <a:sym typeface="+mn-lt"/>
              </a:rPr>
              <a:t>Methodology</a:t>
            </a:r>
            <a:endParaRPr lang="en-US" altLang="zh-CN" sz="3200" dirty="0">
              <a:solidFill>
                <a:srgbClr val="0070C0"/>
              </a:solidFill>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 Box 4"/>
          <p:cNvSpPr txBox="1"/>
          <p:nvPr/>
        </p:nvSpPr>
        <p:spPr>
          <a:xfrm>
            <a:off x="1255395" y="4751705"/>
            <a:ext cx="9295130" cy="179959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l">
              <a:lnSpc>
                <a:spcPct val="150000"/>
              </a:lnSpc>
              <a:buClrTx/>
              <a:buSzTx/>
              <a:buFont typeface="Arial" panose="020B0604020202020204" pitchFamily="34" charset="0"/>
              <a:buNone/>
            </a:pPr>
            <a:r>
              <a:rPr lang="zh-CN" altLang="en-US" sz="1400" b="1" dirty="0"/>
              <a:t>3. 运动重平衡（校正生成模型的分布偏差）</a:t>
            </a:r>
            <a:endParaRPr lang="zh-CN" altLang="en-US" sz="1400" b="1" dirty="0"/>
          </a:p>
          <a:p>
            <a:pPr marL="285750" indent="-285750" algn="l">
              <a:lnSpc>
                <a:spcPct val="150000"/>
              </a:lnSpc>
              <a:buFont typeface="Arial" panose="020B0604020202020204" pitchFamily="34" charset="0"/>
              <a:buChar char="•"/>
            </a:pPr>
            <a:r>
              <a:rPr lang="zh-CN" altLang="en-US" sz="1200" dirty="0"/>
              <a:t>视频生成模型并不严格遵循文本提示，易导致运动方向分布失衡（如左右或前后偏置），</a:t>
            </a:r>
            <a:r>
              <a:rPr lang="en-US" altLang="zh-CN" sz="1200" dirty="0"/>
              <a:t>NavGen </a:t>
            </a:r>
            <a:r>
              <a:rPr lang="zh-CN" altLang="en-US" sz="1200" dirty="0"/>
              <a:t>提出运动重平衡策略：</a:t>
            </a:r>
            <a:endParaRPr lang="en-US" altLang="zh-CN" sz="1200" dirty="0"/>
          </a:p>
          <a:p>
            <a:pPr marL="742950" lvl="1" indent="-285750" algn="l">
              <a:lnSpc>
                <a:spcPct val="150000"/>
              </a:lnSpc>
              <a:buFont typeface="Arial" panose="020B0604020202020204" pitchFamily="34" charset="0"/>
              <a:buChar char="•"/>
            </a:pPr>
            <a:r>
              <a:rPr lang="zh-CN" altLang="en-US" sz="1200" dirty="0"/>
              <a:t>使用 </a:t>
            </a:r>
            <a:r>
              <a:rPr lang="en-US" altLang="zh-CN" sz="1200" dirty="0"/>
              <a:t>Pi3 </a:t>
            </a:r>
            <a:r>
              <a:rPr lang="zh-CN" altLang="en-US" sz="1200" dirty="0"/>
              <a:t>解码每段视频的相机整体运动方向并标注类别。</a:t>
            </a:r>
            <a:endParaRPr lang="zh-CN" altLang="en-US" sz="1200" dirty="0"/>
          </a:p>
          <a:p>
            <a:pPr marL="742950" lvl="1" indent="-285750" algn="l">
              <a:lnSpc>
                <a:spcPct val="150000"/>
              </a:lnSpc>
              <a:buFont typeface="Arial" panose="020B0604020202020204" pitchFamily="34" charset="0"/>
              <a:buChar char="•"/>
            </a:pPr>
            <a:r>
              <a:rPr lang="zh-CN" altLang="en-US" sz="1200" dirty="0"/>
              <a:t>左右失衡：通过水平镜像（</a:t>
            </a:r>
            <a:r>
              <a:rPr lang="en-US" altLang="zh-CN" sz="1200" dirty="0"/>
              <a:t>horizontal mirroring）</a:t>
            </a:r>
            <a:r>
              <a:rPr lang="zh-CN" altLang="en-US" sz="1200" dirty="0"/>
              <a:t>进行重平衡。</a:t>
            </a:r>
            <a:endParaRPr lang="zh-CN" altLang="en-US" sz="1200" dirty="0"/>
          </a:p>
          <a:p>
            <a:pPr marL="742950" lvl="1" indent="-285750" algn="l">
              <a:lnSpc>
                <a:spcPct val="150000"/>
              </a:lnSpc>
              <a:buFont typeface="Arial" panose="020B0604020202020204" pitchFamily="34" charset="0"/>
              <a:buChar char="•"/>
            </a:pPr>
            <a:r>
              <a:rPr lang="zh-CN" altLang="en-US" sz="1200" dirty="0"/>
              <a:t>前后失衡：通过时间反转（</a:t>
            </a:r>
            <a:r>
              <a:rPr lang="en-US" altLang="zh-CN" sz="1200" dirty="0"/>
              <a:t>temporal reversal）</a:t>
            </a:r>
            <a:r>
              <a:rPr lang="zh-CN" altLang="en-US" sz="1200" dirty="0"/>
              <a:t>增加欠表示的运动方向。</a:t>
            </a:r>
            <a:endParaRPr lang="zh-CN" altLang="en-US" sz="1200" dirty="0"/>
          </a:p>
          <a:p>
            <a:pPr marL="285750" indent="-285750" algn="l">
              <a:lnSpc>
                <a:spcPct val="150000"/>
              </a:lnSpc>
              <a:buFont typeface="Arial" panose="020B0604020202020204" pitchFamily="34" charset="0"/>
              <a:buChar char="•"/>
            </a:pPr>
            <a:r>
              <a:rPr lang="zh-CN" altLang="en-US" sz="1200" dirty="0"/>
              <a:t>此方法无需额外生成视频即可修正数据偏置，避免训练后的导航策略继承生成模型的运动偏差。</a:t>
            </a:r>
            <a:endParaRPr lang="zh-CN" altLang="en-US" sz="1200" dirty="0"/>
          </a:p>
        </p:txBody>
      </p:sp>
      <p:sp>
        <p:nvSpPr>
          <p:cNvPr id="4" name="文本框 3"/>
          <p:cNvSpPr txBox="1"/>
          <p:nvPr/>
        </p:nvSpPr>
        <p:spPr>
          <a:xfrm>
            <a:off x="4661535" y="762635"/>
            <a:ext cx="5222240" cy="583565"/>
          </a:xfrm>
          <a:prstGeom prst="rect">
            <a:avLst/>
          </a:prstGeom>
        </p:spPr>
        <p:txBody>
          <a:bodyPr wrap="square">
            <a:spAutoFit/>
          </a:bodyPr>
          <a:p>
            <a:pPr marL="0" indent="0"/>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视频模型并不严格遵守请求的动作，这会偏向数据集的动作分布</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从而影响策略的分布。</a:t>
            </a:r>
            <a:endParaRPr lang="zh-CN" altLang="en-US" sz="1600" b="0" i="0">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6" name="图片 5"/>
          <p:cNvPicPr>
            <a:picLocks noChangeAspect="1"/>
          </p:cNvPicPr>
          <p:nvPr/>
        </p:nvPicPr>
        <p:blipFill>
          <a:blip r:embed="rId2"/>
          <a:stretch>
            <a:fillRect/>
          </a:stretch>
        </p:blipFill>
        <p:spPr>
          <a:xfrm>
            <a:off x="5862320" y="1731645"/>
            <a:ext cx="5480050" cy="2501265"/>
          </a:xfrm>
          <a:prstGeom prst="rect">
            <a:avLst/>
          </a:prstGeom>
        </p:spPr>
      </p:pic>
      <p:pic>
        <p:nvPicPr>
          <p:cNvPr id="11" name="图片 10"/>
          <p:cNvPicPr>
            <a:picLocks noChangeAspect="1"/>
          </p:cNvPicPr>
          <p:nvPr/>
        </p:nvPicPr>
        <p:blipFill>
          <a:blip r:embed="rId3"/>
          <a:stretch>
            <a:fillRect/>
          </a:stretch>
        </p:blipFill>
        <p:spPr>
          <a:xfrm>
            <a:off x="932180" y="1541780"/>
            <a:ext cx="3935095" cy="288099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4731" y="417111"/>
            <a:ext cx="915835" cy="867277"/>
          </a:xfrm>
          <a:prstGeom prst="rect">
            <a:avLst/>
          </a:prstGeom>
        </p:spPr>
      </p:pic>
      <p:sp>
        <p:nvSpPr>
          <p:cNvPr id="3" name="文本框 2"/>
          <p:cNvSpPr txBox="1"/>
          <p:nvPr/>
        </p:nvSpPr>
        <p:spPr>
          <a:xfrm>
            <a:off x="533279" y="569217"/>
            <a:ext cx="398737" cy="58356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2</a:t>
            </a:r>
            <a:endParaRPr lang="en-US" altLang="zh-CN" sz="3200" dirty="0">
              <a:solidFill>
                <a:schemeClr val="accent1">
                  <a:lumMod val="75000"/>
                </a:schemeClr>
              </a:solidFill>
              <a:cs typeface="+mn-ea"/>
              <a:sym typeface="+mn-lt"/>
            </a:endParaRPr>
          </a:p>
        </p:txBody>
      </p:sp>
      <p:sp>
        <p:nvSpPr>
          <p:cNvPr id="26" name="文本框 25"/>
          <p:cNvSpPr txBox="1"/>
          <p:nvPr/>
        </p:nvSpPr>
        <p:spPr>
          <a:xfrm>
            <a:off x="1190625" y="561975"/>
            <a:ext cx="3212465"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a:solidFill>
                  <a:srgbClr val="0070C0"/>
                </a:solidFill>
                <a:cs typeface="+mn-ea"/>
                <a:sym typeface="+mn-lt"/>
              </a:rPr>
              <a:t>Methodology</a:t>
            </a:r>
            <a:endParaRPr lang="en-US" altLang="zh-CN" sz="3200" dirty="0">
              <a:solidFill>
                <a:srgbClr val="0070C0"/>
              </a:solidFill>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 Box 4"/>
          <p:cNvSpPr txBox="1"/>
          <p:nvPr/>
        </p:nvSpPr>
        <p:spPr>
          <a:xfrm>
            <a:off x="1190625" y="5313680"/>
            <a:ext cx="9295130" cy="124523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l">
              <a:lnSpc>
                <a:spcPct val="150000"/>
              </a:lnSpc>
              <a:buClrTx/>
              <a:buSzTx/>
              <a:buFont typeface="Arial" panose="020B0604020202020204" pitchFamily="34" charset="0"/>
              <a:buNone/>
            </a:pPr>
            <a:r>
              <a:rPr lang="en-US" altLang="zh-CN" sz="1400" b="1" dirty="0"/>
              <a:t>4</a:t>
            </a:r>
            <a:r>
              <a:rPr lang="zh-CN" altLang="en-US" sz="1400" b="1" dirty="0"/>
              <a:t>. 视频过滤与重新标注（确保质量与一致性）</a:t>
            </a:r>
            <a:endParaRPr lang="zh-CN" altLang="en-US" sz="1400" b="1" dirty="0"/>
          </a:p>
          <a:p>
            <a:pPr marL="285750" indent="-285750" algn="l">
              <a:lnSpc>
                <a:spcPct val="150000"/>
              </a:lnSpc>
              <a:buFont typeface="Arial" panose="020B0604020202020204" pitchFamily="34" charset="0"/>
              <a:buChar char="•"/>
            </a:pPr>
            <a:r>
              <a:rPr lang="zh-CN" altLang="en-US" sz="1200" dirty="0"/>
              <a:t>过滤机制：丢弃 </a:t>
            </a:r>
            <a:r>
              <a:rPr lang="en-US" altLang="zh-CN" sz="1200" dirty="0"/>
              <a:t>VBench </a:t>
            </a:r>
            <a:r>
              <a:rPr lang="zh-CN" altLang="en-US" sz="1200" dirty="0"/>
              <a:t>分数低于阈值或导航等级低于 </a:t>
            </a:r>
            <a:r>
              <a:rPr lang="en-US" altLang="zh-CN" sz="1200" dirty="0"/>
              <a:t>L2 </a:t>
            </a:r>
            <a:r>
              <a:rPr lang="zh-CN" altLang="en-US" sz="1200" dirty="0"/>
              <a:t>的样本，并基于新采样的描述重新生成。</a:t>
            </a:r>
            <a:endParaRPr lang="zh-CN" altLang="en-US" sz="1200" dirty="0"/>
          </a:p>
          <a:p>
            <a:pPr marL="285750" indent="-285750" algn="l">
              <a:lnSpc>
                <a:spcPct val="150000"/>
              </a:lnSpc>
              <a:buFont typeface="Arial" panose="020B0604020202020204" pitchFamily="34" charset="0"/>
              <a:buChar char="•"/>
            </a:pPr>
            <a:r>
              <a:rPr lang="zh-CN" altLang="en-US" sz="1200" dirty="0"/>
              <a:t>精确重标注：由于生成视频未必严格遵循初始详细提示，使用 </a:t>
            </a:r>
            <a:r>
              <a:rPr lang="en-US" altLang="zh-CN" sz="1200" dirty="0"/>
              <a:t>Qwen3.6-27B </a:t>
            </a:r>
            <a:r>
              <a:rPr lang="zh-CN" altLang="en-US" sz="1200" dirty="0"/>
              <a:t>对每段视频（均匀下采样至 11 帧）进行重新描述；同时引入 </a:t>
            </a:r>
            <a:r>
              <a:rPr lang="en-US" altLang="zh-CN" sz="1200" dirty="0"/>
              <a:t>Pi3 </a:t>
            </a:r>
            <a:r>
              <a:rPr lang="zh-CN" altLang="en-US" sz="1200" dirty="0"/>
              <a:t>解码的运动方向作为空间运动提示，弥补 </a:t>
            </a:r>
            <a:r>
              <a:rPr lang="en-US" altLang="zh-CN" sz="1200" dirty="0"/>
              <a:t>VLM </a:t>
            </a:r>
            <a:r>
              <a:rPr lang="zh-CN" altLang="en-US" sz="1200" dirty="0"/>
              <a:t>在空间方向理解上的不足，从而得到高质量、一致的视频-文本训练对。</a:t>
            </a:r>
            <a:endParaRPr lang="zh-CN" altLang="en-US" sz="1200" dirty="0"/>
          </a:p>
        </p:txBody>
      </p:sp>
      <p:sp>
        <p:nvSpPr>
          <p:cNvPr id="4" name="文本框 3"/>
          <p:cNvSpPr txBox="1"/>
          <p:nvPr/>
        </p:nvSpPr>
        <p:spPr>
          <a:xfrm>
            <a:off x="4661535" y="762635"/>
            <a:ext cx="5222240" cy="583565"/>
          </a:xfrm>
          <a:prstGeom prst="rect">
            <a:avLst/>
          </a:prstGeom>
        </p:spPr>
        <p:txBody>
          <a:bodyPr wrap="square">
            <a:spAutoFit/>
          </a:bodyPr>
          <a:p>
            <a:pPr marL="0" indent="0"/>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生成模型可能出现幻觉或时序不一致，因此所有片段需经过自动质检</a:t>
            </a:r>
            <a:endParaRPr lang="zh-CN" altLang="en-US" sz="1600" b="0" i="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8797290" y="5066030"/>
            <a:ext cx="3047365" cy="829945"/>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t">
            <a:spAutoFit/>
          </a:bodyPr>
          <a:p>
            <a:pPr>
              <a:lnSpc>
                <a:spcPct val="100000"/>
              </a:lnSpc>
            </a:pPr>
            <a:r>
              <a:rPr lang="en-US" altLang="zh-CN" sz="1200" dirty="0"/>
              <a:t>L0：</a:t>
            </a:r>
            <a:r>
              <a:rPr lang="zh-CN" altLang="en-US" sz="1200" dirty="0"/>
              <a:t>基本不能导航</a:t>
            </a:r>
            <a:endParaRPr lang="en-US" altLang="zh-CN" sz="1200" dirty="0"/>
          </a:p>
          <a:p>
            <a:pPr>
              <a:lnSpc>
                <a:spcPct val="100000"/>
              </a:lnSpc>
            </a:pPr>
            <a:r>
              <a:rPr lang="en-US" altLang="zh-CN" sz="1200" dirty="0"/>
              <a:t>L1：</a:t>
            </a:r>
            <a:r>
              <a:rPr lang="zh-CN" altLang="en-US" sz="1200" dirty="0"/>
              <a:t>能动，但没按照要求动</a:t>
            </a:r>
            <a:endParaRPr lang="en-US" altLang="zh-CN" sz="1200" dirty="0"/>
          </a:p>
          <a:p>
            <a:pPr>
              <a:lnSpc>
                <a:spcPct val="100000"/>
              </a:lnSpc>
            </a:pPr>
            <a:r>
              <a:rPr lang="en-US" altLang="zh-CN" sz="1200" dirty="0"/>
              <a:t>L2：</a:t>
            </a:r>
            <a:r>
              <a:rPr lang="zh-CN" altLang="en-US" sz="1200" dirty="0"/>
              <a:t>按照要求运动，但没有到目标</a:t>
            </a:r>
            <a:endParaRPr lang="en-US" altLang="zh-CN" sz="1200" dirty="0"/>
          </a:p>
          <a:p>
            <a:pPr>
              <a:lnSpc>
                <a:spcPct val="100000"/>
              </a:lnSpc>
            </a:pPr>
            <a:r>
              <a:rPr lang="en-US" altLang="zh-CN" sz="1200" dirty="0"/>
              <a:t>L3：</a:t>
            </a:r>
            <a:r>
              <a:rPr lang="zh-CN" altLang="en-US" sz="1200" dirty="0"/>
              <a:t>按照要求运动 + 到达目标</a:t>
            </a:r>
            <a:endParaRPr lang="zh-CN" altLang="en-US" sz="1200" dirty="0"/>
          </a:p>
        </p:txBody>
      </p:sp>
      <p:pic>
        <p:nvPicPr>
          <p:cNvPr id="11" name="图片 10"/>
          <p:cNvPicPr>
            <a:picLocks noChangeAspect="1"/>
          </p:cNvPicPr>
          <p:nvPr/>
        </p:nvPicPr>
        <p:blipFill>
          <a:blip r:embed="rId2"/>
          <a:stretch>
            <a:fillRect/>
          </a:stretch>
        </p:blipFill>
        <p:spPr>
          <a:xfrm>
            <a:off x="817880" y="1423670"/>
            <a:ext cx="4374515" cy="2787015"/>
          </a:xfrm>
          <a:prstGeom prst="rect">
            <a:avLst/>
          </a:prstGeom>
        </p:spPr>
      </p:pic>
      <p:sp>
        <p:nvSpPr>
          <p:cNvPr id="13" name="文本框 12"/>
          <p:cNvSpPr txBox="1"/>
          <p:nvPr/>
        </p:nvSpPr>
        <p:spPr>
          <a:xfrm>
            <a:off x="817880" y="4210685"/>
            <a:ext cx="4286885" cy="953135"/>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t">
            <a:spAutoFit/>
          </a:bodyPr>
          <a:p>
            <a:r>
              <a:rPr lang="zh-CN" altLang="en-US" sz="1400" dirty="0"/>
              <a:t>美学质量；</a:t>
            </a:r>
            <a:endParaRPr lang="zh-CN" altLang="en-US" sz="1400" dirty="0"/>
          </a:p>
          <a:p>
            <a:r>
              <a:rPr lang="zh-CN" altLang="en-US" sz="1400" dirty="0"/>
              <a:t>流畅性与时间闪烁；</a:t>
            </a:r>
            <a:endParaRPr lang="zh-CN" altLang="en-US" sz="1400" dirty="0"/>
          </a:p>
          <a:p>
            <a:r>
              <a:rPr lang="zh-CN" altLang="en-US" sz="1400" dirty="0"/>
              <a:t>主体与背景一致性；</a:t>
            </a:r>
            <a:endParaRPr lang="zh-CN" altLang="en-US" sz="1400" dirty="0"/>
          </a:p>
          <a:p>
            <a:r>
              <a:rPr lang="zh-CN" altLang="en-US" sz="1400" dirty="0"/>
              <a:t>图像到视频的一致性（</a:t>
            </a:r>
            <a:r>
              <a:rPr lang="en-US" altLang="zh-CN" sz="1400" dirty="0"/>
              <a:t>subject, background</a:t>
            </a:r>
            <a:r>
              <a:rPr lang="zh-CN" altLang="en-US" sz="1400" dirty="0"/>
              <a:t>）；</a:t>
            </a:r>
            <a:endParaRPr lang="zh-CN" altLang="en-US" sz="1400" dirty="0"/>
          </a:p>
        </p:txBody>
      </p:sp>
      <p:pic>
        <p:nvPicPr>
          <p:cNvPr id="15" name="图片 14"/>
          <p:cNvPicPr>
            <a:picLocks noChangeAspect="1"/>
          </p:cNvPicPr>
          <p:nvPr/>
        </p:nvPicPr>
        <p:blipFill>
          <a:blip r:embed="rId3"/>
          <a:stretch>
            <a:fillRect/>
          </a:stretch>
        </p:blipFill>
        <p:spPr>
          <a:xfrm>
            <a:off x="6050915" y="1688465"/>
            <a:ext cx="4326255" cy="328231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4731" y="417111"/>
            <a:ext cx="915835" cy="867277"/>
          </a:xfrm>
          <a:prstGeom prst="rect">
            <a:avLst/>
          </a:prstGeom>
        </p:spPr>
      </p:pic>
      <p:sp>
        <p:nvSpPr>
          <p:cNvPr id="3" name="文本框 2"/>
          <p:cNvSpPr txBox="1"/>
          <p:nvPr/>
        </p:nvSpPr>
        <p:spPr>
          <a:xfrm>
            <a:off x="533279" y="569217"/>
            <a:ext cx="398737" cy="58356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2</a:t>
            </a:r>
            <a:endParaRPr lang="en-US" altLang="zh-CN" sz="3200" dirty="0">
              <a:solidFill>
                <a:schemeClr val="accent1">
                  <a:lumMod val="75000"/>
                </a:schemeClr>
              </a:solidFill>
              <a:cs typeface="+mn-ea"/>
              <a:sym typeface="+mn-lt"/>
            </a:endParaRPr>
          </a:p>
        </p:txBody>
      </p:sp>
      <p:sp>
        <p:nvSpPr>
          <p:cNvPr id="26" name="文本框 25"/>
          <p:cNvSpPr txBox="1"/>
          <p:nvPr/>
        </p:nvSpPr>
        <p:spPr>
          <a:xfrm>
            <a:off x="1190625" y="561975"/>
            <a:ext cx="3212465"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a:solidFill>
                  <a:srgbClr val="0070C0"/>
                </a:solidFill>
                <a:cs typeface="+mn-ea"/>
                <a:sym typeface="+mn-lt"/>
              </a:rPr>
              <a:t>Methodology</a:t>
            </a:r>
            <a:endParaRPr lang="en-US" altLang="zh-CN" sz="3200" dirty="0">
              <a:solidFill>
                <a:srgbClr val="0070C0"/>
              </a:solidFill>
              <a:cs typeface="+mn-ea"/>
              <a:sym typeface="+mn-lt"/>
            </a:endParaRPr>
          </a:p>
        </p:txBody>
      </p:sp>
      <p:grpSp>
        <p:nvGrpSpPr>
          <p:cNvPr id="15" name="组合 14"/>
          <p:cNvGrpSpPr/>
          <p:nvPr/>
        </p:nvGrpSpPr>
        <p:grpSpPr>
          <a:xfrm>
            <a:off x="272415" y="1275080"/>
            <a:ext cx="11555730" cy="1206500"/>
            <a:chOff x="429" y="2232"/>
            <a:chExt cx="18198" cy="1900"/>
          </a:xfrm>
        </p:grpSpPr>
        <p:sp>
          <p:nvSpPr>
            <p:cNvPr id="5" name="Text Box 4"/>
            <p:cNvSpPr txBox="1"/>
            <p:nvPr/>
          </p:nvSpPr>
          <p:spPr>
            <a:xfrm>
              <a:off x="429" y="2232"/>
              <a:ext cx="18198" cy="1900"/>
            </a:xfrm>
            <a:prstGeom prst="rect">
              <a:avLst/>
            </a:prstGeom>
          </p:spPr>
          <p:style>
            <a:lnRef idx="2">
              <a:schemeClr val="accent6"/>
            </a:lnRef>
            <a:fillRef idx="1">
              <a:schemeClr val="lt1"/>
            </a:fillRef>
            <a:effectRef idx="0">
              <a:schemeClr val="accent6"/>
            </a:effectRef>
            <a:fontRef idx="minor">
              <a:schemeClr val="dk1"/>
            </a:fontRef>
          </p:style>
          <p:txBody>
            <a:bodyPr wrap="square" rtlCol="0">
              <a:noAutofit/>
            </a:bodyPr>
            <a:lstStyle/>
            <a:p>
              <a:pPr algn="l">
                <a:lnSpc>
                  <a:spcPct val="150000"/>
                </a:lnSpc>
              </a:pPr>
              <a:r>
                <a:rPr lang="en-US" altLang="zh-CN" sz="1600" b="1" dirty="0"/>
                <a:t>5. </a:t>
              </a:r>
              <a:r>
                <a:rPr lang="zh-CN" altLang="en-US" sz="1600" b="1" dirty="0"/>
                <a:t>低延迟训练与推理系统（实现真实世界可部署性）：</a:t>
              </a:r>
              <a:endParaRPr lang="zh-CN" altLang="en-US" sz="1600" b="1" dirty="0"/>
            </a:p>
            <a:p>
              <a:pPr algn="l">
                <a:lnSpc>
                  <a:spcPct val="150000"/>
                </a:lnSpc>
              </a:pPr>
              <a:r>
                <a:rPr lang="zh-CN" altLang="en-US" sz="1400" dirty="0"/>
                <a:t>为验证数据的真实世界迁移能力，论文基于 </a:t>
              </a:r>
              <a:r>
                <a:rPr lang="en-US" altLang="zh-CN" sz="1400" dirty="0"/>
                <a:t>NavDreamer </a:t>
              </a:r>
              <a:r>
                <a:rPr lang="zh-CN" altLang="en-US" sz="1400" dirty="0"/>
                <a:t>的视频预测与动作解码范式，设计了面向实时部署的轻量化系统：</a:t>
              </a:r>
              <a:endParaRPr lang="zh-CN" altLang="en-US" sz="1400" dirty="0"/>
            </a:p>
            <a:p>
              <a:pPr algn="l">
                <a:lnSpc>
                  <a:spcPct val="150000"/>
                </a:lnSpc>
              </a:pPr>
              <a:endParaRPr lang="zh-CN" altLang="en-US" sz="1400" dirty="0"/>
            </a:p>
          </p:txBody>
        </p:sp>
        <p:pic>
          <p:nvPicPr>
            <p:cNvPr id="7" name="图片 6"/>
            <p:cNvPicPr>
              <a:picLocks noChangeAspect="1"/>
            </p:cNvPicPr>
            <p:nvPr/>
          </p:nvPicPr>
          <p:blipFill>
            <a:blip r:embed="rId2"/>
            <a:stretch>
              <a:fillRect/>
            </a:stretch>
          </p:blipFill>
          <p:spPr>
            <a:xfrm>
              <a:off x="4610" y="3527"/>
              <a:ext cx="8892" cy="468"/>
            </a:xfrm>
            <a:prstGeom prst="rect">
              <a:avLst/>
            </a:prstGeom>
          </p:spPr>
        </p:pic>
      </p:grpSp>
      <p:grpSp>
        <p:nvGrpSpPr>
          <p:cNvPr id="17" name="组合 16"/>
          <p:cNvGrpSpPr/>
          <p:nvPr/>
        </p:nvGrpSpPr>
        <p:grpSpPr>
          <a:xfrm>
            <a:off x="917575" y="2571750"/>
            <a:ext cx="10074910" cy="2546985"/>
            <a:chOff x="524" y="4534"/>
            <a:chExt cx="15866" cy="4011"/>
          </a:xfrm>
        </p:grpSpPr>
        <p:pic>
          <p:nvPicPr>
            <p:cNvPr id="8" name="图片 7"/>
            <p:cNvPicPr>
              <a:picLocks noChangeAspect="1"/>
            </p:cNvPicPr>
            <p:nvPr/>
          </p:nvPicPr>
          <p:blipFill>
            <a:blip r:embed="rId3"/>
            <a:stretch>
              <a:fillRect/>
            </a:stretch>
          </p:blipFill>
          <p:spPr>
            <a:xfrm>
              <a:off x="524" y="4534"/>
              <a:ext cx="7762" cy="3538"/>
            </a:xfrm>
            <a:prstGeom prst="rect">
              <a:avLst/>
            </a:prstGeom>
          </p:spPr>
        </p:pic>
        <p:sp>
          <p:nvSpPr>
            <p:cNvPr id="9" name="文本框 8"/>
            <p:cNvSpPr txBox="1"/>
            <p:nvPr/>
          </p:nvSpPr>
          <p:spPr>
            <a:xfrm>
              <a:off x="524" y="8072"/>
              <a:ext cx="15866" cy="473"/>
            </a:xfrm>
            <a:prstGeom prst="rect">
              <a:avLst/>
            </a:prstGeom>
          </p:spPr>
          <p:style>
            <a:lnRef idx="2">
              <a:schemeClr val="accent6"/>
            </a:lnRef>
            <a:fillRef idx="1">
              <a:schemeClr val="lt1"/>
            </a:fillRef>
            <a:effectRef idx="0">
              <a:schemeClr val="accent6"/>
            </a:effectRef>
            <a:fontRef idx="minor">
              <a:schemeClr val="dk1"/>
            </a:fontRef>
          </p:style>
          <p:txBody>
            <a:bodyPr wrap="square" rtlCol="0">
              <a:noAutofit/>
            </a:bodyPr>
            <a:p>
              <a:pPr algn="ctr"/>
              <a:r>
                <a:rPr lang="en-US" altLang="zh-CN" sz="1400" dirty="0"/>
                <a:t>NavDreamer</a:t>
              </a:r>
              <a:endParaRPr lang="en-US" altLang="zh-CN" sz="1400" dirty="0"/>
            </a:p>
          </p:txBody>
        </p:sp>
        <p:pic>
          <p:nvPicPr>
            <p:cNvPr id="13" name="图片 12"/>
            <p:cNvPicPr>
              <a:picLocks noChangeAspect="1"/>
            </p:cNvPicPr>
            <p:nvPr/>
          </p:nvPicPr>
          <p:blipFill>
            <a:blip r:embed="rId4"/>
            <a:stretch>
              <a:fillRect/>
            </a:stretch>
          </p:blipFill>
          <p:spPr>
            <a:xfrm>
              <a:off x="8517" y="4534"/>
              <a:ext cx="7873" cy="3387"/>
            </a:xfrm>
            <a:prstGeom prst="rect">
              <a:avLst/>
            </a:prstGeom>
          </p:spPr>
        </p:pic>
      </p:grpSp>
      <p:sp>
        <p:nvSpPr>
          <p:cNvPr id="21" name="文本框 20"/>
          <p:cNvSpPr txBox="1"/>
          <p:nvPr/>
        </p:nvSpPr>
        <p:spPr>
          <a:xfrm>
            <a:off x="358140" y="5363210"/>
            <a:ext cx="11551920" cy="384810"/>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t">
            <a:noAutofit/>
          </a:bodyPr>
          <a:p>
            <a:pPr algn="ctr"/>
            <a:r>
              <a:rPr lang="en-US" altLang="zh-CN" sz="1400" dirty="0"/>
              <a:t>Generative Model  =&gt; </a:t>
            </a:r>
            <a:r>
              <a:rPr lang="zh-CN" altLang="en-US" sz="1400" dirty="0"/>
              <a:t>大量生成 </a:t>
            </a:r>
            <a:r>
              <a:rPr lang="en-US" altLang="zh-CN" sz="1400" dirty="0"/>
              <a:t>navigation experience =&gt; </a:t>
            </a:r>
            <a:r>
              <a:rPr lang="zh-CN" altLang="en-US" sz="1400" dirty="0"/>
              <a:t>筛选 / </a:t>
            </a:r>
            <a:r>
              <a:rPr lang="en-US" altLang="zh-CN" sz="1400" dirty="0"/>
              <a:t>rebalance / re-caption =&gt; 400K navigation dataset =&gt; </a:t>
            </a:r>
            <a:r>
              <a:rPr lang="zh-CN" altLang="en-US" sz="1400" dirty="0"/>
              <a:t>训练 </a:t>
            </a:r>
            <a:r>
              <a:rPr lang="en-US" altLang="zh-CN" sz="1400" dirty="0"/>
              <a:t>Navigation World Model</a:t>
            </a:r>
            <a:endParaRPr lang="en-US" altLang="zh-CN" sz="1400" dirty="0"/>
          </a:p>
        </p:txBody>
      </p:sp>
      <p:sp>
        <p:nvSpPr>
          <p:cNvPr id="22" name="文本框 21"/>
          <p:cNvSpPr txBox="1"/>
          <p:nvPr/>
        </p:nvSpPr>
        <p:spPr>
          <a:xfrm>
            <a:off x="358140" y="5992495"/>
            <a:ext cx="6065520" cy="52197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p>
            <a:r>
              <a:rPr lang="en-US" altLang="zh-CN" sz="1400" dirty="0"/>
              <a:t>NavDreamer == use the foundation model directly</a:t>
            </a:r>
            <a:endParaRPr lang="en-US" altLang="zh-CN" sz="1400" dirty="0"/>
          </a:p>
          <a:p>
            <a:r>
              <a:rPr lang="en-US" altLang="zh-CN" sz="1400" dirty="0"/>
              <a:t>NavGen == use foundation models to manufature traing data</a:t>
            </a:r>
            <a:endParaRPr lang="en-US" altLang="zh-CN"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4731" y="417111"/>
            <a:ext cx="915835" cy="867277"/>
          </a:xfrm>
          <a:prstGeom prst="rect">
            <a:avLst/>
          </a:prstGeom>
        </p:spPr>
      </p:pic>
      <p:sp>
        <p:nvSpPr>
          <p:cNvPr id="3" name="文本框 2"/>
          <p:cNvSpPr txBox="1"/>
          <p:nvPr/>
        </p:nvSpPr>
        <p:spPr>
          <a:xfrm>
            <a:off x="533279" y="569217"/>
            <a:ext cx="398737" cy="58356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2</a:t>
            </a:r>
            <a:endParaRPr lang="en-US" altLang="zh-CN" sz="3200" dirty="0">
              <a:solidFill>
                <a:schemeClr val="accent1">
                  <a:lumMod val="75000"/>
                </a:schemeClr>
              </a:solidFill>
              <a:cs typeface="+mn-ea"/>
              <a:sym typeface="+mn-lt"/>
            </a:endParaRPr>
          </a:p>
        </p:txBody>
      </p:sp>
      <p:sp>
        <p:nvSpPr>
          <p:cNvPr id="26" name="文本框 25"/>
          <p:cNvSpPr txBox="1"/>
          <p:nvPr/>
        </p:nvSpPr>
        <p:spPr>
          <a:xfrm>
            <a:off x="1190625" y="561975"/>
            <a:ext cx="3212465"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a:solidFill>
                  <a:srgbClr val="0070C0"/>
                </a:solidFill>
                <a:cs typeface="+mn-ea"/>
                <a:sym typeface="+mn-lt"/>
              </a:rPr>
              <a:t>Methodology</a:t>
            </a:r>
            <a:endParaRPr lang="en-US" altLang="zh-CN" sz="3200" dirty="0">
              <a:solidFill>
                <a:srgbClr val="0070C0"/>
              </a:solidFill>
              <a:cs typeface="+mn-ea"/>
              <a:sym typeface="+mn-lt"/>
            </a:endParaRPr>
          </a:p>
        </p:txBody>
      </p:sp>
      <p:grpSp>
        <p:nvGrpSpPr>
          <p:cNvPr id="15" name="组合 14"/>
          <p:cNvGrpSpPr/>
          <p:nvPr/>
        </p:nvGrpSpPr>
        <p:grpSpPr>
          <a:xfrm>
            <a:off x="272415" y="1275080"/>
            <a:ext cx="11555730" cy="1206500"/>
            <a:chOff x="429" y="2232"/>
            <a:chExt cx="18198" cy="1900"/>
          </a:xfrm>
        </p:grpSpPr>
        <p:sp>
          <p:nvSpPr>
            <p:cNvPr id="5" name="Text Box 4"/>
            <p:cNvSpPr txBox="1"/>
            <p:nvPr/>
          </p:nvSpPr>
          <p:spPr>
            <a:xfrm>
              <a:off x="429" y="2232"/>
              <a:ext cx="18198" cy="1900"/>
            </a:xfrm>
            <a:prstGeom prst="rect">
              <a:avLst/>
            </a:prstGeom>
          </p:spPr>
          <p:style>
            <a:lnRef idx="2">
              <a:schemeClr val="accent6"/>
            </a:lnRef>
            <a:fillRef idx="1">
              <a:schemeClr val="lt1"/>
            </a:fillRef>
            <a:effectRef idx="0">
              <a:schemeClr val="accent6"/>
            </a:effectRef>
            <a:fontRef idx="minor">
              <a:schemeClr val="dk1"/>
            </a:fontRef>
          </p:style>
          <p:txBody>
            <a:bodyPr wrap="square" rtlCol="0">
              <a:noAutofit/>
            </a:bodyPr>
            <a:lstStyle/>
            <a:p>
              <a:pPr algn="l">
                <a:lnSpc>
                  <a:spcPct val="150000"/>
                </a:lnSpc>
              </a:pPr>
              <a:r>
                <a:rPr lang="en-US" altLang="zh-CN" sz="1600" b="1" dirty="0"/>
                <a:t>5. </a:t>
              </a:r>
              <a:r>
                <a:rPr lang="zh-CN" altLang="en-US" sz="1600" b="1" dirty="0"/>
                <a:t>低延迟训练与推理系统（实现真实世界可部署性）：</a:t>
              </a:r>
              <a:endParaRPr lang="zh-CN" altLang="en-US" sz="1600" b="1" dirty="0"/>
            </a:p>
            <a:p>
              <a:pPr algn="l">
                <a:lnSpc>
                  <a:spcPct val="150000"/>
                </a:lnSpc>
              </a:pPr>
              <a:r>
                <a:rPr lang="zh-CN" altLang="en-US" sz="1400" dirty="0"/>
                <a:t>为验证数据的真实世界迁移能力，论文基于 </a:t>
              </a:r>
              <a:r>
                <a:rPr lang="en-US" altLang="zh-CN" sz="1400" dirty="0"/>
                <a:t>NavDreamer </a:t>
              </a:r>
              <a:r>
                <a:rPr lang="zh-CN" altLang="en-US" sz="1400" dirty="0"/>
                <a:t>的视频预测与动作解码范式，设计了面向实时部署的轻量化系统：</a:t>
              </a:r>
              <a:endParaRPr lang="zh-CN" altLang="en-US" sz="1400" dirty="0"/>
            </a:p>
            <a:p>
              <a:pPr algn="l">
                <a:lnSpc>
                  <a:spcPct val="150000"/>
                </a:lnSpc>
              </a:pPr>
              <a:endParaRPr lang="zh-CN" altLang="en-US" sz="1400" dirty="0"/>
            </a:p>
          </p:txBody>
        </p:sp>
        <p:pic>
          <p:nvPicPr>
            <p:cNvPr id="7" name="图片 6"/>
            <p:cNvPicPr>
              <a:picLocks noChangeAspect="1"/>
            </p:cNvPicPr>
            <p:nvPr/>
          </p:nvPicPr>
          <p:blipFill>
            <a:blip r:embed="rId2"/>
            <a:stretch>
              <a:fillRect/>
            </a:stretch>
          </p:blipFill>
          <p:spPr>
            <a:xfrm>
              <a:off x="4610" y="3527"/>
              <a:ext cx="8892" cy="468"/>
            </a:xfrm>
            <a:prstGeom prst="rect">
              <a:avLst/>
            </a:prstGeom>
          </p:spPr>
        </p:pic>
      </p:grpSp>
      <p:pic>
        <p:nvPicPr>
          <p:cNvPr id="4" name="图片 3"/>
          <p:cNvPicPr>
            <a:picLocks noChangeAspect="1"/>
          </p:cNvPicPr>
          <p:nvPr/>
        </p:nvPicPr>
        <p:blipFill>
          <a:blip r:embed="rId3"/>
          <a:stretch>
            <a:fillRect/>
          </a:stretch>
        </p:blipFill>
        <p:spPr>
          <a:xfrm>
            <a:off x="274955" y="2611120"/>
            <a:ext cx="3985895" cy="2337435"/>
          </a:xfrm>
          <a:prstGeom prst="rect">
            <a:avLst/>
          </a:prstGeom>
        </p:spPr>
      </p:pic>
      <p:sp>
        <p:nvSpPr>
          <p:cNvPr id="6" name="文本框 5"/>
          <p:cNvSpPr txBox="1"/>
          <p:nvPr/>
        </p:nvSpPr>
        <p:spPr>
          <a:xfrm>
            <a:off x="142875" y="5078095"/>
            <a:ext cx="4378325" cy="1727835"/>
          </a:xfrm>
          <a:prstGeom prst="rect">
            <a:avLst/>
          </a:prstGeom>
        </p:spPr>
        <p:txBody>
          <a:bodyPr wrap="square">
            <a:spAutoFit/>
          </a:bodyPr>
          <a:p>
            <a:pPr marL="0" indent="0">
              <a:spcBef>
                <a:spcPts val="500"/>
              </a:spcBef>
              <a:buFont typeface="Arial" panose="020B0604020202020204"/>
              <a:buNone/>
            </a:pPr>
            <a:r>
              <a:rPr lang="zh-CN" altLang="en-US" sz="1400" b="1" i="0" dirty="0">
                <a:solidFill>
                  <a:schemeClr val="dk1"/>
                </a:solidFill>
              </a:rPr>
              <a:t>双向长视频生成：</a:t>
            </a:r>
            <a:endParaRPr lang="zh-CN" altLang="en-US" sz="1400" b="1" i="0" dirty="0">
              <a:solidFill>
                <a:schemeClr val="dk1"/>
              </a:solidFill>
            </a:endParaRPr>
          </a:p>
          <a:p>
            <a:pPr marL="0" indent="0">
              <a:spcBef>
                <a:spcPts val="500"/>
              </a:spcBef>
              <a:buFont typeface="Arial" panose="020B0604020202020204"/>
              <a:buNone/>
            </a:pPr>
            <a:r>
              <a:rPr lang="zh-CN" altLang="en-US" sz="1400" b="0" i="0" dirty="0">
                <a:solidFill>
                  <a:schemeClr val="dk1"/>
                </a:solidFill>
              </a:rPr>
              <a:t>提出 Clean-Prefix History Conditioning 统一图像到视频（I2V）与视频到视频（V2V）训练。</a:t>
            </a:r>
            <a:endParaRPr lang="zh-CN" altLang="en-US" sz="1400" b="0" i="0" dirty="0">
              <a:solidFill>
                <a:schemeClr val="dk1"/>
              </a:solidFill>
            </a:endParaRPr>
          </a:p>
          <a:p>
            <a:pPr marL="0" indent="0">
              <a:spcBef>
                <a:spcPts val="500"/>
              </a:spcBef>
              <a:buFont typeface="Arial" panose="020B0604020202020204"/>
              <a:buNone/>
            </a:pPr>
            <a:r>
              <a:rPr lang="zh-CN" altLang="en-US" sz="1400" b="0" i="0" dirty="0">
                <a:solidFill>
                  <a:schemeClr val="dk1"/>
                </a:solidFill>
              </a:rPr>
              <a:t>通过将前 k 个历史潜在令牌替换为干净的 ground-truth 观测（k∼Uniform{1,…,N}），并施加微小噪声增强，使模型在自回归生成时保持运动动力学连贯，避免独立条件导致的片段间不一致。</a:t>
            </a:r>
            <a:endParaRPr lang="zh-CN" altLang="en-US" sz="1400" b="0" i="0" dirty="0">
              <a:solidFill>
                <a:schemeClr val="dk1"/>
              </a:solidFill>
            </a:endParaRPr>
          </a:p>
        </p:txBody>
      </p:sp>
      <p:sp>
        <p:nvSpPr>
          <p:cNvPr id="10" name="文本框 9"/>
          <p:cNvSpPr txBox="1"/>
          <p:nvPr/>
        </p:nvSpPr>
        <p:spPr>
          <a:xfrm>
            <a:off x="4521835" y="5159375"/>
            <a:ext cx="2807335" cy="1435100"/>
          </a:xfrm>
          <a:prstGeom prst="rect">
            <a:avLst/>
          </a:prstGeom>
        </p:spPr>
        <p:txBody>
          <a:bodyPr wrap="square">
            <a:noAutofit/>
          </a:bodyPr>
          <a:p>
            <a:pPr marL="0" indent="0" algn="l">
              <a:lnSpc>
                <a:spcPct val="150000"/>
              </a:lnSpc>
              <a:spcBef>
                <a:spcPts val="500"/>
              </a:spcBef>
              <a:buClrTx/>
              <a:buSzTx/>
              <a:buFont typeface="Arial" panose="020B0604020202020204"/>
              <a:buNone/>
            </a:pPr>
            <a:r>
              <a:rPr lang="zh-CN" altLang="en-US" sz="1400" b="1" i="0" dirty="0">
                <a:solidFill>
                  <a:schemeClr val="dk1"/>
                </a:solidFill>
              </a:rPr>
              <a:t>时空降冗余训练：</a:t>
            </a:r>
            <a:endParaRPr lang="zh-CN" altLang="en-US" sz="1400" b="1" i="0" dirty="0">
              <a:solidFill>
                <a:schemeClr val="dk1"/>
              </a:solidFill>
            </a:endParaRPr>
          </a:p>
          <a:p>
            <a:pPr marL="0" indent="0" algn="l">
              <a:lnSpc>
                <a:spcPct val="150000"/>
              </a:lnSpc>
              <a:spcBef>
                <a:spcPts val="500"/>
              </a:spcBef>
              <a:buClrTx/>
              <a:buSzTx/>
              <a:buFont typeface="Arial" panose="020B0604020202020204"/>
              <a:buNone/>
            </a:pPr>
            <a:r>
              <a:rPr lang="zh-CN" altLang="en-US" sz="1400" i="0" dirty="0">
                <a:solidFill>
                  <a:schemeClr val="dk1"/>
                </a:solidFill>
              </a:rPr>
              <a:t>采用 640×384 分辨率与 33 帧的轻量设置，替代原生 1280×720/81 帧输出，显著降低计算开销。</a:t>
            </a:r>
            <a:endParaRPr lang="zh-CN" altLang="en-US" sz="1400" i="0" dirty="0">
              <a:solidFill>
                <a:schemeClr val="dk1"/>
              </a:solidFill>
            </a:endParaRPr>
          </a:p>
        </p:txBody>
      </p:sp>
      <p:sp>
        <p:nvSpPr>
          <p:cNvPr id="11" name="文本框 10"/>
          <p:cNvSpPr txBox="1"/>
          <p:nvPr/>
        </p:nvSpPr>
        <p:spPr>
          <a:xfrm>
            <a:off x="4521200" y="3070860"/>
            <a:ext cx="2276475" cy="1607820"/>
          </a:xfrm>
          <a:prstGeom prst="rect">
            <a:avLst/>
          </a:prstGeom>
        </p:spPr>
        <p:txBody>
          <a:bodyPr>
            <a:noAutofit/>
          </a:bodyPr>
          <a:p>
            <a:r>
              <a:rPr lang="en-US" altLang="zh-CN" sz="1600"/>
              <a:t> base model : Wan2.2-5B</a:t>
            </a:r>
            <a:endParaRPr lang="en-US" altLang="zh-CN" sz="1600"/>
          </a:p>
          <a:p>
            <a:r>
              <a:rPr lang="en-US" altLang="zh-CN" sz="1600"/>
              <a:t>LoRA rank：64</a:t>
            </a:r>
            <a:endParaRPr lang="en-US" altLang="zh-CN" sz="1600"/>
          </a:p>
          <a:p>
            <a:r>
              <a:rPr lang="en-US" altLang="zh-CN" sz="1600"/>
              <a:t>LoRA alpha：64</a:t>
            </a:r>
            <a:endParaRPr lang="en-US" altLang="zh-CN" sz="1600"/>
          </a:p>
          <a:p>
            <a:r>
              <a:rPr lang="en-US" altLang="zh-CN" sz="1600"/>
              <a:t>learning rate：1e-4</a:t>
            </a:r>
            <a:endParaRPr lang="en-US" altLang="zh-CN" sz="1600"/>
          </a:p>
          <a:p>
            <a:r>
              <a:rPr lang="en-US" altLang="zh-CN" sz="1600"/>
              <a:t>12,500 steps</a:t>
            </a:r>
            <a:endParaRPr lang="en-US" altLang="zh-CN" sz="1600"/>
          </a:p>
          <a:p>
            <a:r>
              <a:rPr lang="en-US" altLang="zh-CN" sz="1600"/>
              <a:t>16 × A100。</a:t>
            </a:r>
            <a:endParaRPr lang="en-US" altLang="zh-CN" sz="1600"/>
          </a:p>
          <a:p>
            <a:endParaRPr lang="en-US" altLang="zh-CN" sz="1600"/>
          </a:p>
        </p:txBody>
      </p:sp>
      <p:sp>
        <p:nvSpPr>
          <p:cNvPr id="19" name="文本框 18"/>
          <p:cNvSpPr txBox="1"/>
          <p:nvPr/>
        </p:nvSpPr>
        <p:spPr>
          <a:xfrm>
            <a:off x="7764145" y="2927350"/>
            <a:ext cx="4064000" cy="3548380"/>
          </a:xfrm>
          <a:prstGeom prst="rect">
            <a:avLst/>
          </a:prstGeom>
        </p:spPr>
        <p:style>
          <a:lnRef idx="2">
            <a:schemeClr val="accent6"/>
          </a:lnRef>
          <a:fillRef idx="1">
            <a:schemeClr val="lt1"/>
          </a:fillRef>
          <a:effectRef idx="0">
            <a:schemeClr val="accent6"/>
          </a:effectRef>
          <a:fontRef idx="minor">
            <a:schemeClr val="dk1"/>
          </a:fontRef>
        </p:style>
        <p:txBody>
          <a:bodyPr wrap="square" rtlCol="0">
            <a:noAutofit/>
          </a:bodyPr>
          <a:p>
            <a:pPr>
              <a:lnSpc>
                <a:spcPct val="150000"/>
              </a:lnSpc>
            </a:pPr>
            <a:r>
              <a:rPr lang="en-US" altLang="zh-CN" sz="1400" dirty="0"/>
              <a:t>400k sft</a:t>
            </a:r>
            <a:r>
              <a:rPr lang="zh-CN" altLang="en-US" sz="1400" dirty="0"/>
              <a:t>数据微调，再用</a:t>
            </a:r>
            <a:r>
              <a:rPr lang="en-US" altLang="zh-CN" sz="1400" dirty="0"/>
              <a:t>sCM</a:t>
            </a:r>
            <a:r>
              <a:rPr lang="zh-CN" altLang="en-US" sz="1400" dirty="0"/>
              <a:t>预热，再用</a:t>
            </a:r>
            <a:r>
              <a:rPr lang="en-US" altLang="zh-CN" sz="1400" dirty="0"/>
              <a:t>DMD2</a:t>
            </a:r>
            <a:r>
              <a:rPr lang="zh-CN" altLang="en-US" sz="1400" dirty="0"/>
              <a:t>进行分布匹配蒸馏，将采样步数从 30 步压缩至 4 步并移除</a:t>
            </a:r>
            <a:r>
              <a:rPr lang="en-US" altLang="zh-CN" sz="1400" dirty="0"/>
              <a:t>cfg</a:t>
            </a:r>
            <a:r>
              <a:rPr lang="zh-CN" altLang="en-US" sz="1400" dirty="0"/>
              <a:t>，同时引入对抗损失保证视觉质量，将标准 </a:t>
            </a:r>
            <a:r>
              <a:rPr lang="en-US" altLang="zh-CN" sz="1400" dirty="0"/>
              <a:t>VAE </a:t>
            </a:r>
            <a:r>
              <a:rPr lang="zh-CN" altLang="en-US" sz="1400" dirty="0"/>
              <a:t>替换为 </a:t>
            </a:r>
            <a:r>
              <a:rPr lang="en-US" altLang="zh-CN" sz="1400" dirty="0"/>
              <a:t>TAEHV，</a:t>
            </a:r>
            <a:r>
              <a:rPr lang="zh-CN" altLang="en-US" sz="1400" dirty="0"/>
              <a:t>将编解码耗时从约 1 秒降至约 0.1 秒。</a:t>
            </a:r>
            <a:endParaRPr lang="zh-CN" altLang="en-US" sz="1400" dirty="0"/>
          </a:p>
          <a:p>
            <a:pPr>
              <a:lnSpc>
                <a:spcPct val="150000"/>
              </a:lnSpc>
            </a:pPr>
            <a:r>
              <a:rPr lang="zh-CN" altLang="en-US" sz="1400" dirty="0"/>
              <a:t>上述优化使推理延迟从原始 171.6 秒降至 0.7 秒/片段，达到 47 </a:t>
            </a:r>
            <a:r>
              <a:rPr lang="en-US" altLang="zh-CN" sz="1400" dirty="0"/>
              <a:t>FPS，</a:t>
            </a:r>
            <a:r>
              <a:rPr lang="zh-CN" altLang="en-US" sz="1400" dirty="0"/>
              <a:t>满足机载实时控制需求。最终模型在真实无人机上实现 75% 的零样本任务成功率。</a:t>
            </a:r>
            <a:endParaRPr lang="zh-CN" alt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4731" y="417111"/>
            <a:ext cx="915835" cy="867277"/>
          </a:xfrm>
          <a:prstGeom prst="rect">
            <a:avLst/>
          </a:prstGeom>
        </p:spPr>
      </p:pic>
      <p:sp>
        <p:nvSpPr>
          <p:cNvPr id="3" name="文本框 2"/>
          <p:cNvSpPr txBox="1"/>
          <p:nvPr/>
        </p:nvSpPr>
        <p:spPr>
          <a:xfrm>
            <a:off x="533279" y="569217"/>
            <a:ext cx="398737" cy="58356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3</a:t>
            </a:r>
            <a:endParaRPr lang="en-US" altLang="zh-CN" sz="3200" dirty="0">
              <a:solidFill>
                <a:schemeClr val="accent1">
                  <a:lumMod val="75000"/>
                </a:schemeClr>
              </a:solidFill>
              <a:cs typeface="+mn-ea"/>
              <a:sym typeface="+mn-lt"/>
            </a:endParaRPr>
          </a:p>
        </p:txBody>
      </p:sp>
      <p:sp>
        <p:nvSpPr>
          <p:cNvPr id="26" name="文本框 25"/>
          <p:cNvSpPr txBox="1"/>
          <p:nvPr/>
        </p:nvSpPr>
        <p:spPr>
          <a:xfrm>
            <a:off x="1190625" y="561975"/>
            <a:ext cx="3212465"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a:solidFill>
                  <a:srgbClr val="0070C0"/>
                </a:solidFill>
                <a:cs typeface="+mn-ea"/>
                <a:sym typeface="+mn-lt"/>
              </a:rPr>
              <a:t>Experiments</a:t>
            </a:r>
            <a:endParaRPr lang="en-US" altLang="zh-CN" sz="3200" dirty="0">
              <a:solidFill>
                <a:srgbClr val="0070C0"/>
              </a:solidFill>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Text Box 5"/>
          <p:cNvSpPr txBox="1"/>
          <p:nvPr/>
        </p:nvSpPr>
        <p:spPr>
          <a:xfrm>
            <a:off x="274955" y="1400810"/>
            <a:ext cx="4366260" cy="33718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zh-CN" altLang="en-US" sz="1600" b="1" dirty="0"/>
              <a:t>训练</a:t>
            </a:r>
            <a:r>
              <a:rPr lang="zh-CN" altLang="en-US" sz="1600" b="1" dirty="0"/>
              <a:t>设置</a:t>
            </a:r>
            <a:endParaRPr lang="zh-CN" altLang="en-US" sz="1600" b="1" dirty="0"/>
          </a:p>
        </p:txBody>
      </p:sp>
      <p:pic>
        <p:nvPicPr>
          <p:cNvPr id="4" name="图片 3"/>
          <p:cNvPicPr>
            <a:picLocks noChangeAspect="1"/>
          </p:cNvPicPr>
          <p:nvPr/>
        </p:nvPicPr>
        <p:blipFill>
          <a:blip r:embed="rId2"/>
          <a:stretch>
            <a:fillRect/>
          </a:stretch>
        </p:blipFill>
        <p:spPr>
          <a:xfrm>
            <a:off x="3007995" y="2355850"/>
            <a:ext cx="5034280" cy="238633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4731" y="417111"/>
            <a:ext cx="915835" cy="867277"/>
          </a:xfrm>
          <a:prstGeom prst="rect">
            <a:avLst/>
          </a:prstGeom>
        </p:spPr>
      </p:pic>
      <p:sp>
        <p:nvSpPr>
          <p:cNvPr id="3" name="文本框 2"/>
          <p:cNvSpPr txBox="1"/>
          <p:nvPr/>
        </p:nvSpPr>
        <p:spPr>
          <a:xfrm>
            <a:off x="533279" y="569217"/>
            <a:ext cx="398737" cy="58356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3</a:t>
            </a:r>
            <a:endParaRPr lang="en-US" altLang="zh-CN" sz="3200" dirty="0">
              <a:solidFill>
                <a:schemeClr val="accent1">
                  <a:lumMod val="75000"/>
                </a:schemeClr>
              </a:solidFill>
              <a:cs typeface="+mn-ea"/>
              <a:sym typeface="+mn-lt"/>
            </a:endParaRPr>
          </a:p>
        </p:txBody>
      </p:sp>
      <p:sp>
        <p:nvSpPr>
          <p:cNvPr id="26" name="文本框 25"/>
          <p:cNvSpPr txBox="1"/>
          <p:nvPr/>
        </p:nvSpPr>
        <p:spPr>
          <a:xfrm>
            <a:off x="1190625" y="561975"/>
            <a:ext cx="3212465"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a:solidFill>
                  <a:srgbClr val="0070C0"/>
                </a:solidFill>
                <a:cs typeface="+mn-ea"/>
                <a:sym typeface="+mn-lt"/>
              </a:rPr>
              <a:t>Experiments</a:t>
            </a:r>
            <a:endParaRPr lang="en-US" altLang="zh-CN" sz="3200" dirty="0">
              <a:solidFill>
                <a:srgbClr val="0070C0"/>
              </a:solidFill>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Text Box 5"/>
          <p:cNvSpPr txBox="1"/>
          <p:nvPr/>
        </p:nvSpPr>
        <p:spPr>
          <a:xfrm>
            <a:off x="3653155" y="793750"/>
            <a:ext cx="4366260" cy="33718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zh-CN" altLang="en-US" sz="1600" b="1" dirty="0"/>
              <a:t>数据集</a:t>
            </a:r>
            <a:r>
              <a:rPr lang="zh-CN" altLang="en-US" sz="1600" b="1" dirty="0"/>
              <a:t>分析</a:t>
            </a:r>
            <a:endParaRPr lang="zh-CN" altLang="en-US" sz="1600" b="1" dirty="0"/>
          </a:p>
        </p:txBody>
      </p:sp>
      <p:pic>
        <p:nvPicPr>
          <p:cNvPr id="5" name="图片 4"/>
          <p:cNvPicPr>
            <a:picLocks noChangeAspect="1"/>
          </p:cNvPicPr>
          <p:nvPr/>
        </p:nvPicPr>
        <p:blipFill>
          <a:blip r:embed="rId2"/>
          <a:stretch>
            <a:fillRect/>
          </a:stretch>
        </p:blipFill>
        <p:spPr>
          <a:xfrm>
            <a:off x="427990" y="1414145"/>
            <a:ext cx="3411220" cy="2545080"/>
          </a:xfrm>
          <a:prstGeom prst="rect">
            <a:avLst/>
          </a:prstGeom>
        </p:spPr>
      </p:pic>
      <p:pic>
        <p:nvPicPr>
          <p:cNvPr id="7" name="图片 6"/>
          <p:cNvPicPr>
            <a:picLocks noChangeAspect="1"/>
          </p:cNvPicPr>
          <p:nvPr/>
        </p:nvPicPr>
        <p:blipFill>
          <a:blip r:embed="rId3"/>
          <a:stretch>
            <a:fillRect/>
          </a:stretch>
        </p:blipFill>
        <p:spPr>
          <a:xfrm>
            <a:off x="4107815" y="1336040"/>
            <a:ext cx="3803650" cy="2752090"/>
          </a:xfrm>
          <a:prstGeom prst="rect">
            <a:avLst/>
          </a:prstGeom>
        </p:spPr>
      </p:pic>
      <p:pic>
        <p:nvPicPr>
          <p:cNvPr id="8" name="图片 7"/>
          <p:cNvPicPr>
            <a:picLocks noChangeAspect="1"/>
          </p:cNvPicPr>
          <p:nvPr/>
        </p:nvPicPr>
        <p:blipFill>
          <a:blip r:embed="rId4"/>
          <a:stretch>
            <a:fillRect/>
          </a:stretch>
        </p:blipFill>
        <p:spPr>
          <a:xfrm>
            <a:off x="8180070" y="1130935"/>
            <a:ext cx="3288665" cy="3233420"/>
          </a:xfrm>
          <a:prstGeom prst="rect">
            <a:avLst/>
          </a:prstGeom>
        </p:spPr>
      </p:pic>
      <p:sp>
        <p:nvSpPr>
          <p:cNvPr id="9" name="文本框 8"/>
          <p:cNvSpPr txBox="1"/>
          <p:nvPr/>
        </p:nvSpPr>
        <p:spPr>
          <a:xfrm>
            <a:off x="431800" y="4088130"/>
            <a:ext cx="11155680" cy="2545715"/>
          </a:xfrm>
          <a:prstGeom prst="rect">
            <a:avLst/>
          </a:prstGeom>
        </p:spPr>
        <p:txBody>
          <a:bodyPr wrap="square">
            <a:spAutoFit/>
          </a:bodyPr>
          <a:p>
            <a:pPr marL="0" indent="0">
              <a:lnSpc>
                <a:spcPct val="150000"/>
              </a:lnSpc>
            </a:pP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论文从多样性和真实世界分布对齐度两个互补轴评估数据集：</a:t>
            </a:r>
            <a:endParaRPr lang="zh-CN" altLang="en-US" sz="1400" b="0" i="0">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150000"/>
              </a:lnSpc>
              <a:spcBef>
                <a:spcPts val="500"/>
              </a:spcBef>
              <a:buFont typeface="Arial" panose="020B0604020202020204"/>
              <a:buChar char="•"/>
            </a:pP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多样性（</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Vendi Score</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）：基于 </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CLIP </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特征相似度矩阵的指数熵衡量。所生成数据集的 </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Vendi Score </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达到 </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47.6</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，是次优基线 </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IndoorUAV</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16.8</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）的 </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2.8×</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，表明其在场景类型、光照条件与视角上具有更丰富的模态覆盖。</a:t>
            </a:r>
            <a:endParaRPr lang="zh-CN" altLang="en-US" sz="1400" b="0" i="0">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150000"/>
              </a:lnSpc>
              <a:spcBef>
                <a:spcPts val="500"/>
              </a:spcBef>
              <a:buFont typeface="Arial" panose="020B0604020202020204"/>
              <a:buChar char="•"/>
            </a:pP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Sim-to-Real </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对齐（</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FD_CLIP</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）：计算各数据集与 </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1000 </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张真实部署图像之间的 </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Fréchet </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距离。所生成数据集的 </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FD_CLIP </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为 </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0.806</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，在所有非真实数据集中最低，且接近真实飞行数据集 </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UAV-Flow</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0.691</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a:t>
            </a:r>
            <a:endParaRPr lang="zh-CN" altLang="en-US" sz="1400" b="0" i="0">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150000"/>
              </a:lnSpc>
              <a:spcBef>
                <a:spcPts val="500"/>
              </a:spcBef>
              <a:buFont typeface="Arial" panose="020B0604020202020204"/>
              <a:buChar char="•"/>
            </a:pP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特征空间可视化：</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PCA </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投影显示，真实样本（</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）几乎嵌入在所生成数据的分布区域内，而现有竞争数据集则占据特征空间中明显不相交的区域。</a:t>
            </a:r>
            <a:endParaRPr lang="zh-CN" altLang="en-US" sz="1400" b="0" i="0">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4731" y="417111"/>
            <a:ext cx="915835" cy="867277"/>
          </a:xfrm>
          <a:prstGeom prst="rect">
            <a:avLst/>
          </a:prstGeom>
        </p:spPr>
      </p:pic>
      <p:sp>
        <p:nvSpPr>
          <p:cNvPr id="3" name="文本框 2"/>
          <p:cNvSpPr txBox="1"/>
          <p:nvPr/>
        </p:nvSpPr>
        <p:spPr>
          <a:xfrm>
            <a:off x="533279" y="569217"/>
            <a:ext cx="398737" cy="58356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3</a:t>
            </a:r>
            <a:endParaRPr lang="en-US" altLang="zh-CN" sz="3200" dirty="0">
              <a:solidFill>
                <a:schemeClr val="accent1">
                  <a:lumMod val="75000"/>
                </a:schemeClr>
              </a:solidFill>
              <a:cs typeface="+mn-ea"/>
              <a:sym typeface="+mn-lt"/>
            </a:endParaRPr>
          </a:p>
        </p:txBody>
      </p:sp>
      <p:sp>
        <p:nvSpPr>
          <p:cNvPr id="26" name="文本框 25"/>
          <p:cNvSpPr txBox="1"/>
          <p:nvPr/>
        </p:nvSpPr>
        <p:spPr>
          <a:xfrm>
            <a:off x="1190625" y="561975"/>
            <a:ext cx="3212465"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a:solidFill>
                  <a:srgbClr val="0070C0"/>
                </a:solidFill>
                <a:cs typeface="+mn-ea"/>
                <a:sym typeface="+mn-lt"/>
              </a:rPr>
              <a:t>Experiments</a:t>
            </a:r>
            <a:endParaRPr lang="en-US" altLang="zh-CN" sz="3200" dirty="0">
              <a:solidFill>
                <a:srgbClr val="0070C0"/>
              </a:solidFill>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Text Box 5"/>
          <p:cNvSpPr txBox="1"/>
          <p:nvPr/>
        </p:nvSpPr>
        <p:spPr>
          <a:xfrm>
            <a:off x="4003675" y="692150"/>
            <a:ext cx="4366260" cy="33718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zh-CN" altLang="en-US" sz="1600" b="1" dirty="0"/>
              <a:t>不同数据集训练的视频模型性能</a:t>
            </a:r>
            <a:endParaRPr lang="zh-CN" altLang="en-US" sz="1600" b="1" dirty="0"/>
          </a:p>
        </p:txBody>
      </p:sp>
      <p:pic>
        <p:nvPicPr>
          <p:cNvPr id="5" name="图片 4"/>
          <p:cNvPicPr>
            <a:picLocks noChangeAspect="1"/>
          </p:cNvPicPr>
          <p:nvPr/>
        </p:nvPicPr>
        <p:blipFill>
          <a:blip r:embed="rId2"/>
          <a:stretch>
            <a:fillRect/>
          </a:stretch>
        </p:blipFill>
        <p:spPr>
          <a:xfrm>
            <a:off x="533400" y="1988185"/>
            <a:ext cx="5953760" cy="3745865"/>
          </a:xfrm>
          <a:prstGeom prst="rect">
            <a:avLst/>
          </a:prstGeom>
        </p:spPr>
      </p:pic>
      <p:sp>
        <p:nvSpPr>
          <p:cNvPr id="7" name="文本框 6"/>
          <p:cNvSpPr txBox="1"/>
          <p:nvPr/>
        </p:nvSpPr>
        <p:spPr>
          <a:xfrm>
            <a:off x="6776720" y="2822258"/>
            <a:ext cx="5080000" cy="3430905"/>
          </a:xfrm>
          <a:prstGeom prst="rect">
            <a:avLst/>
          </a:prstGeom>
        </p:spPr>
        <p:txBody>
          <a:bodyPr>
            <a:spAutoFit/>
          </a:bodyPr>
          <a:p>
            <a:pPr marL="0" indent="0">
              <a:lnSpc>
                <a:spcPct val="150000"/>
              </a:lnSpc>
            </a:pP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各数据集训练后的平均导航进度表现如下：</a:t>
            </a:r>
            <a:endParaRPr lang="zh-CN" altLang="en-US" sz="1600" b="0" i="0">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150000"/>
              </a:lnSpc>
              <a:spcBef>
                <a:spcPts val="500"/>
              </a:spcBef>
              <a:buFont typeface="Arial" panose="020B0604020202020204"/>
              <a:buChar char="•"/>
            </a:pP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UAV-Flow</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：低于 </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30%</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（场景单一，多样性受限）；</a:t>
            </a:r>
            <a:endParaRPr lang="zh-CN" altLang="en-US" sz="1600" b="0" i="0">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150000"/>
              </a:lnSpc>
              <a:spcBef>
                <a:spcPts val="500"/>
              </a:spcBef>
              <a:buFont typeface="Arial" panose="020B0604020202020204"/>
              <a:buChar char="•"/>
            </a:pP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TravelUAV</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：约 </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36%</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sim-to-real </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差距严重）；</a:t>
            </a:r>
            <a:endParaRPr lang="zh-CN" altLang="en-US" sz="1600" b="0" i="0">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150000"/>
              </a:lnSpc>
              <a:spcBef>
                <a:spcPts val="500"/>
              </a:spcBef>
              <a:buFont typeface="Arial" panose="020B0604020202020204"/>
              <a:buChar char="•"/>
            </a:pP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IndoorUAV</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：初期提升后饱和于约 </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45%</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a:t>
            </a:r>
            <a:endParaRPr lang="zh-CN" altLang="en-US" sz="1600" b="0" i="0">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150000"/>
              </a:lnSpc>
              <a:spcBef>
                <a:spcPts val="500"/>
              </a:spcBef>
              <a:buFont typeface="Arial" panose="020B0604020202020204"/>
              <a:buChar char="•"/>
            </a:pP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OpenFly</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100K </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规模）：在 </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33%–46% </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之间波动，数据同质化导致增加训练量无明显收益；</a:t>
            </a:r>
            <a:endParaRPr lang="zh-CN" altLang="en-US" sz="1600" b="0" i="0">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150000"/>
              </a:lnSpc>
              <a:spcBef>
                <a:spcPts val="500"/>
              </a:spcBef>
              <a:buFont typeface="Arial" panose="020B0604020202020204"/>
              <a:buChar char="•"/>
            </a:pP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所生成数据集（自回归范式）：约 </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63%</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a:t>
            </a:r>
            <a:endParaRPr lang="zh-CN" altLang="en-US" sz="1600" b="0" i="0">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150000"/>
              </a:lnSpc>
              <a:spcBef>
                <a:spcPts val="500"/>
              </a:spcBef>
              <a:buFont typeface="Arial" panose="020B0604020202020204"/>
              <a:buChar char="•"/>
            </a:pP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所生成数据集（双向范式）：约 </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79%</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，远超所有基线。</a:t>
            </a:r>
            <a:endParaRPr lang="zh-CN" altLang="en-US" sz="1600" b="0" i="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6776720" y="1233170"/>
            <a:ext cx="4916805" cy="1410970"/>
          </a:xfrm>
          <a:prstGeom prst="rect">
            <a:avLst/>
          </a:prstGeom>
        </p:spPr>
        <p:style>
          <a:lnRef idx="2">
            <a:schemeClr val="accent6"/>
          </a:lnRef>
          <a:fillRef idx="1">
            <a:schemeClr val="lt1"/>
          </a:fillRef>
          <a:effectRef idx="0">
            <a:schemeClr val="accent6"/>
          </a:effectRef>
          <a:fontRef idx="minor">
            <a:schemeClr val="dk1"/>
          </a:fontRef>
        </p:style>
        <p:txBody>
          <a:bodyPr wrap="square" rtlCol="0">
            <a:noAutofit/>
          </a:bodyPr>
          <a:p>
            <a:r>
              <a:rPr lang="zh-CN" altLang="en-US" sz="1400" dirty="0"/>
              <a:t>使用</a:t>
            </a:r>
            <a:r>
              <a:rPr lang="en-US" altLang="zh-CN" sz="1400" dirty="0"/>
              <a:t>Qwen3.6-27B</a:t>
            </a:r>
            <a:r>
              <a:rPr lang="zh-CN" altLang="en-US" sz="1400" dirty="0"/>
              <a:t>自动评估导航</a:t>
            </a:r>
            <a:r>
              <a:rPr lang="zh-CN" altLang="en-US" sz="1400" dirty="0"/>
              <a:t>能力（</a:t>
            </a:r>
            <a:r>
              <a:rPr lang="en-US" altLang="zh-CN" sz="1400" dirty="0"/>
              <a:t>Qwen3.6-27B </a:t>
            </a:r>
            <a:r>
              <a:rPr lang="zh-CN" altLang="en-US" sz="1400" dirty="0"/>
              <a:t>看这个视频，根据四档 </a:t>
            </a:r>
            <a:r>
              <a:rPr lang="en-US" altLang="zh-CN" sz="1400" dirty="0"/>
              <a:t>rubric </a:t>
            </a:r>
            <a:r>
              <a:rPr lang="zh-CN" altLang="en-US" sz="1400" dirty="0"/>
              <a:t>给它一个等级</a:t>
            </a:r>
            <a:r>
              <a:rPr lang="zh-CN" altLang="en-US" sz="1400" dirty="0"/>
              <a:t>）</a:t>
            </a:r>
            <a:endParaRPr lang="zh-CN" altLang="en-US" sz="1400" dirty="0"/>
          </a:p>
        </p:txBody>
      </p:sp>
      <p:pic>
        <p:nvPicPr>
          <p:cNvPr id="10" name="图片 9"/>
          <p:cNvPicPr>
            <a:picLocks noChangeAspect="1"/>
          </p:cNvPicPr>
          <p:nvPr/>
        </p:nvPicPr>
        <p:blipFill>
          <a:blip r:embed="rId3"/>
          <a:stretch>
            <a:fillRect/>
          </a:stretch>
        </p:blipFill>
        <p:spPr>
          <a:xfrm>
            <a:off x="7344410" y="1866900"/>
            <a:ext cx="2472055" cy="73342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4731" y="417111"/>
            <a:ext cx="915835" cy="867277"/>
          </a:xfrm>
          <a:prstGeom prst="rect">
            <a:avLst/>
          </a:prstGeom>
        </p:spPr>
      </p:pic>
      <p:sp>
        <p:nvSpPr>
          <p:cNvPr id="3" name="文本框 2"/>
          <p:cNvSpPr txBox="1"/>
          <p:nvPr/>
        </p:nvSpPr>
        <p:spPr>
          <a:xfrm>
            <a:off x="533279" y="569217"/>
            <a:ext cx="398737" cy="58356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3</a:t>
            </a:r>
            <a:endParaRPr lang="en-US" altLang="zh-CN" sz="3200" dirty="0">
              <a:solidFill>
                <a:schemeClr val="accent1">
                  <a:lumMod val="75000"/>
                </a:schemeClr>
              </a:solidFill>
              <a:cs typeface="+mn-ea"/>
              <a:sym typeface="+mn-lt"/>
            </a:endParaRPr>
          </a:p>
        </p:txBody>
      </p:sp>
      <p:sp>
        <p:nvSpPr>
          <p:cNvPr id="26" name="文本框 25"/>
          <p:cNvSpPr txBox="1"/>
          <p:nvPr/>
        </p:nvSpPr>
        <p:spPr>
          <a:xfrm>
            <a:off x="1190625" y="561975"/>
            <a:ext cx="3212465"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a:solidFill>
                  <a:srgbClr val="0070C0"/>
                </a:solidFill>
                <a:cs typeface="+mn-ea"/>
                <a:sym typeface="+mn-lt"/>
              </a:rPr>
              <a:t>Experiments</a:t>
            </a:r>
            <a:endParaRPr lang="en-US" altLang="zh-CN" sz="3200" dirty="0">
              <a:solidFill>
                <a:srgbClr val="0070C0"/>
              </a:solidFill>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Text Box 5"/>
          <p:cNvSpPr txBox="1"/>
          <p:nvPr/>
        </p:nvSpPr>
        <p:spPr>
          <a:xfrm>
            <a:off x="3912870" y="808355"/>
            <a:ext cx="4366260" cy="33718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zh-CN" altLang="en-US" sz="1600" b="1" dirty="0"/>
              <a:t>消融</a:t>
            </a:r>
            <a:r>
              <a:rPr lang="zh-CN" altLang="en-US" sz="1600" b="1" dirty="0"/>
              <a:t>实验</a:t>
            </a:r>
            <a:endParaRPr lang="zh-CN" altLang="en-US" sz="1600" b="1" dirty="0"/>
          </a:p>
        </p:txBody>
      </p:sp>
      <p:sp>
        <p:nvSpPr>
          <p:cNvPr id="7" name="文本框 6"/>
          <p:cNvSpPr txBox="1"/>
          <p:nvPr/>
        </p:nvSpPr>
        <p:spPr>
          <a:xfrm>
            <a:off x="533400" y="1567180"/>
            <a:ext cx="9041765" cy="1031875"/>
          </a:xfrm>
          <a:prstGeom prst="rect">
            <a:avLst/>
          </a:prstGeom>
        </p:spPr>
        <p:txBody>
          <a:bodyPr wrap="square">
            <a:spAutoFit/>
          </a:bodyPr>
          <a:p>
            <a:pPr marL="0" indent="0">
              <a:spcAft>
                <a:spcPct val="60000"/>
              </a:spcAft>
            </a:pPr>
            <a:r>
              <a:rPr lang="en-US" altLang="zh-CN" sz="1600" b="1" i="0">
                <a:solidFill>
                  <a:schemeClr val="tx1"/>
                </a:solidFill>
                <a:latin typeface="微软雅黑" panose="020B0503020204020204" charset="-122"/>
                <a:ea typeface="微软雅黑" panose="020B0503020204020204" charset="-122"/>
                <a:cs typeface="微软雅黑" panose="020B0503020204020204" charset="-122"/>
              </a:rPr>
              <a:t>3.1 </a:t>
            </a:r>
            <a:r>
              <a:rPr lang="zh-CN" altLang="en-US" sz="1600" b="1" i="0">
                <a:solidFill>
                  <a:schemeClr val="tx1"/>
                </a:solidFill>
                <a:latin typeface="微软雅黑" panose="020B0503020204020204" charset="-122"/>
                <a:ea typeface="微软雅黑" panose="020B0503020204020204" charset="-122"/>
                <a:cs typeface="微软雅黑" panose="020B0503020204020204" charset="-122"/>
              </a:rPr>
              <a:t>运动重平衡（</a:t>
            </a:r>
            <a:r>
              <a:rPr lang="en-US" altLang="zh-CN" sz="1600" b="1" i="0">
                <a:solidFill>
                  <a:schemeClr val="tx1"/>
                </a:solidFill>
                <a:latin typeface="微软雅黑" panose="020B0503020204020204" charset="-122"/>
                <a:ea typeface="微软雅黑" panose="020B0503020204020204" charset="-122"/>
                <a:cs typeface="微软雅黑" panose="020B0503020204020204" charset="-122"/>
              </a:rPr>
              <a:t>Motion Rebalancing</a:t>
            </a:r>
            <a:r>
              <a:rPr lang="zh-CN" altLang="en-US" sz="1600" b="1" i="0">
                <a:solidFill>
                  <a:schemeClr val="tx1"/>
                </a:solidFill>
                <a:latin typeface="微软雅黑" panose="020B0503020204020204" charset="-122"/>
                <a:ea typeface="微软雅黑" panose="020B0503020204020204" charset="-122"/>
                <a:cs typeface="微软雅黑" panose="020B0503020204020204" charset="-122"/>
              </a:rPr>
              <a:t>）</a:t>
            </a:r>
            <a:endParaRPr lang="zh-CN" altLang="en-US" sz="1600" b="1" i="0">
              <a:solidFill>
                <a:schemeClr val="tx1"/>
              </a:solidFill>
              <a:latin typeface="微软雅黑" panose="020B0503020204020204" charset="-122"/>
              <a:ea typeface="微软雅黑" panose="020B0503020204020204" charset="-122"/>
              <a:cs typeface="微软雅黑" panose="020B0503020204020204" charset="-122"/>
            </a:endParaRPr>
          </a:p>
          <a:p>
            <a:pPr marL="0" indent="0"/>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对比了在原始生成数据与经重平衡数据上分别训练模型的导航成功率。结果显示，运动重平衡策略将导航成功率提升约 </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15%</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，证明其对纠正生成模型运动分布偏置的有效性。</a:t>
            </a:r>
            <a:endParaRPr lang="zh-CN" altLang="en-US" sz="1600" b="0" i="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607060" y="3731260"/>
            <a:ext cx="6129020" cy="2391410"/>
          </a:xfrm>
          <a:prstGeom prst="rect">
            <a:avLst/>
          </a:prstGeom>
        </p:spPr>
        <p:txBody>
          <a:bodyPr wrap="square">
            <a:spAutoFit/>
          </a:bodyPr>
          <a:p>
            <a:pPr marL="0" indent="0">
              <a:spcAft>
                <a:spcPct val="60000"/>
              </a:spcAft>
            </a:pPr>
            <a:r>
              <a:rPr lang="en-US" altLang="zh-CN" sz="1600" b="1" i="0">
                <a:solidFill>
                  <a:schemeClr val="tx1"/>
                </a:solidFill>
                <a:latin typeface="微软雅黑" panose="020B0503020204020204" charset="-122"/>
                <a:ea typeface="微软雅黑" panose="020B0503020204020204" charset="-122"/>
                <a:cs typeface="微软雅黑" panose="020B0503020204020204" charset="-122"/>
              </a:rPr>
              <a:t>3.2 </a:t>
            </a:r>
            <a:r>
              <a:rPr lang="zh-CN" altLang="en-US" sz="1600" b="1" i="0">
                <a:solidFill>
                  <a:schemeClr val="tx1"/>
                </a:solidFill>
                <a:latin typeface="微软雅黑" panose="020B0503020204020204" charset="-122"/>
                <a:ea typeface="微软雅黑" panose="020B0503020204020204" charset="-122"/>
                <a:cs typeface="微软雅黑" panose="020B0503020204020204" charset="-122"/>
              </a:rPr>
              <a:t>风格多样化（</a:t>
            </a:r>
            <a:r>
              <a:rPr lang="en-US" altLang="zh-CN" sz="1600" b="1" i="0">
                <a:solidFill>
                  <a:schemeClr val="tx1"/>
                </a:solidFill>
                <a:latin typeface="微软雅黑" panose="020B0503020204020204" charset="-122"/>
                <a:ea typeface="微软雅黑" panose="020B0503020204020204" charset="-122"/>
                <a:cs typeface="微软雅黑" panose="020B0503020204020204" charset="-122"/>
              </a:rPr>
              <a:t>Style Diversification</a:t>
            </a:r>
            <a:r>
              <a:rPr lang="zh-CN" altLang="en-US" sz="1600" b="1" i="0">
                <a:solidFill>
                  <a:schemeClr val="tx1"/>
                </a:solidFill>
                <a:latin typeface="微软雅黑" panose="020B0503020204020204" charset="-122"/>
                <a:ea typeface="微软雅黑" panose="020B0503020204020204" charset="-122"/>
                <a:cs typeface="微软雅黑" panose="020B0503020204020204" charset="-122"/>
              </a:rPr>
              <a:t>）</a:t>
            </a:r>
            <a:endParaRPr lang="zh-CN" altLang="en-US" sz="1600" b="1" i="0">
              <a:solidFill>
                <a:schemeClr val="tx1"/>
              </a:solidFill>
              <a:latin typeface="微软雅黑" panose="020B0503020204020204" charset="-122"/>
              <a:ea typeface="微软雅黑" panose="020B0503020204020204" charset="-122"/>
              <a:cs typeface="微软雅黑" panose="020B0503020204020204" charset="-122"/>
            </a:endParaRPr>
          </a:p>
          <a:p>
            <a:pPr marL="0" indent="0"/>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在 </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100 </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组未见过的真实世界任务上，对比训练于原始 </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10K </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长尾样本与扩展后 </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100K </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多样化样本的模型：</a:t>
            </a:r>
            <a:endParaRPr lang="zh-CN" altLang="en-US" sz="1600" b="0" i="0">
              <a:solidFill>
                <a:schemeClr val="tx1"/>
              </a:solidFill>
              <a:latin typeface="微软雅黑" panose="020B0503020204020204" charset="-122"/>
              <a:ea typeface="微软雅黑" panose="020B0503020204020204" charset="-122"/>
              <a:cs typeface="微软雅黑" panose="020B0503020204020204" charset="-122"/>
            </a:endParaRPr>
          </a:p>
          <a:p>
            <a:pPr marL="0" indent="0">
              <a:spcBef>
                <a:spcPts val="500"/>
              </a:spcBef>
              <a:buFont typeface="Arial" panose="020B0604020202020204"/>
              <a:buChar char="•"/>
            </a:pP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10K </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原始样本：性能在 </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50K </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样本量后饱和于 </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78.1% </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的进度分数，无法继续提升；</a:t>
            </a:r>
            <a:endParaRPr lang="zh-CN" altLang="en-US" sz="1600" b="0" i="0">
              <a:solidFill>
                <a:schemeClr val="tx1"/>
              </a:solidFill>
              <a:latin typeface="微软雅黑" panose="020B0503020204020204" charset="-122"/>
              <a:ea typeface="微软雅黑" panose="020B0503020204020204" charset="-122"/>
              <a:cs typeface="微软雅黑" panose="020B0503020204020204" charset="-122"/>
            </a:endParaRPr>
          </a:p>
          <a:p>
            <a:pPr marL="0" indent="0">
              <a:spcBef>
                <a:spcPts val="500"/>
              </a:spcBef>
              <a:buFont typeface="Arial" panose="020B0604020202020204"/>
              <a:buChar char="•"/>
            </a:pP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100K </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多样化样本：性能随数据量持续增长，最终达到 </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93.75%</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，相对提升 </a:t>
            </a:r>
            <a:r>
              <a:rPr lang="en-US" altLang="zh-CN" sz="1600" b="0" i="0">
                <a:solidFill>
                  <a:schemeClr val="tx1"/>
                </a:solidFill>
                <a:latin typeface="微软雅黑" panose="020B0503020204020204" charset="-122"/>
                <a:ea typeface="微软雅黑" panose="020B0503020204020204" charset="-122"/>
                <a:cs typeface="微软雅黑" panose="020B0503020204020204" charset="-122"/>
              </a:rPr>
              <a:t>15.6 </a:t>
            </a:r>
            <a:r>
              <a:rPr lang="zh-CN" altLang="en-US" sz="1600" b="0" i="0">
                <a:solidFill>
                  <a:schemeClr val="tx1"/>
                </a:solidFill>
                <a:latin typeface="微软雅黑" panose="020B0503020204020204" charset="-122"/>
                <a:ea typeface="微软雅黑" panose="020B0503020204020204" charset="-122"/>
                <a:cs typeface="微软雅黑" panose="020B0503020204020204" charset="-122"/>
              </a:rPr>
              <a:t>个百分点，表明风格多样化有效打破了对狭窄训练分布的过拟合。</a:t>
            </a:r>
            <a:endParaRPr lang="zh-CN" altLang="en-US" sz="1600" b="0" i="0">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9" name="图片 8"/>
          <p:cNvPicPr>
            <a:picLocks noChangeAspect="1"/>
          </p:cNvPicPr>
          <p:nvPr/>
        </p:nvPicPr>
        <p:blipFill>
          <a:blip r:embed="rId2"/>
          <a:stretch>
            <a:fillRect/>
          </a:stretch>
        </p:blipFill>
        <p:spPr>
          <a:xfrm>
            <a:off x="7073265" y="3595370"/>
            <a:ext cx="4579620" cy="246570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4731" y="417111"/>
            <a:ext cx="915835" cy="867277"/>
          </a:xfrm>
          <a:prstGeom prst="rect">
            <a:avLst/>
          </a:prstGeom>
        </p:spPr>
      </p:pic>
      <p:sp>
        <p:nvSpPr>
          <p:cNvPr id="3" name="文本框 2"/>
          <p:cNvSpPr txBox="1"/>
          <p:nvPr/>
        </p:nvSpPr>
        <p:spPr>
          <a:xfrm>
            <a:off x="533279" y="569217"/>
            <a:ext cx="398737" cy="58356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3</a:t>
            </a:r>
            <a:endParaRPr lang="en-US" altLang="zh-CN" sz="3200" dirty="0">
              <a:solidFill>
                <a:schemeClr val="accent1">
                  <a:lumMod val="75000"/>
                </a:schemeClr>
              </a:solidFill>
              <a:cs typeface="+mn-ea"/>
              <a:sym typeface="+mn-lt"/>
            </a:endParaRPr>
          </a:p>
        </p:txBody>
      </p:sp>
      <p:sp>
        <p:nvSpPr>
          <p:cNvPr id="26" name="文本框 25"/>
          <p:cNvSpPr txBox="1"/>
          <p:nvPr/>
        </p:nvSpPr>
        <p:spPr>
          <a:xfrm>
            <a:off x="1190564" y="562082"/>
            <a:ext cx="2330156"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a:solidFill>
                  <a:srgbClr val="0070C0"/>
                </a:solidFill>
                <a:cs typeface="+mn-ea"/>
                <a:sym typeface="+mn-lt"/>
              </a:rPr>
              <a:t>Experiments</a:t>
            </a:r>
            <a:endParaRPr lang="en-US" altLang="zh-CN" sz="3200" dirty="0">
              <a:solidFill>
                <a:srgbClr val="0070C0"/>
              </a:solidFill>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 Box 3"/>
          <p:cNvSpPr txBox="1"/>
          <p:nvPr/>
        </p:nvSpPr>
        <p:spPr>
          <a:xfrm>
            <a:off x="3778885" y="838835"/>
            <a:ext cx="894080" cy="306705"/>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zh-CN" altLang="en-US" sz="1400" b="1" dirty="0"/>
              <a:t>导航实验</a:t>
            </a:r>
            <a:endParaRPr lang="zh-CN" altLang="en-US" sz="1400" b="1" dirty="0"/>
          </a:p>
        </p:txBody>
      </p:sp>
      <p:pic>
        <p:nvPicPr>
          <p:cNvPr id="7" name="图片 6"/>
          <p:cNvPicPr>
            <a:picLocks noChangeAspect="1"/>
          </p:cNvPicPr>
          <p:nvPr/>
        </p:nvPicPr>
        <p:blipFill>
          <a:blip r:embed="rId2"/>
          <a:stretch>
            <a:fillRect/>
          </a:stretch>
        </p:blipFill>
        <p:spPr>
          <a:xfrm>
            <a:off x="142875" y="1427480"/>
            <a:ext cx="3858895" cy="4272915"/>
          </a:xfrm>
          <a:prstGeom prst="rect">
            <a:avLst/>
          </a:prstGeom>
        </p:spPr>
      </p:pic>
      <p:pic>
        <p:nvPicPr>
          <p:cNvPr id="8" name="图片 7"/>
          <p:cNvPicPr>
            <a:picLocks noChangeAspect="1"/>
          </p:cNvPicPr>
          <p:nvPr/>
        </p:nvPicPr>
        <p:blipFill>
          <a:blip r:embed="rId3"/>
          <a:stretch>
            <a:fillRect/>
          </a:stretch>
        </p:blipFill>
        <p:spPr>
          <a:xfrm>
            <a:off x="4001770" y="1454785"/>
            <a:ext cx="4072255" cy="4245610"/>
          </a:xfrm>
          <a:prstGeom prst="rect">
            <a:avLst/>
          </a:prstGeom>
        </p:spPr>
      </p:pic>
      <p:sp>
        <p:nvSpPr>
          <p:cNvPr id="9" name="文本框 8"/>
          <p:cNvSpPr txBox="1"/>
          <p:nvPr/>
        </p:nvSpPr>
        <p:spPr>
          <a:xfrm>
            <a:off x="8150860" y="1284605"/>
            <a:ext cx="3797300" cy="4292600"/>
          </a:xfrm>
          <a:prstGeom prst="rect">
            <a:avLst/>
          </a:prstGeom>
        </p:spPr>
        <p:txBody>
          <a:bodyPr wrap="square">
            <a:spAutoFit/>
          </a:bodyPr>
          <a:p>
            <a:pPr marL="0" indent="0">
              <a:lnSpc>
                <a:spcPct val="150000"/>
              </a:lnSpc>
            </a:pP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在涵盖室内外多样场景的 </a:t>
            </a:r>
            <a:r>
              <a:rPr lang="en-US" altLang="zh-CN" sz="1400" i="0">
                <a:solidFill>
                  <a:schemeClr val="tx1"/>
                </a:solidFill>
                <a:latin typeface="微软雅黑" panose="020B0503020204020204" charset="-122"/>
                <a:ea typeface="微软雅黑" panose="020B0503020204020204" charset="-122"/>
                <a:cs typeface="微软雅黑" panose="020B0503020204020204" charset="-122"/>
              </a:rPr>
              <a:t>20 </a:t>
            </a:r>
            <a:r>
              <a:rPr lang="zh-CN" altLang="en-US" sz="1400" i="0">
                <a:solidFill>
                  <a:schemeClr val="tx1"/>
                </a:solidFill>
                <a:latin typeface="微软雅黑" panose="020B0503020204020204" charset="-122"/>
                <a:ea typeface="微软雅黑" panose="020B0503020204020204" charset="-122"/>
                <a:cs typeface="微软雅黑" panose="020B0503020204020204" charset="-122"/>
              </a:rPr>
              <a:t>个真实任务</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（每个任务 </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5 </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次试验）上进行零样本测试，总体成功率达到 </a:t>
            </a:r>
            <a:r>
              <a:rPr lang="en-US" altLang="zh-CN" sz="1400" i="0">
                <a:solidFill>
                  <a:schemeClr val="tx1"/>
                </a:solidFill>
                <a:latin typeface="微软雅黑" panose="020B0503020204020204" charset="-122"/>
                <a:ea typeface="微软雅黑" panose="020B0503020204020204" charset="-122"/>
                <a:cs typeface="微软雅黑" panose="020B0503020204020204" charset="-122"/>
              </a:rPr>
              <a:t>75%</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。失败案例主要集中于目标过小或与背景颜色对比度不足的情形。</a:t>
            </a:r>
            <a:endParaRPr lang="zh-CN" altLang="en-US" sz="1400" b="0" i="0">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150000"/>
              </a:lnSpc>
            </a:pPr>
            <a:endParaRPr lang="zh-CN" altLang="en-US" sz="1400" b="0" i="0">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150000"/>
              </a:lnSpc>
            </a:pP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针对超出单片段长度的长程任务，研究利用机载观测缓冲区中的历史 </a:t>
            </a:r>
            <a:r>
              <a:rPr lang="en-US" altLang="zh-CN" sz="1400" b="0" i="0">
                <a:solidFill>
                  <a:schemeClr val="tx1"/>
                </a:solidFill>
                <a:latin typeface="微软雅黑" panose="020B0503020204020204" charset="-122"/>
                <a:ea typeface="微软雅黑" panose="020B0503020204020204" charset="-122"/>
                <a:cs typeface="微软雅黑" panose="020B0503020204020204" charset="-122"/>
              </a:rPr>
              <a:t>RGB </a:t>
            </a: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帧（通过里程计检索）作为上下文，进行片段级续生成，确保运动连续性。实验表明：</a:t>
            </a:r>
            <a:endParaRPr lang="en-US" altLang="zh-CN" sz="1400" b="0" i="0">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150000"/>
              </a:lnSpc>
            </a:pP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当目标在首帧中清晰可见时，成功率保持稳定；</a:t>
            </a:r>
            <a:endParaRPr lang="zh-CN" altLang="en-US" sz="1400" b="0" i="0">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150000"/>
              </a:lnSpc>
            </a:pP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当目标存在歧义时，成功率下降至 50%。</a:t>
            </a:r>
            <a:endParaRPr lang="zh-CN" altLang="en-US" sz="1400" b="0" i="0">
              <a:solidFill>
                <a:schemeClr val="tx1"/>
              </a:solidFill>
              <a:latin typeface="微软雅黑" panose="020B0503020204020204" charset="-122"/>
              <a:ea typeface="微软雅黑" panose="020B0503020204020204" charset="-122"/>
              <a:cs typeface="微软雅黑" panose="020B0503020204020204" charset="-122"/>
            </a:endParaRPr>
          </a:p>
          <a:p>
            <a:pPr marL="0" indent="0">
              <a:lnSpc>
                <a:spcPct val="150000"/>
              </a:lnSpc>
            </a:pPr>
            <a:r>
              <a:rPr lang="zh-CN" altLang="en-US" sz="1400" b="0" i="0">
                <a:solidFill>
                  <a:schemeClr val="tx1"/>
                </a:solidFill>
                <a:latin typeface="微软雅黑" panose="020B0503020204020204" charset="-122"/>
                <a:ea typeface="微软雅黑" panose="020B0503020204020204" charset="-122"/>
                <a:cs typeface="微软雅黑" panose="020B0503020204020204" charset="-122"/>
              </a:rPr>
              <a:t>这验证了双向训练范式与历史帧条件化在长程任务中的有效性及其当前局限。</a:t>
            </a:r>
            <a:endParaRPr lang="zh-CN" altLang="en-US" sz="1400" b="0" i="0">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4731" y="417111"/>
            <a:ext cx="915835" cy="867277"/>
          </a:xfrm>
          <a:prstGeom prst="rect">
            <a:avLst/>
          </a:prstGeom>
        </p:spPr>
      </p:pic>
      <p:sp>
        <p:nvSpPr>
          <p:cNvPr id="3" name="文本框 2"/>
          <p:cNvSpPr txBox="1"/>
          <p:nvPr/>
        </p:nvSpPr>
        <p:spPr>
          <a:xfrm>
            <a:off x="533279" y="569217"/>
            <a:ext cx="398737" cy="58356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4</a:t>
            </a:r>
            <a:endParaRPr lang="en-US" altLang="zh-CN" sz="3200" dirty="0">
              <a:solidFill>
                <a:schemeClr val="accent1">
                  <a:lumMod val="75000"/>
                </a:schemeClr>
              </a:solidFill>
              <a:cs typeface="+mn-ea"/>
              <a:sym typeface="+mn-lt"/>
            </a:endParaRPr>
          </a:p>
        </p:txBody>
      </p:sp>
      <p:sp>
        <p:nvSpPr>
          <p:cNvPr id="26" name="文本框 25"/>
          <p:cNvSpPr txBox="1"/>
          <p:nvPr/>
        </p:nvSpPr>
        <p:spPr>
          <a:xfrm>
            <a:off x="1190564" y="562082"/>
            <a:ext cx="2330156"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a:solidFill>
                  <a:srgbClr val="0070C0"/>
                </a:solidFill>
                <a:cs typeface="+mn-ea"/>
                <a:sym typeface="+mn-lt"/>
              </a:rPr>
              <a:t>Conclusion</a:t>
            </a:r>
            <a:endParaRPr lang="en-US" altLang="zh-CN" sz="3200" dirty="0">
              <a:solidFill>
                <a:srgbClr val="0070C0"/>
              </a:solidFill>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 Box 3"/>
          <p:cNvSpPr txBox="1"/>
          <p:nvPr/>
        </p:nvSpPr>
        <p:spPr>
          <a:xfrm>
            <a:off x="142875" y="1383030"/>
            <a:ext cx="4222115" cy="4964430"/>
          </a:xfrm>
          <a:prstGeom prst="rect">
            <a:avLst/>
          </a:prstGeom>
        </p:spPr>
        <p:style>
          <a:lnRef idx="2">
            <a:schemeClr val="accent6"/>
          </a:lnRef>
          <a:fillRef idx="1">
            <a:schemeClr val="lt1"/>
          </a:fillRef>
          <a:effectRef idx="0">
            <a:schemeClr val="accent6"/>
          </a:effectRef>
          <a:fontRef idx="minor">
            <a:schemeClr val="dk1"/>
          </a:fontRef>
        </p:style>
        <p:txBody>
          <a:bodyPr wrap="square" rtlCol="0" anchor="t">
            <a:noAutofit/>
          </a:bodyPr>
          <a:lstStyle/>
          <a:p>
            <a:pPr>
              <a:lnSpc>
                <a:spcPct val="150000"/>
              </a:lnSpc>
            </a:pPr>
            <a:r>
              <a:rPr lang="zh-CN" altLang="en-US" sz="1400" dirty="0"/>
              <a:t>本文提出了 </a:t>
            </a:r>
            <a:r>
              <a:rPr lang="en-US" altLang="zh-CN" sz="1400" dirty="0"/>
              <a:t>NavGen，</a:t>
            </a:r>
            <a:r>
              <a:rPr lang="zh-CN" altLang="en-US" sz="1400" dirty="0"/>
              <a:t>一种基于视觉生成式模型的具身 3</a:t>
            </a:r>
            <a:r>
              <a:rPr lang="en-US" altLang="zh-CN" sz="1400" dirty="0"/>
              <a:t>D </a:t>
            </a:r>
            <a:r>
              <a:rPr lang="zh-CN" altLang="en-US" sz="1400" dirty="0"/>
              <a:t>导航数据集生成流水线。利用可扩展的开源视频模型生成了 300</a:t>
            </a:r>
            <a:r>
              <a:rPr lang="en-US" altLang="zh-CN" sz="1400" dirty="0"/>
              <a:t>K </a:t>
            </a:r>
            <a:r>
              <a:rPr lang="zh-CN" altLang="en-US" sz="1400" dirty="0"/>
              <a:t>个多样化的导航回合，并使用更强大但闭源的模型额外生成 10</a:t>
            </a:r>
            <a:r>
              <a:rPr lang="en-US" altLang="zh-CN" sz="1400" dirty="0"/>
              <a:t>K</a:t>
            </a:r>
            <a:r>
              <a:rPr lang="zh-CN" altLang="en-US" sz="1400" dirty="0"/>
              <a:t>个高质量长尾样本，随后通过风格多样化扩展至 100</a:t>
            </a:r>
            <a:r>
              <a:rPr lang="en-US" altLang="zh-CN" sz="1400" dirty="0"/>
              <a:t>K</a:t>
            </a:r>
            <a:r>
              <a:rPr lang="zh-CN" altLang="en-US" sz="1400" dirty="0"/>
              <a:t>个，总计生成 400</a:t>
            </a:r>
            <a:r>
              <a:rPr lang="en-US" altLang="zh-CN" sz="1400" dirty="0"/>
              <a:t>K </a:t>
            </a:r>
            <a:r>
              <a:rPr lang="zh-CN" altLang="en-US" sz="1400" dirty="0"/>
              <a:t>个回合。在整个过程中应用了运动再平衡以纠正生成数据中的分布偏差。与现有具身</a:t>
            </a:r>
            <a:r>
              <a:rPr lang="en-US" altLang="zh-CN" sz="1400" dirty="0"/>
              <a:t>3D </a:t>
            </a:r>
            <a:r>
              <a:rPr lang="zh-CN" altLang="en-US" sz="1400" dirty="0"/>
              <a:t>导航数据集的基准对比显示，基于我们数据训练的模型在视频质量指标和导航成功率上均持续优于先前数据集训练的模型。为验证真实世界的可迁移性，我们在多种室内外环境中进行了 </a:t>
            </a:r>
            <a:r>
              <a:rPr lang="en-US" altLang="zh-CN" sz="1400" dirty="0"/>
              <a:t>zero-shot </a:t>
            </a:r>
            <a:r>
              <a:rPr lang="zh-CN" altLang="en-US" sz="1400" dirty="0"/>
              <a:t>部署，实现了约 75% 的任务成功率。综合来看，这些结果表明大型视觉生成模型是具身导航的有效可扩展数据引擎。</a:t>
            </a:r>
            <a:endParaRPr lang="zh-CN" altLang="en-US" sz="1400" dirty="0"/>
          </a:p>
        </p:txBody>
      </p:sp>
      <p:pic>
        <p:nvPicPr>
          <p:cNvPr id="6" name="20261003-0724-39.3857723">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4535805" y="1007745"/>
            <a:ext cx="7574915" cy="53397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33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0">
              <p:cMediaNode vol="0" mute="1">
                <p:cTn id="7" repeatCount="indefinite" fill="remove" display="1">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additive="base">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 name="文本框 1"/>
          <p:cNvSpPr txBox="1"/>
          <p:nvPr/>
        </p:nvSpPr>
        <p:spPr>
          <a:xfrm>
            <a:off x="3009418" y="2801073"/>
            <a:ext cx="5856790" cy="923330"/>
          </a:xfrm>
          <a:prstGeom prst="rect">
            <a:avLst/>
          </a:prstGeom>
          <a:noFill/>
        </p:spPr>
        <p:txBody>
          <a:bodyPr wrap="square" rtlCol="0">
            <a:spAutoFit/>
          </a:bodyPr>
          <a:lstStyle/>
          <a:p>
            <a:r>
              <a:rPr lang="en-US" altLang="zh-CN" sz="5400" dirty="0">
                <a:solidFill>
                  <a:schemeClr val="accent1">
                    <a:lumMod val="75000"/>
                  </a:schemeClr>
                </a:solidFill>
                <a:cs typeface="+mn-ea"/>
                <a:sym typeface="+mn-lt"/>
              </a:rPr>
              <a:t>Thanks!</a:t>
            </a:r>
            <a:endParaRPr lang="zh-CN" altLang="en-US" sz="5400" dirty="0">
              <a:solidFill>
                <a:schemeClr val="accent1">
                  <a:lumMod val="75000"/>
                </a:schemeClr>
              </a:solidFill>
              <a:cs typeface="+mn-ea"/>
              <a:sym typeface="+mn-lt"/>
            </a:endParaRPr>
          </a:p>
        </p:txBody>
      </p:sp>
      <p:cxnSp>
        <p:nvCxnSpPr>
          <p:cNvPr id="4" name="直接连接符 3"/>
          <p:cNvCxnSpPr/>
          <p:nvPr/>
        </p:nvCxnSpPr>
        <p:spPr>
          <a:xfrm>
            <a:off x="3194613" y="3724403"/>
            <a:ext cx="3923817" cy="0"/>
          </a:xfrm>
          <a:prstGeom prst="line">
            <a:avLst/>
          </a:prstGeom>
        </p:spPr>
        <p:style>
          <a:lnRef idx="3">
            <a:schemeClr val="accent1"/>
          </a:lnRef>
          <a:fillRef idx="0">
            <a:schemeClr val="accent1"/>
          </a:fillRef>
          <a:effectRef idx="2">
            <a:schemeClr val="accent1"/>
          </a:effectRef>
          <a:fontRef idx="minor">
            <a:schemeClr val="tx1"/>
          </a:fontRef>
        </p:style>
      </p:cxnSp>
      <p:sp>
        <p:nvSpPr>
          <p:cNvPr id="7" name="矩形 6"/>
          <p:cNvSpPr/>
          <p:nvPr/>
        </p:nvSpPr>
        <p:spPr>
          <a:xfrm>
            <a:off x="0" y="6697897"/>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8" name="矩形 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 name="文本框 8"/>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17265" t="9160" r="23350"/>
          <a:stretch>
            <a:fillRect/>
          </a:stretch>
        </p:blipFill>
        <p:spPr>
          <a:xfrm>
            <a:off x="8839200" y="83757"/>
            <a:ext cx="3421380" cy="6720450"/>
          </a:xfrm>
          <a:prstGeom prst="rect">
            <a:avLst/>
          </a:prstGeom>
        </p:spPr>
      </p:pic>
    </p:spTree>
  </p:cSld>
  <p:clrMapOvr>
    <a:masterClrMapping/>
  </p:clrMapOvr>
</p:sld>
</file>

<file path=ppt/tags/tag1.xml><?xml version="1.0" encoding="utf-8"?>
<p:tagLst xmlns:p="http://schemas.openxmlformats.org/presentationml/2006/main">
  <p:tag name="KSO_WM_UNIT_PLACING_PICTURE_USER_VIEWPORT" val="{&quot;height&quot;:1890.2818897637794,&quot;width&quot;:4112.418897637795}"/>
</p:tagLst>
</file>

<file path=ppt/tags/tag2.xml><?xml version="1.0" encoding="utf-8"?>
<p:tagLst xmlns:p="http://schemas.openxmlformats.org/presentationml/2006/main">
  <p:tag name="COMMONDATA" val="eyJoZGlkIjoiOTRkNGU4MDkyYjk4OTYxOGJjMTQ3OThhYjg3ZDAxOWU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yafgyjid">
      <a:majorFont>
        <a:latin typeface="Times New Roman"/>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defRPr lang="zh-CN" altLang="en-US" sz="1400" dirty="0"/>
        </a:defPPr>
      </a:lstStyle>
      <a:style>
        <a:lnRef idx="2">
          <a:schemeClr val="accent6"/>
        </a:lnRef>
        <a:fillRef idx="1">
          <a:schemeClr val="lt1"/>
        </a:fillRef>
        <a:effectRef idx="0">
          <a:schemeClr val="accent6"/>
        </a:effectRef>
        <a:fontRef idx="minor">
          <a:schemeClr val="dk1"/>
        </a:fontRef>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5043</Words>
  <Application>WPS 演示</Application>
  <PresentationFormat>宽屏</PresentationFormat>
  <Paragraphs>247</Paragraphs>
  <Slides>16</Slides>
  <Notes>13</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16</vt:i4>
      </vt:variant>
    </vt:vector>
  </HeadingPairs>
  <TitlesOfParts>
    <vt:vector size="30" baseType="lpstr">
      <vt:lpstr>Arial</vt:lpstr>
      <vt:lpstr>宋体</vt:lpstr>
      <vt:lpstr>Wingdings</vt:lpstr>
      <vt:lpstr>Times New Roman</vt:lpstr>
      <vt:lpstr>微软雅黑</vt:lpstr>
      <vt:lpstr>Arial Unicode MS</vt:lpstr>
      <vt:lpstr>等线</vt:lpstr>
      <vt:lpstr>Inter</vt:lpstr>
      <vt:lpstr>FFont-Family</vt:lpstr>
      <vt:lpstr>Arial</vt:lpstr>
      <vt:lpstr>MathJax_Math-italic</vt:lpstr>
      <vt:lpstr>MathJax_Main</vt:lpstr>
      <vt:lpstr>MS PGothic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supreyurime</dc:creator>
  <cp:lastModifiedBy>微信用户</cp:lastModifiedBy>
  <cp:revision>2761</cp:revision>
  <dcterms:created xsi:type="dcterms:W3CDTF">2025-12-16T08:06:00Z</dcterms:created>
  <dcterms:modified xsi:type="dcterms:W3CDTF">2026-10-03T07:28:37Z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KSORubyTemplateID">
    <vt:lpwstr>13</vt:lpwstr>
  </property>
  <property fmtid="{D5CDD505-2E9C-101B-9397-08002B2CF9AE}" pid="4" name="ICV">
    <vt:lpwstr>8C0E4A8F482246B2829FC13BA76DF68F_13</vt:lpwstr>
  </property>
</Properties>
</file>